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2" r:id="rId16"/>
    <p:sldId id="275" r:id="rId17"/>
    <p:sldId id="276" r:id="rId18"/>
    <p:sldId id="277" r:id="rId19"/>
    <p:sldId id="278" r:id="rId20"/>
    <p:sldId id="273" r:id="rId21"/>
    <p:sldId id="280" r:id="rId22"/>
    <p:sldId id="263" r:id="rId23"/>
    <p:sldId id="274" r:id="rId24"/>
    <p:sldId id="279" r:id="rId25"/>
    <p:sldId id="285" r:id="rId26"/>
    <p:sldId id="283" r:id="rId27"/>
    <p:sldId id="284" r:id="rId28"/>
    <p:sldId id="281" r:id="rId29"/>
    <p:sldId id="282" r:id="rId30"/>
    <p:sldId id="286" r:id="rId31"/>
    <p:sldId id="288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7" r:id="rId40"/>
    <p:sldId id="298" r:id="rId41"/>
    <p:sldId id="312" r:id="rId42"/>
    <p:sldId id="299" r:id="rId43"/>
    <p:sldId id="300" r:id="rId44"/>
    <p:sldId id="311" r:id="rId45"/>
    <p:sldId id="302" r:id="rId46"/>
    <p:sldId id="271" r:id="rId47"/>
    <p:sldId id="303" r:id="rId48"/>
    <p:sldId id="304" r:id="rId49"/>
    <p:sldId id="310" r:id="rId50"/>
    <p:sldId id="313" r:id="rId51"/>
    <p:sldId id="309" r:id="rId52"/>
    <p:sldId id="319" r:id="rId53"/>
    <p:sldId id="320" r:id="rId54"/>
    <p:sldId id="322" r:id="rId55"/>
    <p:sldId id="321" r:id="rId56"/>
    <p:sldId id="323" r:id="rId57"/>
    <p:sldId id="324" r:id="rId58"/>
    <p:sldId id="327" r:id="rId59"/>
    <p:sldId id="328" r:id="rId60"/>
    <p:sldId id="325" r:id="rId61"/>
    <p:sldId id="329" r:id="rId62"/>
    <p:sldId id="330" r:id="rId63"/>
    <p:sldId id="314" r:id="rId64"/>
    <p:sldId id="332" r:id="rId65"/>
    <p:sldId id="331" r:id="rId66"/>
    <p:sldId id="333" r:id="rId67"/>
    <p:sldId id="334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0BF0-B554-9A9A-EF33-4548A9CE8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53152-FB16-CD41-822E-509CB1571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7CC12-9CE6-1C75-F293-EDA7F763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54B-DE0C-4B69-B927-721B8BA269E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9C39A-5371-0A21-B627-6FE3EDDF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EA6A9-F04A-9050-3FE2-F0A81861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1DB1-55CB-465A-9E3A-3FB5D7DE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5346-E369-9363-2A83-A4F34B6B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70EC7-A0A5-FCF3-CA3D-D7A0EAC23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10923-3CEB-ED87-CC5E-33952037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54B-DE0C-4B69-B927-721B8BA269E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CFF6-2C69-5087-C3EF-B7605B1A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25308-93D0-EFEE-654C-EEECB585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1DB1-55CB-465A-9E3A-3FB5D7DE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6277E-4FAF-8092-EFAE-8188825B5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FF546-BD8F-DFE1-064C-B7E6BA88A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EDC80-687A-EE03-613D-718C3C29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54B-DE0C-4B69-B927-721B8BA269E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9A01-074C-D8AB-3D51-147625FE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7E8D4-9778-84FD-7F7F-2CD7C65C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1DB1-55CB-465A-9E3A-3FB5D7DE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3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D8C6-638A-8C2E-CBCB-D67860AE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6C10-CB9D-7383-2F42-42CB89416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1CF81-F4FC-7653-F32C-BA4C678C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54B-DE0C-4B69-B927-721B8BA269E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62CE0-C7C5-056B-4CA1-C841B650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31B02-7413-0C04-B24D-41FFBF6C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1DB1-55CB-465A-9E3A-3FB5D7DE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70ED-B842-BD26-C5DB-DD5A3D5D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AE3C4-3016-C59D-300E-400012CE6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72B27-4BB7-799B-336D-74A6FC2A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54B-DE0C-4B69-B927-721B8BA269E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290B5-AC95-73F9-BE3B-7921EDC7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34DFB-41F9-147C-65D0-26E4D345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1DB1-55CB-465A-9E3A-3FB5D7DE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5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5715-CB32-3430-BE40-258C9F17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1BB9B-5BBA-2B32-0560-249AC6796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AB892-0D76-DA62-53AA-2ECFAA832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ACAF2-2AC4-E15E-C10C-E8D59751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54B-DE0C-4B69-B927-721B8BA269E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70C93-0FA3-2555-5622-A1D73659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A60D-2D48-C8EC-D587-3E4E243A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1DB1-55CB-465A-9E3A-3FB5D7DE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3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B1E2-C352-87B3-14DA-1699B233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7B847-127B-BCDB-00C6-6C002784E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D06A7-F39B-5DC0-6E79-B4CD88903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02C4B-3EA9-7315-16B5-B9525E9BF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07F3C-F73F-A277-A72E-645EFA223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01F9A-1934-53A6-0DEC-74F893C7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54B-DE0C-4B69-B927-721B8BA269E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098C1-81F2-D6E6-EA73-7FB63B84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73814-889F-7EB0-1DD5-6AF1EF7F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1DB1-55CB-465A-9E3A-3FB5D7DE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1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4F99-7DBF-7850-5155-FED66553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35DA3-59CF-EE6C-56BA-68D5539D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54B-DE0C-4B69-B927-721B8BA269E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D8035-6F40-2698-493F-80AFF26E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4B010-7FCE-7DBC-B5D8-36FAFC97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1DB1-55CB-465A-9E3A-3FB5D7DE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3E692-64CB-12CE-9254-4022F685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54B-DE0C-4B69-B927-721B8BA269E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C0D4D-279A-C355-6E3F-EC52C585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83C5E-5184-1DE6-BB43-5F8925D1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1DB1-55CB-465A-9E3A-3FB5D7DE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1329-E1B4-CDD1-D4BF-8EE1975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F69B-64DA-2873-7E35-239AF95FD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EFD8E-F446-000C-91C4-6D40D4C8D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16B30-D243-55AA-A38E-602F9453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54B-DE0C-4B69-B927-721B8BA269E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D21D6-CB23-8BCA-A8C5-F0A9266E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AEA90-C072-DAA2-36A9-902050DF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1DB1-55CB-465A-9E3A-3FB5D7DE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8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F1691-9658-DCA8-C2B9-72A1754C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88761-3BB4-BFF8-4C6E-339762EAC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C6B91-5D88-AFB1-2664-764C0BFB7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4B1FB-7FAF-E527-FE3B-0BDE9494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54B-DE0C-4B69-B927-721B8BA269E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93E83-280A-CBB6-2534-2E2F51A6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55B4D-1C8C-151E-C7F0-FB4B6714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1DB1-55CB-465A-9E3A-3FB5D7DE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0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BD548-59BC-69C2-2086-41A9144D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7456-9324-DE81-9D07-B032C349A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C3B4E-C617-00C7-6923-A344CA7AF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FB54B-DE0C-4B69-B927-721B8BA269E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EE83D-92C2-730E-DA1E-377F9EA30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778A-7479-F33D-14BC-B10527900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91DB1-55CB-465A-9E3A-3FB5D7DE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1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66BF-A416-1E0B-BCED-9DE98E94C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B21F7-D7F2-823D-721F-18FFA697F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86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1E4FA-FD41-74E8-1B90-9343C2F0C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77A5-574C-A580-BE43-CBF9F613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AA509-0B2F-E436-2781-32ED99938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this have optimal substructure property?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Yes!!!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Can also use cut-and-paste argument for proof</a:t>
            </a:r>
          </a:p>
          <a:p>
            <a:endParaRPr lang="en-US" dirty="0"/>
          </a:p>
          <a:p>
            <a:r>
              <a:rPr lang="en-US" dirty="0"/>
              <a:t>DP??</a:t>
            </a:r>
          </a:p>
        </p:txBody>
      </p:sp>
    </p:spTree>
    <p:extLst>
      <p:ext uri="{BB962C8B-B14F-4D97-AF65-F5344CB8AC3E}">
        <p14:creationId xmlns:p14="http://schemas.microsoft.com/office/powerpoint/2010/main" val="114514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7453D-B7B7-0268-C8A6-AFBE1B8E4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86DF-9DA4-93E5-E2DE-B2501CFA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278B-7CB3-B26E-2AA1-F67F90C4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make a greedy choice</a:t>
            </a:r>
          </a:p>
          <a:p>
            <a:endParaRPr lang="en-US" dirty="0"/>
          </a:p>
          <a:p>
            <a:r>
              <a:rPr lang="en-US" dirty="0"/>
              <a:t>Choose the activity that leaves the resource available for as many other activities as possible</a:t>
            </a:r>
          </a:p>
          <a:p>
            <a:endParaRPr lang="en-US" dirty="0"/>
          </a:p>
          <a:p>
            <a:r>
              <a:rPr lang="en-US" dirty="0"/>
              <a:t>Any optimal solution has an activity that finishes first</a:t>
            </a:r>
          </a:p>
          <a:p>
            <a:endParaRPr lang="en-US" dirty="0"/>
          </a:p>
          <a:p>
            <a:r>
              <a:rPr lang="en-US" dirty="0"/>
              <a:t>Here, choose the activity in S with the earliest finish time, </a:t>
            </a:r>
          </a:p>
          <a:p>
            <a:pPr lvl="1"/>
            <a:r>
              <a:rPr lang="en-US" dirty="0"/>
              <a:t>Leave the resource available for maximum number of other activities</a:t>
            </a:r>
          </a:p>
        </p:txBody>
      </p:sp>
    </p:spTree>
    <p:extLst>
      <p:ext uri="{BB962C8B-B14F-4D97-AF65-F5344CB8AC3E}">
        <p14:creationId xmlns:p14="http://schemas.microsoft.com/office/powerpoint/2010/main" val="87697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EBA1C-D346-CB69-94C6-739FA4C88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86FD-8B76-9E97-6217-A117DB26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E16D8-8CDF-0925-82EB-D457BD618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make a greedy choice</a:t>
            </a:r>
          </a:p>
          <a:p>
            <a:pPr lvl="1"/>
            <a:r>
              <a:rPr lang="en-US" sz="2600" dirty="0"/>
              <a:t>Choose the activity with earliest finish time</a:t>
            </a:r>
          </a:p>
          <a:p>
            <a:pPr lvl="1"/>
            <a:endParaRPr lang="en-US" dirty="0"/>
          </a:p>
          <a:p>
            <a:r>
              <a:rPr lang="en-US" dirty="0"/>
              <a:t>Once a greedy choice is made,</a:t>
            </a:r>
          </a:p>
          <a:p>
            <a:pPr lvl="1"/>
            <a:r>
              <a:rPr lang="en-US" sz="2600" dirty="0"/>
              <a:t>There is only one remaining subproblem to solve</a:t>
            </a:r>
          </a:p>
          <a:p>
            <a:pPr lvl="1"/>
            <a:r>
              <a:rPr lang="en-US" sz="2600" dirty="0"/>
              <a:t>Solve for the activities that starts after the first-choice finishes</a:t>
            </a:r>
          </a:p>
        </p:txBody>
      </p:sp>
    </p:spTree>
    <p:extLst>
      <p:ext uri="{BB962C8B-B14F-4D97-AF65-F5344CB8AC3E}">
        <p14:creationId xmlns:p14="http://schemas.microsoft.com/office/powerpoint/2010/main" val="169409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DBA60-7CEB-F32A-C88A-87FC92522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E6F1-7BF8-177A-4D2F-A5527BE3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E4229-D8C6-AE53-93B9-6EF3B2A4AC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Once we have picked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all we need to solve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Optimal Substructure Property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E4229-D8C6-AE53-93B9-6EF3B2A4AC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16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75050-2D45-B19A-8A1F-86DDFDDF9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2A40-CFD1-32B2-0105-1886E114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69D1F-8F6C-76A7-BE36-C66B5590F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greedy choice </a:t>
            </a:r>
          </a:p>
          <a:p>
            <a:pPr lvl="1"/>
            <a:r>
              <a:rPr lang="en-US" sz="2600" dirty="0"/>
              <a:t>Choose the activity with earliest finish time </a:t>
            </a:r>
          </a:p>
          <a:p>
            <a:pPr lvl="1"/>
            <a:r>
              <a:rPr lang="en-US" sz="2600" dirty="0"/>
              <a:t>Is it optimal?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AE2BA-A1C6-43D2-BFEE-1C2322767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4001294"/>
            <a:ext cx="9002381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58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DBC3D-58D4-96D8-5015-87C2F323F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C9DA-84C2-D881-D097-5084EA89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3976-B3FA-3BC9-E23C-48F20825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8D90B-ACD1-0F74-9CD2-3A242BDF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67" y="1440617"/>
            <a:ext cx="9002381" cy="1390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B10D84-F36C-BA48-E06D-96E2BEA89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8" y="2870762"/>
            <a:ext cx="10956758" cy="366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66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29171-84C9-DA39-C1A4-686DE0295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B90D-0189-4A9D-BF91-1A04C22D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1E946E-B6FA-F27C-3CFA-2E82FABB0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838200" y="2149228"/>
            <a:ext cx="8745170" cy="2934109"/>
          </a:xfrm>
        </p:spPr>
      </p:pic>
    </p:spTree>
    <p:extLst>
      <p:ext uri="{BB962C8B-B14F-4D97-AF65-F5344CB8AC3E}">
        <p14:creationId xmlns:p14="http://schemas.microsoft.com/office/powerpoint/2010/main" val="1697990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1FA66-36F7-8417-678E-9472F550A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0CBB-D467-9FCC-99B2-4A26DDA1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E0E-4C48-77D6-437C-A4FFF8BC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35BDCD-3A3F-F797-A552-65791D73F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1825625"/>
            <a:ext cx="9326277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3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75B88-54C7-3C6C-85E7-042FEC66E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7AD7-FDC9-BC39-E87C-0C3A7682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6544D-47C7-57F5-3143-940EF707D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0350F-F586-E2F1-7E5E-A71E69227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2861" y="2191156"/>
            <a:ext cx="9326277" cy="29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33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A79E6-E1E5-03F8-F19F-4FAAB7234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F3BA-F34E-8D94-B50F-3491697B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04633-3A1D-109F-6C4D-1546118E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B4B52-5DE9-70EB-54A5-2497253A9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1844" y="2175114"/>
            <a:ext cx="9108310" cy="29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0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2DCD-4E92-A9D0-C8BA-C469968F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4D03-E093-A7D5-B626-3C9337006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2746D0-06CF-B861-887B-A6992DE12B1D}"/>
              </a:ext>
            </a:extLst>
          </p:cNvPr>
          <p:cNvSpPr/>
          <p:nvPr/>
        </p:nvSpPr>
        <p:spPr>
          <a:xfrm>
            <a:off x="4978919" y="1945184"/>
            <a:ext cx="2801816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Big problem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06D282-9C1F-2731-3A2D-43EEC77A38E0}"/>
              </a:ext>
            </a:extLst>
          </p:cNvPr>
          <p:cNvSpPr/>
          <p:nvPr/>
        </p:nvSpPr>
        <p:spPr>
          <a:xfrm>
            <a:off x="7780735" y="3386573"/>
            <a:ext cx="2092570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sub-problem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3F200F-5C30-C134-5829-A288994984A5}"/>
              </a:ext>
            </a:extLst>
          </p:cNvPr>
          <p:cNvSpPr/>
          <p:nvPr/>
        </p:nvSpPr>
        <p:spPr>
          <a:xfrm>
            <a:off x="3016036" y="3413743"/>
            <a:ext cx="2092570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sub-problem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FC5E3-4EBC-682D-F5B3-E2943862F67C}"/>
              </a:ext>
            </a:extLst>
          </p:cNvPr>
          <p:cNvSpPr/>
          <p:nvPr/>
        </p:nvSpPr>
        <p:spPr>
          <a:xfrm>
            <a:off x="9051956" y="5120766"/>
            <a:ext cx="1540119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sub-sub-problem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2FEEF9-2A03-F5FE-1F2F-6EF1DE378808}"/>
              </a:ext>
            </a:extLst>
          </p:cNvPr>
          <p:cNvSpPr/>
          <p:nvPr/>
        </p:nvSpPr>
        <p:spPr>
          <a:xfrm>
            <a:off x="7010675" y="5134351"/>
            <a:ext cx="1540119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sub-sub-problem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FB0F45-CFDE-E866-212B-50926B41DA29}"/>
              </a:ext>
            </a:extLst>
          </p:cNvPr>
          <p:cNvSpPr/>
          <p:nvPr/>
        </p:nvSpPr>
        <p:spPr>
          <a:xfrm>
            <a:off x="4839708" y="5120766"/>
            <a:ext cx="1540119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sub-sub-problem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6FBC10-EFF4-9A41-F2A9-92CDF7412503}"/>
              </a:ext>
            </a:extLst>
          </p:cNvPr>
          <p:cNvSpPr/>
          <p:nvPr/>
        </p:nvSpPr>
        <p:spPr>
          <a:xfrm>
            <a:off x="3219816" y="5120766"/>
            <a:ext cx="1540119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sub-sub-problem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C8A526-8814-DBF0-50A4-7E7641C729CF}"/>
              </a:ext>
            </a:extLst>
          </p:cNvPr>
          <p:cNvSpPr/>
          <p:nvPr/>
        </p:nvSpPr>
        <p:spPr>
          <a:xfrm>
            <a:off x="1599925" y="5134351"/>
            <a:ext cx="1540119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sub-sub-problem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79E2D6-15F8-2F39-4F70-FE4D16786DE4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6379827" y="2800968"/>
            <a:ext cx="2447193" cy="585605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8E7E6E-12DE-4863-8B66-C146F215DA29}"/>
              </a:ext>
            </a:extLst>
          </p:cNvPr>
          <p:cNvCxnSpPr>
            <a:endCxn id="6" idx="0"/>
          </p:cNvCxnSpPr>
          <p:nvPr/>
        </p:nvCxnSpPr>
        <p:spPr>
          <a:xfrm flipH="1">
            <a:off x="4062321" y="2814553"/>
            <a:ext cx="2317506" cy="599190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C6324A-8089-E269-B3B2-61049079C44C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7780735" y="4242357"/>
            <a:ext cx="1046285" cy="891994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A2452C-D897-02F1-C46B-4225FC5C02E9}"/>
              </a:ext>
            </a:extLst>
          </p:cNvPr>
          <p:cNvCxnSpPr>
            <a:endCxn id="7" idx="0"/>
          </p:cNvCxnSpPr>
          <p:nvPr/>
        </p:nvCxnSpPr>
        <p:spPr>
          <a:xfrm>
            <a:off x="8827020" y="4242357"/>
            <a:ext cx="994996" cy="878409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CEAAC7-4FAF-C95C-7B6F-FAF3AD02FD9D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062321" y="4269527"/>
            <a:ext cx="1547447" cy="851239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B12442-67E1-9094-444A-1CCF9F391A7F}"/>
              </a:ext>
            </a:extLst>
          </p:cNvPr>
          <p:cNvCxnSpPr>
            <a:endCxn id="10" idx="0"/>
          </p:cNvCxnSpPr>
          <p:nvPr/>
        </p:nvCxnSpPr>
        <p:spPr>
          <a:xfrm flipH="1">
            <a:off x="3989876" y="4283112"/>
            <a:ext cx="36222" cy="837654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A4845F-CAAC-409E-B915-CD596329418F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flipH="1">
            <a:off x="2369985" y="4269527"/>
            <a:ext cx="1692336" cy="864824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298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7B680-A10E-8E09-B35E-06AA3E04A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810F-EA20-54D2-E185-FACF19FF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Greedy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0181-3D24-CEF4-5ED3-E278F2CF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Optimal Substructure property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Greedy Choice Property</a:t>
            </a:r>
          </a:p>
          <a:p>
            <a:pPr lvl="1"/>
            <a:r>
              <a:rPr lang="en-US" sz="2600" dirty="0"/>
              <a:t>Assemble a globally optimal solution by making locally optimal (greedy) choices. 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Make the choice that looks best in the current problem, without considering results from subproblems.</a:t>
            </a:r>
          </a:p>
        </p:txBody>
      </p:sp>
    </p:spTree>
    <p:extLst>
      <p:ext uri="{BB962C8B-B14F-4D97-AF65-F5344CB8AC3E}">
        <p14:creationId xmlns:p14="http://schemas.microsoft.com/office/powerpoint/2010/main" val="96468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3500-0FAA-FC01-8BB8-20970410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Greedy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34CD-5885-65D5-AD62-DDFBA671C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CEAD3B-24E6-FEF5-5ED9-3457FCE0C024}"/>
              </a:ext>
            </a:extLst>
          </p:cNvPr>
          <p:cNvSpPr/>
          <p:nvPr/>
        </p:nvSpPr>
        <p:spPr>
          <a:xfrm>
            <a:off x="4643196" y="1825625"/>
            <a:ext cx="2801816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Big problem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A24F28-CCB6-12EB-3660-144E16F386FF}"/>
              </a:ext>
            </a:extLst>
          </p:cNvPr>
          <p:cNvSpPr/>
          <p:nvPr/>
        </p:nvSpPr>
        <p:spPr>
          <a:xfrm>
            <a:off x="5261772" y="4898446"/>
            <a:ext cx="1540119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sub-sub-problem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D648A-938D-41F6-72CB-EA96D00B1F42}"/>
              </a:ext>
            </a:extLst>
          </p:cNvPr>
          <p:cNvSpPr/>
          <p:nvPr/>
        </p:nvSpPr>
        <p:spPr>
          <a:xfrm>
            <a:off x="4985547" y="3321354"/>
            <a:ext cx="2092570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sub-problem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FB51E4-94AA-A0BA-5066-5D3D48A9303E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6031832" y="2681409"/>
            <a:ext cx="12272" cy="639945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E16D01-CF72-B0C4-81A6-185CF85F0F45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6031832" y="4177138"/>
            <a:ext cx="0" cy="721308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86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CDFF-B241-CC24-B7DC-83B75773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6F3C6-8737-39FE-4AE2-F67C1C3BFC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0-1 Knapsack Problem</a:t>
                </a:r>
              </a:p>
              <a:p>
                <a:pPr lvl="1"/>
                <a:r>
                  <a:rPr lang="en-US" sz="2600" dirty="0"/>
                  <a:t>Choice at each step</a:t>
                </a:r>
              </a:p>
              <a:p>
                <a:pPr lvl="1"/>
                <a:r>
                  <a:rPr lang="en-US" sz="2600" dirty="0"/>
                  <a:t>The choice usually depends on the solutions to subproblems.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Fractional Knapsack Problem</a:t>
                </a:r>
              </a:p>
              <a:p>
                <a:pPr lvl="1"/>
                <a:r>
                  <a:rPr lang="en-US" dirty="0"/>
                  <a:t>Pick the item with 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ratio</a:t>
                </a:r>
              </a:p>
              <a:p>
                <a:pPr lvl="1"/>
                <a:r>
                  <a:rPr lang="en-US" dirty="0"/>
                  <a:t>Repeat as long as </a:t>
                </a:r>
              </a:p>
              <a:p>
                <a:pPr lvl="2"/>
                <a:r>
                  <a:rPr lang="en-US" dirty="0"/>
                  <a:t>The supply is not exhausted </a:t>
                </a:r>
              </a:p>
              <a:p>
                <a:pPr lvl="2"/>
                <a:r>
                  <a:rPr lang="en-US" dirty="0"/>
                  <a:t>The thief can still carry more,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6F3C6-8737-39FE-4AE2-F67C1C3BFC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50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219B3-FF1E-1EE8-E0E7-EE3D328D1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2F16-CBD9-4106-915A-DFFC8FDB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99845-C84C-7A75-0551-AAC73B3CC0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 = 50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w</m:t>
                    </m:r>
                    <m:r>
                      <m:rPr>
                        <m:nor/>
                      </m:rPr>
                      <a:rPr lang="en-US" dirty="0" smtClean="0"/>
                      <m:t> = [10, 20, 30], </m:t>
                    </m:r>
                    <m:r>
                      <m:rPr>
                        <m:nor/>
                      </m:rPr>
                      <a:rPr lang="en-US" b="0" i="0" dirty="0" smtClean="0"/>
                      <m:t>v</m:t>
                    </m:r>
                    <m:r>
                      <m:rPr>
                        <m:nor/>
                      </m:rPr>
                      <a:rPr lang="en-US" b="0" i="0" dirty="0" smtClean="0"/>
                      <m:t> = [60, 100, 120]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0-1 Knapsack Problem</a:t>
                </a:r>
              </a:p>
              <a:p>
                <a:pPr lvl="1"/>
                <a:r>
                  <a:rPr lang="en-US" dirty="0"/>
                  <a:t> Pick item 2 and 3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Fractional Knapsack Problem</a:t>
                </a:r>
              </a:p>
              <a:p>
                <a:pPr lvl="1"/>
                <a:r>
                  <a:rPr lang="en-US" dirty="0"/>
                  <a:t>Pick item 1, 2 and portion of 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99845-C84C-7A75-0551-AAC73B3CC0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17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D7C8-18B0-92FE-6565-82FFDF99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Source 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1FC5-908A-DC74-9FD5-E94E8938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</a:t>
            </a:r>
          </a:p>
          <a:p>
            <a:pPr lvl="1"/>
            <a:r>
              <a:rPr lang="en-US" dirty="0"/>
              <a:t>A weighted and directed graph, G = (V, E)</a:t>
            </a:r>
          </a:p>
          <a:p>
            <a:pPr lvl="1"/>
            <a:r>
              <a:rPr lang="en-US" dirty="0"/>
              <a:t>A source, 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Goal: Find out the shortest path weight from the source to a given node / other nodes.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3B444-888B-766B-DD18-507602E4D2A3}"/>
              </a:ext>
            </a:extLst>
          </p:cNvPr>
          <p:cNvSpPr txBox="1"/>
          <p:nvPr/>
        </p:nvSpPr>
        <p:spPr>
          <a:xfrm>
            <a:off x="7331242" y="2149642"/>
            <a:ext cx="4445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about unweighted graphs?</a:t>
            </a:r>
          </a:p>
        </p:txBody>
      </p:sp>
    </p:spTree>
    <p:extLst>
      <p:ext uri="{BB962C8B-B14F-4D97-AF65-F5344CB8AC3E}">
        <p14:creationId xmlns:p14="http://schemas.microsoft.com/office/powerpoint/2010/main" val="38907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73167-9E0B-6354-F990-29B2EA9CE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39A1-9E77-BC31-1359-5446272F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Source Shortest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42EFD-B24C-BE08-4F18-ADCBFA8154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Subpaths of shortest paths are shortest paths</a:t>
                </a:r>
              </a:p>
              <a:p>
                <a:r>
                  <a:rPr lang="en-US" dirty="0"/>
                  <a:t>Proof: </a:t>
                </a:r>
              </a:p>
              <a:p>
                <a:pPr lvl="1"/>
                <a:r>
                  <a:rPr lang="en-US" dirty="0"/>
                  <a:t>Decompose the shortest path into smaller sub-paths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/>
                  <a:t>subpaths</a:t>
                </a:r>
                <a:r>
                  <a:rPr lang="en-US" dirty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′)&lt;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Then 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0" dirty="0"/>
                  <a:t> gives a shorter path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Optimal Substructure Property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42EFD-B24C-BE08-4F18-ADCBFA8154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16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902F6-422A-4BF9-A160-6E6765915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3795-94A8-A15A-F41D-03BCC6C3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Source 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9A6B3-5D5F-44EA-D76B-761ABAAA4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Negative-weight Edges</a:t>
            </a:r>
          </a:p>
          <a:p>
            <a:pPr lvl="1"/>
            <a:r>
              <a:rPr lang="en-US" dirty="0"/>
              <a:t>Graph may contain negative weight cycles reachable from source s</a:t>
            </a:r>
          </a:p>
          <a:p>
            <a:pPr lvl="1"/>
            <a:r>
              <a:rPr lang="en-US" dirty="0"/>
              <a:t>Shortest path problem is not well-defined</a:t>
            </a:r>
          </a:p>
          <a:p>
            <a:pPr lvl="1"/>
            <a:endParaRPr lang="en-US" dirty="0"/>
          </a:p>
          <a:p>
            <a:r>
              <a:rPr lang="en-US" dirty="0"/>
              <a:t>Cycle</a:t>
            </a:r>
          </a:p>
          <a:p>
            <a:pPr lvl="1"/>
            <a:r>
              <a:rPr lang="en-US" dirty="0"/>
              <a:t>Shortest path cannot contain cycle</a:t>
            </a:r>
          </a:p>
          <a:p>
            <a:pPr lvl="1"/>
            <a:r>
              <a:rPr lang="en-US" dirty="0"/>
              <a:t>Just dropping the cycle gives a lower cost path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3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32933-78EF-9D2F-770E-1C7EA274F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23B6-E6DA-E15C-F7D1-E9079AD1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BA9129-0406-264B-9F72-61BEC21BA9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</a:p>
              <a:p>
                <a:pPr lvl="1"/>
                <a:r>
                  <a:rPr lang="en-US" dirty="0"/>
                  <a:t>A weighted and directed graph,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source,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Non-negative weights on edges,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Goal: Find out the shortest path weight from the source to a given node / other nodes.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BA9129-0406-264B-9F72-61BEC21BA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55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ADAFB-02C2-1652-D9A6-9916F535F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DCF-D855-3FEF-3837-CFDF0DB7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0F110-E940-4A04-98B7-5ABCD65104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path weight of 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, is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Shortest path weight is defined as,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0F110-E940-4A04-98B7-5ABCD6510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B19CE1E-17EB-B34A-2E3F-C3A5A36F4147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4534714" y="2339580"/>
            <a:ext cx="2705478" cy="8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E84FC5-FBF0-C9BD-9D94-B54875F07495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2671284" y="4093536"/>
            <a:ext cx="6849431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8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4533B-DB71-1B51-C2BC-E6CE250B3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9DA5-BBAB-FE12-F616-D27368D3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2852A3-877C-B339-70B6-62A928076C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Relaxation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best known estimate of the shortest distance from s to x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min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, 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2852A3-877C-B339-70B6-62A928076C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42A4F3F-27E8-3F70-99B7-5675CAECD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966" y="3429000"/>
            <a:ext cx="2534004" cy="2010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351120-E78B-0CE3-6ABF-B932184E0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304" y="3429000"/>
            <a:ext cx="2591162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5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0A49-8961-6659-EA81-143F3531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BD44-90EB-7FCB-DA54-0D3AD01DB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74445A9-54F1-11E6-F5B5-C0154691D8A3}"/>
              </a:ext>
            </a:extLst>
          </p:cNvPr>
          <p:cNvSpPr/>
          <p:nvPr/>
        </p:nvSpPr>
        <p:spPr>
          <a:xfrm>
            <a:off x="4675280" y="1921877"/>
            <a:ext cx="2801816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Big problem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019242-E431-3599-8F90-F0A80E9E5463}"/>
              </a:ext>
            </a:extLst>
          </p:cNvPr>
          <p:cNvSpPr/>
          <p:nvPr/>
        </p:nvSpPr>
        <p:spPr>
          <a:xfrm>
            <a:off x="7477096" y="3363266"/>
            <a:ext cx="2092570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sub-problem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C236C4-59C8-3480-03C0-64EF9C67DA65}"/>
              </a:ext>
            </a:extLst>
          </p:cNvPr>
          <p:cNvSpPr/>
          <p:nvPr/>
        </p:nvSpPr>
        <p:spPr>
          <a:xfrm>
            <a:off x="2712397" y="3390436"/>
            <a:ext cx="2092570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sub-problem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F58146-DA9D-B84A-F0A0-4631E8EF987D}"/>
              </a:ext>
            </a:extLst>
          </p:cNvPr>
          <p:cNvSpPr/>
          <p:nvPr/>
        </p:nvSpPr>
        <p:spPr>
          <a:xfrm>
            <a:off x="8748317" y="5097459"/>
            <a:ext cx="1540119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sub-sub-problem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ACC83A-E936-DB8D-1C42-FEE3C55CF424}"/>
              </a:ext>
            </a:extLst>
          </p:cNvPr>
          <p:cNvSpPr/>
          <p:nvPr/>
        </p:nvSpPr>
        <p:spPr>
          <a:xfrm>
            <a:off x="6707036" y="5131250"/>
            <a:ext cx="1540119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sub-sub-problem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04F22A-61E6-60B6-E61F-E1E8F9863223}"/>
              </a:ext>
            </a:extLst>
          </p:cNvPr>
          <p:cNvSpPr/>
          <p:nvPr/>
        </p:nvSpPr>
        <p:spPr>
          <a:xfrm>
            <a:off x="4171921" y="5129174"/>
            <a:ext cx="1540119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sub-sub-problem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6F32DF-DF41-C581-BB1E-4B4DB1824932}"/>
              </a:ext>
            </a:extLst>
          </p:cNvPr>
          <p:cNvSpPr/>
          <p:nvPr/>
        </p:nvSpPr>
        <p:spPr>
          <a:xfrm>
            <a:off x="1942337" y="5129174"/>
            <a:ext cx="1540119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sub-sub-problem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7C77D8-1467-886F-4EAA-538BC0DA4FDF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6076188" y="2777661"/>
            <a:ext cx="2447193" cy="585605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95B7C2-9EF7-C667-F1DD-0D128778F29F}"/>
              </a:ext>
            </a:extLst>
          </p:cNvPr>
          <p:cNvCxnSpPr>
            <a:endCxn id="6" idx="0"/>
          </p:cNvCxnSpPr>
          <p:nvPr/>
        </p:nvCxnSpPr>
        <p:spPr>
          <a:xfrm flipH="1">
            <a:off x="3758682" y="2791246"/>
            <a:ext cx="2317506" cy="599190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7137C5-5878-922B-F939-18E3E772F6D3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7477096" y="4219050"/>
            <a:ext cx="1046285" cy="912200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CCD952-A7C3-65F4-159F-4F280631562C}"/>
              </a:ext>
            </a:extLst>
          </p:cNvPr>
          <p:cNvCxnSpPr>
            <a:endCxn id="7" idx="0"/>
          </p:cNvCxnSpPr>
          <p:nvPr/>
        </p:nvCxnSpPr>
        <p:spPr>
          <a:xfrm>
            <a:off x="8523381" y="4219050"/>
            <a:ext cx="994996" cy="878409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B33548-D30C-9DFC-2069-786BFD308341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3758682" y="4246220"/>
            <a:ext cx="3718414" cy="885030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E5ABCB-CB1F-C2AC-1829-5D704F56D61D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3758682" y="4246220"/>
            <a:ext cx="1183299" cy="882954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AEC70A-77DA-0806-DACF-5B1CC483C0FD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flipH="1">
            <a:off x="2712397" y="4246220"/>
            <a:ext cx="1046285" cy="882954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FC867CF-23EF-9C78-9B31-5F1815D01761}"/>
              </a:ext>
            </a:extLst>
          </p:cNvPr>
          <p:cNvSpPr/>
          <p:nvPr/>
        </p:nvSpPr>
        <p:spPr>
          <a:xfrm>
            <a:off x="5017631" y="3417606"/>
            <a:ext cx="2092570" cy="855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sub-problem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87645D-DBC6-93F8-5E35-C21C16AA98ED}"/>
              </a:ext>
            </a:extLst>
          </p:cNvPr>
          <p:cNvCxnSpPr>
            <a:stCxn id="18" idx="4"/>
            <a:endCxn id="7" idx="0"/>
          </p:cNvCxnSpPr>
          <p:nvPr/>
        </p:nvCxnSpPr>
        <p:spPr>
          <a:xfrm>
            <a:off x="6063916" y="4273390"/>
            <a:ext cx="3454461" cy="824069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C14B67-A057-D5AC-5C3F-4B6BC62853C9}"/>
              </a:ext>
            </a:extLst>
          </p:cNvPr>
          <p:cNvCxnSpPr>
            <a:stCxn id="4" idx="4"/>
            <a:endCxn id="18" idx="0"/>
          </p:cNvCxnSpPr>
          <p:nvPr/>
        </p:nvCxnSpPr>
        <p:spPr>
          <a:xfrm flipH="1">
            <a:off x="6063916" y="2777661"/>
            <a:ext cx="12272" cy="639945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EB4B16-0E57-0CB9-4335-1CDD95F3B67E}"/>
              </a:ext>
            </a:extLst>
          </p:cNvPr>
          <p:cNvCxnSpPr>
            <a:stCxn id="18" idx="4"/>
            <a:endCxn id="10" idx="0"/>
          </p:cNvCxnSpPr>
          <p:nvPr/>
        </p:nvCxnSpPr>
        <p:spPr>
          <a:xfrm flipH="1">
            <a:off x="2712397" y="4273390"/>
            <a:ext cx="3351519" cy="855784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4FBF6F-E4AD-0224-2067-F87F118234FC}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4941981" y="4273390"/>
            <a:ext cx="1121935" cy="855784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970C22F-FC69-6471-59DD-0A9D21D6EEEC}"/>
              </a:ext>
            </a:extLst>
          </p:cNvPr>
          <p:cNvCxnSpPr>
            <a:stCxn id="18" idx="4"/>
            <a:endCxn id="8" idx="0"/>
          </p:cNvCxnSpPr>
          <p:nvPr/>
        </p:nvCxnSpPr>
        <p:spPr>
          <a:xfrm>
            <a:off x="6063916" y="4273390"/>
            <a:ext cx="1413180" cy="857860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672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12967-8E21-0E0B-7D6F-7DA318FFB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9CC0-E262-7470-70AF-0188CB22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1D523D-20D0-1150-6981-D972E2651E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Relaxation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best known estimate of the shortest distance from s to x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min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, 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Also keep track of </a:t>
                </a:r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predecessor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node immediately before v on the shortest path from s to v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1D523D-20D0-1150-6981-D972E2651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C3C9869-B743-F82A-8D76-814A59D9C53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3390522" y="3153450"/>
            <a:ext cx="541095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8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A1526-C736-E321-3A51-393690C7C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F896-2131-3BEE-586F-ED73F2B3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4F58-6073-2E72-9104-2E40259B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Initialization</a:t>
            </a:r>
          </a:p>
          <a:p>
            <a:pPr lvl="1"/>
            <a:endParaRPr lang="en-US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6D82A-D12C-0A68-A706-F8EA630681C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3180943" y="2419209"/>
            <a:ext cx="5830114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1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E2758-D93E-0252-48CF-A08A6A0B2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5F3D-A271-C8C9-6E73-D309F080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E3E10-3A50-80B5-51A4-7B261CCE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BFS?</a:t>
            </a:r>
          </a:p>
          <a:p>
            <a:pPr lvl="1"/>
            <a:r>
              <a:rPr lang="en-US" dirty="0"/>
              <a:t>At each step, pick the next node from discovered nodes in the queue</a:t>
            </a:r>
          </a:p>
          <a:p>
            <a:pPr lvl="1"/>
            <a:endParaRPr lang="en-US" dirty="0"/>
          </a:p>
          <a:p>
            <a:r>
              <a:rPr lang="en-US" dirty="0"/>
              <a:t>Dijkstra’s Algorithm</a:t>
            </a:r>
          </a:p>
          <a:p>
            <a:pPr lvl="1"/>
            <a:r>
              <a:rPr lang="en-US" dirty="0"/>
              <a:t>Similar to BFS</a:t>
            </a:r>
          </a:p>
          <a:p>
            <a:pPr lvl="1"/>
            <a:r>
              <a:rPr lang="en-US" dirty="0"/>
              <a:t>Except that at each step, pick the next node with the minimum estimated shortest-path weight</a:t>
            </a:r>
          </a:p>
          <a:p>
            <a:pPr lvl="1"/>
            <a:r>
              <a:rPr lang="en-US" dirty="0"/>
              <a:t>Replace the FIFO queue of BFS with a minimum priority-queue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F168A-B1EB-C535-D98B-7B20AC7553CE}"/>
              </a:ext>
            </a:extLst>
          </p:cNvPr>
          <p:cNvSpPr txBox="1"/>
          <p:nvPr/>
        </p:nvSpPr>
        <p:spPr>
          <a:xfrm>
            <a:off x="7539790" y="3182778"/>
            <a:ext cx="31665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The greedy choice!!!!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5A8403-2A0F-CEEA-BB28-3AAB59457A2D}"/>
              </a:ext>
            </a:extLst>
          </p:cNvPr>
          <p:cNvCxnSpPr>
            <a:stCxn id="4" idx="1"/>
          </p:cNvCxnSpPr>
          <p:nvPr/>
        </p:nvCxnSpPr>
        <p:spPr>
          <a:xfrm flipH="1">
            <a:off x="6481011" y="3429000"/>
            <a:ext cx="1058779" cy="5722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26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760D9-D5D2-BBB2-65EE-64C6E9E1A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0344-BA29-FB58-11CA-1E2192E6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B8209D-B6A6-BD4A-0AC2-9820A81AA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506146" y="1825625"/>
            <a:ext cx="7179707" cy="4351338"/>
          </a:xfrm>
        </p:spPr>
      </p:pic>
    </p:spTree>
    <p:extLst>
      <p:ext uri="{BB962C8B-B14F-4D97-AF65-F5344CB8AC3E}">
        <p14:creationId xmlns:p14="http://schemas.microsoft.com/office/powerpoint/2010/main" val="75159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C487C-439E-E447-ECF3-FE96349ED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BEE2-62B1-E371-62C1-BE8CDAA6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862DB-4368-4F44-24B4-E688999A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C1FADA-071D-188E-AC10-0E2E8A65B5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574"/>
          <a:stretch/>
        </p:blipFill>
        <p:spPr>
          <a:xfrm>
            <a:off x="870808" y="2565072"/>
            <a:ext cx="3284097" cy="230537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FC8AB01-4FF2-CDBE-6875-F15AF81EC59F}"/>
              </a:ext>
            </a:extLst>
          </p:cNvPr>
          <p:cNvSpPr/>
          <p:nvPr/>
        </p:nvSpPr>
        <p:spPr>
          <a:xfrm>
            <a:off x="4154905" y="3609474"/>
            <a:ext cx="336885" cy="272715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94289BA-F557-8884-A6EC-0978F3EA9F33}"/>
              </a:ext>
            </a:extLst>
          </p:cNvPr>
          <p:cNvSpPr/>
          <p:nvPr/>
        </p:nvSpPr>
        <p:spPr>
          <a:xfrm>
            <a:off x="7791928" y="3609474"/>
            <a:ext cx="336885" cy="272715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01839-7088-A052-976D-C7EF14F10A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61" r="33460"/>
          <a:stretch/>
        </p:blipFill>
        <p:spPr>
          <a:xfrm>
            <a:off x="4491790" y="2593145"/>
            <a:ext cx="3300138" cy="2305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3C1931-801D-9E30-598C-80079078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764"/>
          <a:stretch/>
        </p:blipFill>
        <p:spPr>
          <a:xfrm>
            <a:off x="8145380" y="2565072"/>
            <a:ext cx="315977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4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81190-B235-2A44-F759-29C6C7D7F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4DDC7E-3574-B338-58DB-F6D4C59C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865" r="37450"/>
          <a:stretch/>
        </p:blipFill>
        <p:spPr>
          <a:xfrm>
            <a:off x="4491790" y="2567080"/>
            <a:ext cx="3300138" cy="2229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A7FADB-D325-9983-5340-AE6CC27598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991"/>
          <a:stretch/>
        </p:blipFill>
        <p:spPr>
          <a:xfrm>
            <a:off x="838200" y="2631250"/>
            <a:ext cx="3224988" cy="2229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30D06A-AEBA-BF25-492A-641DF67D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6C26651-699E-AD9A-D491-42D2785E7222}"/>
              </a:ext>
            </a:extLst>
          </p:cNvPr>
          <p:cNvSpPr/>
          <p:nvPr/>
        </p:nvSpPr>
        <p:spPr>
          <a:xfrm>
            <a:off x="4154905" y="3609474"/>
            <a:ext cx="336885" cy="272715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C3AB151-71B6-7C76-FF36-E0EB4F153893}"/>
              </a:ext>
            </a:extLst>
          </p:cNvPr>
          <p:cNvSpPr/>
          <p:nvPr/>
        </p:nvSpPr>
        <p:spPr>
          <a:xfrm>
            <a:off x="7791928" y="3609474"/>
            <a:ext cx="336885" cy="272715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988A2-C809-451D-EA83-AFCA16A9B8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579" r="3644"/>
          <a:stretch/>
        </p:blipFill>
        <p:spPr>
          <a:xfrm>
            <a:off x="8142588" y="2631249"/>
            <a:ext cx="3421504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0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2847D-4654-9A6A-51AA-577B1452D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CC83-88F9-6BEE-E4AB-F85412BC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0144A-0102-8378-02A9-B90302078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Correctness of Dijkstra’s Algorithm</a:t>
                </a:r>
              </a:p>
              <a:p>
                <a:pPr lvl="1"/>
                <a:r>
                  <a:rPr lang="en-US" sz="2600" dirty="0"/>
                  <a:t>S is the set of visited nodes</a:t>
                </a:r>
              </a:p>
              <a:p>
                <a:pPr lvl="1"/>
                <a:r>
                  <a:rPr lang="en-US" sz="2600" dirty="0"/>
                  <a:t>The algorithm terminates when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600" dirty="0"/>
              </a:p>
              <a:p>
                <a:pPr marL="457200" lvl="1" indent="0">
                  <a:buNone/>
                </a:pPr>
                <a:endParaRPr lang="en-US" sz="2600" dirty="0"/>
              </a:p>
              <a:p>
                <a:pPr lvl="1"/>
                <a:r>
                  <a:rPr lang="en-US" sz="2600" dirty="0"/>
                  <a:t>Inductive Hypothesis: </a:t>
                </a:r>
              </a:p>
              <a:p>
                <a:pPr lvl="2"/>
                <a:r>
                  <a:rPr lang="en-US" sz="2600" dirty="0"/>
                  <a:t>At the start of each iteration,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lit/>
                      </m:rP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600" dirty="0"/>
                  <a:t>for all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lit/>
                      </m:rP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6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0144A-0102-8378-02A9-B90302078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19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93026-2204-4235-2E25-BAA2B2E8A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C576-B66E-E772-69FB-F6C7E309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175288-99C2-F768-060B-8AC5D619C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Correctness of Dijkstra’s Algorithm</a:t>
                </a:r>
              </a:p>
              <a:p>
                <a:pPr lvl="1"/>
                <a:r>
                  <a:rPr lang="en-US" dirty="0"/>
                  <a:t>At some iteration, v is extracted from the priority queue</a:t>
                </a:r>
              </a:p>
              <a:p>
                <a:pPr lvl="1"/>
                <a:r>
                  <a:rPr lang="en-US" dirty="0"/>
                  <a:t>y first node not in S on the shortest path P to u</a:t>
                </a:r>
              </a:p>
              <a:p>
                <a:pPr lvl="1"/>
                <a:r>
                  <a:rPr lang="en-US" dirty="0"/>
                  <a:t>x predecessor of y on P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175288-99C2-F768-060B-8AC5D619C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C4D8F0E-41DC-86C8-14EB-195E3925A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635" y="3429000"/>
            <a:ext cx="4763165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6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6B8A1-7515-102C-EF26-E29BC92F1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5BD9-79CD-9CE0-1316-6C1C1CE9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FCF74-212F-FA2A-C0C5-2AB2CB853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</a:t>
            </a:r>
            <a:r>
              <a:rPr lang="en-US" sz="2800" b="1" dirty="0"/>
              <a:t>spanning tree </a:t>
            </a:r>
            <a:r>
              <a:rPr lang="en-US" sz="2800" dirty="0"/>
              <a:t>is a </a:t>
            </a:r>
            <a:r>
              <a:rPr lang="en-US" sz="2800" b="1" dirty="0"/>
              <a:t>tree</a:t>
            </a:r>
            <a:r>
              <a:rPr lang="en-US" sz="2800" dirty="0"/>
              <a:t> that connects all of the vertices.</a:t>
            </a:r>
          </a:p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/>
                </a:solidFill>
              </a:rPr>
              <a:t>cost</a:t>
            </a:r>
            <a:r>
              <a:rPr lang="en-US" b="1" dirty="0"/>
              <a:t> </a:t>
            </a:r>
            <a:r>
              <a:rPr lang="en-US" dirty="0"/>
              <a:t>of a spanning tree is the sum of the weights on the edges.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4BD25D-8FD0-DE31-CE66-87C12438E15E}"/>
              </a:ext>
            </a:extLst>
          </p:cNvPr>
          <p:cNvSpPr/>
          <p:nvPr/>
        </p:nvSpPr>
        <p:spPr>
          <a:xfrm>
            <a:off x="7587916" y="308145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FF71A0-FBBF-0A89-0D4C-C0914F5FAB13}"/>
              </a:ext>
            </a:extLst>
          </p:cNvPr>
          <p:cNvSpPr/>
          <p:nvPr/>
        </p:nvSpPr>
        <p:spPr>
          <a:xfrm>
            <a:off x="5747393" y="308145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F1F9DB7-DAF3-78D1-E505-80DE18E2E5C8}"/>
              </a:ext>
            </a:extLst>
          </p:cNvPr>
          <p:cNvSpPr/>
          <p:nvPr/>
        </p:nvSpPr>
        <p:spPr>
          <a:xfrm>
            <a:off x="3930316" y="308145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537F51-BF1F-C18C-9E5A-D3804481FE62}"/>
              </a:ext>
            </a:extLst>
          </p:cNvPr>
          <p:cNvSpPr/>
          <p:nvPr/>
        </p:nvSpPr>
        <p:spPr>
          <a:xfrm>
            <a:off x="2249520" y="451167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1E61CC-ADCF-26DB-9E8A-C55720F01A37}"/>
              </a:ext>
            </a:extLst>
          </p:cNvPr>
          <p:cNvSpPr/>
          <p:nvPr/>
        </p:nvSpPr>
        <p:spPr>
          <a:xfrm>
            <a:off x="3930316" y="5930167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CC0B60-36F7-3C2C-5DF7-7728A5DC80BF}"/>
              </a:ext>
            </a:extLst>
          </p:cNvPr>
          <p:cNvSpPr/>
          <p:nvPr/>
        </p:nvSpPr>
        <p:spPr>
          <a:xfrm>
            <a:off x="5759116" y="5930167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6C6FA7-F29D-10D2-FFDE-E0A14FB6C664}"/>
              </a:ext>
            </a:extLst>
          </p:cNvPr>
          <p:cNvSpPr/>
          <p:nvPr/>
        </p:nvSpPr>
        <p:spPr>
          <a:xfrm>
            <a:off x="7587916" y="5930167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8C23932-AE2E-CA37-781B-27FC731DEC7A}"/>
              </a:ext>
            </a:extLst>
          </p:cNvPr>
          <p:cNvSpPr/>
          <p:nvPr/>
        </p:nvSpPr>
        <p:spPr>
          <a:xfrm>
            <a:off x="4903331" y="451167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BE01D74-706A-6594-B02B-9841827F9286}"/>
              </a:ext>
            </a:extLst>
          </p:cNvPr>
          <p:cNvSpPr/>
          <p:nvPr/>
        </p:nvSpPr>
        <p:spPr>
          <a:xfrm>
            <a:off x="9276039" y="451167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74E1E4-2B85-617C-C304-B7D9ABE48432}"/>
              </a:ext>
            </a:extLst>
          </p:cNvPr>
          <p:cNvCxnSpPr>
            <a:stCxn id="18" idx="5"/>
            <a:endCxn id="26" idx="1"/>
          </p:cNvCxnSpPr>
          <p:nvPr/>
        </p:nvCxnSpPr>
        <p:spPr>
          <a:xfrm>
            <a:off x="6227695" y="3561760"/>
            <a:ext cx="1442629" cy="2450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72C39F-85AE-1FDE-B44E-0BAC2BB816C0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6310102" y="3362813"/>
            <a:ext cx="127781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9FF71A-A99F-A5D8-6639-01DBBE21EEB1}"/>
              </a:ext>
            </a:extLst>
          </p:cNvPr>
          <p:cNvCxnSpPr>
            <a:stCxn id="29" idx="1"/>
            <a:endCxn id="17" idx="5"/>
          </p:cNvCxnSpPr>
          <p:nvPr/>
        </p:nvCxnSpPr>
        <p:spPr>
          <a:xfrm flipH="1" flipV="1">
            <a:off x="8068218" y="3561761"/>
            <a:ext cx="1290229" cy="10323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706DD3-A08F-10A9-B572-B69CE8A5981B}"/>
              </a:ext>
            </a:extLst>
          </p:cNvPr>
          <p:cNvCxnSpPr>
            <a:stCxn id="29" idx="3"/>
            <a:endCxn id="26" idx="7"/>
          </p:cNvCxnSpPr>
          <p:nvPr/>
        </p:nvCxnSpPr>
        <p:spPr>
          <a:xfrm flipH="1">
            <a:off x="8068218" y="4991976"/>
            <a:ext cx="1290229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4FD7AA3-675E-977F-1F98-30196B6E8573}"/>
              </a:ext>
            </a:extLst>
          </p:cNvPr>
          <p:cNvCxnSpPr>
            <a:stCxn id="17" idx="4"/>
            <a:endCxn id="26" idx="0"/>
          </p:cNvCxnSpPr>
          <p:nvPr/>
        </p:nvCxnSpPr>
        <p:spPr>
          <a:xfrm>
            <a:off x="7869270" y="3644167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12D44C-B896-FC48-6E5C-C6CD4142EF53}"/>
              </a:ext>
            </a:extLst>
          </p:cNvPr>
          <p:cNvCxnSpPr>
            <a:stCxn id="27" idx="5"/>
            <a:endCxn id="24" idx="1"/>
          </p:cNvCxnSpPr>
          <p:nvPr/>
        </p:nvCxnSpPr>
        <p:spPr>
          <a:xfrm>
            <a:off x="5383633" y="4991976"/>
            <a:ext cx="45789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245FD5-13DC-F0A1-5B8A-0FCFB0360209}"/>
              </a:ext>
            </a:extLst>
          </p:cNvPr>
          <p:cNvCxnSpPr>
            <a:stCxn id="24" idx="6"/>
            <a:endCxn id="26" idx="2"/>
          </p:cNvCxnSpPr>
          <p:nvPr/>
        </p:nvCxnSpPr>
        <p:spPr>
          <a:xfrm>
            <a:off x="6321824" y="6211521"/>
            <a:ext cx="126609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0B52F0-683F-6BB1-FC56-6C6540144D23}"/>
              </a:ext>
            </a:extLst>
          </p:cNvPr>
          <p:cNvCxnSpPr>
            <a:stCxn id="27" idx="0"/>
            <a:endCxn id="18" idx="3"/>
          </p:cNvCxnSpPr>
          <p:nvPr/>
        </p:nvCxnSpPr>
        <p:spPr>
          <a:xfrm flipV="1">
            <a:off x="5184686" y="3561760"/>
            <a:ext cx="645115" cy="9499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13A6BDC-A37C-D538-0BB3-F51BB1FFEE68}"/>
              </a:ext>
            </a:extLst>
          </p:cNvPr>
          <p:cNvCxnSpPr>
            <a:stCxn id="20" idx="6"/>
            <a:endCxn id="18" idx="2"/>
          </p:cNvCxnSpPr>
          <p:nvPr/>
        </p:nvCxnSpPr>
        <p:spPr>
          <a:xfrm>
            <a:off x="4493025" y="3362813"/>
            <a:ext cx="125436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D19D92-903B-95B0-BA51-B471F9F8E3BF}"/>
              </a:ext>
            </a:extLst>
          </p:cNvPr>
          <p:cNvCxnSpPr>
            <a:stCxn id="21" idx="7"/>
            <a:endCxn id="20" idx="3"/>
          </p:cNvCxnSpPr>
          <p:nvPr/>
        </p:nvCxnSpPr>
        <p:spPr>
          <a:xfrm flipV="1">
            <a:off x="2729821" y="3561761"/>
            <a:ext cx="1282902" cy="10323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8954FFA-48F8-9637-2D8A-3490344BC2EA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2729821" y="4991976"/>
            <a:ext cx="1282902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C9E7D6-6878-5C2B-2CBC-6FEA52F3BD81}"/>
              </a:ext>
            </a:extLst>
          </p:cNvPr>
          <p:cNvCxnSpPr>
            <a:stCxn id="24" idx="2"/>
            <a:endCxn id="23" idx="6"/>
          </p:cNvCxnSpPr>
          <p:nvPr/>
        </p:nvCxnSpPr>
        <p:spPr>
          <a:xfrm flipH="1">
            <a:off x="4493024" y="6211521"/>
            <a:ext cx="126609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7DE495-44B6-6697-E63B-80247145A4D6}"/>
              </a:ext>
            </a:extLst>
          </p:cNvPr>
          <p:cNvCxnSpPr>
            <a:stCxn id="27" idx="3"/>
            <a:endCxn id="23" idx="7"/>
          </p:cNvCxnSpPr>
          <p:nvPr/>
        </p:nvCxnSpPr>
        <p:spPr>
          <a:xfrm flipH="1">
            <a:off x="4410618" y="4991976"/>
            <a:ext cx="57512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959483-CEEB-CB3B-1A0A-EF4F3661F2D8}"/>
              </a:ext>
            </a:extLst>
          </p:cNvPr>
          <p:cNvSpPr txBox="1"/>
          <p:nvPr/>
        </p:nvSpPr>
        <p:spPr>
          <a:xfrm>
            <a:off x="8642993" y="36041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5A2EB5-410F-E23D-C54F-070947D171F7}"/>
              </a:ext>
            </a:extLst>
          </p:cNvPr>
          <p:cNvSpPr txBox="1"/>
          <p:nvPr/>
        </p:nvSpPr>
        <p:spPr>
          <a:xfrm>
            <a:off x="8736777" y="544611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8612E6-E228-35A1-ED71-A13A7C7FAC0B}"/>
              </a:ext>
            </a:extLst>
          </p:cNvPr>
          <p:cNvSpPr txBox="1"/>
          <p:nvPr/>
        </p:nvSpPr>
        <p:spPr>
          <a:xfrm>
            <a:off x="7857547" y="449667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63DB2A-D42B-2D38-C236-1B0447443F41}"/>
              </a:ext>
            </a:extLst>
          </p:cNvPr>
          <p:cNvSpPr txBox="1"/>
          <p:nvPr/>
        </p:nvSpPr>
        <p:spPr>
          <a:xfrm>
            <a:off x="6779024" y="420431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25A314-E8B3-FDA5-6328-1CDE88D254BD}"/>
              </a:ext>
            </a:extLst>
          </p:cNvPr>
          <p:cNvSpPr txBox="1"/>
          <p:nvPr/>
        </p:nvSpPr>
        <p:spPr>
          <a:xfrm>
            <a:off x="6732305" y="57817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F6EBE8-3889-0DBF-2FF7-BF108211E439}"/>
              </a:ext>
            </a:extLst>
          </p:cNvPr>
          <p:cNvSpPr txBox="1"/>
          <p:nvPr/>
        </p:nvSpPr>
        <p:spPr>
          <a:xfrm>
            <a:off x="5548015" y="38936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E15232-C9BA-D44F-35A4-FC4FA53DB8AB}"/>
              </a:ext>
            </a:extLst>
          </p:cNvPr>
          <p:cNvSpPr txBox="1"/>
          <p:nvPr/>
        </p:nvSpPr>
        <p:spPr>
          <a:xfrm>
            <a:off x="4961947" y="574375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0C18E2-8C18-A4E5-28E8-EEF686325CE1}"/>
              </a:ext>
            </a:extLst>
          </p:cNvPr>
          <p:cNvSpPr txBox="1"/>
          <p:nvPr/>
        </p:nvSpPr>
        <p:spPr>
          <a:xfrm>
            <a:off x="4746107" y="524939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AACFF9-1ADD-07C5-14EE-02C30EA84585}"/>
              </a:ext>
            </a:extLst>
          </p:cNvPr>
          <p:cNvSpPr txBox="1"/>
          <p:nvPr/>
        </p:nvSpPr>
        <p:spPr>
          <a:xfrm>
            <a:off x="5612577" y="52346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892C575-F32C-4593-6975-5FCEEF44D79A}"/>
              </a:ext>
            </a:extLst>
          </p:cNvPr>
          <p:cNvSpPr txBox="1"/>
          <p:nvPr/>
        </p:nvSpPr>
        <p:spPr>
          <a:xfrm>
            <a:off x="2928166" y="540369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CE97C50-B52B-3414-2D5E-50C74066F20A}"/>
              </a:ext>
            </a:extLst>
          </p:cNvPr>
          <p:cNvCxnSpPr>
            <a:stCxn id="23" idx="0"/>
            <a:endCxn id="20" idx="4"/>
          </p:cNvCxnSpPr>
          <p:nvPr/>
        </p:nvCxnSpPr>
        <p:spPr>
          <a:xfrm flipV="1">
            <a:off x="4211670" y="3644167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E212866-1982-7E13-2353-321A9FCBA219}"/>
              </a:ext>
            </a:extLst>
          </p:cNvPr>
          <p:cNvSpPr txBox="1"/>
          <p:nvPr/>
        </p:nvSpPr>
        <p:spPr>
          <a:xfrm>
            <a:off x="4228910" y="425483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D512C5-6886-1289-89FA-042A90F49D34}"/>
              </a:ext>
            </a:extLst>
          </p:cNvPr>
          <p:cNvSpPr txBox="1"/>
          <p:nvPr/>
        </p:nvSpPr>
        <p:spPr>
          <a:xfrm>
            <a:off x="2975231" y="371106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37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A9298-48D9-D4C4-5E44-2B17C0ECE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D556-67BF-4E18-6822-4D452D0D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F760-C767-051C-0889-0F3276EE7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</a:t>
            </a:r>
            <a:r>
              <a:rPr lang="en-US" sz="2800" b="1" dirty="0"/>
              <a:t>spanning tree </a:t>
            </a:r>
            <a:r>
              <a:rPr lang="en-US" sz="2800" dirty="0"/>
              <a:t>is a </a:t>
            </a:r>
            <a:r>
              <a:rPr lang="en-US" sz="2800" b="1" dirty="0"/>
              <a:t>tree</a:t>
            </a:r>
            <a:r>
              <a:rPr lang="en-US" sz="2800" dirty="0"/>
              <a:t> that connects all of the vertices.</a:t>
            </a:r>
          </a:p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/>
                </a:solidFill>
              </a:rPr>
              <a:t>cost</a:t>
            </a:r>
            <a:r>
              <a:rPr lang="en-US" b="1" dirty="0"/>
              <a:t> </a:t>
            </a:r>
            <a:r>
              <a:rPr lang="en-US" dirty="0"/>
              <a:t>of a spanning tree is the sum of the weights on the edges.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066C62-B885-09AE-21D3-225EEE3C6AC6}"/>
              </a:ext>
            </a:extLst>
          </p:cNvPr>
          <p:cNvSpPr/>
          <p:nvPr/>
        </p:nvSpPr>
        <p:spPr>
          <a:xfrm>
            <a:off x="7523748" y="297272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172BE7-FAD0-F0AD-93F1-FE929A51437D}"/>
              </a:ext>
            </a:extLst>
          </p:cNvPr>
          <p:cNvSpPr/>
          <p:nvPr/>
        </p:nvSpPr>
        <p:spPr>
          <a:xfrm>
            <a:off x="5683225" y="297272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BB8796-5D2C-7DD0-E02C-8D930AB86735}"/>
              </a:ext>
            </a:extLst>
          </p:cNvPr>
          <p:cNvSpPr/>
          <p:nvPr/>
        </p:nvSpPr>
        <p:spPr>
          <a:xfrm>
            <a:off x="3866148" y="297272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428422-BF10-D5DB-8C98-67B54BC9477D}"/>
              </a:ext>
            </a:extLst>
          </p:cNvPr>
          <p:cNvSpPr/>
          <p:nvPr/>
        </p:nvSpPr>
        <p:spPr>
          <a:xfrm>
            <a:off x="2185352" y="440293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AC4092-FEB2-3ED8-4815-A3F136516743}"/>
              </a:ext>
            </a:extLst>
          </p:cNvPr>
          <p:cNvSpPr/>
          <p:nvPr/>
        </p:nvSpPr>
        <p:spPr>
          <a:xfrm>
            <a:off x="3866148" y="582143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1BA0CF-D832-E331-6BE3-2DDB36D01766}"/>
              </a:ext>
            </a:extLst>
          </p:cNvPr>
          <p:cNvSpPr/>
          <p:nvPr/>
        </p:nvSpPr>
        <p:spPr>
          <a:xfrm>
            <a:off x="5694948" y="582143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553D0E-AFDB-F5FD-3A8F-4B1695021D5A}"/>
              </a:ext>
            </a:extLst>
          </p:cNvPr>
          <p:cNvSpPr/>
          <p:nvPr/>
        </p:nvSpPr>
        <p:spPr>
          <a:xfrm>
            <a:off x="7523748" y="582143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2016C-EAF9-6D96-3D52-7ED1136135BD}"/>
              </a:ext>
            </a:extLst>
          </p:cNvPr>
          <p:cNvSpPr/>
          <p:nvPr/>
        </p:nvSpPr>
        <p:spPr>
          <a:xfrm>
            <a:off x="4839163" y="440293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6CEA71-33E5-0CE4-CC53-C33505A11987}"/>
              </a:ext>
            </a:extLst>
          </p:cNvPr>
          <p:cNvSpPr/>
          <p:nvPr/>
        </p:nvSpPr>
        <p:spPr>
          <a:xfrm>
            <a:off x="9211871" y="440293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3795BF-EB79-4599-4AC6-D5628DB81A3B}"/>
              </a:ext>
            </a:extLst>
          </p:cNvPr>
          <p:cNvCxnSpPr>
            <a:stCxn id="5" idx="5"/>
            <a:endCxn id="10" idx="1"/>
          </p:cNvCxnSpPr>
          <p:nvPr/>
        </p:nvCxnSpPr>
        <p:spPr>
          <a:xfrm>
            <a:off x="6163527" y="3453025"/>
            <a:ext cx="1442629" cy="2450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4A676C-F44F-9AA9-EB4E-3341EE31112E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6245934" y="3254078"/>
            <a:ext cx="1277815" cy="0"/>
          </a:xfrm>
          <a:prstGeom prst="line">
            <a:avLst/>
          </a:prstGeom>
          <a:ln w="1238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897914-2E88-D34E-62D7-8A87EAC982D6}"/>
              </a:ext>
            </a:extLst>
          </p:cNvPr>
          <p:cNvCxnSpPr>
            <a:stCxn id="12" idx="1"/>
            <a:endCxn id="4" idx="5"/>
          </p:cNvCxnSpPr>
          <p:nvPr/>
        </p:nvCxnSpPr>
        <p:spPr>
          <a:xfrm flipH="1" flipV="1">
            <a:off x="8004050" y="3453026"/>
            <a:ext cx="1290229" cy="10323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872B69-0700-0B31-DAA2-BEF16474C621}"/>
              </a:ext>
            </a:extLst>
          </p:cNvPr>
          <p:cNvCxnSpPr>
            <a:stCxn id="12" idx="3"/>
            <a:endCxn id="10" idx="7"/>
          </p:cNvCxnSpPr>
          <p:nvPr/>
        </p:nvCxnSpPr>
        <p:spPr>
          <a:xfrm flipH="1">
            <a:off x="8004050" y="4883241"/>
            <a:ext cx="1290229" cy="1020599"/>
          </a:xfrm>
          <a:prstGeom prst="line">
            <a:avLst/>
          </a:prstGeom>
          <a:ln w="1238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17D0F8-2290-6B8D-61E5-C4E90062472C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7805102" y="3535432"/>
            <a:ext cx="0" cy="2286000"/>
          </a:xfrm>
          <a:prstGeom prst="line">
            <a:avLst/>
          </a:prstGeom>
          <a:ln w="1238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3C4B34-5D74-771C-A29C-25B90934FCB7}"/>
              </a:ext>
            </a:extLst>
          </p:cNvPr>
          <p:cNvCxnSpPr>
            <a:stCxn id="11" idx="5"/>
            <a:endCxn id="9" idx="1"/>
          </p:cNvCxnSpPr>
          <p:nvPr/>
        </p:nvCxnSpPr>
        <p:spPr>
          <a:xfrm>
            <a:off x="5319465" y="4883241"/>
            <a:ext cx="457891" cy="1020599"/>
          </a:xfrm>
          <a:prstGeom prst="line">
            <a:avLst/>
          </a:prstGeom>
          <a:ln w="1238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FBE9E6-AB9C-8297-9D9D-57515017EAE6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6257656" y="6102786"/>
            <a:ext cx="126609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4FC70D-2A05-0C12-A9D5-40205D3577ED}"/>
              </a:ext>
            </a:extLst>
          </p:cNvPr>
          <p:cNvCxnSpPr>
            <a:stCxn id="11" idx="0"/>
            <a:endCxn id="5" idx="3"/>
          </p:cNvCxnSpPr>
          <p:nvPr/>
        </p:nvCxnSpPr>
        <p:spPr>
          <a:xfrm flipV="1">
            <a:off x="5120518" y="3453025"/>
            <a:ext cx="645115" cy="9499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40D9A7-5F5D-D6DA-F5BE-789A37DA3136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4428857" y="3254078"/>
            <a:ext cx="1254369" cy="0"/>
          </a:xfrm>
          <a:prstGeom prst="line">
            <a:avLst/>
          </a:prstGeom>
          <a:ln w="1238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18B8A1-05F4-3764-CE51-F8AF8474ABC9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2665653" y="3453026"/>
            <a:ext cx="1282902" cy="1032321"/>
          </a:xfrm>
          <a:prstGeom prst="line">
            <a:avLst/>
          </a:prstGeom>
          <a:ln w="1238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2C4C6A-2557-B239-4D85-B3FBA38379FB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2665653" y="4883241"/>
            <a:ext cx="1282902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393C7C-1CFC-A2A6-15D0-67796A1FCD95}"/>
              </a:ext>
            </a:extLst>
          </p:cNvPr>
          <p:cNvCxnSpPr>
            <a:stCxn id="9" idx="2"/>
            <a:endCxn id="8" idx="6"/>
          </p:cNvCxnSpPr>
          <p:nvPr/>
        </p:nvCxnSpPr>
        <p:spPr>
          <a:xfrm flipH="1">
            <a:off x="4428856" y="6102786"/>
            <a:ext cx="126609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326B9E-B488-5C59-D01B-1130CD1A9240}"/>
              </a:ext>
            </a:extLst>
          </p:cNvPr>
          <p:cNvCxnSpPr>
            <a:stCxn id="11" idx="3"/>
            <a:endCxn id="8" idx="7"/>
          </p:cNvCxnSpPr>
          <p:nvPr/>
        </p:nvCxnSpPr>
        <p:spPr>
          <a:xfrm flipH="1">
            <a:off x="4346450" y="4883241"/>
            <a:ext cx="575121" cy="1020599"/>
          </a:xfrm>
          <a:prstGeom prst="line">
            <a:avLst/>
          </a:prstGeom>
          <a:ln w="1238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F5BA92C-F9DF-E47E-D871-7415BB87BF6E}"/>
              </a:ext>
            </a:extLst>
          </p:cNvPr>
          <p:cNvSpPr txBox="1"/>
          <p:nvPr/>
        </p:nvSpPr>
        <p:spPr>
          <a:xfrm>
            <a:off x="6714856" y="277377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A8C649-14AE-8BA2-656B-C199C8816681}"/>
              </a:ext>
            </a:extLst>
          </p:cNvPr>
          <p:cNvSpPr txBox="1"/>
          <p:nvPr/>
        </p:nvSpPr>
        <p:spPr>
          <a:xfrm>
            <a:off x="8578825" y="349545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3DDFCA-1D33-BB7B-2DFC-7FF578875FB4}"/>
              </a:ext>
            </a:extLst>
          </p:cNvPr>
          <p:cNvSpPr txBox="1"/>
          <p:nvPr/>
        </p:nvSpPr>
        <p:spPr>
          <a:xfrm>
            <a:off x="8672609" y="533738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FE1A2B-5140-6E85-5850-3110CA049E9A}"/>
              </a:ext>
            </a:extLst>
          </p:cNvPr>
          <p:cNvSpPr txBox="1"/>
          <p:nvPr/>
        </p:nvSpPr>
        <p:spPr>
          <a:xfrm>
            <a:off x="7793379" y="438793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B04A9F-0C5A-15BB-82CF-4CFB1ED0CF6F}"/>
              </a:ext>
            </a:extLst>
          </p:cNvPr>
          <p:cNvSpPr txBox="1"/>
          <p:nvPr/>
        </p:nvSpPr>
        <p:spPr>
          <a:xfrm>
            <a:off x="6714856" y="40955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C00C60-5EB4-7818-1D7B-85F436D60E29}"/>
              </a:ext>
            </a:extLst>
          </p:cNvPr>
          <p:cNvSpPr txBox="1"/>
          <p:nvPr/>
        </p:nvSpPr>
        <p:spPr>
          <a:xfrm>
            <a:off x="6668137" y="567300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CA4AC1-FE4F-7AFD-0619-267887B00919}"/>
              </a:ext>
            </a:extLst>
          </p:cNvPr>
          <p:cNvSpPr txBox="1"/>
          <p:nvPr/>
        </p:nvSpPr>
        <p:spPr>
          <a:xfrm>
            <a:off x="5483847" y="378490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0F67ED-82EB-9F07-5B9B-E538C0B5BDC8}"/>
              </a:ext>
            </a:extLst>
          </p:cNvPr>
          <p:cNvSpPr txBox="1"/>
          <p:nvPr/>
        </p:nvSpPr>
        <p:spPr>
          <a:xfrm>
            <a:off x="4897779" y="563501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FB2F02-5136-8AED-BCA0-8AD144A85C9E}"/>
              </a:ext>
            </a:extLst>
          </p:cNvPr>
          <p:cNvSpPr txBox="1"/>
          <p:nvPr/>
        </p:nvSpPr>
        <p:spPr>
          <a:xfrm>
            <a:off x="4681939" y="514065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2B57FB-7CC6-042A-AEB8-3C4F483251FD}"/>
              </a:ext>
            </a:extLst>
          </p:cNvPr>
          <p:cNvSpPr txBox="1"/>
          <p:nvPr/>
        </p:nvSpPr>
        <p:spPr>
          <a:xfrm>
            <a:off x="5548409" y="512588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95B7A6-EF40-1985-371A-FE44D73130AD}"/>
              </a:ext>
            </a:extLst>
          </p:cNvPr>
          <p:cNvSpPr txBox="1"/>
          <p:nvPr/>
        </p:nvSpPr>
        <p:spPr>
          <a:xfrm>
            <a:off x="2863998" y="529495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B5A0AD-51B7-9063-281E-3552CFED2D10}"/>
              </a:ext>
            </a:extLst>
          </p:cNvPr>
          <p:cNvCxnSpPr>
            <a:stCxn id="8" idx="0"/>
            <a:endCxn id="6" idx="4"/>
          </p:cNvCxnSpPr>
          <p:nvPr/>
        </p:nvCxnSpPr>
        <p:spPr>
          <a:xfrm flipV="1">
            <a:off x="4147502" y="3535432"/>
            <a:ext cx="0" cy="2286000"/>
          </a:xfrm>
          <a:prstGeom prst="line">
            <a:avLst/>
          </a:prstGeom>
          <a:ln w="1238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57818DA-2650-B9F7-8F27-E4988554B6EE}"/>
              </a:ext>
            </a:extLst>
          </p:cNvPr>
          <p:cNvSpPr txBox="1"/>
          <p:nvPr/>
        </p:nvSpPr>
        <p:spPr>
          <a:xfrm>
            <a:off x="4164742" y="41460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435FE6-9578-BBCF-1FDF-354E2D527C06}"/>
              </a:ext>
            </a:extLst>
          </p:cNvPr>
          <p:cNvSpPr txBox="1"/>
          <p:nvPr/>
        </p:nvSpPr>
        <p:spPr>
          <a:xfrm>
            <a:off x="4798133" y="278707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7CFAB2-FED5-EC1B-154A-895264AD1B7D}"/>
              </a:ext>
            </a:extLst>
          </p:cNvPr>
          <p:cNvSpPr txBox="1"/>
          <p:nvPr/>
        </p:nvSpPr>
        <p:spPr>
          <a:xfrm>
            <a:off x="2911063" y="360232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E887DF-1713-5A3C-9B12-E90F07BE46F8}"/>
              </a:ext>
            </a:extLst>
          </p:cNvPr>
          <p:cNvSpPr txBox="1"/>
          <p:nvPr/>
        </p:nvSpPr>
        <p:spPr>
          <a:xfrm>
            <a:off x="8872248" y="5616535"/>
            <a:ext cx="1794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 </a:t>
            </a:r>
            <a:r>
              <a:rPr lang="en-US" sz="1600" b="1" dirty="0"/>
              <a:t>tree </a:t>
            </a:r>
            <a:r>
              <a:rPr lang="en-US" sz="1600" dirty="0"/>
              <a:t>is a connected graph with no cycles!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5360BB-9C56-745B-1A95-9ABD38FD5CFF}"/>
              </a:ext>
            </a:extLst>
          </p:cNvPr>
          <p:cNvSpPr txBox="1"/>
          <p:nvPr/>
        </p:nvSpPr>
        <p:spPr>
          <a:xfrm>
            <a:off x="8990015" y="3310786"/>
            <a:ext cx="152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7B1A"/>
                </a:solidFill>
              </a:rPr>
              <a:t>It has cost 67</a:t>
            </a:r>
          </a:p>
        </p:txBody>
      </p:sp>
    </p:spTree>
    <p:extLst>
      <p:ext uri="{BB962C8B-B14F-4D97-AF65-F5344CB8AC3E}">
        <p14:creationId xmlns:p14="http://schemas.microsoft.com/office/powerpoint/2010/main" val="379825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1A1B-0DB5-A37C-FF80-72BA4AB1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A673-687F-694E-A2C5-792FC083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greedy choices one-at-a-time.</a:t>
            </a:r>
          </a:p>
          <a:p>
            <a:r>
              <a:rPr lang="en-US" dirty="0"/>
              <a:t>Never look back.</a:t>
            </a:r>
          </a:p>
          <a:p>
            <a:r>
              <a:rPr lang="en-US" dirty="0"/>
              <a:t>Hope (prove) that the greedy choice leads to optimal solution.</a:t>
            </a:r>
          </a:p>
        </p:txBody>
      </p:sp>
    </p:spTree>
    <p:extLst>
      <p:ext uri="{BB962C8B-B14F-4D97-AF65-F5344CB8AC3E}">
        <p14:creationId xmlns:p14="http://schemas.microsoft.com/office/powerpoint/2010/main" val="311452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768FF-FCA9-3E55-6C84-376BE5BB4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8FAB-4138-977D-C5EB-92A69C46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4AB2-B3F9-49D5-36EB-23D1B3CF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</a:t>
            </a:r>
            <a:r>
              <a:rPr lang="en-US" sz="2800" b="1" dirty="0"/>
              <a:t>minimum</a:t>
            </a:r>
            <a:r>
              <a:rPr lang="en-US" sz="2800" dirty="0"/>
              <a:t> spanning tree</a:t>
            </a:r>
            <a:r>
              <a:rPr lang="en-US" sz="2800" b="1" dirty="0"/>
              <a:t> </a:t>
            </a:r>
            <a:r>
              <a:rPr lang="en-US" sz="2800" dirty="0"/>
              <a:t>is a tree with </a:t>
            </a:r>
            <a:r>
              <a:rPr lang="en-US" sz="2800" b="1" dirty="0"/>
              <a:t>minimum cost</a:t>
            </a:r>
            <a:r>
              <a:rPr lang="en-US" sz="2800" dirty="0"/>
              <a:t> that connects all of the vertices.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7853AD-EBE2-1603-5E3F-02A9CD3EA2D2}"/>
              </a:ext>
            </a:extLst>
          </p:cNvPr>
          <p:cNvSpPr/>
          <p:nvPr/>
        </p:nvSpPr>
        <p:spPr>
          <a:xfrm>
            <a:off x="7639782" y="304196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D7051E-12DA-7622-0CEA-75DAE4E83E38}"/>
              </a:ext>
            </a:extLst>
          </p:cNvPr>
          <p:cNvSpPr/>
          <p:nvPr/>
        </p:nvSpPr>
        <p:spPr>
          <a:xfrm>
            <a:off x="5799259" y="304196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E17DD8-221E-8318-FAD7-EACB78AE0413}"/>
              </a:ext>
            </a:extLst>
          </p:cNvPr>
          <p:cNvSpPr/>
          <p:nvPr/>
        </p:nvSpPr>
        <p:spPr>
          <a:xfrm>
            <a:off x="3982182" y="304196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D38D5B-AB33-2F30-0DD6-32ADFA30E541}"/>
              </a:ext>
            </a:extLst>
          </p:cNvPr>
          <p:cNvSpPr/>
          <p:nvPr/>
        </p:nvSpPr>
        <p:spPr>
          <a:xfrm>
            <a:off x="2301386" y="447217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C891C2-C7F2-DB1F-782E-B2DD66FDFF71}"/>
              </a:ext>
            </a:extLst>
          </p:cNvPr>
          <p:cNvSpPr/>
          <p:nvPr/>
        </p:nvSpPr>
        <p:spPr>
          <a:xfrm>
            <a:off x="3982182" y="589067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1681C8-D39F-FB9D-62EB-ECC2C31960F9}"/>
              </a:ext>
            </a:extLst>
          </p:cNvPr>
          <p:cNvSpPr/>
          <p:nvPr/>
        </p:nvSpPr>
        <p:spPr>
          <a:xfrm>
            <a:off x="5810982" y="589067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170577B-C86A-E3EF-7472-0149C0A8F31C}"/>
              </a:ext>
            </a:extLst>
          </p:cNvPr>
          <p:cNvSpPr/>
          <p:nvPr/>
        </p:nvSpPr>
        <p:spPr>
          <a:xfrm>
            <a:off x="7639782" y="589067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31D946B-8A57-48B7-1294-C8101A6C5695}"/>
              </a:ext>
            </a:extLst>
          </p:cNvPr>
          <p:cNvSpPr/>
          <p:nvPr/>
        </p:nvSpPr>
        <p:spPr>
          <a:xfrm>
            <a:off x="4955197" y="447217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71F5CE3-9B1E-DF73-DD66-9879381CD0D6}"/>
              </a:ext>
            </a:extLst>
          </p:cNvPr>
          <p:cNvSpPr/>
          <p:nvPr/>
        </p:nvSpPr>
        <p:spPr>
          <a:xfrm>
            <a:off x="9327905" y="447217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0FAC43-40D3-CBDB-0759-82588DC2B82A}"/>
              </a:ext>
            </a:extLst>
          </p:cNvPr>
          <p:cNvCxnSpPr>
            <a:stCxn id="18" idx="5"/>
            <a:endCxn id="26" idx="1"/>
          </p:cNvCxnSpPr>
          <p:nvPr/>
        </p:nvCxnSpPr>
        <p:spPr>
          <a:xfrm>
            <a:off x="6279560" y="3522265"/>
            <a:ext cx="1442629" cy="2450814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823F12-7087-E364-EAC7-0230ACE6330A}"/>
              </a:ext>
            </a:extLst>
          </p:cNvPr>
          <p:cNvCxnSpPr>
            <a:stCxn id="18" idx="6"/>
            <a:endCxn id="17" idx="2"/>
          </p:cNvCxnSpPr>
          <p:nvPr/>
        </p:nvCxnSpPr>
        <p:spPr>
          <a:xfrm>
            <a:off x="6361967" y="3323318"/>
            <a:ext cx="1277815" cy="0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5C6049-5484-D4AD-A844-15AE35E0CB7E}"/>
              </a:ext>
            </a:extLst>
          </p:cNvPr>
          <p:cNvCxnSpPr>
            <a:stCxn id="29" idx="1"/>
            <a:endCxn id="17" idx="5"/>
          </p:cNvCxnSpPr>
          <p:nvPr/>
        </p:nvCxnSpPr>
        <p:spPr>
          <a:xfrm flipH="1" flipV="1">
            <a:off x="8120083" y="3522265"/>
            <a:ext cx="1290229" cy="1032321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E1F695-A064-34F0-7874-6910B1E340C2}"/>
              </a:ext>
            </a:extLst>
          </p:cNvPr>
          <p:cNvCxnSpPr>
            <a:stCxn id="29" idx="3"/>
            <a:endCxn id="26" idx="7"/>
          </p:cNvCxnSpPr>
          <p:nvPr/>
        </p:nvCxnSpPr>
        <p:spPr>
          <a:xfrm flipH="1">
            <a:off x="8120083" y="4952480"/>
            <a:ext cx="1290229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F29DE5-BE04-9297-8758-99FAAF0F3CF8}"/>
              </a:ext>
            </a:extLst>
          </p:cNvPr>
          <p:cNvCxnSpPr>
            <a:stCxn id="17" idx="4"/>
            <a:endCxn id="26" idx="0"/>
          </p:cNvCxnSpPr>
          <p:nvPr/>
        </p:nvCxnSpPr>
        <p:spPr>
          <a:xfrm>
            <a:off x="7921136" y="3604672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2DA414-B223-E369-A1A1-F064799A54AF}"/>
              </a:ext>
            </a:extLst>
          </p:cNvPr>
          <p:cNvCxnSpPr>
            <a:stCxn id="27" idx="5"/>
            <a:endCxn id="24" idx="1"/>
          </p:cNvCxnSpPr>
          <p:nvPr/>
        </p:nvCxnSpPr>
        <p:spPr>
          <a:xfrm>
            <a:off x="5435498" y="4952480"/>
            <a:ext cx="45789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65E2DC-2581-D4CE-0768-CB697159563D}"/>
              </a:ext>
            </a:extLst>
          </p:cNvPr>
          <p:cNvCxnSpPr>
            <a:stCxn id="24" idx="6"/>
            <a:endCxn id="26" idx="2"/>
          </p:cNvCxnSpPr>
          <p:nvPr/>
        </p:nvCxnSpPr>
        <p:spPr>
          <a:xfrm>
            <a:off x="6373690" y="6172026"/>
            <a:ext cx="1266092" cy="0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B8CDEA-7DA0-D52E-A0A4-14E264DB968D}"/>
              </a:ext>
            </a:extLst>
          </p:cNvPr>
          <p:cNvCxnSpPr>
            <a:stCxn id="27" idx="0"/>
            <a:endCxn id="18" idx="3"/>
          </p:cNvCxnSpPr>
          <p:nvPr/>
        </p:nvCxnSpPr>
        <p:spPr>
          <a:xfrm flipV="1">
            <a:off x="5236551" y="3522265"/>
            <a:ext cx="645115" cy="949914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7BCC3C-4F58-80A0-761E-2A496F8CECAC}"/>
              </a:ext>
            </a:extLst>
          </p:cNvPr>
          <p:cNvCxnSpPr>
            <a:stCxn id="20" idx="6"/>
            <a:endCxn id="18" idx="2"/>
          </p:cNvCxnSpPr>
          <p:nvPr/>
        </p:nvCxnSpPr>
        <p:spPr>
          <a:xfrm>
            <a:off x="4544890" y="3323318"/>
            <a:ext cx="1254369" cy="0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E90D52-0AF1-4301-4629-D4F6B641A13D}"/>
              </a:ext>
            </a:extLst>
          </p:cNvPr>
          <p:cNvCxnSpPr>
            <a:stCxn id="21" idx="7"/>
            <a:endCxn id="20" idx="3"/>
          </p:cNvCxnSpPr>
          <p:nvPr/>
        </p:nvCxnSpPr>
        <p:spPr>
          <a:xfrm flipV="1">
            <a:off x="2781687" y="3522265"/>
            <a:ext cx="1282902" cy="1032321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CB5E31F-EF40-F431-D76B-187D65E402AE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2781687" y="4952480"/>
            <a:ext cx="1282902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D009C6-10FC-02D4-FB3A-544E1332B642}"/>
              </a:ext>
            </a:extLst>
          </p:cNvPr>
          <p:cNvCxnSpPr>
            <a:stCxn id="24" idx="2"/>
            <a:endCxn id="23" idx="6"/>
          </p:cNvCxnSpPr>
          <p:nvPr/>
        </p:nvCxnSpPr>
        <p:spPr>
          <a:xfrm flipH="1">
            <a:off x="4544890" y="6172026"/>
            <a:ext cx="1266092" cy="0"/>
          </a:xfrm>
          <a:prstGeom prst="line">
            <a:avLst/>
          </a:prstGeom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D104F30-06D4-1EFB-9FE7-992F2DAE5E96}"/>
              </a:ext>
            </a:extLst>
          </p:cNvPr>
          <p:cNvCxnSpPr>
            <a:stCxn id="27" idx="3"/>
            <a:endCxn id="23" idx="7"/>
          </p:cNvCxnSpPr>
          <p:nvPr/>
        </p:nvCxnSpPr>
        <p:spPr>
          <a:xfrm flipH="1">
            <a:off x="4462483" y="4952480"/>
            <a:ext cx="57512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52">
            <a:extLst>
              <a:ext uri="{FF2B5EF4-FFF2-40B4-BE49-F238E27FC236}">
                <a16:creationId xmlns:a16="http://schemas.microsoft.com/office/drawing/2014/main" id="{40ABA3A2-4452-9261-670F-661EA4B63969}"/>
              </a:ext>
            </a:extLst>
          </p:cNvPr>
          <p:cNvSpPr txBox="1"/>
          <p:nvPr/>
        </p:nvSpPr>
        <p:spPr>
          <a:xfrm>
            <a:off x="6830890" y="284301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1" name="TextBox 53">
            <a:extLst>
              <a:ext uri="{FF2B5EF4-FFF2-40B4-BE49-F238E27FC236}">
                <a16:creationId xmlns:a16="http://schemas.microsoft.com/office/drawing/2014/main" id="{10B40744-72F6-0410-21D4-026040B1AB33}"/>
              </a:ext>
            </a:extLst>
          </p:cNvPr>
          <p:cNvSpPr txBox="1"/>
          <p:nvPr/>
        </p:nvSpPr>
        <p:spPr>
          <a:xfrm>
            <a:off x="8694859" y="356469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2" name="TextBox 54">
            <a:extLst>
              <a:ext uri="{FF2B5EF4-FFF2-40B4-BE49-F238E27FC236}">
                <a16:creationId xmlns:a16="http://schemas.microsoft.com/office/drawing/2014/main" id="{11EAFC8A-9824-2ED2-ECE9-27A51E309D1A}"/>
              </a:ext>
            </a:extLst>
          </p:cNvPr>
          <p:cNvSpPr txBox="1"/>
          <p:nvPr/>
        </p:nvSpPr>
        <p:spPr>
          <a:xfrm>
            <a:off x="8788643" y="540662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5" name="TextBox 55">
            <a:extLst>
              <a:ext uri="{FF2B5EF4-FFF2-40B4-BE49-F238E27FC236}">
                <a16:creationId xmlns:a16="http://schemas.microsoft.com/office/drawing/2014/main" id="{238C691E-F3E8-5DD9-AE5B-6E458A740E4B}"/>
              </a:ext>
            </a:extLst>
          </p:cNvPr>
          <p:cNvSpPr txBox="1"/>
          <p:nvPr/>
        </p:nvSpPr>
        <p:spPr>
          <a:xfrm>
            <a:off x="7909413" y="44571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6" name="TextBox 56">
            <a:extLst>
              <a:ext uri="{FF2B5EF4-FFF2-40B4-BE49-F238E27FC236}">
                <a16:creationId xmlns:a16="http://schemas.microsoft.com/office/drawing/2014/main" id="{BEE24243-9BD6-9D47-F066-65B99EB96B1B}"/>
              </a:ext>
            </a:extLst>
          </p:cNvPr>
          <p:cNvSpPr txBox="1"/>
          <p:nvPr/>
        </p:nvSpPr>
        <p:spPr>
          <a:xfrm>
            <a:off x="6830890" y="416481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0" name="TextBox 57">
            <a:extLst>
              <a:ext uri="{FF2B5EF4-FFF2-40B4-BE49-F238E27FC236}">
                <a16:creationId xmlns:a16="http://schemas.microsoft.com/office/drawing/2014/main" id="{6F8A8A3D-9263-95EF-DB9F-D687E743EC99}"/>
              </a:ext>
            </a:extLst>
          </p:cNvPr>
          <p:cNvSpPr txBox="1"/>
          <p:nvPr/>
        </p:nvSpPr>
        <p:spPr>
          <a:xfrm>
            <a:off x="6784171" y="574224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1" name="TextBox 58">
            <a:extLst>
              <a:ext uri="{FF2B5EF4-FFF2-40B4-BE49-F238E27FC236}">
                <a16:creationId xmlns:a16="http://schemas.microsoft.com/office/drawing/2014/main" id="{6C133C16-0E9B-398D-22BB-F1C7BCD73A89}"/>
              </a:ext>
            </a:extLst>
          </p:cNvPr>
          <p:cNvSpPr txBox="1"/>
          <p:nvPr/>
        </p:nvSpPr>
        <p:spPr>
          <a:xfrm>
            <a:off x="5599881" y="3854140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2" name="TextBox 59">
            <a:extLst>
              <a:ext uri="{FF2B5EF4-FFF2-40B4-BE49-F238E27FC236}">
                <a16:creationId xmlns:a16="http://schemas.microsoft.com/office/drawing/2014/main" id="{63134FBB-976B-00F8-12F6-EC6437D74714}"/>
              </a:ext>
            </a:extLst>
          </p:cNvPr>
          <p:cNvSpPr txBox="1"/>
          <p:nvPr/>
        </p:nvSpPr>
        <p:spPr>
          <a:xfrm>
            <a:off x="5013813" y="570425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3" name="TextBox 60">
            <a:extLst>
              <a:ext uri="{FF2B5EF4-FFF2-40B4-BE49-F238E27FC236}">
                <a16:creationId xmlns:a16="http://schemas.microsoft.com/office/drawing/2014/main" id="{677C9E0C-1816-1C5A-5389-C6CD84EDFC6A}"/>
              </a:ext>
            </a:extLst>
          </p:cNvPr>
          <p:cNvSpPr txBox="1"/>
          <p:nvPr/>
        </p:nvSpPr>
        <p:spPr>
          <a:xfrm>
            <a:off x="4797973" y="520989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4" name="TextBox 61">
            <a:extLst>
              <a:ext uri="{FF2B5EF4-FFF2-40B4-BE49-F238E27FC236}">
                <a16:creationId xmlns:a16="http://schemas.microsoft.com/office/drawing/2014/main" id="{9558DABA-3D4D-276E-C029-04DC3FB02A20}"/>
              </a:ext>
            </a:extLst>
          </p:cNvPr>
          <p:cNvSpPr txBox="1"/>
          <p:nvPr/>
        </p:nvSpPr>
        <p:spPr>
          <a:xfrm>
            <a:off x="5664443" y="519512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5" name="TextBox 62">
            <a:extLst>
              <a:ext uri="{FF2B5EF4-FFF2-40B4-BE49-F238E27FC236}">
                <a16:creationId xmlns:a16="http://schemas.microsoft.com/office/drawing/2014/main" id="{F044698C-A357-CD59-E569-CED74F0AE4D9}"/>
              </a:ext>
            </a:extLst>
          </p:cNvPr>
          <p:cNvSpPr txBox="1"/>
          <p:nvPr/>
        </p:nvSpPr>
        <p:spPr>
          <a:xfrm>
            <a:off x="2980032" y="536419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B85D39B-E773-34AA-087D-CE47F243DC90}"/>
              </a:ext>
            </a:extLst>
          </p:cNvPr>
          <p:cNvCxnSpPr>
            <a:stCxn id="23" idx="0"/>
            <a:endCxn id="20" idx="4"/>
          </p:cNvCxnSpPr>
          <p:nvPr/>
        </p:nvCxnSpPr>
        <p:spPr>
          <a:xfrm flipV="1">
            <a:off x="4263536" y="3604672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66">
            <a:extLst>
              <a:ext uri="{FF2B5EF4-FFF2-40B4-BE49-F238E27FC236}">
                <a16:creationId xmlns:a16="http://schemas.microsoft.com/office/drawing/2014/main" id="{6AF36B59-A4A9-40C9-0933-44A76E8A6F5B}"/>
              </a:ext>
            </a:extLst>
          </p:cNvPr>
          <p:cNvSpPr txBox="1"/>
          <p:nvPr/>
        </p:nvSpPr>
        <p:spPr>
          <a:xfrm>
            <a:off x="4280776" y="421533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8" name="TextBox 67">
            <a:extLst>
              <a:ext uri="{FF2B5EF4-FFF2-40B4-BE49-F238E27FC236}">
                <a16:creationId xmlns:a16="http://schemas.microsoft.com/office/drawing/2014/main" id="{9210FCA0-A952-4CAA-123F-5F1F08989FE7}"/>
              </a:ext>
            </a:extLst>
          </p:cNvPr>
          <p:cNvSpPr txBox="1"/>
          <p:nvPr/>
        </p:nvSpPr>
        <p:spPr>
          <a:xfrm>
            <a:off x="4914167" y="285631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9" name="TextBox 68">
            <a:extLst>
              <a:ext uri="{FF2B5EF4-FFF2-40B4-BE49-F238E27FC236}">
                <a16:creationId xmlns:a16="http://schemas.microsoft.com/office/drawing/2014/main" id="{74508516-2FC3-CFAD-408A-31F413946784}"/>
              </a:ext>
            </a:extLst>
          </p:cNvPr>
          <p:cNvSpPr txBox="1"/>
          <p:nvPr/>
        </p:nvSpPr>
        <p:spPr>
          <a:xfrm>
            <a:off x="3027097" y="367156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CB3B5BD-2364-D61B-7EED-D8F32509AFB0}"/>
              </a:ext>
            </a:extLst>
          </p:cNvPr>
          <p:cNvSpPr txBox="1"/>
          <p:nvPr/>
        </p:nvSpPr>
        <p:spPr>
          <a:xfrm>
            <a:off x="8990015" y="3310786"/>
            <a:ext cx="152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07B1A"/>
                </a:solidFill>
              </a:rPr>
              <a:t>It has cost 37</a:t>
            </a:r>
          </a:p>
        </p:txBody>
      </p:sp>
    </p:spTree>
    <p:extLst>
      <p:ext uri="{BB962C8B-B14F-4D97-AF65-F5344CB8AC3E}">
        <p14:creationId xmlns:p14="http://schemas.microsoft.com/office/powerpoint/2010/main" val="400557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DBDA-1D12-0BB4-E0C3-AE86167A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2651C-C74A-EB4B-2449-BBDEFCD283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partition is </a:t>
                </a:r>
                <a:r>
                  <a:rPr lang="en-US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a cut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of an undirected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Edge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crosses</a:t>
                </a:r>
                <a:r>
                  <a:rPr lang="en-US" dirty="0"/>
                  <a:t> a cut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 edge is a </a:t>
                </a:r>
                <a:r>
                  <a:rPr lang="en-US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light edge</a:t>
                </a:r>
                <a:r>
                  <a:rPr lang="en-US" dirty="0"/>
                  <a:t> crossing a cut if its weight is the minimum of any edge crossing the cut.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2651C-C74A-EB4B-2449-BBDEFCD283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35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B1398-0210-E48F-CFEC-4BEEC3DAA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E4EC-8786-DB08-5BF3-020BF6A8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AF6F-3D49-D133-4A58-AB1ECE2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strategy:</a:t>
            </a:r>
          </a:p>
          <a:p>
            <a:pPr lvl="1"/>
            <a:r>
              <a:rPr lang="en-US" sz="2600" dirty="0"/>
              <a:t>Make a </a:t>
            </a:r>
            <a:r>
              <a:rPr lang="en-US" sz="2600" b="1" dirty="0">
                <a:solidFill>
                  <a:srgbClr val="DB6491"/>
                </a:solidFill>
              </a:rPr>
              <a:t>series of greedy choices</a:t>
            </a:r>
            <a:r>
              <a:rPr lang="en-US" sz="2600" dirty="0">
                <a:solidFill>
                  <a:srgbClr val="DB6491"/>
                </a:solidFill>
              </a:rPr>
              <a:t>,</a:t>
            </a:r>
            <a:r>
              <a:rPr lang="en-US" sz="2600" dirty="0"/>
              <a:t> adding edges to the tree.</a:t>
            </a:r>
          </a:p>
          <a:p>
            <a:pPr lvl="1"/>
            <a:r>
              <a:rPr lang="en-US" sz="2600" dirty="0"/>
              <a:t>Show that each edge we add is </a:t>
            </a:r>
            <a:r>
              <a:rPr lang="en-US" sz="2600" b="1" dirty="0"/>
              <a:t>safe to add</a:t>
            </a:r>
            <a:r>
              <a:rPr lang="en-US" sz="2600" dirty="0"/>
              <a:t>:</a:t>
            </a:r>
          </a:p>
          <a:p>
            <a:pPr lvl="2"/>
            <a:r>
              <a:rPr lang="en-US" sz="2600" dirty="0">
                <a:solidFill>
                  <a:schemeClr val="accent4"/>
                </a:solidFill>
              </a:rPr>
              <a:t>we do not rule out the possibility of success</a:t>
            </a:r>
          </a:p>
          <a:p>
            <a:pPr lvl="1"/>
            <a:r>
              <a:rPr lang="en-US" sz="2600" b="1" dirty="0"/>
              <a:t>Keep going </a:t>
            </a:r>
            <a:r>
              <a:rPr lang="en-US" sz="2600" dirty="0"/>
              <a:t>until we have an MST.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9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2CDD3-A171-8816-B2D1-8DF32D860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1C71-FBBA-196B-A4E6-CD9676AA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44C6-7B04-78E2-6C80-59DCE01E9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strategy 1 (Prim’s Algorithm):</a:t>
            </a:r>
          </a:p>
          <a:p>
            <a:pPr lvl="1"/>
            <a:r>
              <a:rPr lang="en-US" dirty="0"/>
              <a:t>Start from an empty tree (a cut)</a:t>
            </a:r>
          </a:p>
          <a:p>
            <a:pPr lvl="1"/>
            <a:r>
              <a:rPr lang="en-US" dirty="0"/>
              <a:t>At each step, grow the tree (a cut) with a node that can be connected with minimum cost (i.e., grow the tree by adding the node on the other end of the light edge)</a:t>
            </a:r>
          </a:p>
          <a:p>
            <a:pPr lvl="1"/>
            <a:r>
              <a:rPr lang="en-US" dirty="0"/>
              <a:t>Terminate when all nodes are included in the tree</a:t>
            </a:r>
          </a:p>
        </p:txBody>
      </p:sp>
    </p:spTree>
    <p:extLst>
      <p:ext uri="{BB962C8B-B14F-4D97-AF65-F5344CB8AC3E}">
        <p14:creationId xmlns:p14="http://schemas.microsoft.com/office/powerpoint/2010/main" val="107986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620000" y="2250830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5779477" y="2250830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3962400" y="2250830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281604" y="3681045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3962400" y="5099538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5791200" y="5099538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7620000" y="5099538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4935415" y="3681045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08123" y="3681045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/>
          <p:cNvCxnSpPr>
            <a:stCxn id="7" idx="5"/>
            <a:endCxn id="12" idx="1"/>
          </p:cNvCxnSpPr>
          <p:nvPr/>
        </p:nvCxnSpPr>
        <p:spPr>
          <a:xfrm>
            <a:off x="6259779" y="2731131"/>
            <a:ext cx="1442629" cy="2450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6" idx="2"/>
          </p:cNvCxnSpPr>
          <p:nvPr/>
        </p:nvCxnSpPr>
        <p:spPr>
          <a:xfrm>
            <a:off x="6342186" y="2532184"/>
            <a:ext cx="127781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4" idx="1"/>
            <a:endCxn id="6" idx="5"/>
          </p:cNvCxnSpPr>
          <p:nvPr/>
        </p:nvCxnSpPr>
        <p:spPr>
          <a:xfrm flipH="1" flipV="1">
            <a:off x="8100302" y="2731132"/>
            <a:ext cx="1290229" cy="10323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3"/>
            <a:endCxn id="12" idx="7"/>
          </p:cNvCxnSpPr>
          <p:nvPr/>
        </p:nvCxnSpPr>
        <p:spPr>
          <a:xfrm flipH="1">
            <a:off x="8100302" y="4161347"/>
            <a:ext cx="1290229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12" idx="0"/>
          </p:cNvCxnSpPr>
          <p:nvPr/>
        </p:nvCxnSpPr>
        <p:spPr>
          <a:xfrm>
            <a:off x="7901354" y="2813538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5"/>
            <a:endCxn id="11" idx="1"/>
          </p:cNvCxnSpPr>
          <p:nvPr/>
        </p:nvCxnSpPr>
        <p:spPr>
          <a:xfrm>
            <a:off x="5415717" y="4161347"/>
            <a:ext cx="45789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2" idx="2"/>
          </p:cNvCxnSpPr>
          <p:nvPr/>
        </p:nvCxnSpPr>
        <p:spPr>
          <a:xfrm>
            <a:off x="6353908" y="5380892"/>
            <a:ext cx="126609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0"/>
            <a:endCxn id="7" idx="3"/>
          </p:cNvCxnSpPr>
          <p:nvPr/>
        </p:nvCxnSpPr>
        <p:spPr>
          <a:xfrm flipV="1">
            <a:off x="5216770" y="2731131"/>
            <a:ext cx="645115" cy="9499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7" idx="2"/>
          </p:cNvCxnSpPr>
          <p:nvPr/>
        </p:nvCxnSpPr>
        <p:spPr>
          <a:xfrm>
            <a:off x="4525109" y="2532184"/>
            <a:ext cx="125436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7"/>
            <a:endCxn id="8" idx="3"/>
          </p:cNvCxnSpPr>
          <p:nvPr/>
        </p:nvCxnSpPr>
        <p:spPr>
          <a:xfrm flipV="1">
            <a:off x="2761905" y="2731132"/>
            <a:ext cx="1282902" cy="10323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5"/>
            <a:endCxn id="10" idx="1"/>
          </p:cNvCxnSpPr>
          <p:nvPr/>
        </p:nvCxnSpPr>
        <p:spPr>
          <a:xfrm>
            <a:off x="2761905" y="4161347"/>
            <a:ext cx="1282902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2"/>
            <a:endCxn id="10" idx="6"/>
          </p:cNvCxnSpPr>
          <p:nvPr/>
        </p:nvCxnSpPr>
        <p:spPr>
          <a:xfrm flipH="1">
            <a:off x="4525108" y="5380892"/>
            <a:ext cx="126609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3"/>
            <a:endCxn id="10" idx="7"/>
          </p:cNvCxnSpPr>
          <p:nvPr/>
        </p:nvCxnSpPr>
        <p:spPr>
          <a:xfrm flipH="1">
            <a:off x="4442702" y="4161347"/>
            <a:ext cx="57512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1108" y="205188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75077" y="277355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8861" y="461548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89631" y="36660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11108" y="33736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64389" y="495111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80099" y="306300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94031" y="491312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78191" y="441876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44661" y="44039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60250" y="45730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7" name="Straight Connector 36"/>
          <p:cNvCxnSpPr>
            <a:stCxn id="10" idx="0"/>
            <a:endCxn id="8" idx="4"/>
          </p:cNvCxnSpPr>
          <p:nvPr/>
        </p:nvCxnSpPr>
        <p:spPr>
          <a:xfrm flipV="1">
            <a:off x="4243754" y="2813538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60994" y="342420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94385" y="206517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07315" y="288043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385B13-1DF6-D144-A0CD-FB974B87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44</a:t>
            </a:fld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5EDE42-D0BB-AEBA-0361-FACB0D7DDFBE}"/>
              </a:ext>
            </a:extLst>
          </p:cNvPr>
          <p:cNvSpPr txBox="1"/>
          <p:nvPr/>
        </p:nvSpPr>
        <p:spPr>
          <a:xfrm>
            <a:off x="910698" y="2348110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Root Node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B10C98-BD38-7754-025F-53189DC0051A}"/>
              </a:ext>
            </a:extLst>
          </p:cNvPr>
          <p:cNvCxnSpPr>
            <a:stCxn id="41" idx="2"/>
            <a:endCxn id="7" idx="1"/>
          </p:cNvCxnSpPr>
          <p:nvPr/>
        </p:nvCxnSpPr>
        <p:spPr>
          <a:xfrm>
            <a:off x="1708353" y="2809775"/>
            <a:ext cx="655658" cy="9536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613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7620000" y="2250830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5779477" y="2250830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3962400" y="2250830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281604" y="3681045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3962400" y="5099538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5791200" y="5099538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7620000" y="5099538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4935415" y="3681045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08123" y="3681045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/>
          <p:cNvCxnSpPr>
            <a:stCxn id="7" idx="5"/>
            <a:endCxn id="12" idx="1"/>
          </p:cNvCxnSpPr>
          <p:nvPr/>
        </p:nvCxnSpPr>
        <p:spPr>
          <a:xfrm>
            <a:off x="6259779" y="2731131"/>
            <a:ext cx="1442629" cy="2450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6" idx="2"/>
          </p:cNvCxnSpPr>
          <p:nvPr/>
        </p:nvCxnSpPr>
        <p:spPr>
          <a:xfrm>
            <a:off x="6342186" y="2532184"/>
            <a:ext cx="127781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4" idx="1"/>
            <a:endCxn id="6" idx="5"/>
          </p:cNvCxnSpPr>
          <p:nvPr/>
        </p:nvCxnSpPr>
        <p:spPr>
          <a:xfrm flipH="1" flipV="1">
            <a:off x="8100302" y="2731132"/>
            <a:ext cx="1290229" cy="10323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3"/>
            <a:endCxn id="12" idx="7"/>
          </p:cNvCxnSpPr>
          <p:nvPr/>
        </p:nvCxnSpPr>
        <p:spPr>
          <a:xfrm flipH="1">
            <a:off x="8100302" y="4161347"/>
            <a:ext cx="1290229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12" idx="0"/>
          </p:cNvCxnSpPr>
          <p:nvPr/>
        </p:nvCxnSpPr>
        <p:spPr>
          <a:xfrm>
            <a:off x="7901354" y="2813538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5"/>
            <a:endCxn id="11" idx="1"/>
          </p:cNvCxnSpPr>
          <p:nvPr/>
        </p:nvCxnSpPr>
        <p:spPr>
          <a:xfrm>
            <a:off x="5415717" y="4161347"/>
            <a:ext cx="45789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2" idx="2"/>
          </p:cNvCxnSpPr>
          <p:nvPr/>
        </p:nvCxnSpPr>
        <p:spPr>
          <a:xfrm>
            <a:off x="6353908" y="5380892"/>
            <a:ext cx="126609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0"/>
            <a:endCxn id="7" idx="3"/>
          </p:cNvCxnSpPr>
          <p:nvPr/>
        </p:nvCxnSpPr>
        <p:spPr>
          <a:xfrm flipV="1">
            <a:off x="5216770" y="2731131"/>
            <a:ext cx="645115" cy="9499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7" idx="2"/>
          </p:cNvCxnSpPr>
          <p:nvPr/>
        </p:nvCxnSpPr>
        <p:spPr>
          <a:xfrm>
            <a:off x="4525109" y="2532184"/>
            <a:ext cx="125436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7"/>
            <a:endCxn id="8" idx="3"/>
          </p:cNvCxnSpPr>
          <p:nvPr/>
        </p:nvCxnSpPr>
        <p:spPr>
          <a:xfrm flipV="1">
            <a:off x="2761905" y="2731132"/>
            <a:ext cx="1282902" cy="1032321"/>
          </a:xfrm>
          <a:prstGeom prst="line">
            <a:avLst/>
          </a:prstGeom>
          <a:ln w="1047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5"/>
            <a:endCxn id="10" idx="1"/>
          </p:cNvCxnSpPr>
          <p:nvPr/>
        </p:nvCxnSpPr>
        <p:spPr>
          <a:xfrm>
            <a:off x="2761905" y="4161347"/>
            <a:ext cx="1282902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2"/>
            <a:endCxn id="10" idx="6"/>
          </p:cNvCxnSpPr>
          <p:nvPr/>
        </p:nvCxnSpPr>
        <p:spPr>
          <a:xfrm flipH="1">
            <a:off x="4525108" y="5380892"/>
            <a:ext cx="126609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3"/>
            <a:endCxn id="10" idx="7"/>
          </p:cNvCxnSpPr>
          <p:nvPr/>
        </p:nvCxnSpPr>
        <p:spPr>
          <a:xfrm flipH="1">
            <a:off x="4442702" y="4161347"/>
            <a:ext cx="57512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1108" y="205188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75077" y="277355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8861" y="461548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89631" y="36660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11108" y="33736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64389" y="495111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80099" y="306300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94031" y="491312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78191" y="441876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44661" y="44039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60250" y="45730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7" name="Straight Connector 36"/>
          <p:cNvCxnSpPr>
            <a:stCxn id="10" idx="0"/>
            <a:endCxn id="8" idx="4"/>
          </p:cNvCxnSpPr>
          <p:nvPr/>
        </p:nvCxnSpPr>
        <p:spPr>
          <a:xfrm flipV="1">
            <a:off x="4243754" y="2813538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60994" y="342420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94385" y="206517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07315" y="288043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57F21-1226-F446-8609-B63F256B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74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7620000" y="2250830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5779477" y="2250830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3962400" y="2250830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281604" y="3681045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3962400" y="5099538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5791200" y="5099538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7620000" y="5099538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4935415" y="3681045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08123" y="3681045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/>
          <p:cNvCxnSpPr>
            <a:stCxn id="7" idx="5"/>
            <a:endCxn id="12" idx="1"/>
          </p:cNvCxnSpPr>
          <p:nvPr/>
        </p:nvCxnSpPr>
        <p:spPr>
          <a:xfrm>
            <a:off x="6259779" y="2731131"/>
            <a:ext cx="1442629" cy="2450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6" idx="2"/>
          </p:cNvCxnSpPr>
          <p:nvPr/>
        </p:nvCxnSpPr>
        <p:spPr>
          <a:xfrm>
            <a:off x="6342186" y="2532184"/>
            <a:ext cx="127781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4" idx="1"/>
            <a:endCxn id="6" idx="5"/>
          </p:cNvCxnSpPr>
          <p:nvPr/>
        </p:nvCxnSpPr>
        <p:spPr>
          <a:xfrm flipH="1" flipV="1">
            <a:off x="8100302" y="2731132"/>
            <a:ext cx="1290229" cy="10323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3"/>
            <a:endCxn id="12" idx="7"/>
          </p:cNvCxnSpPr>
          <p:nvPr/>
        </p:nvCxnSpPr>
        <p:spPr>
          <a:xfrm flipH="1">
            <a:off x="8100302" y="4161347"/>
            <a:ext cx="1290229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12" idx="0"/>
          </p:cNvCxnSpPr>
          <p:nvPr/>
        </p:nvCxnSpPr>
        <p:spPr>
          <a:xfrm>
            <a:off x="7901354" y="2813538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5"/>
            <a:endCxn id="11" idx="1"/>
          </p:cNvCxnSpPr>
          <p:nvPr/>
        </p:nvCxnSpPr>
        <p:spPr>
          <a:xfrm>
            <a:off x="5415717" y="4161347"/>
            <a:ext cx="45789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2" idx="2"/>
          </p:cNvCxnSpPr>
          <p:nvPr/>
        </p:nvCxnSpPr>
        <p:spPr>
          <a:xfrm>
            <a:off x="6353908" y="5380892"/>
            <a:ext cx="126609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0"/>
            <a:endCxn id="7" idx="3"/>
          </p:cNvCxnSpPr>
          <p:nvPr/>
        </p:nvCxnSpPr>
        <p:spPr>
          <a:xfrm flipV="1">
            <a:off x="5216770" y="2731131"/>
            <a:ext cx="645115" cy="9499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7" idx="2"/>
          </p:cNvCxnSpPr>
          <p:nvPr/>
        </p:nvCxnSpPr>
        <p:spPr>
          <a:xfrm>
            <a:off x="4525109" y="2532184"/>
            <a:ext cx="1254369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7"/>
            <a:endCxn id="8" idx="3"/>
          </p:cNvCxnSpPr>
          <p:nvPr/>
        </p:nvCxnSpPr>
        <p:spPr>
          <a:xfrm flipV="1">
            <a:off x="2761905" y="2731132"/>
            <a:ext cx="1282902" cy="1032321"/>
          </a:xfrm>
          <a:prstGeom prst="line">
            <a:avLst/>
          </a:prstGeom>
          <a:ln w="1047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5"/>
            <a:endCxn id="10" idx="1"/>
          </p:cNvCxnSpPr>
          <p:nvPr/>
        </p:nvCxnSpPr>
        <p:spPr>
          <a:xfrm>
            <a:off x="2761905" y="4161347"/>
            <a:ext cx="1282902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2"/>
            <a:endCxn id="10" idx="6"/>
          </p:cNvCxnSpPr>
          <p:nvPr/>
        </p:nvCxnSpPr>
        <p:spPr>
          <a:xfrm flipH="1">
            <a:off x="4525108" y="5380892"/>
            <a:ext cx="126609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3"/>
            <a:endCxn id="10" idx="7"/>
          </p:cNvCxnSpPr>
          <p:nvPr/>
        </p:nvCxnSpPr>
        <p:spPr>
          <a:xfrm flipH="1">
            <a:off x="4442702" y="4161347"/>
            <a:ext cx="57512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1108" y="205188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75077" y="277355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8861" y="461548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89631" y="36660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11108" y="33736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64389" y="495111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80099" y="306300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94031" y="491312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78191" y="441876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44661" y="44039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60250" y="45730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7" name="Straight Connector 36"/>
          <p:cNvCxnSpPr>
            <a:stCxn id="10" idx="0"/>
            <a:endCxn id="8" idx="4"/>
          </p:cNvCxnSpPr>
          <p:nvPr/>
        </p:nvCxnSpPr>
        <p:spPr>
          <a:xfrm flipV="1">
            <a:off x="4243754" y="2813538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60994" y="342420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94385" y="206517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07315" y="288043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89371D-5421-5A46-B8B7-E6299C8B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612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7620000" y="2250830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5779477" y="2250830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3962400" y="2250830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281604" y="3681045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3962400" y="5099538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5791200" y="5099538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7620000" y="5099538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4935415" y="3681045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08123" y="3681045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/>
          <p:cNvCxnSpPr>
            <a:stCxn id="7" idx="5"/>
            <a:endCxn id="12" idx="1"/>
          </p:cNvCxnSpPr>
          <p:nvPr/>
        </p:nvCxnSpPr>
        <p:spPr>
          <a:xfrm>
            <a:off x="6259779" y="2731131"/>
            <a:ext cx="1442629" cy="2450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6" idx="2"/>
          </p:cNvCxnSpPr>
          <p:nvPr/>
        </p:nvCxnSpPr>
        <p:spPr>
          <a:xfrm>
            <a:off x="6342186" y="2532184"/>
            <a:ext cx="127781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4" idx="1"/>
            <a:endCxn id="6" idx="5"/>
          </p:cNvCxnSpPr>
          <p:nvPr/>
        </p:nvCxnSpPr>
        <p:spPr>
          <a:xfrm flipH="1" flipV="1">
            <a:off x="8100302" y="2731132"/>
            <a:ext cx="1290229" cy="10323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3"/>
            <a:endCxn id="12" idx="7"/>
          </p:cNvCxnSpPr>
          <p:nvPr/>
        </p:nvCxnSpPr>
        <p:spPr>
          <a:xfrm flipH="1">
            <a:off x="8100302" y="4161347"/>
            <a:ext cx="1290229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12" idx="0"/>
          </p:cNvCxnSpPr>
          <p:nvPr/>
        </p:nvCxnSpPr>
        <p:spPr>
          <a:xfrm>
            <a:off x="7901354" y="2813538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5"/>
            <a:endCxn id="11" idx="1"/>
          </p:cNvCxnSpPr>
          <p:nvPr/>
        </p:nvCxnSpPr>
        <p:spPr>
          <a:xfrm>
            <a:off x="5415717" y="4161347"/>
            <a:ext cx="45789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2" idx="2"/>
          </p:cNvCxnSpPr>
          <p:nvPr/>
        </p:nvCxnSpPr>
        <p:spPr>
          <a:xfrm>
            <a:off x="6353908" y="5380892"/>
            <a:ext cx="126609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0"/>
            <a:endCxn id="7" idx="3"/>
          </p:cNvCxnSpPr>
          <p:nvPr/>
        </p:nvCxnSpPr>
        <p:spPr>
          <a:xfrm flipV="1">
            <a:off x="5216770" y="2731131"/>
            <a:ext cx="645115" cy="949914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7" idx="2"/>
          </p:cNvCxnSpPr>
          <p:nvPr/>
        </p:nvCxnSpPr>
        <p:spPr>
          <a:xfrm>
            <a:off x="4525109" y="2532184"/>
            <a:ext cx="1254369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9" idx="7"/>
            <a:endCxn id="8" idx="3"/>
          </p:cNvCxnSpPr>
          <p:nvPr/>
        </p:nvCxnSpPr>
        <p:spPr>
          <a:xfrm flipV="1">
            <a:off x="2761905" y="2731132"/>
            <a:ext cx="1282902" cy="1032321"/>
          </a:xfrm>
          <a:prstGeom prst="line">
            <a:avLst/>
          </a:prstGeom>
          <a:ln w="1047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5"/>
            <a:endCxn id="10" idx="1"/>
          </p:cNvCxnSpPr>
          <p:nvPr/>
        </p:nvCxnSpPr>
        <p:spPr>
          <a:xfrm>
            <a:off x="2761905" y="4161347"/>
            <a:ext cx="1282902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2"/>
            <a:endCxn id="10" idx="6"/>
          </p:cNvCxnSpPr>
          <p:nvPr/>
        </p:nvCxnSpPr>
        <p:spPr>
          <a:xfrm flipH="1">
            <a:off x="4525108" y="5380892"/>
            <a:ext cx="126609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3"/>
            <a:endCxn id="10" idx="7"/>
          </p:cNvCxnSpPr>
          <p:nvPr/>
        </p:nvCxnSpPr>
        <p:spPr>
          <a:xfrm flipH="1">
            <a:off x="4442702" y="4161347"/>
            <a:ext cx="57512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1108" y="205188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75077" y="277355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8861" y="461548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89631" y="36660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11108" y="33736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64389" y="495111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80099" y="306300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94031" y="491312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78191" y="441876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44661" y="44039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60250" y="45730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7" name="Straight Connector 36"/>
          <p:cNvCxnSpPr>
            <a:stCxn id="10" idx="0"/>
            <a:endCxn id="8" idx="4"/>
          </p:cNvCxnSpPr>
          <p:nvPr/>
        </p:nvCxnSpPr>
        <p:spPr>
          <a:xfrm flipV="1">
            <a:off x="4243754" y="2813538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60994" y="342420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94385" y="206517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07315" y="288043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A03B92-4AA0-8440-8D53-6ACED7B5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15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7620000" y="2250830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5779477" y="2250830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3962400" y="2250830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281604" y="3681045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3962400" y="5099538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5791200" y="5099538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7620000" y="5099538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4935415" y="3681045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08123" y="3681045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/>
          <p:cNvCxnSpPr>
            <a:stCxn id="7" idx="5"/>
            <a:endCxn id="12" idx="1"/>
          </p:cNvCxnSpPr>
          <p:nvPr/>
        </p:nvCxnSpPr>
        <p:spPr>
          <a:xfrm>
            <a:off x="6259779" y="2731131"/>
            <a:ext cx="1442629" cy="2450814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6" idx="2"/>
          </p:cNvCxnSpPr>
          <p:nvPr/>
        </p:nvCxnSpPr>
        <p:spPr>
          <a:xfrm>
            <a:off x="6342186" y="2532184"/>
            <a:ext cx="127781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4" idx="1"/>
            <a:endCxn id="6" idx="5"/>
          </p:cNvCxnSpPr>
          <p:nvPr/>
        </p:nvCxnSpPr>
        <p:spPr>
          <a:xfrm flipH="1" flipV="1">
            <a:off x="8100302" y="2731132"/>
            <a:ext cx="1290229" cy="10323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3"/>
            <a:endCxn id="12" idx="7"/>
          </p:cNvCxnSpPr>
          <p:nvPr/>
        </p:nvCxnSpPr>
        <p:spPr>
          <a:xfrm flipH="1">
            <a:off x="8100302" y="4161347"/>
            <a:ext cx="1290229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  <a:endCxn id="12" idx="0"/>
          </p:cNvCxnSpPr>
          <p:nvPr/>
        </p:nvCxnSpPr>
        <p:spPr>
          <a:xfrm>
            <a:off x="7901354" y="2813538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5"/>
            <a:endCxn id="11" idx="1"/>
          </p:cNvCxnSpPr>
          <p:nvPr/>
        </p:nvCxnSpPr>
        <p:spPr>
          <a:xfrm>
            <a:off x="5415717" y="4161347"/>
            <a:ext cx="45789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6"/>
            <a:endCxn id="12" idx="2"/>
          </p:cNvCxnSpPr>
          <p:nvPr/>
        </p:nvCxnSpPr>
        <p:spPr>
          <a:xfrm>
            <a:off x="6353908" y="5380892"/>
            <a:ext cx="126609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0"/>
            <a:endCxn id="7" idx="3"/>
          </p:cNvCxnSpPr>
          <p:nvPr/>
        </p:nvCxnSpPr>
        <p:spPr>
          <a:xfrm flipV="1">
            <a:off x="5216770" y="2731131"/>
            <a:ext cx="645115" cy="949914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7" idx="2"/>
          </p:cNvCxnSpPr>
          <p:nvPr/>
        </p:nvCxnSpPr>
        <p:spPr>
          <a:xfrm>
            <a:off x="4525109" y="2532184"/>
            <a:ext cx="1254369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7"/>
            <a:endCxn id="8" idx="3"/>
          </p:cNvCxnSpPr>
          <p:nvPr/>
        </p:nvCxnSpPr>
        <p:spPr>
          <a:xfrm flipV="1">
            <a:off x="2761905" y="2731132"/>
            <a:ext cx="1282902" cy="1032321"/>
          </a:xfrm>
          <a:prstGeom prst="line">
            <a:avLst/>
          </a:prstGeom>
          <a:ln w="1047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5"/>
            <a:endCxn id="10" idx="1"/>
          </p:cNvCxnSpPr>
          <p:nvPr/>
        </p:nvCxnSpPr>
        <p:spPr>
          <a:xfrm>
            <a:off x="2761905" y="4161347"/>
            <a:ext cx="1282902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2"/>
            <a:endCxn id="10" idx="6"/>
          </p:cNvCxnSpPr>
          <p:nvPr/>
        </p:nvCxnSpPr>
        <p:spPr>
          <a:xfrm flipH="1">
            <a:off x="4525108" y="5380892"/>
            <a:ext cx="126609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3"/>
            <a:endCxn id="10" idx="7"/>
          </p:cNvCxnSpPr>
          <p:nvPr/>
        </p:nvCxnSpPr>
        <p:spPr>
          <a:xfrm flipH="1">
            <a:off x="4442702" y="4161347"/>
            <a:ext cx="57512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1108" y="205188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75077" y="277355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68861" y="461548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89631" y="36660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11108" y="337368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64389" y="495111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80099" y="306300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94031" y="491312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78191" y="4418764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44661" y="440398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60250" y="457306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7" name="Straight Connector 36"/>
          <p:cNvCxnSpPr>
            <a:stCxn id="10" idx="0"/>
            <a:endCxn id="8" idx="4"/>
          </p:cNvCxnSpPr>
          <p:nvPr/>
        </p:nvCxnSpPr>
        <p:spPr>
          <a:xfrm flipV="1">
            <a:off x="4243754" y="2813538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60994" y="342420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94385" y="206517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07315" y="288043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BB2CAB-9C9D-9C47-8544-7FB2A799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01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F89F0-18BA-4BF1-C176-B6EC007C4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04B2-1419-D013-186E-E6448BCA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7EAB0-602A-4234-5DB8-A732CAC1A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B9A94-EC27-7AE1-6011-E61FD1C924F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709125" y="1443474"/>
            <a:ext cx="8773749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6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044D-EA67-1327-D801-B63D0AFF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58F806-D9D0-990F-BB1D-593D3F49A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Activities are competing for an exclusive access to a common resource, i.e., conference room</a:t>
                </a:r>
              </a:p>
              <a:p>
                <a:pPr lvl="1"/>
                <a:r>
                  <a:rPr lang="en-US" sz="2600" dirty="0"/>
                  <a:t>A set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600" dirty="0"/>
                  <a:t> of n activities requires the same resource</a:t>
                </a:r>
              </a:p>
              <a:p>
                <a:pPr lvl="1"/>
                <a:r>
                  <a:rPr lang="en-US" sz="2600" dirty="0"/>
                  <a:t>The resource can serve only one activity at a time</a:t>
                </a:r>
              </a:p>
              <a:p>
                <a:pPr lvl="1"/>
                <a:r>
                  <a:rPr lang="en-US" sz="2600" dirty="0"/>
                  <a:t>Each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has a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s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tart time</a:t>
                </a:r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a </a:t>
                </a:r>
                <a:r>
                  <a:rPr lang="en-US" sz="2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compatible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Starts after the other finishes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58F806-D9D0-990F-BB1D-593D3F49A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59CDA-088F-87BF-A28E-3EDEBCE8D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1711-CE86-1921-01C7-6BC0E955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75183-11DE-E1A2-1E73-F4BF61DB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of correctness?</a:t>
            </a:r>
          </a:p>
          <a:p>
            <a:pPr lvl="1"/>
            <a:r>
              <a:rPr lang="en-US" dirty="0"/>
              <a:t>Later</a:t>
            </a:r>
          </a:p>
        </p:txBody>
      </p:sp>
    </p:spTree>
    <p:extLst>
      <p:ext uri="{BB962C8B-B14F-4D97-AF65-F5344CB8AC3E}">
        <p14:creationId xmlns:p14="http://schemas.microsoft.com/office/powerpoint/2010/main" val="4191766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4070-CBEB-AE9A-7462-57961956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7E0B-31CC-DAAD-CBC1-A17F89147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Strategy 2 (Kruskal’s Algorithm):</a:t>
            </a:r>
          </a:p>
          <a:p>
            <a:pPr lvl="1"/>
            <a:r>
              <a:rPr lang="en-US" dirty="0"/>
              <a:t>Start with each node as a separate tree</a:t>
            </a:r>
          </a:p>
          <a:p>
            <a:pPr lvl="1"/>
            <a:r>
              <a:rPr lang="en-US" dirty="0"/>
              <a:t>Consider the edges in ascending order of their weights</a:t>
            </a:r>
          </a:p>
          <a:p>
            <a:pPr lvl="1"/>
            <a:r>
              <a:rPr lang="en-US" dirty="0"/>
              <a:t>Include the minimum weight edge between two disjoint trees to connect them into a single tree</a:t>
            </a:r>
          </a:p>
          <a:p>
            <a:pPr lvl="2"/>
            <a:r>
              <a:rPr lang="en-US" dirty="0"/>
              <a:t>Discard the edge if it creates a cycle</a:t>
            </a:r>
          </a:p>
          <a:p>
            <a:pPr lvl="1"/>
            <a:r>
              <a:rPr lang="en-US" dirty="0"/>
              <a:t>Terminate when all the nodes are included</a:t>
            </a:r>
          </a:p>
        </p:txBody>
      </p:sp>
    </p:spTree>
    <p:extLst>
      <p:ext uri="{BB962C8B-B14F-4D97-AF65-F5344CB8AC3E}">
        <p14:creationId xmlns:p14="http://schemas.microsoft.com/office/powerpoint/2010/main" val="329565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Kruskal’s Algorithm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2856DFC0-7DBC-56AF-9844-86F3896B1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B08DC9-F3D6-BC4E-BD67-0273A95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52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690338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5849815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032738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351942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40327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58615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76903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5005753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78461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/>
          <p:cNvCxnSpPr>
            <a:stCxn id="9" idx="5"/>
            <a:endCxn id="14" idx="1"/>
          </p:cNvCxnSpPr>
          <p:nvPr/>
        </p:nvCxnSpPr>
        <p:spPr>
          <a:xfrm>
            <a:off x="6330117" y="3012485"/>
            <a:ext cx="1442629" cy="2450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  <a:endCxn id="8" idx="2"/>
          </p:cNvCxnSpPr>
          <p:nvPr/>
        </p:nvCxnSpPr>
        <p:spPr>
          <a:xfrm>
            <a:off x="6412524" y="2813538"/>
            <a:ext cx="127781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6" idx="1"/>
            <a:endCxn id="8" idx="5"/>
          </p:cNvCxnSpPr>
          <p:nvPr/>
        </p:nvCxnSpPr>
        <p:spPr>
          <a:xfrm flipH="1" flipV="1">
            <a:off x="8170640" y="3012486"/>
            <a:ext cx="1290229" cy="10323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6" idx="3"/>
            <a:endCxn id="14" idx="7"/>
          </p:cNvCxnSpPr>
          <p:nvPr/>
        </p:nvCxnSpPr>
        <p:spPr>
          <a:xfrm flipH="1">
            <a:off x="8170640" y="4442701"/>
            <a:ext cx="1290229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14" idx="0"/>
          </p:cNvCxnSpPr>
          <p:nvPr/>
        </p:nvCxnSpPr>
        <p:spPr>
          <a:xfrm>
            <a:off x="7971692" y="3094892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5"/>
            <a:endCxn id="13" idx="1"/>
          </p:cNvCxnSpPr>
          <p:nvPr/>
        </p:nvCxnSpPr>
        <p:spPr>
          <a:xfrm>
            <a:off x="5486055" y="4442701"/>
            <a:ext cx="45789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6"/>
            <a:endCxn id="14" idx="2"/>
          </p:cNvCxnSpPr>
          <p:nvPr/>
        </p:nvCxnSpPr>
        <p:spPr>
          <a:xfrm>
            <a:off x="6424246" y="5662246"/>
            <a:ext cx="126609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0"/>
            <a:endCxn id="9" idx="3"/>
          </p:cNvCxnSpPr>
          <p:nvPr/>
        </p:nvCxnSpPr>
        <p:spPr>
          <a:xfrm flipV="1">
            <a:off x="5287108" y="3012485"/>
            <a:ext cx="645115" cy="9499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9" idx="2"/>
          </p:cNvCxnSpPr>
          <p:nvPr/>
        </p:nvCxnSpPr>
        <p:spPr>
          <a:xfrm>
            <a:off x="4595447" y="2813538"/>
            <a:ext cx="125436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7"/>
            <a:endCxn id="10" idx="3"/>
          </p:cNvCxnSpPr>
          <p:nvPr/>
        </p:nvCxnSpPr>
        <p:spPr>
          <a:xfrm flipV="1">
            <a:off x="2832243" y="3012486"/>
            <a:ext cx="1282902" cy="10323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5"/>
            <a:endCxn id="12" idx="1"/>
          </p:cNvCxnSpPr>
          <p:nvPr/>
        </p:nvCxnSpPr>
        <p:spPr>
          <a:xfrm>
            <a:off x="2832243" y="4442701"/>
            <a:ext cx="1282902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2"/>
            <a:endCxn id="12" idx="6"/>
          </p:cNvCxnSpPr>
          <p:nvPr/>
        </p:nvCxnSpPr>
        <p:spPr>
          <a:xfrm flipH="1">
            <a:off x="4595446" y="5662246"/>
            <a:ext cx="126609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3"/>
            <a:endCxn id="12" idx="7"/>
          </p:cNvCxnSpPr>
          <p:nvPr/>
        </p:nvCxnSpPr>
        <p:spPr>
          <a:xfrm flipH="1">
            <a:off x="4513040" y="4442701"/>
            <a:ext cx="57512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1446" y="23332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45415" y="305491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39199" y="489684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59969" y="394739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81446" y="365503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4727" y="523246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50437" y="33443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4369" y="51944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48529" y="470011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4999" y="46853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30588" y="48544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7" name="Straight Connector 36"/>
          <p:cNvCxnSpPr>
            <a:stCxn id="12" idx="0"/>
            <a:endCxn id="10" idx="4"/>
          </p:cNvCxnSpPr>
          <p:nvPr/>
        </p:nvCxnSpPr>
        <p:spPr>
          <a:xfrm flipV="1">
            <a:off x="4314092" y="3094892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31332" y="3705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4723" y="23465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77653" y="316178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8576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Kruskal’s Algorithm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4B69EB7C-F7F6-8732-BFA3-9FAEC9B55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DC17EF-E89A-CC4F-9A12-593969DC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53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690338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5849815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032738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351942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40327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58615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76903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5005753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78461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/>
          <p:cNvCxnSpPr>
            <a:stCxn id="9" idx="5"/>
            <a:endCxn id="14" idx="1"/>
          </p:cNvCxnSpPr>
          <p:nvPr/>
        </p:nvCxnSpPr>
        <p:spPr>
          <a:xfrm>
            <a:off x="6330117" y="3012485"/>
            <a:ext cx="1442629" cy="2450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  <a:endCxn id="8" idx="2"/>
          </p:cNvCxnSpPr>
          <p:nvPr/>
        </p:nvCxnSpPr>
        <p:spPr>
          <a:xfrm>
            <a:off x="6412524" y="2813538"/>
            <a:ext cx="127781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6" idx="1"/>
            <a:endCxn id="8" idx="5"/>
          </p:cNvCxnSpPr>
          <p:nvPr/>
        </p:nvCxnSpPr>
        <p:spPr>
          <a:xfrm flipH="1" flipV="1">
            <a:off x="8170640" y="3012486"/>
            <a:ext cx="1290229" cy="10323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6" idx="3"/>
            <a:endCxn id="14" idx="7"/>
          </p:cNvCxnSpPr>
          <p:nvPr/>
        </p:nvCxnSpPr>
        <p:spPr>
          <a:xfrm flipH="1">
            <a:off x="8170640" y="4442701"/>
            <a:ext cx="1290229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14" idx="0"/>
          </p:cNvCxnSpPr>
          <p:nvPr/>
        </p:nvCxnSpPr>
        <p:spPr>
          <a:xfrm>
            <a:off x="7971692" y="3094892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5"/>
            <a:endCxn id="13" idx="1"/>
          </p:cNvCxnSpPr>
          <p:nvPr/>
        </p:nvCxnSpPr>
        <p:spPr>
          <a:xfrm>
            <a:off x="5486055" y="4442701"/>
            <a:ext cx="45789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6"/>
            <a:endCxn id="14" idx="2"/>
          </p:cNvCxnSpPr>
          <p:nvPr/>
        </p:nvCxnSpPr>
        <p:spPr>
          <a:xfrm>
            <a:off x="6424246" y="5662246"/>
            <a:ext cx="126609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0"/>
            <a:endCxn id="9" idx="3"/>
          </p:cNvCxnSpPr>
          <p:nvPr/>
        </p:nvCxnSpPr>
        <p:spPr>
          <a:xfrm flipV="1">
            <a:off x="5287108" y="3012485"/>
            <a:ext cx="645115" cy="9499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9" idx="2"/>
          </p:cNvCxnSpPr>
          <p:nvPr/>
        </p:nvCxnSpPr>
        <p:spPr>
          <a:xfrm>
            <a:off x="4595447" y="2813538"/>
            <a:ext cx="125436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7"/>
            <a:endCxn id="10" idx="3"/>
          </p:cNvCxnSpPr>
          <p:nvPr/>
        </p:nvCxnSpPr>
        <p:spPr>
          <a:xfrm flipV="1">
            <a:off x="2832243" y="3012486"/>
            <a:ext cx="1282902" cy="10323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5"/>
            <a:endCxn id="12" idx="1"/>
          </p:cNvCxnSpPr>
          <p:nvPr/>
        </p:nvCxnSpPr>
        <p:spPr>
          <a:xfrm>
            <a:off x="2832243" y="4442701"/>
            <a:ext cx="1282902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2"/>
            <a:endCxn id="12" idx="6"/>
          </p:cNvCxnSpPr>
          <p:nvPr/>
        </p:nvCxnSpPr>
        <p:spPr>
          <a:xfrm flipH="1">
            <a:off x="4595446" y="5662246"/>
            <a:ext cx="1266092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3"/>
            <a:endCxn id="12" idx="7"/>
          </p:cNvCxnSpPr>
          <p:nvPr/>
        </p:nvCxnSpPr>
        <p:spPr>
          <a:xfrm flipH="1">
            <a:off x="4513040" y="4442701"/>
            <a:ext cx="57512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1446" y="23332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45415" y="305491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39199" y="489684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59969" y="394739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81446" y="365503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4727" y="523246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50437" y="33443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4369" y="51944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48529" y="470011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4999" y="46853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30588" y="48544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7" name="Straight Connector 36"/>
          <p:cNvCxnSpPr>
            <a:stCxn id="12" idx="0"/>
            <a:endCxn id="10" idx="4"/>
          </p:cNvCxnSpPr>
          <p:nvPr/>
        </p:nvCxnSpPr>
        <p:spPr>
          <a:xfrm flipV="1">
            <a:off x="4314092" y="3094892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31332" y="3705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4723" y="23465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77653" y="316178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26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Kruskal’s Algorithm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B6C2A425-B716-9F14-2675-E3E919C1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629C7E-1DB2-9843-A2EA-3D776278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54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690338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5849815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032738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351942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40327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58615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76903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5005753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78461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/>
          <p:cNvCxnSpPr>
            <a:stCxn id="9" idx="5"/>
            <a:endCxn id="14" idx="1"/>
          </p:cNvCxnSpPr>
          <p:nvPr/>
        </p:nvCxnSpPr>
        <p:spPr>
          <a:xfrm>
            <a:off x="6330117" y="3012485"/>
            <a:ext cx="1442629" cy="2450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  <a:endCxn id="8" idx="2"/>
          </p:cNvCxnSpPr>
          <p:nvPr/>
        </p:nvCxnSpPr>
        <p:spPr>
          <a:xfrm>
            <a:off x="6412524" y="2813538"/>
            <a:ext cx="127781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6" idx="1"/>
            <a:endCxn id="8" idx="5"/>
          </p:cNvCxnSpPr>
          <p:nvPr/>
        </p:nvCxnSpPr>
        <p:spPr>
          <a:xfrm flipH="1" flipV="1">
            <a:off x="8170640" y="3012486"/>
            <a:ext cx="1290229" cy="10323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6" idx="3"/>
            <a:endCxn id="14" idx="7"/>
          </p:cNvCxnSpPr>
          <p:nvPr/>
        </p:nvCxnSpPr>
        <p:spPr>
          <a:xfrm flipH="1">
            <a:off x="8170640" y="4442701"/>
            <a:ext cx="1290229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14" idx="0"/>
          </p:cNvCxnSpPr>
          <p:nvPr/>
        </p:nvCxnSpPr>
        <p:spPr>
          <a:xfrm>
            <a:off x="7971692" y="3094892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5"/>
            <a:endCxn id="13" idx="1"/>
          </p:cNvCxnSpPr>
          <p:nvPr/>
        </p:nvCxnSpPr>
        <p:spPr>
          <a:xfrm>
            <a:off x="5486055" y="4442701"/>
            <a:ext cx="45789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6"/>
            <a:endCxn id="14" idx="2"/>
          </p:cNvCxnSpPr>
          <p:nvPr/>
        </p:nvCxnSpPr>
        <p:spPr>
          <a:xfrm>
            <a:off x="6424246" y="5662246"/>
            <a:ext cx="1266092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0"/>
            <a:endCxn id="9" idx="3"/>
          </p:cNvCxnSpPr>
          <p:nvPr/>
        </p:nvCxnSpPr>
        <p:spPr>
          <a:xfrm flipV="1">
            <a:off x="5287108" y="3012485"/>
            <a:ext cx="645115" cy="949914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9" idx="2"/>
          </p:cNvCxnSpPr>
          <p:nvPr/>
        </p:nvCxnSpPr>
        <p:spPr>
          <a:xfrm>
            <a:off x="4595447" y="2813538"/>
            <a:ext cx="125436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7"/>
            <a:endCxn id="10" idx="3"/>
          </p:cNvCxnSpPr>
          <p:nvPr/>
        </p:nvCxnSpPr>
        <p:spPr>
          <a:xfrm flipV="1">
            <a:off x="2832243" y="3012486"/>
            <a:ext cx="1282902" cy="10323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5"/>
            <a:endCxn id="12" idx="1"/>
          </p:cNvCxnSpPr>
          <p:nvPr/>
        </p:nvCxnSpPr>
        <p:spPr>
          <a:xfrm>
            <a:off x="2832243" y="4442701"/>
            <a:ext cx="1282902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2"/>
            <a:endCxn id="12" idx="6"/>
          </p:cNvCxnSpPr>
          <p:nvPr/>
        </p:nvCxnSpPr>
        <p:spPr>
          <a:xfrm flipH="1">
            <a:off x="4595446" y="5662246"/>
            <a:ext cx="1266092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3"/>
            <a:endCxn id="12" idx="7"/>
          </p:cNvCxnSpPr>
          <p:nvPr/>
        </p:nvCxnSpPr>
        <p:spPr>
          <a:xfrm flipH="1">
            <a:off x="4513040" y="4442701"/>
            <a:ext cx="57512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1446" y="23332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45415" y="305491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39199" y="489684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59969" y="394739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81446" y="365503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4727" y="523246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50437" y="33443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4369" y="51944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48529" y="470011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4999" y="46853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30588" y="48544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7" name="Straight Connector 36"/>
          <p:cNvCxnSpPr>
            <a:stCxn id="12" idx="0"/>
            <a:endCxn id="10" idx="4"/>
          </p:cNvCxnSpPr>
          <p:nvPr/>
        </p:nvCxnSpPr>
        <p:spPr>
          <a:xfrm flipV="1">
            <a:off x="4314092" y="3094892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31332" y="3705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4723" y="23465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77653" y="316178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6509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Kruskal’s Algorithm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153C6311-60F3-2F72-0260-173E1DF8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F56316-8CAE-8D4B-99D0-2D551BA8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55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690338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5849815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032738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351942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40327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58615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76903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5005753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78461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/>
          <p:cNvCxnSpPr>
            <a:stCxn id="9" idx="5"/>
            <a:endCxn id="14" idx="1"/>
          </p:cNvCxnSpPr>
          <p:nvPr/>
        </p:nvCxnSpPr>
        <p:spPr>
          <a:xfrm>
            <a:off x="6330117" y="3012485"/>
            <a:ext cx="1442629" cy="2450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  <a:endCxn id="8" idx="2"/>
          </p:cNvCxnSpPr>
          <p:nvPr/>
        </p:nvCxnSpPr>
        <p:spPr>
          <a:xfrm>
            <a:off x="6412524" y="2813538"/>
            <a:ext cx="127781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6" idx="1"/>
            <a:endCxn id="8" idx="5"/>
          </p:cNvCxnSpPr>
          <p:nvPr/>
        </p:nvCxnSpPr>
        <p:spPr>
          <a:xfrm flipH="1" flipV="1">
            <a:off x="8170640" y="3012486"/>
            <a:ext cx="1290229" cy="10323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6" idx="3"/>
            <a:endCxn id="14" idx="7"/>
          </p:cNvCxnSpPr>
          <p:nvPr/>
        </p:nvCxnSpPr>
        <p:spPr>
          <a:xfrm flipH="1">
            <a:off x="8170640" y="4442701"/>
            <a:ext cx="1290229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14" idx="0"/>
          </p:cNvCxnSpPr>
          <p:nvPr/>
        </p:nvCxnSpPr>
        <p:spPr>
          <a:xfrm>
            <a:off x="7971692" y="3094892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5"/>
            <a:endCxn id="13" idx="1"/>
          </p:cNvCxnSpPr>
          <p:nvPr/>
        </p:nvCxnSpPr>
        <p:spPr>
          <a:xfrm>
            <a:off x="5486055" y="4442701"/>
            <a:ext cx="45789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6"/>
            <a:endCxn id="14" idx="2"/>
          </p:cNvCxnSpPr>
          <p:nvPr/>
        </p:nvCxnSpPr>
        <p:spPr>
          <a:xfrm>
            <a:off x="6424246" y="5662246"/>
            <a:ext cx="1266092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0"/>
            <a:endCxn id="9" idx="3"/>
          </p:cNvCxnSpPr>
          <p:nvPr/>
        </p:nvCxnSpPr>
        <p:spPr>
          <a:xfrm flipV="1">
            <a:off x="5287108" y="3012485"/>
            <a:ext cx="645115" cy="949914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9" idx="2"/>
          </p:cNvCxnSpPr>
          <p:nvPr/>
        </p:nvCxnSpPr>
        <p:spPr>
          <a:xfrm>
            <a:off x="4595447" y="2813538"/>
            <a:ext cx="125436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7"/>
            <a:endCxn id="10" idx="3"/>
          </p:cNvCxnSpPr>
          <p:nvPr/>
        </p:nvCxnSpPr>
        <p:spPr>
          <a:xfrm flipV="1">
            <a:off x="2832243" y="3012486"/>
            <a:ext cx="1282902" cy="10323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5"/>
            <a:endCxn id="12" idx="1"/>
          </p:cNvCxnSpPr>
          <p:nvPr/>
        </p:nvCxnSpPr>
        <p:spPr>
          <a:xfrm>
            <a:off x="2832243" y="4442701"/>
            <a:ext cx="1282902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2"/>
            <a:endCxn id="12" idx="6"/>
          </p:cNvCxnSpPr>
          <p:nvPr/>
        </p:nvCxnSpPr>
        <p:spPr>
          <a:xfrm flipH="1">
            <a:off x="4595446" y="5662246"/>
            <a:ext cx="1266092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3"/>
            <a:endCxn id="12" idx="7"/>
          </p:cNvCxnSpPr>
          <p:nvPr/>
        </p:nvCxnSpPr>
        <p:spPr>
          <a:xfrm flipH="1">
            <a:off x="4513040" y="4442701"/>
            <a:ext cx="57512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1446" y="23332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45415" y="305491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39199" y="489684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59969" y="394739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81446" y="365503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4727" y="523246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50437" y="33443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4369" y="51944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48529" y="470011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4999" y="46853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30588" y="48544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7" name="Straight Connector 36"/>
          <p:cNvCxnSpPr>
            <a:stCxn id="12" idx="0"/>
            <a:endCxn id="10" idx="4"/>
          </p:cNvCxnSpPr>
          <p:nvPr/>
        </p:nvCxnSpPr>
        <p:spPr>
          <a:xfrm flipV="1">
            <a:off x="4314092" y="3094892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31332" y="3705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4723" y="23465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77653" y="316178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8545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Kruskal’s Algorithm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311EACD2-F83E-868F-243F-CC2F73CF2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48E19-9E97-C04F-9810-78BE64B6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56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690338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5849815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032738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351942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40327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58615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76903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5005753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78461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/>
          <p:cNvCxnSpPr>
            <a:stCxn id="9" idx="5"/>
            <a:endCxn id="14" idx="1"/>
          </p:cNvCxnSpPr>
          <p:nvPr/>
        </p:nvCxnSpPr>
        <p:spPr>
          <a:xfrm>
            <a:off x="6330117" y="3012485"/>
            <a:ext cx="1442629" cy="2450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  <a:endCxn id="8" idx="2"/>
          </p:cNvCxnSpPr>
          <p:nvPr/>
        </p:nvCxnSpPr>
        <p:spPr>
          <a:xfrm>
            <a:off x="6412524" y="2813538"/>
            <a:ext cx="127781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6" idx="1"/>
            <a:endCxn id="8" idx="5"/>
          </p:cNvCxnSpPr>
          <p:nvPr/>
        </p:nvCxnSpPr>
        <p:spPr>
          <a:xfrm flipH="1" flipV="1">
            <a:off x="8170640" y="3012486"/>
            <a:ext cx="1290229" cy="10323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6" idx="3"/>
            <a:endCxn id="14" idx="7"/>
          </p:cNvCxnSpPr>
          <p:nvPr/>
        </p:nvCxnSpPr>
        <p:spPr>
          <a:xfrm flipH="1">
            <a:off x="8170640" y="4442701"/>
            <a:ext cx="1290229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14" idx="0"/>
          </p:cNvCxnSpPr>
          <p:nvPr/>
        </p:nvCxnSpPr>
        <p:spPr>
          <a:xfrm>
            <a:off x="7971692" y="3094892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5"/>
            <a:endCxn id="13" idx="1"/>
          </p:cNvCxnSpPr>
          <p:nvPr/>
        </p:nvCxnSpPr>
        <p:spPr>
          <a:xfrm>
            <a:off x="5486055" y="4442701"/>
            <a:ext cx="45789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6"/>
            <a:endCxn id="14" idx="2"/>
          </p:cNvCxnSpPr>
          <p:nvPr/>
        </p:nvCxnSpPr>
        <p:spPr>
          <a:xfrm>
            <a:off x="6424246" y="5662246"/>
            <a:ext cx="1266092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0"/>
            <a:endCxn id="9" idx="3"/>
          </p:cNvCxnSpPr>
          <p:nvPr/>
        </p:nvCxnSpPr>
        <p:spPr>
          <a:xfrm flipV="1">
            <a:off x="5287108" y="3012485"/>
            <a:ext cx="645115" cy="949914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9" idx="2"/>
          </p:cNvCxnSpPr>
          <p:nvPr/>
        </p:nvCxnSpPr>
        <p:spPr>
          <a:xfrm>
            <a:off x="4595447" y="2813538"/>
            <a:ext cx="125436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7"/>
            <a:endCxn id="10" idx="3"/>
          </p:cNvCxnSpPr>
          <p:nvPr/>
        </p:nvCxnSpPr>
        <p:spPr>
          <a:xfrm flipV="1">
            <a:off x="2832243" y="3012486"/>
            <a:ext cx="1282902" cy="1032321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5"/>
            <a:endCxn id="12" idx="1"/>
          </p:cNvCxnSpPr>
          <p:nvPr/>
        </p:nvCxnSpPr>
        <p:spPr>
          <a:xfrm>
            <a:off x="2832243" y="4442701"/>
            <a:ext cx="1282902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2"/>
            <a:endCxn id="12" idx="6"/>
          </p:cNvCxnSpPr>
          <p:nvPr/>
        </p:nvCxnSpPr>
        <p:spPr>
          <a:xfrm flipH="1">
            <a:off x="4595446" y="5662246"/>
            <a:ext cx="1266092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3"/>
            <a:endCxn id="12" idx="7"/>
          </p:cNvCxnSpPr>
          <p:nvPr/>
        </p:nvCxnSpPr>
        <p:spPr>
          <a:xfrm flipH="1">
            <a:off x="4513040" y="4442701"/>
            <a:ext cx="57512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1446" y="23332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45415" y="305491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39199" y="489684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59969" y="394739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81446" y="365503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4727" y="523246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50437" y="33443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4369" y="51944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48529" y="470011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4999" y="46853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30588" y="48544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7" name="Straight Connector 36"/>
          <p:cNvCxnSpPr>
            <a:stCxn id="12" idx="0"/>
            <a:endCxn id="10" idx="4"/>
          </p:cNvCxnSpPr>
          <p:nvPr/>
        </p:nvCxnSpPr>
        <p:spPr>
          <a:xfrm flipV="1">
            <a:off x="4314092" y="3094892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31332" y="3705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4723" y="23465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77653" y="316178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6258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Kruskal’s Algorithm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F657DAE5-6897-223E-DA3C-030EB98FC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96359-42D9-E542-8D6E-915E2B55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57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690338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5849815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032738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351942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40327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58615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76903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5005753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78461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/>
          <p:cNvCxnSpPr>
            <a:stCxn id="9" idx="5"/>
            <a:endCxn id="14" idx="1"/>
          </p:cNvCxnSpPr>
          <p:nvPr/>
        </p:nvCxnSpPr>
        <p:spPr>
          <a:xfrm>
            <a:off x="6330117" y="3012485"/>
            <a:ext cx="1442629" cy="2450814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  <a:endCxn id="8" idx="2"/>
          </p:cNvCxnSpPr>
          <p:nvPr/>
        </p:nvCxnSpPr>
        <p:spPr>
          <a:xfrm>
            <a:off x="6412524" y="2813538"/>
            <a:ext cx="127781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6" idx="1"/>
            <a:endCxn id="8" idx="5"/>
          </p:cNvCxnSpPr>
          <p:nvPr/>
        </p:nvCxnSpPr>
        <p:spPr>
          <a:xfrm flipH="1" flipV="1">
            <a:off x="8170640" y="3012486"/>
            <a:ext cx="1290229" cy="10323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6" idx="3"/>
            <a:endCxn id="14" idx="7"/>
          </p:cNvCxnSpPr>
          <p:nvPr/>
        </p:nvCxnSpPr>
        <p:spPr>
          <a:xfrm flipH="1">
            <a:off x="8170640" y="4442701"/>
            <a:ext cx="1290229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14" idx="0"/>
          </p:cNvCxnSpPr>
          <p:nvPr/>
        </p:nvCxnSpPr>
        <p:spPr>
          <a:xfrm>
            <a:off x="7971692" y="3094892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5"/>
            <a:endCxn id="13" idx="1"/>
          </p:cNvCxnSpPr>
          <p:nvPr/>
        </p:nvCxnSpPr>
        <p:spPr>
          <a:xfrm>
            <a:off x="5486055" y="4442701"/>
            <a:ext cx="45789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6"/>
            <a:endCxn id="14" idx="2"/>
          </p:cNvCxnSpPr>
          <p:nvPr/>
        </p:nvCxnSpPr>
        <p:spPr>
          <a:xfrm>
            <a:off x="6424246" y="5662246"/>
            <a:ext cx="1266092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0"/>
            <a:endCxn id="9" idx="3"/>
          </p:cNvCxnSpPr>
          <p:nvPr/>
        </p:nvCxnSpPr>
        <p:spPr>
          <a:xfrm flipV="1">
            <a:off x="5287108" y="3012485"/>
            <a:ext cx="645115" cy="949914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9" idx="2"/>
          </p:cNvCxnSpPr>
          <p:nvPr/>
        </p:nvCxnSpPr>
        <p:spPr>
          <a:xfrm>
            <a:off x="4595447" y="2813538"/>
            <a:ext cx="125436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7"/>
            <a:endCxn id="10" idx="3"/>
          </p:cNvCxnSpPr>
          <p:nvPr/>
        </p:nvCxnSpPr>
        <p:spPr>
          <a:xfrm flipV="1">
            <a:off x="2832243" y="3012486"/>
            <a:ext cx="1282902" cy="1032321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5"/>
            <a:endCxn id="12" idx="1"/>
          </p:cNvCxnSpPr>
          <p:nvPr/>
        </p:nvCxnSpPr>
        <p:spPr>
          <a:xfrm>
            <a:off x="2832243" y="4442701"/>
            <a:ext cx="1282902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2"/>
            <a:endCxn id="12" idx="6"/>
          </p:cNvCxnSpPr>
          <p:nvPr/>
        </p:nvCxnSpPr>
        <p:spPr>
          <a:xfrm flipH="1">
            <a:off x="4595446" y="5662246"/>
            <a:ext cx="1266092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3"/>
            <a:endCxn id="12" idx="7"/>
          </p:cNvCxnSpPr>
          <p:nvPr/>
        </p:nvCxnSpPr>
        <p:spPr>
          <a:xfrm flipH="1">
            <a:off x="4513040" y="4442701"/>
            <a:ext cx="57512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1446" y="23332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45415" y="305491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39199" y="489684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59969" y="394739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81446" y="365503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4727" y="523246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50437" y="33443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4369" y="51944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48529" y="470011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4999" y="46853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30588" y="48544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7" name="Straight Connector 36"/>
          <p:cNvCxnSpPr>
            <a:stCxn id="12" idx="0"/>
            <a:endCxn id="10" idx="4"/>
          </p:cNvCxnSpPr>
          <p:nvPr/>
        </p:nvCxnSpPr>
        <p:spPr>
          <a:xfrm flipV="1">
            <a:off x="4314092" y="3094892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31332" y="3705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4723" y="23465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77653" y="316178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70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Kruskal’s Algorithm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32D38CA0-FD10-2FB1-D335-9D047A144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1C7856D3-C3B7-8E40-BC76-3559B952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58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690338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5849815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032738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351942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40327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58615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76903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5005753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78461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/>
          <p:cNvCxnSpPr>
            <a:stCxn id="9" idx="5"/>
            <a:endCxn id="14" idx="1"/>
          </p:cNvCxnSpPr>
          <p:nvPr/>
        </p:nvCxnSpPr>
        <p:spPr>
          <a:xfrm>
            <a:off x="6330117" y="3012485"/>
            <a:ext cx="1442629" cy="2450814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  <a:endCxn id="8" idx="2"/>
          </p:cNvCxnSpPr>
          <p:nvPr/>
        </p:nvCxnSpPr>
        <p:spPr>
          <a:xfrm>
            <a:off x="6412524" y="2813538"/>
            <a:ext cx="127781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6" idx="1"/>
            <a:endCxn id="8" idx="5"/>
          </p:cNvCxnSpPr>
          <p:nvPr/>
        </p:nvCxnSpPr>
        <p:spPr>
          <a:xfrm flipH="1" flipV="1">
            <a:off x="8170640" y="3012486"/>
            <a:ext cx="1290229" cy="10323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6" idx="3"/>
            <a:endCxn id="14" idx="7"/>
          </p:cNvCxnSpPr>
          <p:nvPr/>
        </p:nvCxnSpPr>
        <p:spPr>
          <a:xfrm flipH="1">
            <a:off x="8170640" y="4442701"/>
            <a:ext cx="1290229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14" idx="0"/>
          </p:cNvCxnSpPr>
          <p:nvPr/>
        </p:nvCxnSpPr>
        <p:spPr>
          <a:xfrm>
            <a:off x="7971692" y="3094892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5"/>
            <a:endCxn id="13" idx="1"/>
          </p:cNvCxnSpPr>
          <p:nvPr/>
        </p:nvCxnSpPr>
        <p:spPr>
          <a:xfrm>
            <a:off x="5486055" y="4442701"/>
            <a:ext cx="457891" cy="1020599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6"/>
            <a:endCxn id="14" idx="2"/>
          </p:cNvCxnSpPr>
          <p:nvPr/>
        </p:nvCxnSpPr>
        <p:spPr>
          <a:xfrm>
            <a:off x="6424246" y="5662246"/>
            <a:ext cx="1266092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0"/>
            <a:endCxn id="9" idx="3"/>
          </p:cNvCxnSpPr>
          <p:nvPr/>
        </p:nvCxnSpPr>
        <p:spPr>
          <a:xfrm flipV="1">
            <a:off x="5287108" y="3012485"/>
            <a:ext cx="645115" cy="949914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9" idx="2"/>
          </p:cNvCxnSpPr>
          <p:nvPr/>
        </p:nvCxnSpPr>
        <p:spPr>
          <a:xfrm>
            <a:off x="4595447" y="2813538"/>
            <a:ext cx="125436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7"/>
            <a:endCxn id="10" idx="3"/>
          </p:cNvCxnSpPr>
          <p:nvPr/>
        </p:nvCxnSpPr>
        <p:spPr>
          <a:xfrm flipV="1">
            <a:off x="2832243" y="3012486"/>
            <a:ext cx="1282902" cy="1032321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5"/>
            <a:endCxn id="12" idx="1"/>
          </p:cNvCxnSpPr>
          <p:nvPr/>
        </p:nvCxnSpPr>
        <p:spPr>
          <a:xfrm>
            <a:off x="2832243" y="4442701"/>
            <a:ext cx="1282902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2"/>
            <a:endCxn id="12" idx="6"/>
          </p:cNvCxnSpPr>
          <p:nvPr/>
        </p:nvCxnSpPr>
        <p:spPr>
          <a:xfrm flipH="1">
            <a:off x="4595446" y="5662246"/>
            <a:ext cx="1266092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3"/>
            <a:endCxn id="12" idx="7"/>
          </p:cNvCxnSpPr>
          <p:nvPr/>
        </p:nvCxnSpPr>
        <p:spPr>
          <a:xfrm flipH="1">
            <a:off x="4513040" y="4442701"/>
            <a:ext cx="57512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1446" y="23332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45415" y="305491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39199" y="489684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59969" y="394739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81446" y="365503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4727" y="523246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50437" y="33443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4369" y="51944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48529" y="470011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4999" y="46853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30588" y="48544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7" name="Straight Connector 36"/>
          <p:cNvCxnSpPr>
            <a:stCxn id="12" idx="0"/>
            <a:endCxn id="10" idx="4"/>
          </p:cNvCxnSpPr>
          <p:nvPr/>
        </p:nvCxnSpPr>
        <p:spPr>
          <a:xfrm flipV="1">
            <a:off x="4314092" y="3094892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31332" y="3705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4723" y="23465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77653" y="316178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989855">
            <a:off x="5547601" y="4477949"/>
            <a:ext cx="142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F6E6C"/>
                </a:solidFill>
              </a:rPr>
              <a:t>!!!!!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839199" y="2009824"/>
            <a:ext cx="2284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F6E6C"/>
                </a:solidFill>
              </a:rPr>
              <a:t>Causing a cycle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87147D-6D93-0BE3-DBC8-7DC404F102CD}"/>
              </a:ext>
            </a:extLst>
          </p:cNvPr>
          <p:cNvCxnSpPr>
            <a:endCxn id="35" idx="1"/>
          </p:cNvCxnSpPr>
          <p:nvPr/>
        </p:nvCxnSpPr>
        <p:spPr>
          <a:xfrm flipH="1">
            <a:off x="5714999" y="2875526"/>
            <a:ext cx="4261340" cy="20406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3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Kruskal’s Algorithm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C9F04F31-681C-48ED-01E0-9E30EAB4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7A46AB-2220-254C-81CE-4B9681B9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59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690338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5849815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032738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351942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40327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58615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76903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5005753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78461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/>
          <p:cNvCxnSpPr>
            <a:stCxn id="9" idx="5"/>
            <a:endCxn id="14" idx="1"/>
          </p:cNvCxnSpPr>
          <p:nvPr/>
        </p:nvCxnSpPr>
        <p:spPr>
          <a:xfrm>
            <a:off x="6330117" y="3012485"/>
            <a:ext cx="1442629" cy="2450814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  <a:endCxn id="8" idx="2"/>
          </p:cNvCxnSpPr>
          <p:nvPr/>
        </p:nvCxnSpPr>
        <p:spPr>
          <a:xfrm>
            <a:off x="6412524" y="2813538"/>
            <a:ext cx="1277815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6" idx="1"/>
            <a:endCxn id="8" idx="5"/>
          </p:cNvCxnSpPr>
          <p:nvPr/>
        </p:nvCxnSpPr>
        <p:spPr>
          <a:xfrm flipH="1" flipV="1">
            <a:off x="8170640" y="3012486"/>
            <a:ext cx="1290229" cy="10323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6" idx="3"/>
            <a:endCxn id="14" idx="7"/>
          </p:cNvCxnSpPr>
          <p:nvPr/>
        </p:nvCxnSpPr>
        <p:spPr>
          <a:xfrm flipH="1">
            <a:off x="8170640" y="4442701"/>
            <a:ext cx="1290229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14" idx="0"/>
          </p:cNvCxnSpPr>
          <p:nvPr/>
        </p:nvCxnSpPr>
        <p:spPr>
          <a:xfrm>
            <a:off x="7971692" y="3094892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5"/>
            <a:endCxn id="13" idx="1"/>
          </p:cNvCxnSpPr>
          <p:nvPr/>
        </p:nvCxnSpPr>
        <p:spPr>
          <a:xfrm>
            <a:off x="5486055" y="4442701"/>
            <a:ext cx="45789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6"/>
            <a:endCxn id="14" idx="2"/>
          </p:cNvCxnSpPr>
          <p:nvPr/>
        </p:nvCxnSpPr>
        <p:spPr>
          <a:xfrm>
            <a:off x="6424246" y="5662246"/>
            <a:ext cx="1266092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0"/>
            <a:endCxn id="9" idx="3"/>
          </p:cNvCxnSpPr>
          <p:nvPr/>
        </p:nvCxnSpPr>
        <p:spPr>
          <a:xfrm flipV="1">
            <a:off x="5287108" y="3012485"/>
            <a:ext cx="645115" cy="949914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9" idx="2"/>
          </p:cNvCxnSpPr>
          <p:nvPr/>
        </p:nvCxnSpPr>
        <p:spPr>
          <a:xfrm>
            <a:off x="4595447" y="2813538"/>
            <a:ext cx="125436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7"/>
            <a:endCxn id="10" idx="3"/>
          </p:cNvCxnSpPr>
          <p:nvPr/>
        </p:nvCxnSpPr>
        <p:spPr>
          <a:xfrm flipV="1">
            <a:off x="2832243" y="3012486"/>
            <a:ext cx="1282902" cy="1032321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5"/>
            <a:endCxn id="12" idx="1"/>
          </p:cNvCxnSpPr>
          <p:nvPr/>
        </p:nvCxnSpPr>
        <p:spPr>
          <a:xfrm>
            <a:off x="2832243" y="4442701"/>
            <a:ext cx="1282902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2"/>
            <a:endCxn id="12" idx="6"/>
          </p:cNvCxnSpPr>
          <p:nvPr/>
        </p:nvCxnSpPr>
        <p:spPr>
          <a:xfrm flipH="1">
            <a:off x="4595446" y="5662246"/>
            <a:ext cx="1266092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3"/>
            <a:endCxn id="12" idx="7"/>
          </p:cNvCxnSpPr>
          <p:nvPr/>
        </p:nvCxnSpPr>
        <p:spPr>
          <a:xfrm flipH="1">
            <a:off x="4513040" y="4442701"/>
            <a:ext cx="57512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1446" y="23332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45415" y="305491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39199" y="489684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59969" y="394739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81446" y="365503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4727" y="523246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50437" y="33443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4369" y="51944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48529" y="470011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4999" y="46853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30588" y="48544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7" name="Straight Connector 36"/>
          <p:cNvCxnSpPr>
            <a:stCxn id="12" idx="0"/>
            <a:endCxn id="10" idx="4"/>
          </p:cNvCxnSpPr>
          <p:nvPr/>
        </p:nvCxnSpPr>
        <p:spPr>
          <a:xfrm flipV="1">
            <a:off x="4314092" y="3094892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31332" y="3705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4723" y="23465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77653" y="316178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46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36303-3392-4C84-DDAD-40CD95F97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04A7-B209-F0AD-4716-4DDD7716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EC1BD-3739-2D98-FA90-23717FA37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Activities are competing for an exclusive access to a common resource, i.e., conference room</a:t>
                </a:r>
              </a:p>
              <a:p>
                <a:pPr lvl="1"/>
                <a:r>
                  <a:rPr lang="en-US" sz="2600" dirty="0"/>
                  <a:t>A set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600" dirty="0"/>
                  <a:t> of n activities requires the same resource</a:t>
                </a:r>
              </a:p>
              <a:p>
                <a:pPr lvl="1"/>
                <a:r>
                  <a:rPr lang="en-US" sz="2600" dirty="0"/>
                  <a:t>The resource can serve only one activity at a time</a:t>
                </a:r>
              </a:p>
              <a:p>
                <a:pPr lvl="1"/>
                <a:r>
                  <a:rPr lang="en-US" sz="2600" dirty="0"/>
                  <a:t>Each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has a </a:t>
                </a:r>
                <a:r>
                  <a:rPr lang="en-US" dirty="0"/>
                  <a:t>s</a:t>
                </a:r>
                <a:r>
                  <a:rPr lang="en-US" sz="2400" dirty="0"/>
                  <a:t>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pPr lvl="1"/>
                <a:endParaRPr lang="en-US" dirty="0"/>
              </a:p>
              <a:p>
                <a:r>
                  <a:rPr lang="en-US" b="0" dirty="0"/>
                  <a:t>Goal:</a:t>
                </a:r>
              </a:p>
              <a:p>
                <a:pPr lvl="1"/>
                <a:r>
                  <a:rPr lang="en-US" dirty="0"/>
                  <a:t>Schedule maximum-size subset of mutually compatible activities</a:t>
                </a:r>
                <a:endParaRPr lang="en-US" b="0" dirty="0"/>
              </a:p>
              <a:p>
                <a:pPr lvl="2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EC1BD-3739-2D98-FA90-23717FA37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45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Kruskal’s Algorithm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F8DC88BC-181B-E436-D24F-9F0E2FB02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AB784-24B0-6847-946F-18C71430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60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690338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5849815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032738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351942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40327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58615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76903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5005753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78461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/>
          <p:cNvCxnSpPr>
            <a:stCxn id="9" idx="5"/>
            <a:endCxn id="14" idx="1"/>
          </p:cNvCxnSpPr>
          <p:nvPr/>
        </p:nvCxnSpPr>
        <p:spPr>
          <a:xfrm>
            <a:off x="6330117" y="3012485"/>
            <a:ext cx="1442629" cy="2450814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  <a:endCxn id="8" idx="2"/>
          </p:cNvCxnSpPr>
          <p:nvPr/>
        </p:nvCxnSpPr>
        <p:spPr>
          <a:xfrm>
            <a:off x="6412524" y="2813538"/>
            <a:ext cx="1277815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6" idx="1"/>
            <a:endCxn id="8" idx="5"/>
          </p:cNvCxnSpPr>
          <p:nvPr/>
        </p:nvCxnSpPr>
        <p:spPr>
          <a:xfrm flipH="1" flipV="1">
            <a:off x="8170640" y="3012486"/>
            <a:ext cx="1290229" cy="10323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6" idx="3"/>
            <a:endCxn id="14" idx="7"/>
          </p:cNvCxnSpPr>
          <p:nvPr/>
        </p:nvCxnSpPr>
        <p:spPr>
          <a:xfrm flipH="1">
            <a:off x="8170640" y="4442701"/>
            <a:ext cx="1290229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14" idx="0"/>
          </p:cNvCxnSpPr>
          <p:nvPr/>
        </p:nvCxnSpPr>
        <p:spPr>
          <a:xfrm>
            <a:off x="7971692" y="3094892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5"/>
            <a:endCxn id="13" idx="1"/>
          </p:cNvCxnSpPr>
          <p:nvPr/>
        </p:nvCxnSpPr>
        <p:spPr>
          <a:xfrm>
            <a:off x="5486055" y="4442701"/>
            <a:ext cx="45789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6"/>
            <a:endCxn id="14" idx="2"/>
          </p:cNvCxnSpPr>
          <p:nvPr/>
        </p:nvCxnSpPr>
        <p:spPr>
          <a:xfrm>
            <a:off x="6424246" y="5662246"/>
            <a:ext cx="1266092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0"/>
            <a:endCxn id="9" idx="3"/>
          </p:cNvCxnSpPr>
          <p:nvPr/>
        </p:nvCxnSpPr>
        <p:spPr>
          <a:xfrm flipV="1">
            <a:off x="5287108" y="3012485"/>
            <a:ext cx="645115" cy="949914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9" idx="2"/>
          </p:cNvCxnSpPr>
          <p:nvPr/>
        </p:nvCxnSpPr>
        <p:spPr>
          <a:xfrm>
            <a:off x="4595447" y="2813538"/>
            <a:ext cx="125436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7"/>
            <a:endCxn id="10" idx="3"/>
          </p:cNvCxnSpPr>
          <p:nvPr/>
        </p:nvCxnSpPr>
        <p:spPr>
          <a:xfrm flipV="1">
            <a:off x="2832243" y="3012486"/>
            <a:ext cx="1282902" cy="1032321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5"/>
            <a:endCxn id="12" idx="1"/>
          </p:cNvCxnSpPr>
          <p:nvPr/>
        </p:nvCxnSpPr>
        <p:spPr>
          <a:xfrm>
            <a:off x="2832243" y="4442701"/>
            <a:ext cx="1282902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2"/>
            <a:endCxn id="12" idx="6"/>
          </p:cNvCxnSpPr>
          <p:nvPr/>
        </p:nvCxnSpPr>
        <p:spPr>
          <a:xfrm flipH="1">
            <a:off x="4595446" y="5662246"/>
            <a:ext cx="1266092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3"/>
            <a:endCxn id="12" idx="7"/>
          </p:cNvCxnSpPr>
          <p:nvPr/>
        </p:nvCxnSpPr>
        <p:spPr>
          <a:xfrm flipH="1">
            <a:off x="4513040" y="4442701"/>
            <a:ext cx="57512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1446" y="23332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45415" y="305491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39199" y="489684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59969" y="394739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81446" y="365503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4727" y="523246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50437" y="33443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4369" y="51944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48529" y="470011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4999" y="46853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30588" y="48544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7" name="Straight Connector 36"/>
          <p:cNvCxnSpPr>
            <a:stCxn id="12" idx="0"/>
            <a:endCxn id="10" idx="4"/>
          </p:cNvCxnSpPr>
          <p:nvPr/>
        </p:nvCxnSpPr>
        <p:spPr>
          <a:xfrm flipV="1">
            <a:off x="4314092" y="3094892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31332" y="3705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4723" y="23465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77653" y="316178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4447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Kruskal’s Algorithm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4D464FCB-990D-4DB7-A0E3-484205E83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498591-3506-5243-BE34-8AE19100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61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690338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5849815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032738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351942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40327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58615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76903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5005753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78461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/>
          <p:cNvCxnSpPr>
            <a:stCxn id="9" idx="5"/>
            <a:endCxn id="14" idx="1"/>
          </p:cNvCxnSpPr>
          <p:nvPr/>
        </p:nvCxnSpPr>
        <p:spPr>
          <a:xfrm>
            <a:off x="6330117" y="3012485"/>
            <a:ext cx="1442629" cy="2450814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  <a:endCxn id="8" idx="2"/>
          </p:cNvCxnSpPr>
          <p:nvPr/>
        </p:nvCxnSpPr>
        <p:spPr>
          <a:xfrm>
            <a:off x="6412524" y="2813538"/>
            <a:ext cx="1277815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6" idx="1"/>
            <a:endCxn id="8" idx="5"/>
          </p:cNvCxnSpPr>
          <p:nvPr/>
        </p:nvCxnSpPr>
        <p:spPr>
          <a:xfrm flipH="1" flipV="1">
            <a:off x="8170640" y="3012486"/>
            <a:ext cx="1290229" cy="103232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6" idx="3"/>
            <a:endCxn id="14" idx="7"/>
          </p:cNvCxnSpPr>
          <p:nvPr/>
        </p:nvCxnSpPr>
        <p:spPr>
          <a:xfrm flipH="1">
            <a:off x="8170640" y="4442701"/>
            <a:ext cx="1290229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14" idx="0"/>
          </p:cNvCxnSpPr>
          <p:nvPr/>
        </p:nvCxnSpPr>
        <p:spPr>
          <a:xfrm>
            <a:off x="7971692" y="3094892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5"/>
            <a:endCxn id="13" idx="1"/>
          </p:cNvCxnSpPr>
          <p:nvPr/>
        </p:nvCxnSpPr>
        <p:spPr>
          <a:xfrm>
            <a:off x="5486055" y="4442701"/>
            <a:ext cx="45789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6"/>
            <a:endCxn id="14" idx="2"/>
          </p:cNvCxnSpPr>
          <p:nvPr/>
        </p:nvCxnSpPr>
        <p:spPr>
          <a:xfrm>
            <a:off x="6424246" y="5662246"/>
            <a:ext cx="1266092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0"/>
            <a:endCxn id="9" idx="3"/>
          </p:cNvCxnSpPr>
          <p:nvPr/>
        </p:nvCxnSpPr>
        <p:spPr>
          <a:xfrm flipV="1">
            <a:off x="5287108" y="3012485"/>
            <a:ext cx="645115" cy="949914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9" idx="2"/>
          </p:cNvCxnSpPr>
          <p:nvPr/>
        </p:nvCxnSpPr>
        <p:spPr>
          <a:xfrm>
            <a:off x="4595447" y="2813538"/>
            <a:ext cx="1254369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7"/>
            <a:endCxn id="10" idx="3"/>
          </p:cNvCxnSpPr>
          <p:nvPr/>
        </p:nvCxnSpPr>
        <p:spPr>
          <a:xfrm flipV="1">
            <a:off x="2832243" y="3012486"/>
            <a:ext cx="1282902" cy="1032321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5"/>
            <a:endCxn id="12" idx="1"/>
          </p:cNvCxnSpPr>
          <p:nvPr/>
        </p:nvCxnSpPr>
        <p:spPr>
          <a:xfrm>
            <a:off x="2832243" y="4442701"/>
            <a:ext cx="1282902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2"/>
            <a:endCxn id="12" idx="6"/>
          </p:cNvCxnSpPr>
          <p:nvPr/>
        </p:nvCxnSpPr>
        <p:spPr>
          <a:xfrm flipH="1">
            <a:off x="4595446" y="5662246"/>
            <a:ext cx="1266092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3"/>
            <a:endCxn id="12" idx="7"/>
          </p:cNvCxnSpPr>
          <p:nvPr/>
        </p:nvCxnSpPr>
        <p:spPr>
          <a:xfrm flipH="1">
            <a:off x="4513040" y="4442701"/>
            <a:ext cx="57512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1446" y="23332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45415" y="305491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39199" y="489684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59969" y="394739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81446" y="365503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4727" y="523246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50437" y="33443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4369" y="51944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48529" y="470011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4999" y="46853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30588" y="48544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7" name="Straight Connector 36"/>
          <p:cNvCxnSpPr>
            <a:stCxn id="12" idx="0"/>
            <a:endCxn id="10" idx="4"/>
          </p:cNvCxnSpPr>
          <p:nvPr/>
        </p:nvCxnSpPr>
        <p:spPr>
          <a:xfrm flipV="1">
            <a:off x="4314092" y="3094892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31332" y="3705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4723" y="23465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77653" y="316178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234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Kruskal’s Algorithm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AE01D4D4-B4D0-D1A8-D510-D59F3554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A1E788-C37B-274E-B9E0-3130D7DE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62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690338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5849815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032738" y="2532184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351942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40327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58615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7690338" y="5380892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5005753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78461" y="3962399"/>
            <a:ext cx="562708" cy="562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/>
          <p:cNvCxnSpPr>
            <a:stCxn id="9" idx="5"/>
            <a:endCxn id="14" idx="1"/>
          </p:cNvCxnSpPr>
          <p:nvPr/>
        </p:nvCxnSpPr>
        <p:spPr>
          <a:xfrm>
            <a:off x="6330117" y="3012485"/>
            <a:ext cx="1442629" cy="2450814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  <a:endCxn id="8" idx="2"/>
          </p:cNvCxnSpPr>
          <p:nvPr/>
        </p:nvCxnSpPr>
        <p:spPr>
          <a:xfrm>
            <a:off x="6412524" y="2813538"/>
            <a:ext cx="1277815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6" idx="1"/>
            <a:endCxn id="8" idx="5"/>
          </p:cNvCxnSpPr>
          <p:nvPr/>
        </p:nvCxnSpPr>
        <p:spPr>
          <a:xfrm flipH="1" flipV="1">
            <a:off x="8170640" y="3012486"/>
            <a:ext cx="1290229" cy="1032321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6" idx="3"/>
            <a:endCxn id="14" idx="7"/>
          </p:cNvCxnSpPr>
          <p:nvPr/>
        </p:nvCxnSpPr>
        <p:spPr>
          <a:xfrm flipH="1">
            <a:off x="8170640" y="4442701"/>
            <a:ext cx="1290229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14" idx="0"/>
          </p:cNvCxnSpPr>
          <p:nvPr/>
        </p:nvCxnSpPr>
        <p:spPr>
          <a:xfrm>
            <a:off x="7971692" y="3094892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5"/>
            <a:endCxn id="13" idx="1"/>
          </p:cNvCxnSpPr>
          <p:nvPr/>
        </p:nvCxnSpPr>
        <p:spPr>
          <a:xfrm>
            <a:off x="5486055" y="4442701"/>
            <a:ext cx="45789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6"/>
            <a:endCxn id="14" idx="2"/>
          </p:cNvCxnSpPr>
          <p:nvPr/>
        </p:nvCxnSpPr>
        <p:spPr>
          <a:xfrm>
            <a:off x="6424246" y="5662246"/>
            <a:ext cx="1266092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0"/>
            <a:endCxn id="9" idx="3"/>
          </p:cNvCxnSpPr>
          <p:nvPr/>
        </p:nvCxnSpPr>
        <p:spPr>
          <a:xfrm flipV="1">
            <a:off x="5287108" y="3012485"/>
            <a:ext cx="645115" cy="949914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9" idx="2"/>
          </p:cNvCxnSpPr>
          <p:nvPr/>
        </p:nvCxnSpPr>
        <p:spPr>
          <a:xfrm>
            <a:off x="4595447" y="2813538"/>
            <a:ext cx="1254369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7"/>
            <a:endCxn id="10" idx="3"/>
          </p:cNvCxnSpPr>
          <p:nvPr/>
        </p:nvCxnSpPr>
        <p:spPr>
          <a:xfrm flipV="1">
            <a:off x="2832243" y="3012486"/>
            <a:ext cx="1282902" cy="1032321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5"/>
            <a:endCxn id="12" idx="1"/>
          </p:cNvCxnSpPr>
          <p:nvPr/>
        </p:nvCxnSpPr>
        <p:spPr>
          <a:xfrm>
            <a:off x="2832243" y="4442701"/>
            <a:ext cx="1282902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2"/>
            <a:endCxn id="12" idx="6"/>
          </p:cNvCxnSpPr>
          <p:nvPr/>
        </p:nvCxnSpPr>
        <p:spPr>
          <a:xfrm flipH="1">
            <a:off x="4595446" y="5662246"/>
            <a:ext cx="1266092" cy="0"/>
          </a:xfrm>
          <a:prstGeom prst="line">
            <a:avLst/>
          </a:prstGeom>
          <a:ln w="889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3"/>
            <a:endCxn id="12" idx="7"/>
          </p:cNvCxnSpPr>
          <p:nvPr/>
        </p:nvCxnSpPr>
        <p:spPr>
          <a:xfrm flipH="1">
            <a:off x="4513040" y="4442701"/>
            <a:ext cx="575121" cy="10205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1446" y="23332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45415" y="305491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39199" y="489684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59969" y="394739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81446" y="365503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4727" y="523246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50437" y="33443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4369" y="51944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48529" y="470011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4999" y="46853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30588" y="48544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7" name="Straight Connector 36"/>
          <p:cNvCxnSpPr>
            <a:stCxn id="12" idx="0"/>
            <a:endCxn id="10" idx="4"/>
          </p:cNvCxnSpPr>
          <p:nvPr/>
        </p:nvCxnSpPr>
        <p:spPr>
          <a:xfrm flipV="1">
            <a:off x="4314092" y="3094892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31332" y="3705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4723" y="23465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77653" y="316178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093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30C67-2386-BD36-FE13-F1BD0E009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B3BA-6CBE-FA3E-91A5-57AB59CF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A1EE-65BE-C32A-D0EC-936104C6F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111A5-953F-A01B-7B45-CBA20740959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747230" y="2034107"/>
            <a:ext cx="8697539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108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77F91-424B-6459-34C8-C66D8D13F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5DA4-4D45-6B4B-243A-6ABA8421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75238-9577-8C57-EA0A-56EC444E7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Proof of Correctness?	</a:t>
            </a:r>
          </a:p>
          <a:p>
            <a:pPr lvl="1"/>
            <a:r>
              <a:rPr lang="en-US" dirty="0"/>
              <a:t>Later	</a:t>
            </a:r>
          </a:p>
        </p:txBody>
      </p:sp>
    </p:spTree>
    <p:extLst>
      <p:ext uri="{BB962C8B-B14F-4D97-AF65-F5344CB8AC3E}">
        <p14:creationId xmlns:p14="http://schemas.microsoft.com/office/powerpoint/2010/main" val="41385018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444A8-B7B2-A847-D922-7A3266077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25C6-355A-D190-67F5-A38134BB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75F8-6E41-F175-01A3-67E8E51F6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all edge costs are distinct.</a:t>
            </a:r>
          </a:p>
          <a:p>
            <a:r>
              <a:rPr lang="en-US" dirty="0"/>
              <a:t>Let S be any subset of nodes that is neither empty nor equal to all of V, and let edge e =(v, w) be the minimum cost edge with one end in S and the other in V −S. </a:t>
            </a:r>
          </a:p>
          <a:p>
            <a:endParaRPr lang="en-US" dirty="0"/>
          </a:p>
          <a:p>
            <a:r>
              <a:rPr lang="en-US" dirty="0"/>
              <a:t>Then every minimum spanning tree contains the edge e</a:t>
            </a:r>
          </a:p>
        </p:txBody>
      </p:sp>
    </p:spTree>
    <p:extLst>
      <p:ext uri="{BB962C8B-B14F-4D97-AF65-F5344CB8AC3E}">
        <p14:creationId xmlns:p14="http://schemas.microsoft.com/office/powerpoint/2010/main" val="20857040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5CD2F-31AC-0234-F23D-11B3A526A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42DA-BD35-B7EA-0E3E-D3F2B74F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2F867-2236-888C-A2C4-B12D4314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  <a:p>
            <a:pPr lvl="1"/>
            <a:r>
              <a:rPr lang="en-US" dirty="0"/>
              <a:t>Apply cut property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Prim’s Algorithm</a:t>
            </a:r>
          </a:p>
          <a:p>
            <a:pPr lvl="1"/>
            <a:r>
              <a:rPr lang="en-US" dirty="0"/>
              <a:t>Apply cut property</a:t>
            </a:r>
          </a:p>
        </p:txBody>
      </p:sp>
    </p:spTree>
    <p:extLst>
      <p:ext uri="{BB962C8B-B14F-4D97-AF65-F5344CB8AC3E}">
        <p14:creationId xmlns:p14="http://schemas.microsoft.com/office/powerpoint/2010/main" val="31057173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52A0-D449-95CD-5062-59486C72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AED-C927-62FD-8788-8C6DE1789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Algorithms</a:t>
            </a:r>
          </a:p>
          <a:p>
            <a:pPr lvl="1"/>
            <a:r>
              <a:rPr lang="en-US" dirty="0"/>
              <a:t>CLRS 4</a:t>
            </a:r>
            <a:r>
              <a:rPr lang="en-US" baseline="30000" dirty="0"/>
              <a:t>th</a:t>
            </a:r>
            <a:r>
              <a:rPr lang="en-US" dirty="0"/>
              <a:t> ed. Sections 15.1</a:t>
            </a:r>
            <a:r>
              <a:rPr lang="en-US"/>
              <a:t>, 15.2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Dijkstra’s Algorithm</a:t>
            </a:r>
          </a:p>
          <a:p>
            <a:pPr lvl="1"/>
            <a:r>
              <a:rPr lang="en-US" dirty="0"/>
              <a:t>CLRS 4</a:t>
            </a:r>
            <a:r>
              <a:rPr lang="en-US" baseline="30000" dirty="0"/>
              <a:t>th</a:t>
            </a:r>
            <a:r>
              <a:rPr lang="en-US" dirty="0"/>
              <a:t> ed. Sections 22 (intro), 22.3</a:t>
            </a:r>
          </a:p>
          <a:p>
            <a:pPr lvl="1"/>
            <a:endParaRPr lang="en-US" dirty="0"/>
          </a:p>
          <a:p>
            <a:r>
              <a:rPr lang="en-US" dirty="0"/>
              <a:t>Minimum Spanning Tree</a:t>
            </a:r>
          </a:p>
          <a:p>
            <a:pPr lvl="1"/>
            <a:r>
              <a:rPr lang="en-US" dirty="0"/>
              <a:t>CLRS 4</a:t>
            </a:r>
            <a:r>
              <a:rPr lang="en-US" baseline="30000" dirty="0"/>
              <a:t>th</a:t>
            </a:r>
            <a:r>
              <a:rPr lang="en-US" dirty="0"/>
              <a:t> ed. Sections 21.1, 21.2 </a:t>
            </a:r>
          </a:p>
          <a:p>
            <a:pPr lvl="1"/>
            <a:r>
              <a:rPr lang="en-US" dirty="0"/>
              <a:t>KT Section 4.5 (Correctness)</a:t>
            </a:r>
          </a:p>
        </p:txBody>
      </p:sp>
    </p:spTree>
    <p:extLst>
      <p:ext uri="{BB962C8B-B14F-4D97-AF65-F5344CB8AC3E}">
        <p14:creationId xmlns:p14="http://schemas.microsoft.com/office/powerpoint/2010/main" val="340888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FFCA0-C0D3-D983-F7FD-339F43FF9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4A3A-CBD6-5D7C-6AFE-FB81D99C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189BC-E157-85E5-4E0C-E118878E81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Assumption: The activities are sorted by their finish times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 …≤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If not, sort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189BC-E157-85E5-4E0C-E118878E81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72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0793B-E764-8F48-F200-F0AEF6EEA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643E-188E-E684-F73B-A6462164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BA20EB-0BA6-2252-A2A8-7E1B24E905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Does this have optimal substructure property?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be the set of activities that </a:t>
                </a:r>
              </a:p>
              <a:p>
                <a:pPr lvl="1"/>
                <a:r>
                  <a:rPr lang="en-US" sz="2600" dirty="0"/>
                  <a:t>Start after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 finishes and that finish before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starts.</a:t>
                </a:r>
              </a:p>
              <a:p>
                <a:endParaRPr lang="en-US" dirty="0"/>
              </a:p>
              <a:p>
                <a:r>
                  <a:rPr lang="en-US" dirty="0"/>
                  <a:t>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included in the optimal solution,</a:t>
                </a:r>
              </a:p>
              <a:p>
                <a:pPr lvl="1"/>
                <a:r>
                  <a:rPr lang="en-US" sz="2600" dirty="0"/>
                  <a:t>Solve activity selection problem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BA20EB-0BA6-2252-A2A8-7E1B24E905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64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0C23A-0279-F6F0-A453-21ECB589C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B9C4-F6EE-D968-FE7B-43874930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FE87C7-E79F-19D3-AFA5-37B0E606A5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Does this have optimal substructure property?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the maximum-size compatible subset of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denote the size of an optimal solution for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FE87C7-E79F-19D3-AFA5-37B0E606A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16E00F9-0651-B7A8-42B6-095713767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285" y="4980010"/>
            <a:ext cx="6754168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8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2115</Words>
  <Application>Microsoft Office PowerPoint</Application>
  <PresentationFormat>Widescreen</PresentationFormat>
  <Paragraphs>748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Aptos</vt:lpstr>
      <vt:lpstr>Aptos Display</vt:lpstr>
      <vt:lpstr>Arial</vt:lpstr>
      <vt:lpstr>Calibri</vt:lpstr>
      <vt:lpstr>Cambria Math</vt:lpstr>
      <vt:lpstr>Office Theme</vt:lpstr>
      <vt:lpstr>Greedy Algorithms</vt:lpstr>
      <vt:lpstr>Divide and Conquer (Recap)</vt:lpstr>
      <vt:lpstr>Dynamic Programming (Recap)</vt:lpstr>
      <vt:lpstr>Greedy Algorithms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Activity Selection Problem</vt:lpstr>
      <vt:lpstr>Elements of Greedy Strategy</vt:lpstr>
      <vt:lpstr>Elements of Greedy Strategy</vt:lpstr>
      <vt:lpstr>Knapsack Problems</vt:lpstr>
      <vt:lpstr>Knapsack Problems</vt:lpstr>
      <vt:lpstr>Single Source Shortest Path</vt:lpstr>
      <vt:lpstr>Single Source Shortest Path</vt:lpstr>
      <vt:lpstr>Single Source Shortest Path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Minimum Spanning Tree</vt:lpstr>
      <vt:lpstr>Minimum Spanning Tree</vt:lpstr>
      <vt:lpstr>Minimum Spanning Tree</vt:lpstr>
      <vt:lpstr>Some Definitions</vt:lpstr>
      <vt:lpstr>Minimum Spanning Tree</vt:lpstr>
      <vt:lpstr>Minimum Spanning Tree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Minimum Spanning Tree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Cut Property</vt:lpstr>
      <vt:lpstr>Correctness</vt:lpstr>
      <vt:lpstr>Reference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Chowdhury Mohammad Rakin Haider</dc:creator>
  <cp:lastModifiedBy>Chowdhury Mohammad Rakin Haider</cp:lastModifiedBy>
  <cp:revision>10</cp:revision>
  <dcterms:created xsi:type="dcterms:W3CDTF">2024-12-03T17:27:53Z</dcterms:created>
  <dcterms:modified xsi:type="dcterms:W3CDTF">2024-12-07T02:56:10Z</dcterms:modified>
</cp:coreProperties>
</file>