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22"/>
  </p:notesMasterIdLst>
  <p:handoutMasterIdLst>
    <p:handoutMasterId r:id="rId123"/>
  </p:handoutMasterIdLst>
  <p:sldIdLst>
    <p:sldId id="256" r:id="rId2"/>
    <p:sldId id="257" r:id="rId3"/>
    <p:sldId id="297" r:id="rId4"/>
    <p:sldId id="258" r:id="rId5"/>
    <p:sldId id="259" r:id="rId6"/>
    <p:sldId id="299" r:id="rId7"/>
    <p:sldId id="303" r:id="rId8"/>
    <p:sldId id="260" r:id="rId9"/>
    <p:sldId id="304" r:id="rId10"/>
    <p:sldId id="305" r:id="rId11"/>
    <p:sldId id="263" r:id="rId12"/>
    <p:sldId id="272" r:id="rId13"/>
    <p:sldId id="273" r:id="rId14"/>
    <p:sldId id="275" r:id="rId15"/>
    <p:sldId id="276" r:id="rId16"/>
    <p:sldId id="277" r:id="rId17"/>
    <p:sldId id="278" r:id="rId18"/>
    <p:sldId id="279" r:id="rId19"/>
    <p:sldId id="280" r:id="rId20"/>
    <p:sldId id="281" r:id="rId21"/>
    <p:sldId id="282" r:id="rId22"/>
    <p:sldId id="261" r:id="rId23"/>
    <p:sldId id="264" r:id="rId24"/>
    <p:sldId id="265" r:id="rId25"/>
    <p:sldId id="266" r:id="rId26"/>
    <p:sldId id="267" r:id="rId27"/>
    <p:sldId id="268" r:id="rId28"/>
    <p:sldId id="269" r:id="rId29"/>
    <p:sldId id="270" r:id="rId30"/>
    <p:sldId id="271" r:id="rId31"/>
    <p:sldId id="294" r:id="rId32"/>
    <p:sldId id="300" r:id="rId33"/>
    <p:sldId id="286" r:id="rId34"/>
    <p:sldId id="296" r:id="rId35"/>
    <p:sldId id="287" r:id="rId36"/>
    <p:sldId id="288" r:id="rId37"/>
    <p:sldId id="301" r:id="rId38"/>
    <p:sldId id="289" r:id="rId39"/>
    <p:sldId id="399" r:id="rId40"/>
    <p:sldId id="290" r:id="rId41"/>
    <p:sldId id="295" r:id="rId42"/>
    <p:sldId id="306" r:id="rId43"/>
    <p:sldId id="307" r:id="rId44"/>
    <p:sldId id="302" r:id="rId45"/>
    <p:sldId id="308" r:id="rId46"/>
    <p:sldId id="309" r:id="rId47"/>
    <p:sldId id="310" r:id="rId48"/>
    <p:sldId id="339" r:id="rId49"/>
    <p:sldId id="340" r:id="rId50"/>
    <p:sldId id="341" r:id="rId51"/>
    <p:sldId id="342" r:id="rId52"/>
    <p:sldId id="363" r:id="rId53"/>
    <p:sldId id="364" r:id="rId54"/>
    <p:sldId id="365" r:id="rId55"/>
    <p:sldId id="311" r:id="rId56"/>
    <p:sldId id="312" r:id="rId57"/>
    <p:sldId id="366" r:id="rId58"/>
    <p:sldId id="313" r:id="rId59"/>
    <p:sldId id="314" r:id="rId60"/>
    <p:sldId id="315" r:id="rId61"/>
    <p:sldId id="316" r:id="rId62"/>
    <p:sldId id="317" r:id="rId63"/>
    <p:sldId id="328" r:id="rId64"/>
    <p:sldId id="330" r:id="rId65"/>
    <p:sldId id="331" r:id="rId66"/>
    <p:sldId id="332" r:id="rId67"/>
    <p:sldId id="333" r:id="rId68"/>
    <p:sldId id="367" r:id="rId69"/>
    <p:sldId id="334" r:id="rId70"/>
    <p:sldId id="398" r:id="rId71"/>
    <p:sldId id="336" r:id="rId72"/>
    <p:sldId id="349" r:id="rId73"/>
    <p:sldId id="368" r:id="rId74"/>
    <p:sldId id="343" r:id="rId75"/>
    <p:sldId id="344" r:id="rId76"/>
    <p:sldId id="345" r:id="rId77"/>
    <p:sldId id="369" r:id="rId78"/>
    <p:sldId id="346" r:id="rId79"/>
    <p:sldId id="347" r:id="rId80"/>
    <p:sldId id="348" r:id="rId81"/>
    <p:sldId id="370" r:id="rId82"/>
    <p:sldId id="371" r:id="rId83"/>
    <p:sldId id="338" r:id="rId84"/>
    <p:sldId id="372" r:id="rId85"/>
    <p:sldId id="362" r:id="rId86"/>
    <p:sldId id="350" r:id="rId87"/>
    <p:sldId id="351" r:id="rId88"/>
    <p:sldId id="352" r:id="rId89"/>
    <p:sldId id="361" r:id="rId90"/>
    <p:sldId id="355" r:id="rId91"/>
    <p:sldId id="373" r:id="rId92"/>
    <p:sldId id="358" r:id="rId93"/>
    <p:sldId id="374" r:id="rId94"/>
    <p:sldId id="397" r:id="rId95"/>
    <p:sldId id="377" r:id="rId96"/>
    <p:sldId id="376" r:id="rId97"/>
    <p:sldId id="378" r:id="rId98"/>
    <p:sldId id="379" r:id="rId99"/>
    <p:sldId id="380" r:id="rId100"/>
    <p:sldId id="381" r:id="rId101"/>
    <p:sldId id="382" r:id="rId102"/>
    <p:sldId id="383" r:id="rId103"/>
    <p:sldId id="384" r:id="rId104"/>
    <p:sldId id="385" r:id="rId105"/>
    <p:sldId id="386" r:id="rId106"/>
    <p:sldId id="387" r:id="rId107"/>
    <p:sldId id="388" r:id="rId108"/>
    <p:sldId id="389" r:id="rId109"/>
    <p:sldId id="390" r:id="rId110"/>
    <p:sldId id="391" r:id="rId111"/>
    <p:sldId id="392" r:id="rId112"/>
    <p:sldId id="393" r:id="rId113"/>
    <p:sldId id="357" r:id="rId114"/>
    <p:sldId id="359" r:id="rId115"/>
    <p:sldId id="360" r:id="rId116"/>
    <p:sldId id="394" r:id="rId117"/>
    <p:sldId id="353" r:id="rId118"/>
    <p:sldId id="354" r:id="rId119"/>
    <p:sldId id="395" r:id="rId120"/>
    <p:sldId id="396" r:id="rId1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F77D81-B232-994E-B164-C8AEDAC3FE71}" type="datetimeFigureOut">
              <a:rPr lang="en-US" smtClean="0"/>
              <a:t>2/2/2025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1DDF2E-782B-BD4F-8B66-C002C349CEA7}" type="slidenum">
              <a:rPr lang="en-US" smtClean="0"/>
              <a:t>‹#›</a:t>
            </a:fld>
            <a:endParaRPr lang="en-US" dirty="0"/>
          </a:p>
        </p:txBody>
      </p:sp>
    </p:spTree>
    <p:extLst>
      <p:ext uri="{BB962C8B-B14F-4D97-AF65-F5344CB8AC3E}">
        <p14:creationId xmlns:p14="http://schemas.microsoft.com/office/powerpoint/2010/main" val="10322888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99E0E6-A385-E449-95F8-22B503C21598}" type="datetimeFigureOut">
              <a:rPr lang="en-US" smtClean="0"/>
              <a:t>2/2/2025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44F90E-5211-C147-B5F8-70A610C717C2}" type="slidenum">
              <a:rPr lang="en-US" smtClean="0"/>
              <a:t>‹#›</a:t>
            </a:fld>
            <a:endParaRPr lang="en-US" dirty="0"/>
          </a:p>
        </p:txBody>
      </p:sp>
    </p:spTree>
    <p:extLst>
      <p:ext uri="{BB962C8B-B14F-4D97-AF65-F5344CB8AC3E}">
        <p14:creationId xmlns:p14="http://schemas.microsoft.com/office/powerpoint/2010/main" val="216395309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a:xfrm>
            <a:off x="914400" y="3257550"/>
            <a:ext cx="7315200" cy="3086100"/>
          </a:xfrm>
          <a:prstGeom prst="rect">
            <a:avLst/>
          </a:prstGeom>
        </p:spPr>
        <p:txBody>
          <a:bodyPr>
            <a:normAutofit/>
          </a:bodyPr>
          <a:lstStyle/>
          <a:p>
            <a:endParaRPr/>
          </a:p>
        </p:txBody>
      </p:sp>
    </p:spTree>
    <p:extLst>
      <p:ext uri="{BB962C8B-B14F-4D97-AF65-F5344CB8AC3E}">
        <p14:creationId xmlns:p14="http://schemas.microsoft.com/office/powerpoint/2010/main" val="2691064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570635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53F98E-F5FD-480D-8E27-4169B552FE8C}" type="datetime1">
              <a:rPr lang="en-AU" smtClean="0"/>
              <a:t>2/02/2025</a:t>
            </a:fld>
            <a:endParaRPr lang="en-US" dirty="0"/>
          </a:p>
        </p:txBody>
      </p:sp>
      <p:sp>
        <p:nvSpPr>
          <p:cNvPr id="5" name="Footer Placeholder 4"/>
          <p:cNvSpPr>
            <a:spLocks noGrp="1"/>
          </p:cNvSpPr>
          <p:nvPr>
            <p:ph type="ftr" sz="quarter" idx="11"/>
          </p:nvPr>
        </p:nvSpPr>
        <p:spPr/>
        <p:txBody>
          <a:bodyPr/>
          <a:lstStyle/>
          <a:p>
            <a:r>
              <a:rPr lang="en-US" dirty="0"/>
              <a:t>Prepared By - Rifat Shahriyar</a:t>
            </a:r>
          </a:p>
        </p:txBody>
      </p:sp>
      <p:sp>
        <p:nvSpPr>
          <p:cNvPr id="6" name="Slide Number Placeholder 5"/>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2053634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7EE585-F323-46DB-AB56-32CF1301C38E}" type="datetime1">
              <a:rPr lang="en-AU" smtClean="0"/>
              <a:t>2/02/2025</a:t>
            </a:fld>
            <a:endParaRPr lang="en-US" dirty="0"/>
          </a:p>
        </p:txBody>
      </p:sp>
      <p:sp>
        <p:nvSpPr>
          <p:cNvPr id="5" name="Footer Placeholder 4"/>
          <p:cNvSpPr>
            <a:spLocks noGrp="1"/>
          </p:cNvSpPr>
          <p:nvPr>
            <p:ph type="ftr" sz="quarter" idx="11"/>
          </p:nvPr>
        </p:nvSpPr>
        <p:spPr/>
        <p:txBody>
          <a:bodyPr/>
          <a:lstStyle/>
          <a:p>
            <a:r>
              <a:rPr lang="en-US" dirty="0"/>
              <a:t>Prepared By - Rifat Shahriyar</a:t>
            </a:r>
          </a:p>
        </p:txBody>
      </p:sp>
      <p:sp>
        <p:nvSpPr>
          <p:cNvPr id="6" name="Slide Number Placeholder 5"/>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4051787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C42D7F-9776-4DC3-A6EA-7D71AE3525DA}" type="datetime1">
              <a:rPr lang="en-AU" smtClean="0"/>
              <a:t>2/02/2025</a:t>
            </a:fld>
            <a:endParaRPr lang="en-US" dirty="0"/>
          </a:p>
        </p:txBody>
      </p:sp>
      <p:sp>
        <p:nvSpPr>
          <p:cNvPr id="5" name="Footer Placeholder 4"/>
          <p:cNvSpPr>
            <a:spLocks noGrp="1"/>
          </p:cNvSpPr>
          <p:nvPr>
            <p:ph type="ftr" sz="quarter" idx="11"/>
          </p:nvPr>
        </p:nvSpPr>
        <p:spPr/>
        <p:txBody>
          <a:bodyPr/>
          <a:lstStyle/>
          <a:p>
            <a:r>
              <a:rPr lang="en-US" dirty="0"/>
              <a:t>Prepared By - Rifat Shahriyar</a:t>
            </a:r>
          </a:p>
        </p:txBody>
      </p:sp>
      <p:sp>
        <p:nvSpPr>
          <p:cNvPr id="6" name="Slide Number Placeholder 5"/>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98193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982265-6187-4591-9A0D-1962272A0DD3}" type="datetime1">
              <a:rPr lang="en-AU" smtClean="0"/>
              <a:t>2/02/2025</a:t>
            </a:fld>
            <a:endParaRPr lang="en-US" dirty="0"/>
          </a:p>
        </p:txBody>
      </p:sp>
      <p:sp>
        <p:nvSpPr>
          <p:cNvPr id="5" name="Footer Placeholder 4"/>
          <p:cNvSpPr>
            <a:spLocks noGrp="1"/>
          </p:cNvSpPr>
          <p:nvPr>
            <p:ph type="ftr" sz="quarter" idx="11"/>
          </p:nvPr>
        </p:nvSpPr>
        <p:spPr/>
        <p:txBody>
          <a:bodyPr/>
          <a:lstStyle/>
          <a:p>
            <a:r>
              <a:rPr lang="en-US" dirty="0"/>
              <a:t>Prepared By - Rifat Shahriyar</a:t>
            </a:r>
          </a:p>
        </p:txBody>
      </p:sp>
      <p:sp>
        <p:nvSpPr>
          <p:cNvPr id="6" name="Slide Number Placeholder 5"/>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3464638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0D13F0-418B-4C93-9D46-B696332347C6}" type="datetime1">
              <a:rPr lang="en-AU" smtClean="0"/>
              <a:t>2/02/2025</a:t>
            </a:fld>
            <a:endParaRPr lang="en-US" dirty="0"/>
          </a:p>
        </p:txBody>
      </p:sp>
      <p:sp>
        <p:nvSpPr>
          <p:cNvPr id="5" name="Footer Placeholder 4"/>
          <p:cNvSpPr>
            <a:spLocks noGrp="1"/>
          </p:cNvSpPr>
          <p:nvPr>
            <p:ph type="ftr" sz="quarter" idx="11"/>
          </p:nvPr>
        </p:nvSpPr>
        <p:spPr/>
        <p:txBody>
          <a:bodyPr/>
          <a:lstStyle/>
          <a:p>
            <a:r>
              <a:rPr lang="en-US" dirty="0"/>
              <a:t>Prepared By - Rifat Shahriyar</a:t>
            </a:r>
          </a:p>
        </p:txBody>
      </p:sp>
      <p:sp>
        <p:nvSpPr>
          <p:cNvPr id="6" name="Slide Number Placeholder 5"/>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817244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BA3941-A79D-4D50-8816-3A9C972E8C72}" type="datetime1">
              <a:rPr lang="en-AU" smtClean="0"/>
              <a:t>2/02/2025</a:t>
            </a:fld>
            <a:endParaRPr lang="en-US" dirty="0"/>
          </a:p>
        </p:txBody>
      </p:sp>
      <p:sp>
        <p:nvSpPr>
          <p:cNvPr id="6" name="Footer Placeholder 5"/>
          <p:cNvSpPr>
            <a:spLocks noGrp="1"/>
          </p:cNvSpPr>
          <p:nvPr>
            <p:ph type="ftr" sz="quarter" idx="11"/>
          </p:nvPr>
        </p:nvSpPr>
        <p:spPr/>
        <p:txBody>
          <a:bodyPr/>
          <a:lstStyle/>
          <a:p>
            <a:r>
              <a:rPr lang="en-US" dirty="0"/>
              <a:t>Prepared By - Rifat Shahriyar</a:t>
            </a:r>
          </a:p>
        </p:txBody>
      </p:sp>
      <p:sp>
        <p:nvSpPr>
          <p:cNvPr id="7" name="Slide Number Placeholder 6"/>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405673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B49D24-62E0-4A29-8490-9C944216F7A1}" type="datetime1">
              <a:rPr lang="en-AU" smtClean="0"/>
              <a:t>2/02/2025</a:t>
            </a:fld>
            <a:endParaRPr lang="en-US" dirty="0"/>
          </a:p>
        </p:txBody>
      </p:sp>
      <p:sp>
        <p:nvSpPr>
          <p:cNvPr id="8" name="Footer Placeholder 7"/>
          <p:cNvSpPr>
            <a:spLocks noGrp="1"/>
          </p:cNvSpPr>
          <p:nvPr>
            <p:ph type="ftr" sz="quarter" idx="11"/>
          </p:nvPr>
        </p:nvSpPr>
        <p:spPr/>
        <p:txBody>
          <a:bodyPr/>
          <a:lstStyle/>
          <a:p>
            <a:r>
              <a:rPr lang="en-US" dirty="0"/>
              <a:t>Prepared By - Rifat Shahriyar</a:t>
            </a:r>
          </a:p>
        </p:txBody>
      </p:sp>
      <p:sp>
        <p:nvSpPr>
          <p:cNvPr id="9" name="Slide Number Placeholder 8"/>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267265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DE0FA0-5E59-40F7-8D81-A5FDE72B99DC}" type="datetime1">
              <a:rPr lang="en-AU" smtClean="0"/>
              <a:t>2/02/2025</a:t>
            </a:fld>
            <a:endParaRPr lang="en-US" dirty="0"/>
          </a:p>
        </p:txBody>
      </p:sp>
      <p:sp>
        <p:nvSpPr>
          <p:cNvPr id="4" name="Footer Placeholder 3"/>
          <p:cNvSpPr>
            <a:spLocks noGrp="1"/>
          </p:cNvSpPr>
          <p:nvPr>
            <p:ph type="ftr" sz="quarter" idx="11"/>
          </p:nvPr>
        </p:nvSpPr>
        <p:spPr/>
        <p:txBody>
          <a:bodyPr/>
          <a:lstStyle/>
          <a:p>
            <a:r>
              <a:rPr lang="en-US" dirty="0"/>
              <a:t>Prepared By - Rifat Shahriyar</a:t>
            </a:r>
          </a:p>
        </p:txBody>
      </p:sp>
      <p:sp>
        <p:nvSpPr>
          <p:cNvPr id="5" name="Slide Number Placeholder 4"/>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1334484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E94973-5577-4133-BB4B-5AAAEF8B34A3}" type="datetime1">
              <a:rPr lang="en-AU" smtClean="0"/>
              <a:t>2/02/2025</a:t>
            </a:fld>
            <a:endParaRPr lang="en-US" dirty="0"/>
          </a:p>
        </p:txBody>
      </p:sp>
      <p:sp>
        <p:nvSpPr>
          <p:cNvPr id="3" name="Footer Placeholder 2"/>
          <p:cNvSpPr>
            <a:spLocks noGrp="1"/>
          </p:cNvSpPr>
          <p:nvPr>
            <p:ph type="ftr" sz="quarter" idx="11"/>
          </p:nvPr>
        </p:nvSpPr>
        <p:spPr/>
        <p:txBody>
          <a:bodyPr/>
          <a:lstStyle/>
          <a:p>
            <a:r>
              <a:rPr lang="en-US" dirty="0"/>
              <a:t>Prepared By - Rifat Shahriyar</a:t>
            </a:r>
          </a:p>
        </p:txBody>
      </p:sp>
      <p:sp>
        <p:nvSpPr>
          <p:cNvPr id="4" name="Slide Number Placeholder 3"/>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426108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25298B-98CE-4205-BC85-4991480BBED4}" type="datetime1">
              <a:rPr lang="en-AU" smtClean="0"/>
              <a:t>2/02/2025</a:t>
            </a:fld>
            <a:endParaRPr lang="en-US" dirty="0"/>
          </a:p>
        </p:txBody>
      </p:sp>
      <p:sp>
        <p:nvSpPr>
          <p:cNvPr id="6" name="Footer Placeholder 5"/>
          <p:cNvSpPr>
            <a:spLocks noGrp="1"/>
          </p:cNvSpPr>
          <p:nvPr>
            <p:ph type="ftr" sz="quarter" idx="11"/>
          </p:nvPr>
        </p:nvSpPr>
        <p:spPr/>
        <p:txBody>
          <a:bodyPr/>
          <a:lstStyle/>
          <a:p>
            <a:r>
              <a:rPr lang="en-US" dirty="0"/>
              <a:t>Prepared By - Rifat Shahriyar</a:t>
            </a:r>
          </a:p>
        </p:txBody>
      </p:sp>
      <p:sp>
        <p:nvSpPr>
          <p:cNvPr id="7" name="Slide Number Placeholder 6"/>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2797289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7708BF-DECD-41F7-B307-2EF72D3AE2FB}" type="datetime1">
              <a:rPr lang="en-AU" smtClean="0"/>
              <a:t>2/02/2025</a:t>
            </a:fld>
            <a:endParaRPr lang="en-US" dirty="0"/>
          </a:p>
        </p:txBody>
      </p:sp>
      <p:sp>
        <p:nvSpPr>
          <p:cNvPr id="6" name="Footer Placeholder 5"/>
          <p:cNvSpPr>
            <a:spLocks noGrp="1"/>
          </p:cNvSpPr>
          <p:nvPr>
            <p:ph type="ftr" sz="quarter" idx="11"/>
          </p:nvPr>
        </p:nvSpPr>
        <p:spPr/>
        <p:txBody>
          <a:bodyPr/>
          <a:lstStyle/>
          <a:p>
            <a:r>
              <a:rPr lang="en-US" dirty="0"/>
              <a:t>Prepared By - Rifat Shahriyar</a:t>
            </a:r>
          </a:p>
        </p:txBody>
      </p:sp>
      <p:sp>
        <p:nvSpPr>
          <p:cNvPr id="7" name="Slide Number Placeholder 6"/>
          <p:cNvSpPr>
            <a:spLocks noGrp="1"/>
          </p:cNvSpPr>
          <p:nvPr>
            <p:ph type="sldNum" sz="quarter" idx="12"/>
          </p:nvPr>
        </p:nvSpPr>
        <p:spPr/>
        <p:txBody>
          <a:bodyPr/>
          <a:lstStyle/>
          <a:p>
            <a:fld id="{EFD55D81-00EE-A74A-87ED-7F9182A32A7C}" type="slidenum">
              <a:rPr lang="en-US" smtClean="0"/>
              <a:t>‹#›</a:t>
            </a:fld>
            <a:endParaRPr lang="en-US" dirty="0"/>
          </a:p>
        </p:txBody>
      </p:sp>
    </p:spTree>
    <p:extLst>
      <p:ext uri="{BB962C8B-B14F-4D97-AF65-F5344CB8AC3E}">
        <p14:creationId xmlns:p14="http://schemas.microsoft.com/office/powerpoint/2010/main" val="544633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DCB2C-5CFE-4675-88A0-2DA9C5AD74A4}" type="datetime1">
              <a:rPr lang="en-AU" smtClean="0"/>
              <a:t>2/02/2025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Prepared By - Rifat Shahriyar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D55D81-00EE-A74A-87ED-7F9182A32A7C}" type="slidenum">
              <a:rPr lang="en-US" smtClean="0"/>
              <a:t>‹#›</a:t>
            </a:fld>
            <a:endParaRPr lang="en-US" dirty="0"/>
          </a:p>
        </p:txBody>
      </p:sp>
    </p:spTree>
    <p:extLst>
      <p:ext uri="{BB962C8B-B14F-4D97-AF65-F5344CB8AC3E}">
        <p14:creationId xmlns:p14="http://schemas.microsoft.com/office/powerpoint/2010/main" val="3621650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www.baeldung.com/java-string-pool"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3.tif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sp-ao.shortpixel.ai/client/to_avif,q_glossy,ret_img,w_800,h_445/https:/simplesnippets.tech/wp-content/uploads/2018/03/java-execution-flow-diagram-800x445.jp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iobe.com/tiobe-index/"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tif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image" Target="../media/image24.tiff"/><Relationship Id="rId1" Type="http://schemas.openxmlformats.org/officeDocument/2006/relationships/slideLayout" Target="../slideLayouts/slideLayout2.xml"/><Relationship Id="rId5" Type="http://schemas.openxmlformats.org/officeDocument/2006/relationships/image" Target="../media/image27.tiff"/><Relationship Id="rId4" Type="http://schemas.openxmlformats.org/officeDocument/2006/relationships/image" Target="../media/image26.tiff"/></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tif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oracle.com/java/technologies/java-se-support-roadmap.html" TargetMode="Externa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1.tif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695700"/>
            <a:ext cx="6400800" cy="1752600"/>
          </a:xfrm>
        </p:spPr>
        <p:txBody>
          <a:bodyPr>
            <a:normAutofit/>
          </a:bodyPr>
          <a:lstStyle/>
          <a:p>
            <a:r>
              <a:rPr lang="en-US" sz="4800" b="1" i="1" dirty="0"/>
              <a:t>Introduction</a:t>
            </a:r>
          </a:p>
        </p:txBody>
      </p:sp>
      <p:pic>
        <p:nvPicPr>
          <p:cNvPr id="4" name="Picture 6" descr="Java logo and symbol, meaning, history, PNG">
            <a:extLst>
              <a:ext uri="{FF2B5EF4-FFF2-40B4-BE49-F238E27FC236}">
                <a16:creationId xmlns:a16="http://schemas.microsoft.com/office/drawing/2014/main" id="{893EA7CD-C912-60A1-2256-F59F9CDB7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134" y="2122464"/>
            <a:ext cx="2250831" cy="140676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0E7E7378-26A9-4C6A-8945-639C3B60D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175" y="5456981"/>
            <a:ext cx="733846" cy="1324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906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Installing Java </a:t>
            </a:r>
          </a:p>
        </p:txBody>
      </p:sp>
      <p:sp>
        <p:nvSpPr>
          <p:cNvPr id="3" name="Content Placeholder 2"/>
          <p:cNvSpPr>
            <a:spLocks noGrp="1"/>
          </p:cNvSpPr>
          <p:nvPr>
            <p:ph idx="1"/>
          </p:nvPr>
        </p:nvSpPr>
        <p:spPr>
          <a:xfrm>
            <a:off x="457200" y="1533525"/>
            <a:ext cx="8229600" cy="4525963"/>
          </a:xfrm>
        </p:spPr>
        <p:txBody>
          <a:bodyPr>
            <a:noAutofit/>
          </a:bodyPr>
          <a:lstStyle/>
          <a:p>
            <a:r>
              <a:rPr lang="en-US" sz="2800" dirty="0"/>
              <a:t>Download the JDK</a:t>
            </a:r>
          </a:p>
          <a:p>
            <a:pPr lvl="1"/>
            <a:r>
              <a:rPr lang="en-US" sz="2400" dirty="0"/>
              <a:t>From OpenJDK website or Oracle JDK downloads page</a:t>
            </a:r>
          </a:p>
          <a:p>
            <a:r>
              <a:rPr lang="en-US" sz="2800" dirty="0"/>
              <a:t>Run the Installer</a:t>
            </a:r>
          </a:p>
          <a:p>
            <a:r>
              <a:rPr lang="en-US" sz="2800" dirty="0"/>
              <a:t>Set Environment Variables</a:t>
            </a:r>
          </a:p>
          <a:p>
            <a:pPr lvl="1"/>
            <a:r>
              <a:rPr lang="en-US" sz="2400" dirty="0"/>
              <a:t>Add to “PATH” bin directory of JDK installation</a:t>
            </a:r>
          </a:p>
          <a:p>
            <a:pPr lvl="1"/>
            <a:r>
              <a:rPr lang="en-US" sz="2400" dirty="0"/>
              <a:t>Set “JAVA_HOME” to path of JDK installation directory</a:t>
            </a:r>
          </a:p>
          <a:p>
            <a:r>
              <a:rPr lang="en-US" sz="2800" dirty="0"/>
              <a:t>Verify Installation</a:t>
            </a:r>
          </a:p>
          <a:p>
            <a:pPr lvl="1"/>
            <a:r>
              <a:rPr lang="en-US" sz="2400" dirty="0"/>
              <a:t>java –version</a:t>
            </a:r>
          </a:p>
          <a:p>
            <a:pPr lvl="1"/>
            <a:r>
              <a:rPr lang="en-US" sz="2400" dirty="0" err="1"/>
              <a:t>javac</a:t>
            </a:r>
            <a:r>
              <a:rPr lang="en-US" sz="2400" dirty="0"/>
              <a:t> -version</a:t>
            </a:r>
          </a:p>
        </p:txBody>
      </p:sp>
      <p:sp>
        <p:nvSpPr>
          <p:cNvPr id="4" name="Footer Placeholder 3">
            <a:extLst>
              <a:ext uri="{FF2B5EF4-FFF2-40B4-BE49-F238E27FC236}">
                <a16:creationId xmlns:a16="http://schemas.microsoft.com/office/drawing/2014/main" id="{351DC3B6-E250-4256-B4CF-9D689ED5DCBA}"/>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D4827AB8-AB40-4E13-B2A6-404C8E446CA3}"/>
              </a:ext>
            </a:extLst>
          </p:cNvPr>
          <p:cNvSpPr>
            <a:spLocks noGrp="1"/>
          </p:cNvSpPr>
          <p:nvPr>
            <p:ph type="sldNum" sz="quarter" idx="12"/>
          </p:nvPr>
        </p:nvSpPr>
        <p:spPr/>
        <p:txBody>
          <a:bodyPr/>
          <a:lstStyle/>
          <a:p>
            <a:fld id="{EFD55D81-00EE-A74A-87ED-7F9182A32A7C}" type="slidenum">
              <a:rPr lang="en-US" smtClean="0"/>
              <a:t>10</a:t>
            </a:fld>
            <a:endParaRPr lang="en-US" dirty="0"/>
          </a:p>
        </p:txBody>
      </p:sp>
    </p:spTree>
    <p:extLst>
      <p:ext uri="{BB962C8B-B14F-4D97-AF65-F5344CB8AC3E}">
        <p14:creationId xmlns:p14="http://schemas.microsoft.com/office/powerpoint/2010/main" val="26066690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1877"/>
            <a:ext cx="8229600" cy="639762"/>
          </a:xfrm>
        </p:spPr>
        <p:txBody>
          <a:bodyPr vert="horz" lIns="91440" tIns="45720" rIns="91440" bIns="45720" rtlCol="0" anchor="ctr">
            <a:normAutofit fontScale="90000"/>
          </a:bodyPr>
          <a:lstStyle/>
          <a:p>
            <a:r>
              <a:rPr lang="en-US" dirty="0">
                <a:solidFill>
                  <a:schemeClr val="tx2">
                    <a:lumMod val="60000"/>
                    <a:lumOff val="40000"/>
                  </a:schemeClr>
                </a:solidFill>
              </a:rPr>
              <a:t>Extraction</a:t>
            </a:r>
          </a:p>
        </p:txBody>
      </p:sp>
      <p:sp>
        <p:nvSpPr>
          <p:cNvPr id="3" name="Content Placeholder 2"/>
          <p:cNvSpPr>
            <a:spLocks noGrp="1"/>
          </p:cNvSpPr>
          <p:nvPr>
            <p:ph idx="1"/>
          </p:nvPr>
        </p:nvSpPr>
        <p:spPr>
          <a:xfrm>
            <a:off x="685800" y="947678"/>
            <a:ext cx="8229600" cy="2133600"/>
          </a:xfrm>
        </p:spPr>
        <p:txBody>
          <a:bodyPr>
            <a:normAutofit/>
          </a:bodyPr>
          <a:lstStyle/>
          <a:p>
            <a:r>
              <a:rPr lang="en-US" sz="2800" dirty="0"/>
              <a:t>Get the character at a specific location in a string</a:t>
            </a:r>
          </a:p>
          <a:p>
            <a:pPr lvl="1"/>
            <a:r>
              <a:rPr lang="en-US" sz="2400" b="1" i="1" dirty="0"/>
              <a:t>s1.charAt(1)</a:t>
            </a:r>
          </a:p>
          <a:p>
            <a:r>
              <a:rPr lang="en-US" sz="2800" dirty="0"/>
              <a:t>Get the entire set of characters in a string</a:t>
            </a:r>
          </a:p>
          <a:p>
            <a:pPr lvl="1"/>
            <a:r>
              <a:rPr lang="en-US" sz="2400" b="1" i="1" dirty="0"/>
              <a:t>s1.getChars(0, 5, charArray, 0)</a:t>
            </a:r>
          </a:p>
        </p:txBody>
      </p:sp>
      <p:sp>
        <p:nvSpPr>
          <p:cNvPr id="4" name="Slide Number Placeholder 3"/>
          <p:cNvSpPr>
            <a:spLocks noGrp="1"/>
          </p:cNvSpPr>
          <p:nvPr>
            <p:ph type="sldNum" sz="quarter" idx="12"/>
          </p:nvPr>
        </p:nvSpPr>
        <p:spPr/>
        <p:txBody>
          <a:bodyPr/>
          <a:lstStyle/>
          <a:p>
            <a:fld id="{B6F15528-21DE-4FAA-801E-634DDDAF4B2B}" type="slidenum">
              <a:rPr lang="en-US" smtClean="0"/>
              <a:t>100</a:t>
            </a:fld>
            <a:endParaRPr lang="en-US" dirty="0"/>
          </a:p>
        </p:txBody>
      </p:sp>
      <p:sp>
        <p:nvSpPr>
          <p:cNvPr id="5" name="Footer Placeholder 4">
            <a:extLst>
              <a:ext uri="{FF2B5EF4-FFF2-40B4-BE49-F238E27FC236}">
                <a16:creationId xmlns:a16="http://schemas.microsoft.com/office/drawing/2014/main" id="{A70D5DC6-77A3-402A-A09E-BC042ED7D365}"/>
              </a:ext>
            </a:extLst>
          </p:cNvPr>
          <p:cNvSpPr>
            <a:spLocks noGrp="1"/>
          </p:cNvSpPr>
          <p:nvPr>
            <p:ph type="ftr" sz="quarter" idx="11"/>
          </p:nvPr>
        </p:nvSpPr>
        <p:spPr/>
        <p:txBody>
          <a:bodyPr/>
          <a:lstStyle/>
          <a:p>
            <a:r>
              <a:rPr lang="en-US" dirty="0"/>
              <a:t>Prepared by - Rifat Shahriyar</a:t>
            </a:r>
          </a:p>
        </p:txBody>
      </p:sp>
      <p:sp>
        <p:nvSpPr>
          <p:cNvPr id="8" name="TextBox 7">
            <a:extLst>
              <a:ext uri="{FF2B5EF4-FFF2-40B4-BE49-F238E27FC236}">
                <a16:creationId xmlns:a16="http://schemas.microsoft.com/office/drawing/2014/main" id="{A6F4BE93-3663-4C2F-E243-2286F670B559}"/>
              </a:ext>
            </a:extLst>
          </p:cNvPr>
          <p:cNvSpPr txBox="1"/>
          <p:nvPr/>
        </p:nvSpPr>
        <p:spPr>
          <a:xfrm>
            <a:off x="990600" y="3081278"/>
            <a:ext cx="7162800" cy="2862322"/>
          </a:xfrm>
          <a:prstGeom prst="rect">
            <a:avLst/>
          </a:prstGeom>
          <a:ln w="9525"/>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StringTest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char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charAt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6</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c1</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//W        </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char</a:t>
            </a:r>
            <a:r>
              <a:rPr lang="en-US" b="0" dirty="0">
                <a:solidFill>
                  <a:srgbClr val="3B3B3B"/>
                </a:solidFill>
                <a:effectLst/>
                <a:latin typeface="Consolas" panose="020B0609020204030204" pitchFamily="49" charset="0"/>
              </a:rPr>
              <a:t> [] </a:t>
            </a:r>
            <a:r>
              <a:rPr lang="en-US" b="0" dirty="0">
                <a:solidFill>
                  <a:srgbClr val="001080"/>
                </a:solidFill>
                <a:effectLst/>
                <a:latin typeface="Consolas" panose="020B0609020204030204" pitchFamily="49" charset="0"/>
              </a:rPr>
              <a:t>c2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char</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getChars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c2</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c2</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//Hello</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4352327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39762"/>
          </a:xfrm>
        </p:spPr>
        <p:txBody>
          <a:bodyPr vert="horz" lIns="91440" tIns="45720" rIns="91440" bIns="45720" rtlCol="0" anchor="ctr">
            <a:normAutofit fontScale="90000"/>
          </a:bodyPr>
          <a:lstStyle/>
          <a:p>
            <a:r>
              <a:rPr lang="en-US" dirty="0">
                <a:solidFill>
                  <a:schemeClr val="tx2">
                    <a:lumMod val="60000"/>
                    <a:lumOff val="40000"/>
                  </a:schemeClr>
                </a:solidFill>
              </a:rPr>
              <a:t>Extracting Substrings</a:t>
            </a:r>
          </a:p>
        </p:txBody>
      </p:sp>
      <p:sp>
        <p:nvSpPr>
          <p:cNvPr id="3" name="Content Placeholder 2"/>
          <p:cNvSpPr>
            <a:spLocks noGrp="1"/>
          </p:cNvSpPr>
          <p:nvPr>
            <p:ph idx="1"/>
          </p:nvPr>
        </p:nvSpPr>
        <p:spPr>
          <a:xfrm>
            <a:off x="457200" y="914401"/>
            <a:ext cx="8229600" cy="2971800"/>
          </a:xfrm>
        </p:spPr>
        <p:txBody>
          <a:bodyPr>
            <a:normAutofit/>
          </a:bodyPr>
          <a:lstStyle/>
          <a:p>
            <a:r>
              <a:rPr lang="en-US" sz="2800"/>
              <a:t>substring method enable a new String object to be created by copying part of an existing String object</a:t>
            </a:r>
          </a:p>
          <a:p>
            <a:pPr lvl="1"/>
            <a:r>
              <a:rPr lang="en-US" sz="2400" b="1" i="1"/>
              <a:t>substring (int startIndex) </a:t>
            </a:r>
            <a:r>
              <a:rPr lang="en-US" sz="2400"/>
              <a:t>‐ copies the characters form the starting index to the end of the String</a:t>
            </a:r>
          </a:p>
          <a:p>
            <a:pPr lvl="1"/>
            <a:r>
              <a:rPr lang="en-US" sz="2400" b="1" i="1"/>
              <a:t>substring(int beginIndex, int endIndex) </a:t>
            </a:r>
            <a:r>
              <a:rPr lang="en-US" sz="2400"/>
              <a:t>‐ copies the characters from the starting index to one beyond the endIndex</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t>101</a:t>
            </a:fld>
            <a:endParaRPr lang="en-US" dirty="0"/>
          </a:p>
        </p:txBody>
      </p:sp>
      <p:sp>
        <p:nvSpPr>
          <p:cNvPr id="5" name="Footer Placeholder 4">
            <a:extLst>
              <a:ext uri="{FF2B5EF4-FFF2-40B4-BE49-F238E27FC236}">
                <a16:creationId xmlns:a16="http://schemas.microsoft.com/office/drawing/2014/main" id="{269B56AF-E1D8-4276-BC2E-B2C09BF35CA1}"/>
              </a:ext>
            </a:extLst>
          </p:cNvPr>
          <p:cNvSpPr>
            <a:spLocks noGrp="1"/>
          </p:cNvSpPr>
          <p:nvPr>
            <p:ph type="ftr" sz="quarter" idx="11"/>
          </p:nvPr>
        </p:nvSpPr>
        <p:spPr/>
        <p:txBody>
          <a:bodyPr/>
          <a:lstStyle/>
          <a:p>
            <a:r>
              <a:rPr lang="en-US" dirty="0"/>
              <a:t>Prepared by - Rifat Shahriyar</a:t>
            </a:r>
          </a:p>
        </p:txBody>
      </p:sp>
      <p:sp>
        <p:nvSpPr>
          <p:cNvPr id="7" name="TextBox 6">
            <a:extLst>
              <a:ext uri="{FF2B5EF4-FFF2-40B4-BE49-F238E27FC236}">
                <a16:creationId xmlns:a16="http://schemas.microsoft.com/office/drawing/2014/main" id="{9612CF28-9A0D-1BB1-868A-064B0795B983}"/>
              </a:ext>
            </a:extLst>
          </p:cNvPr>
          <p:cNvSpPr txBox="1"/>
          <p:nvPr/>
        </p:nvSpPr>
        <p:spPr>
          <a:xfrm>
            <a:off x="1447800" y="4044077"/>
            <a:ext cx="6781800" cy="2585323"/>
          </a:xfrm>
          <a:prstGeom prst="rect">
            <a:avLst/>
          </a:prstGeom>
          <a:ln w="9525"/>
        </p:spPr>
        <p:style>
          <a:lnRef idx="2">
            <a:schemeClr val="accent3"/>
          </a:lnRef>
          <a:fillRef idx="1">
            <a:schemeClr val="lt1"/>
          </a:fillRef>
          <a:effectRef idx="0">
            <a:schemeClr val="accent3"/>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StringSubstring</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substring</a:t>
            </a:r>
            <a:r>
              <a:rPr lang="en-US" b="0" dirty="0">
                <a:solidFill>
                  <a:srgbClr val="3B3B3B"/>
                </a:solidFill>
                <a:effectLst/>
                <a:latin typeface="Consolas" panose="020B0609020204030204" pitchFamily="49" charset="0"/>
              </a:rPr>
              <a:t>(</a:t>
            </a:r>
            <a:r>
              <a:rPr lang="en-US" dirty="0">
                <a:solidFill>
                  <a:srgbClr val="098658"/>
                </a:solidFill>
                <a:latin typeface="Consolas" panose="020B0609020204030204" pitchFamily="49" charset="0"/>
              </a:rPr>
              <a:t>6</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s1</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//World </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substring</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8</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s2</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llo</a:t>
            </a:r>
            <a:r>
              <a:rPr lang="en-US" b="0" dirty="0">
                <a:solidFill>
                  <a:srgbClr val="008000"/>
                </a:solidFill>
                <a:effectLst/>
                <a:latin typeface="Consolas" panose="020B0609020204030204" pitchFamily="49" charset="0"/>
              </a:rPr>
              <a:t> Wo</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81545090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Comparisons</a:t>
            </a:r>
          </a:p>
        </p:txBody>
      </p:sp>
      <p:sp>
        <p:nvSpPr>
          <p:cNvPr id="3" name="Content Placeholder 2"/>
          <p:cNvSpPr>
            <a:spLocks noGrp="1"/>
          </p:cNvSpPr>
          <p:nvPr>
            <p:ph idx="1"/>
          </p:nvPr>
        </p:nvSpPr>
        <p:spPr/>
        <p:txBody>
          <a:bodyPr>
            <a:noAutofit/>
          </a:bodyPr>
          <a:lstStyle/>
          <a:p>
            <a:r>
              <a:rPr lang="en-US" sz="2800" i="1" dirty="0"/>
              <a:t>equals</a:t>
            </a:r>
          </a:p>
          <a:p>
            <a:pPr lvl="1"/>
            <a:r>
              <a:rPr lang="en-US" dirty="0"/>
              <a:t>Compare any two string objects for equality using lexicographical comparison. </a:t>
            </a:r>
            <a:r>
              <a:rPr lang="en-US" sz="2400" b="1" i="1" dirty="0"/>
              <a:t>s1.equals(“hello”)</a:t>
            </a:r>
          </a:p>
          <a:p>
            <a:r>
              <a:rPr lang="en-US" sz="2800" i="1" dirty="0"/>
              <a:t>equalsIgnoreCase</a:t>
            </a:r>
          </a:p>
          <a:p>
            <a:pPr lvl="1"/>
            <a:r>
              <a:rPr lang="en-US" sz="2400" b="1" i="1" dirty="0"/>
              <a:t>s1.equalsIgnoreCase(s2)</a:t>
            </a:r>
          </a:p>
          <a:p>
            <a:r>
              <a:rPr lang="en-US" sz="2800" i="1" dirty="0"/>
              <a:t>compareTo</a:t>
            </a:r>
          </a:p>
          <a:p>
            <a:pPr lvl="1"/>
            <a:r>
              <a:rPr lang="en-US" sz="2400" b="1" i="1" dirty="0"/>
              <a:t>s1.compareTo(s2)</a:t>
            </a:r>
          </a:p>
          <a:p>
            <a:pPr lvl="1"/>
            <a:r>
              <a:rPr lang="en-US" sz="2400" dirty="0"/>
              <a:t>s1 &gt;	s2 (positive), s1 &lt; s2 (negative), s1 = s2 (zero)</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102</a:t>
            </a:fld>
            <a:endParaRPr lang="en-US" dirty="0"/>
          </a:p>
        </p:txBody>
      </p:sp>
      <p:sp>
        <p:nvSpPr>
          <p:cNvPr id="5" name="Footer Placeholder 4">
            <a:extLst>
              <a:ext uri="{FF2B5EF4-FFF2-40B4-BE49-F238E27FC236}">
                <a16:creationId xmlns:a16="http://schemas.microsoft.com/office/drawing/2014/main" id="{9CCBF92C-1F4D-4FEB-80C6-EE2300A320B6}"/>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3837568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Comparisons</a:t>
            </a:r>
          </a:p>
        </p:txBody>
      </p:sp>
      <p:sp>
        <p:nvSpPr>
          <p:cNvPr id="4" name="Slide Number Placeholder 3"/>
          <p:cNvSpPr>
            <a:spLocks noGrp="1"/>
          </p:cNvSpPr>
          <p:nvPr>
            <p:ph type="sldNum" sz="quarter" idx="12"/>
          </p:nvPr>
        </p:nvSpPr>
        <p:spPr/>
        <p:txBody>
          <a:bodyPr/>
          <a:lstStyle/>
          <a:p>
            <a:fld id="{B6F15528-21DE-4FAA-801E-634DDDAF4B2B}" type="slidenum">
              <a:rPr lang="en-US" smtClean="0"/>
              <a:t>103</a:t>
            </a:fld>
            <a:endParaRPr lang="en-US" dirty="0"/>
          </a:p>
        </p:txBody>
      </p:sp>
      <p:sp>
        <p:nvSpPr>
          <p:cNvPr id="5" name="Footer Placeholder 4">
            <a:extLst>
              <a:ext uri="{FF2B5EF4-FFF2-40B4-BE49-F238E27FC236}">
                <a16:creationId xmlns:a16="http://schemas.microsoft.com/office/drawing/2014/main" id="{9CCBF92C-1F4D-4FEB-80C6-EE2300A320B6}"/>
              </a:ext>
            </a:extLst>
          </p:cNvPr>
          <p:cNvSpPr>
            <a:spLocks noGrp="1"/>
          </p:cNvSpPr>
          <p:nvPr>
            <p:ph type="ftr" sz="quarter" idx="11"/>
          </p:nvPr>
        </p:nvSpPr>
        <p:spPr/>
        <p:txBody>
          <a:bodyPr/>
          <a:lstStyle/>
          <a:p>
            <a:r>
              <a:rPr lang="en-US" dirty="0"/>
              <a:t>Prepared by - Rifat Shahriyar</a:t>
            </a:r>
          </a:p>
        </p:txBody>
      </p:sp>
      <p:pic>
        <p:nvPicPr>
          <p:cNvPr id="9" name="Picture 8">
            <a:extLst>
              <a:ext uri="{FF2B5EF4-FFF2-40B4-BE49-F238E27FC236}">
                <a16:creationId xmlns:a16="http://schemas.microsoft.com/office/drawing/2014/main" id="{38DB65B8-7224-4D5E-B681-2B5F7CFCD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56" y="2020094"/>
            <a:ext cx="8872688" cy="3733800"/>
          </a:xfrm>
          <a:prstGeom prst="rect">
            <a:avLst/>
          </a:prstGeom>
        </p:spPr>
      </p:pic>
      <p:sp>
        <p:nvSpPr>
          <p:cNvPr id="3" name="TextBox 2">
            <a:extLst>
              <a:ext uri="{FF2B5EF4-FFF2-40B4-BE49-F238E27FC236}">
                <a16:creationId xmlns:a16="http://schemas.microsoft.com/office/drawing/2014/main" id="{49E8C069-E0C5-4DD7-9299-14966506F735}"/>
              </a:ext>
            </a:extLst>
          </p:cNvPr>
          <p:cNvSpPr txBox="1"/>
          <p:nvPr/>
        </p:nvSpPr>
        <p:spPr>
          <a:xfrm>
            <a:off x="457200" y="5726668"/>
            <a:ext cx="8610600" cy="369332"/>
          </a:xfrm>
          <a:prstGeom prst="rect">
            <a:avLst/>
          </a:prstGeom>
          <a:noFill/>
        </p:spPr>
        <p:txBody>
          <a:bodyPr wrap="square" rtlCol="0">
            <a:spAutoFit/>
          </a:bodyPr>
          <a:lstStyle/>
          <a:p>
            <a:r>
              <a:rPr lang="en-US" i="1" dirty="0"/>
              <a:t>For details have a look at section 1-4 from </a:t>
            </a:r>
            <a:r>
              <a:rPr lang="en-US" i="1" dirty="0">
                <a:hlinkClick r:id="rId3"/>
              </a:rPr>
              <a:t>https://www.baeldung.com/java-string-pool</a:t>
            </a:r>
            <a:endParaRPr lang="en-US" i="1" dirty="0"/>
          </a:p>
        </p:txBody>
      </p:sp>
    </p:spTree>
    <p:extLst>
      <p:ext uri="{BB962C8B-B14F-4D97-AF65-F5344CB8AC3E}">
        <p14:creationId xmlns:p14="http://schemas.microsoft.com/office/powerpoint/2010/main" val="20468850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Comparisons</a:t>
            </a:r>
          </a:p>
        </p:txBody>
      </p:sp>
      <p:sp>
        <p:nvSpPr>
          <p:cNvPr id="3" name="Content Placeholder 2"/>
          <p:cNvSpPr>
            <a:spLocks noGrp="1"/>
          </p:cNvSpPr>
          <p:nvPr>
            <p:ph idx="1"/>
          </p:nvPr>
        </p:nvSpPr>
        <p:spPr/>
        <p:txBody>
          <a:bodyPr>
            <a:noAutofit/>
          </a:bodyPr>
          <a:lstStyle/>
          <a:p>
            <a:r>
              <a:rPr lang="en-US" sz="2800" i="1" dirty="0"/>
              <a:t>regionMatches</a:t>
            </a:r>
            <a:r>
              <a:rPr lang="en-US" sz="2800" dirty="0"/>
              <a:t> compares portions of two String objects for equality</a:t>
            </a:r>
          </a:p>
          <a:p>
            <a:pPr lvl="1"/>
            <a:r>
              <a:rPr lang="en-US" sz="2400" b="1" i="1" dirty="0"/>
              <a:t>s1.regionMatches (0, s2, 0, 5)</a:t>
            </a:r>
          </a:p>
          <a:p>
            <a:pPr lvl="1"/>
            <a:r>
              <a:rPr lang="en-US" sz="2400" b="1" i="1" dirty="0"/>
              <a:t>s1.regionMatches (true, 0, s2, 0, 5)</a:t>
            </a:r>
          </a:p>
          <a:p>
            <a:r>
              <a:rPr lang="en-US" sz="2800" dirty="0"/>
              <a:t>If the first argument is true, the method ignores the case of the characters being compared</a:t>
            </a:r>
          </a:p>
          <a:p>
            <a:r>
              <a:rPr lang="en-US" sz="2800" i="1" dirty="0"/>
              <a:t>startsWith</a:t>
            </a:r>
            <a:r>
              <a:rPr lang="en-US" sz="2800" dirty="0"/>
              <a:t> and endsWith check whether a String starts or ends with a specified String</a:t>
            </a:r>
          </a:p>
          <a:p>
            <a:pPr lvl="1"/>
            <a:r>
              <a:rPr lang="en-US" sz="2400" b="1" i="1" dirty="0"/>
              <a:t>s1.startsWith (s2)</a:t>
            </a:r>
          </a:p>
          <a:p>
            <a:pPr lvl="1"/>
            <a:r>
              <a:rPr lang="en-US" sz="2400" b="1" i="1" dirty="0"/>
              <a:t>s1.endsWith (s2)</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104</a:t>
            </a:fld>
            <a:endParaRPr lang="en-US" dirty="0"/>
          </a:p>
        </p:txBody>
      </p:sp>
      <p:sp>
        <p:nvSpPr>
          <p:cNvPr id="5" name="Footer Placeholder 4">
            <a:extLst>
              <a:ext uri="{FF2B5EF4-FFF2-40B4-BE49-F238E27FC236}">
                <a16:creationId xmlns:a16="http://schemas.microsoft.com/office/drawing/2014/main" id="{59333C65-129C-4926-AF34-3E6BE0EC2FAD}"/>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3751410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vert="horz" lIns="91440" tIns="45720" rIns="91440" bIns="45720" rtlCol="0" anchor="ctr">
            <a:normAutofit/>
          </a:bodyPr>
          <a:lstStyle/>
          <a:p>
            <a:r>
              <a:rPr lang="en-US" dirty="0">
                <a:solidFill>
                  <a:schemeClr val="tx2">
                    <a:lumMod val="60000"/>
                    <a:lumOff val="40000"/>
                  </a:schemeClr>
                </a:solidFill>
              </a:rPr>
              <a:t>String Comparisons</a:t>
            </a:r>
          </a:p>
        </p:txBody>
      </p:sp>
      <p:sp>
        <p:nvSpPr>
          <p:cNvPr id="4" name="Slide Number Placeholder 3"/>
          <p:cNvSpPr>
            <a:spLocks noGrp="1"/>
          </p:cNvSpPr>
          <p:nvPr>
            <p:ph type="sldNum" sz="quarter" idx="12"/>
          </p:nvPr>
        </p:nvSpPr>
        <p:spPr/>
        <p:txBody>
          <a:bodyPr/>
          <a:lstStyle/>
          <a:p>
            <a:fld id="{B6F15528-21DE-4FAA-801E-634DDDAF4B2B}" type="slidenum">
              <a:rPr lang="en-US" smtClean="0"/>
              <a:t>105</a:t>
            </a:fld>
            <a:endParaRPr lang="en-US" dirty="0"/>
          </a:p>
        </p:txBody>
      </p:sp>
      <p:sp>
        <p:nvSpPr>
          <p:cNvPr id="5" name="Footer Placeholder 4">
            <a:extLst>
              <a:ext uri="{FF2B5EF4-FFF2-40B4-BE49-F238E27FC236}">
                <a16:creationId xmlns:a16="http://schemas.microsoft.com/office/drawing/2014/main" id="{59333C65-129C-4926-AF34-3E6BE0EC2FAD}"/>
              </a:ext>
            </a:extLst>
          </p:cNvPr>
          <p:cNvSpPr>
            <a:spLocks noGrp="1"/>
          </p:cNvSpPr>
          <p:nvPr>
            <p:ph type="ftr" sz="quarter" idx="11"/>
          </p:nvPr>
        </p:nvSpPr>
        <p:spPr/>
        <p:txBody>
          <a:bodyPr/>
          <a:lstStyle/>
          <a:p>
            <a:r>
              <a:rPr lang="en-US" dirty="0"/>
              <a:t>Prepared by - Rifat Shahriyar</a:t>
            </a:r>
          </a:p>
        </p:txBody>
      </p:sp>
      <p:sp>
        <p:nvSpPr>
          <p:cNvPr id="11" name="TextBox 10">
            <a:extLst>
              <a:ext uri="{FF2B5EF4-FFF2-40B4-BE49-F238E27FC236}">
                <a16:creationId xmlns:a16="http://schemas.microsoft.com/office/drawing/2014/main" id="{08F6A948-AF1A-C24C-D938-7E26DED9CB0E}"/>
              </a:ext>
            </a:extLst>
          </p:cNvPr>
          <p:cNvSpPr txBox="1"/>
          <p:nvPr/>
        </p:nvSpPr>
        <p:spPr>
          <a:xfrm>
            <a:off x="190500" y="1447800"/>
            <a:ext cx="8763000" cy="2585323"/>
          </a:xfrm>
          <a:prstGeom prst="rect">
            <a:avLst/>
          </a:prstGeom>
          <a:ln w="9525"/>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StringTest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regionMatches</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6</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//true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startsWith</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//true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endsWith</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"World"</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//true</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4451472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Concatenation</a:t>
            </a:r>
          </a:p>
        </p:txBody>
      </p:sp>
      <p:sp>
        <p:nvSpPr>
          <p:cNvPr id="3" name="Content Placeholder 2"/>
          <p:cNvSpPr>
            <a:spLocks noGrp="1"/>
          </p:cNvSpPr>
          <p:nvPr>
            <p:ph idx="1"/>
          </p:nvPr>
        </p:nvSpPr>
        <p:spPr>
          <a:xfrm>
            <a:off x="457200" y="1600200"/>
            <a:ext cx="8229600" cy="3352799"/>
          </a:xfrm>
        </p:spPr>
        <p:txBody>
          <a:bodyPr>
            <a:normAutofit lnSpcReduction="10000"/>
          </a:bodyPr>
          <a:lstStyle/>
          <a:p>
            <a:r>
              <a:rPr lang="en-US" sz="2800" dirty="0"/>
              <a:t>Java provide the </a:t>
            </a:r>
            <a:r>
              <a:rPr lang="en-US" sz="2800" i="1" dirty="0"/>
              <a:t>concat</a:t>
            </a:r>
            <a:r>
              <a:rPr lang="en-US" sz="2800" dirty="0"/>
              <a:t> method to concatenate two strings.</a:t>
            </a:r>
          </a:p>
          <a:p>
            <a:endParaRPr lang="en-US" sz="2800" dirty="0"/>
          </a:p>
          <a:p>
            <a:endParaRPr lang="en-US" sz="2800" dirty="0"/>
          </a:p>
          <a:p>
            <a:endParaRPr lang="en-US" sz="2800" dirty="0"/>
          </a:p>
          <a:p>
            <a:pPr marL="400050" lvl="1" indent="0">
              <a:buNone/>
            </a:pPr>
            <a:endParaRPr lang="en-US" sz="2400" b="1" i="1" dirty="0"/>
          </a:p>
          <a:p>
            <a:pPr marL="400050" lvl="1" indent="0">
              <a:buNone/>
            </a:pPr>
            <a:r>
              <a:rPr lang="en-US" dirty="0"/>
              <a:t>s3 will be “Happy Birthday”</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106</a:t>
            </a:fld>
            <a:endParaRPr lang="en-US" dirty="0"/>
          </a:p>
        </p:txBody>
      </p:sp>
      <p:sp>
        <p:nvSpPr>
          <p:cNvPr id="5" name="Footer Placeholder 4">
            <a:extLst>
              <a:ext uri="{FF2B5EF4-FFF2-40B4-BE49-F238E27FC236}">
                <a16:creationId xmlns:a16="http://schemas.microsoft.com/office/drawing/2014/main" id="{C1B3EF20-9C01-4C1C-B39A-E29BC14BA1D1}"/>
              </a:ext>
            </a:extLst>
          </p:cNvPr>
          <p:cNvSpPr>
            <a:spLocks noGrp="1"/>
          </p:cNvSpPr>
          <p:nvPr>
            <p:ph type="ftr" sz="quarter" idx="11"/>
          </p:nvPr>
        </p:nvSpPr>
        <p:spPr/>
        <p:txBody>
          <a:bodyPr/>
          <a:lstStyle/>
          <a:p>
            <a:r>
              <a:rPr lang="en-US" dirty="0"/>
              <a:t>Prepared by - Rifat Shahriyar</a:t>
            </a:r>
          </a:p>
        </p:txBody>
      </p:sp>
      <p:sp>
        <p:nvSpPr>
          <p:cNvPr id="7" name="TextBox 6">
            <a:extLst>
              <a:ext uri="{FF2B5EF4-FFF2-40B4-BE49-F238E27FC236}">
                <a16:creationId xmlns:a16="http://schemas.microsoft.com/office/drawing/2014/main" id="{5DF211BF-A391-B14E-630B-C8CE954F2891}"/>
              </a:ext>
            </a:extLst>
          </p:cNvPr>
          <p:cNvSpPr txBox="1"/>
          <p:nvPr/>
        </p:nvSpPr>
        <p:spPr>
          <a:xfrm>
            <a:off x="1600200" y="2668071"/>
            <a:ext cx="5181600" cy="1294329"/>
          </a:xfrm>
          <a:prstGeom prst="rect">
            <a:avLst/>
          </a:prstGeom>
          <a:ln w="9525"/>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String</a:t>
            </a:r>
            <a:r>
              <a:rPr lang="en-US" b="0" dirty="0">
                <a:solidFill>
                  <a:srgbClr val="3B3B3B"/>
                </a:solidFill>
                <a:effectLst/>
                <a:latin typeface="Consolas" panose="020B0609020204030204" pitchFamily="49" charset="0"/>
              </a:rPr>
              <a:t> (“Happy ”); </a:t>
            </a:r>
          </a:p>
          <a:p>
            <a:pPr>
              <a:lnSpc>
                <a:spcPct val="150000"/>
              </a:lnSpc>
            </a:pP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String</a:t>
            </a:r>
            <a:r>
              <a:rPr lang="en-US" b="0" dirty="0">
                <a:solidFill>
                  <a:srgbClr val="3B3B3B"/>
                </a:solidFill>
                <a:effectLst/>
                <a:latin typeface="Consolas" panose="020B0609020204030204" pitchFamily="49" charset="0"/>
              </a:rPr>
              <a:t> (“Birthday”); </a:t>
            </a:r>
          </a:p>
          <a:p>
            <a:pPr>
              <a:lnSpc>
                <a:spcPct val="150000"/>
              </a:lnSpc>
            </a:pP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s1</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concat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s2</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7462253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Search</a:t>
            </a:r>
          </a:p>
        </p:txBody>
      </p:sp>
      <p:sp>
        <p:nvSpPr>
          <p:cNvPr id="3" name="Content Placeholder 2"/>
          <p:cNvSpPr>
            <a:spLocks noGrp="1"/>
          </p:cNvSpPr>
          <p:nvPr>
            <p:ph idx="1"/>
          </p:nvPr>
        </p:nvSpPr>
        <p:spPr>
          <a:xfrm>
            <a:off x="457200" y="1447800"/>
            <a:ext cx="8229600" cy="1600200"/>
          </a:xfrm>
        </p:spPr>
        <p:txBody>
          <a:bodyPr>
            <a:normAutofit/>
          </a:bodyPr>
          <a:lstStyle/>
          <a:p>
            <a:r>
              <a:rPr lang="en-US" sz="2800" dirty="0"/>
              <a:t>Find the position of character/String within a String</a:t>
            </a:r>
          </a:p>
          <a:p>
            <a:pPr lvl="1"/>
            <a:r>
              <a:rPr lang="en-US" sz="2400" b="1" i="1" dirty="0"/>
              <a:t>int indexOf(char ch)</a:t>
            </a:r>
          </a:p>
          <a:p>
            <a:pPr lvl="1"/>
            <a:r>
              <a:rPr lang="en-US" sz="2400" b="1" i="1" dirty="0"/>
              <a:t>int lastIndexOf(char ch)</a:t>
            </a:r>
          </a:p>
        </p:txBody>
      </p:sp>
      <p:sp>
        <p:nvSpPr>
          <p:cNvPr id="4" name="Slide Number Placeholder 3"/>
          <p:cNvSpPr>
            <a:spLocks noGrp="1"/>
          </p:cNvSpPr>
          <p:nvPr>
            <p:ph type="sldNum" sz="quarter" idx="12"/>
          </p:nvPr>
        </p:nvSpPr>
        <p:spPr/>
        <p:txBody>
          <a:bodyPr/>
          <a:lstStyle/>
          <a:p>
            <a:fld id="{B6F15528-21DE-4FAA-801E-634DDDAF4B2B}" type="slidenum">
              <a:rPr lang="en-US" smtClean="0"/>
              <a:t>107</a:t>
            </a:fld>
            <a:endParaRPr lang="en-US" dirty="0"/>
          </a:p>
        </p:txBody>
      </p:sp>
      <p:sp>
        <p:nvSpPr>
          <p:cNvPr id="5" name="Footer Placeholder 4">
            <a:extLst>
              <a:ext uri="{FF2B5EF4-FFF2-40B4-BE49-F238E27FC236}">
                <a16:creationId xmlns:a16="http://schemas.microsoft.com/office/drawing/2014/main" id="{5A6B6CCD-5149-40E2-A8E6-9BAB92BB413F}"/>
              </a:ext>
            </a:extLst>
          </p:cNvPr>
          <p:cNvSpPr>
            <a:spLocks noGrp="1"/>
          </p:cNvSpPr>
          <p:nvPr>
            <p:ph type="ftr" sz="quarter" idx="11"/>
          </p:nvPr>
        </p:nvSpPr>
        <p:spPr/>
        <p:txBody>
          <a:bodyPr/>
          <a:lstStyle/>
          <a:p>
            <a:r>
              <a:rPr lang="en-US" dirty="0"/>
              <a:t>Prepared by - Rifat Shahriyar</a:t>
            </a:r>
          </a:p>
        </p:txBody>
      </p:sp>
      <p:sp>
        <p:nvSpPr>
          <p:cNvPr id="7" name="TextBox 6">
            <a:extLst>
              <a:ext uri="{FF2B5EF4-FFF2-40B4-BE49-F238E27FC236}">
                <a16:creationId xmlns:a16="http://schemas.microsoft.com/office/drawing/2014/main" id="{BD3DDEC7-42D3-ABAD-DDD0-961A2A37E227}"/>
              </a:ext>
            </a:extLst>
          </p:cNvPr>
          <p:cNvSpPr txBox="1"/>
          <p:nvPr/>
        </p:nvSpPr>
        <p:spPr>
          <a:xfrm>
            <a:off x="1143000" y="3200400"/>
            <a:ext cx="6858000" cy="2031325"/>
          </a:xfrm>
          <a:prstGeom prst="rect">
            <a:avLst/>
          </a:prstGeom>
          <a:ln w="9525"/>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StringTest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indexOf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'o'</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//4</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lastIndexOf</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'o'</a:t>
            </a:r>
            <a:r>
              <a:rPr lang="en-US" b="0" dirty="0">
                <a:solidFill>
                  <a:srgbClr val="3B3B3B"/>
                </a:solidFill>
                <a:effectLst/>
                <a:latin typeface="Consolas" panose="020B0609020204030204" pitchFamily="49" charset="0"/>
              </a:rPr>
              <a:t>));</a:t>
            </a:r>
            <a:r>
              <a:rPr lang="en-US" b="0" dirty="0">
                <a:solidFill>
                  <a:srgbClr val="008000"/>
                </a:solidFill>
                <a:effectLst/>
                <a:latin typeface="Consolas" panose="020B0609020204030204" pitchFamily="49" charset="0"/>
              </a:rPr>
              <a:t>//7</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51937303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Conversions</a:t>
            </a:r>
          </a:p>
        </p:txBody>
      </p:sp>
      <p:sp>
        <p:nvSpPr>
          <p:cNvPr id="3" name="Content Placeholder 2"/>
          <p:cNvSpPr>
            <a:spLocks noGrp="1"/>
          </p:cNvSpPr>
          <p:nvPr>
            <p:ph idx="1"/>
          </p:nvPr>
        </p:nvSpPr>
        <p:spPr>
          <a:xfrm>
            <a:off x="533400" y="1371600"/>
            <a:ext cx="8229600" cy="4525963"/>
          </a:xfrm>
        </p:spPr>
        <p:txBody>
          <a:bodyPr>
            <a:noAutofit/>
          </a:bodyPr>
          <a:lstStyle/>
          <a:p>
            <a:r>
              <a:rPr lang="en-US" sz="2800" dirty="0"/>
              <a:t>Generally, the contents of a String cannot be changed once the string is created, </a:t>
            </a:r>
          </a:p>
          <a:p>
            <a:r>
              <a:rPr lang="en-US" sz="2800" dirty="0"/>
              <a:t>Java provides conversion methods</a:t>
            </a:r>
          </a:p>
          <a:p>
            <a:r>
              <a:rPr lang="en-US" sz="2800" b="1" i="1" dirty="0"/>
              <a:t>toUpperCase()</a:t>
            </a:r>
            <a:r>
              <a:rPr lang="en-US" sz="2800" dirty="0"/>
              <a:t> and </a:t>
            </a:r>
            <a:r>
              <a:rPr lang="en-US" sz="2800" b="1" i="1" dirty="0"/>
              <a:t>toLowerCase()</a:t>
            </a:r>
          </a:p>
          <a:p>
            <a:pPr lvl="1"/>
            <a:r>
              <a:rPr lang="en-US" sz="2400" dirty="0"/>
              <a:t>Converts all the characters in the string to lowercase or uppercase</a:t>
            </a:r>
          </a:p>
          <a:p>
            <a:r>
              <a:rPr lang="en-US" sz="2800" b="1" i="1" dirty="0"/>
              <a:t>trim()</a:t>
            </a:r>
          </a:p>
          <a:p>
            <a:pPr lvl="1"/>
            <a:r>
              <a:rPr lang="en-US" sz="2400" dirty="0"/>
              <a:t>Eliminates blank characters from both ends of the string</a:t>
            </a:r>
          </a:p>
          <a:p>
            <a:r>
              <a:rPr lang="en-US" sz="2800" b="1" i="1" dirty="0"/>
              <a:t>replace(oldChar, newChar) </a:t>
            </a:r>
          </a:p>
          <a:p>
            <a:pPr lvl="1"/>
            <a:r>
              <a:rPr lang="en-US" sz="2400" dirty="0"/>
              <a:t>Replaces a character in the string with a new character</a:t>
            </a:r>
          </a:p>
        </p:txBody>
      </p:sp>
      <p:sp>
        <p:nvSpPr>
          <p:cNvPr id="4" name="Slide Number Placeholder 3"/>
          <p:cNvSpPr>
            <a:spLocks noGrp="1"/>
          </p:cNvSpPr>
          <p:nvPr>
            <p:ph type="sldNum" sz="quarter" idx="12"/>
          </p:nvPr>
        </p:nvSpPr>
        <p:spPr/>
        <p:txBody>
          <a:bodyPr/>
          <a:lstStyle/>
          <a:p>
            <a:fld id="{B6F15528-21DE-4FAA-801E-634DDDAF4B2B}" type="slidenum">
              <a:rPr lang="en-US" smtClean="0"/>
              <a:t>108</a:t>
            </a:fld>
            <a:endParaRPr lang="en-US" dirty="0"/>
          </a:p>
        </p:txBody>
      </p:sp>
      <p:sp>
        <p:nvSpPr>
          <p:cNvPr id="5" name="Footer Placeholder 4">
            <a:extLst>
              <a:ext uri="{FF2B5EF4-FFF2-40B4-BE49-F238E27FC236}">
                <a16:creationId xmlns:a16="http://schemas.microsoft.com/office/drawing/2014/main" id="{8E3F2310-B5EF-40B4-911D-EB73B51E20B5}"/>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8650129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to Other Conversions</a:t>
            </a:r>
          </a:p>
        </p:txBody>
      </p:sp>
      <p:sp>
        <p:nvSpPr>
          <p:cNvPr id="3" name="Content Placeholder 2"/>
          <p:cNvSpPr>
            <a:spLocks noGrp="1"/>
          </p:cNvSpPr>
          <p:nvPr>
            <p:ph idx="1"/>
          </p:nvPr>
        </p:nvSpPr>
        <p:spPr/>
        <p:txBody>
          <a:bodyPr/>
          <a:lstStyle/>
          <a:p>
            <a:r>
              <a:rPr lang="en-US" sz="2800" dirty="0"/>
              <a:t>The  String  class  provides  </a:t>
            </a:r>
            <a:r>
              <a:rPr lang="en-US" sz="2800" b="1" i="1" dirty="0"/>
              <a:t>valueOf</a:t>
            </a:r>
            <a:r>
              <a:rPr lang="en-US" sz="2800" dirty="0"/>
              <a:t>  methods  for converting a character, an array of characters and numeric values to strings</a:t>
            </a:r>
          </a:p>
          <a:p>
            <a:pPr lvl="1"/>
            <a:r>
              <a:rPr lang="en-US" sz="2400" b="1" i="1" dirty="0"/>
              <a:t>valueOf</a:t>
            </a:r>
            <a:r>
              <a:rPr lang="en-US" sz="2400" dirty="0"/>
              <a:t> method take different argument types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109</a:t>
            </a:fld>
            <a:endParaRPr lang="en-US" dirty="0"/>
          </a:p>
        </p:txBody>
      </p:sp>
      <p:sp>
        <p:nvSpPr>
          <p:cNvPr id="5" name="Footer Placeholder 4">
            <a:extLst>
              <a:ext uri="{FF2B5EF4-FFF2-40B4-BE49-F238E27FC236}">
                <a16:creationId xmlns:a16="http://schemas.microsoft.com/office/drawing/2014/main" id="{EAA331DB-03E5-4B54-8F10-24C9392F55CF}"/>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13360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20824" y="289236"/>
            <a:ext cx="3100070" cy="677108"/>
          </a:xfrm>
          <a:prstGeom prst="rect">
            <a:avLst/>
          </a:prstGeom>
        </p:spPr>
        <p:txBody>
          <a:bodyPr vert="horz" lIns="91440" tIns="45720" rIns="91440" bIns="45720" rtlCol="0" anchor="ctr">
            <a:normAutofit fontScale="92500" lnSpcReduction="10000"/>
          </a:bodyPr>
          <a:lstStyle>
            <a:lvl1pPr algn="ctr">
              <a:spcBef>
                <a:spcPct val="0"/>
              </a:spcBef>
              <a:buNone/>
              <a:defRPr sz="4400">
                <a:solidFill>
                  <a:schemeClr val="tx2">
                    <a:lumMod val="60000"/>
                    <a:lumOff val="40000"/>
                  </a:schemeClr>
                </a:solidFill>
                <a:latin typeface="+mj-lt"/>
                <a:ea typeface="+mj-ea"/>
                <a:cs typeface="+mj-cs"/>
              </a:defRPr>
            </a:lvl1pPr>
          </a:lstStyle>
          <a:p>
            <a:r>
              <a:rPr dirty="0"/>
              <a:t>Java platform</a:t>
            </a:r>
          </a:p>
        </p:txBody>
      </p:sp>
      <p:sp>
        <p:nvSpPr>
          <p:cNvPr id="3" name="object 3"/>
          <p:cNvSpPr/>
          <p:nvPr/>
        </p:nvSpPr>
        <p:spPr>
          <a:xfrm>
            <a:off x="1860803" y="1213104"/>
            <a:ext cx="2223135" cy="1651000"/>
          </a:xfrm>
          <a:custGeom>
            <a:avLst/>
            <a:gdLst/>
            <a:ahLst/>
            <a:cxnLst/>
            <a:rect l="l" t="t" r="r" b="b"/>
            <a:pathLst>
              <a:path w="2223135" h="1651000">
                <a:moveTo>
                  <a:pt x="156971" y="279653"/>
                </a:moveTo>
                <a:lnTo>
                  <a:pt x="0" y="279653"/>
                </a:lnTo>
                <a:lnTo>
                  <a:pt x="0" y="1591055"/>
                </a:lnTo>
                <a:lnTo>
                  <a:pt x="48767" y="1600961"/>
                </a:lnTo>
                <a:lnTo>
                  <a:pt x="128436" y="1616284"/>
                </a:lnTo>
                <a:lnTo>
                  <a:pt x="202120" y="1628528"/>
                </a:lnTo>
                <a:lnTo>
                  <a:pt x="275467" y="1638352"/>
                </a:lnTo>
                <a:lnTo>
                  <a:pt x="348565" y="1645473"/>
                </a:lnTo>
                <a:lnTo>
                  <a:pt x="421502" y="1649606"/>
                </a:lnTo>
                <a:lnTo>
                  <a:pt x="494367" y="1650470"/>
                </a:lnTo>
                <a:lnTo>
                  <a:pt x="530800" y="1649587"/>
                </a:lnTo>
                <a:lnTo>
                  <a:pt x="567247" y="1647781"/>
                </a:lnTo>
                <a:lnTo>
                  <a:pt x="603720" y="1645015"/>
                </a:lnTo>
                <a:lnTo>
                  <a:pt x="640231" y="1641255"/>
                </a:lnTo>
                <a:lnTo>
                  <a:pt x="662784" y="1638299"/>
                </a:lnTo>
                <a:lnTo>
                  <a:pt x="483869" y="1638299"/>
                </a:lnTo>
                <a:lnTo>
                  <a:pt x="484250" y="1638290"/>
                </a:lnTo>
                <a:lnTo>
                  <a:pt x="422147" y="1636775"/>
                </a:lnTo>
                <a:lnTo>
                  <a:pt x="422909" y="1636775"/>
                </a:lnTo>
                <a:lnTo>
                  <a:pt x="390143" y="1635251"/>
                </a:lnTo>
                <a:lnTo>
                  <a:pt x="323087" y="1630679"/>
                </a:lnTo>
                <a:lnTo>
                  <a:pt x="287273" y="1626869"/>
                </a:lnTo>
                <a:lnTo>
                  <a:pt x="288035" y="1626869"/>
                </a:lnTo>
                <a:lnTo>
                  <a:pt x="214121" y="1617725"/>
                </a:lnTo>
                <a:lnTo>
                  <a:pt x="175259" y="1611629"/>
                </a:lnTo>
                <a:lnTo>
                  <a:pt x="134873" y="1604771"/>
                </a:lnTo>
                <a:lnTo>
                  <a:pt x="135635" y="1604771"/>
                </a:lnTo>
                <a:lnTo>
                  <a:pt x="93725" y="1597151"/>
                </a:lnTo>
                <a:lnTo>
                  <a:pt x="94487" y="1597151"/>
                </a:lnTo>
                <a:lnTo>
                  <a:pt x="51815" y="1588769"/>
                </a:lnTo>
                <a:lnTo>
                  <a:pt x="37083" y="1585721"/>
                </a:lnTo>
                <a:lnTo>
                  <a:pt x="12953" y="1585721"/>
                </a:lnTo>
                <a:lnTo>
                  <a:pt x="7619" y="1579625"/>
                </a:lnTo>
                <a:lnTo>
                  <a:pt x="12953" y="1579625"/>
                </a:lnTo>
                <a:lnTo>
                  <a:pt x="12953" y="291845"/>
                </a:lnTo>
                <a:lnTo>
                  <a:pt x="6095" y="291845"/>
                </a:lnTo>
                <a:lnTo>
                  <a:pt x="12953" y="285749"/>
                </a:lnTo>
                <a:lnTo>
                  <a:pt x="156971" y="285749"/>
                </a:lnTo>
                <a:lnTo>
                  <a:pt x="156971" y="279653"/>
                </a:lnTo>
                <a:close/>
              </a:path>
              <a:path w="2223135" h="1651000">
                <a:moveTo>
                  <a:pt x="484250" y="1638290"/>
                </a:moveTo>
                <a:lnTo>
                  <a:pt x="483869" y="1638299"/>
                </a:lnTo>
                <a:lnTo>
                  <a:pt x="484631" y="1638299"/>
                </a:lnTo>
                <a:lnTo>
                  <a:pt x="484250" y="1638290"/>
                </a:lnTo>
                <a:close/>
              </a:path>
              <a:path w="2223135" h="1651000">
                <a:moveTo>
                  <a:pt x="774191" y="1604771"/>
                </a:moveTo>
                <a:lnTo>
                  <a:pt x="726185" y="1615439"/>
                </a:lnTo>
                <a:lnTo>
                  <a:pt x="676655" y="1623821"/>
                </a:lnTo>
                <a:lnTo>
                  <a:pt x="624839" y="1629917"/>
                </a:lnTo>
                <a:lnTo>
                  <a:pt x="570737" y="1635251"/>
                </a:lnTo>
                <a:lnTo>
                  <a:pt x="513587" y="1637537"/>
                </a:lnTo>
                <a:lnTo>
                  <a:pt x="514349" y="1637537"/>
                </a:lnTo>
                <a:lnTo>
                  <a:pt x="484250" y="1638290"/>
                </a:lnTo>
                <a:lnTo>
                  <a:pt x="484631" y="1638299"/>
                </a:lnTo>
                <a:lnTo>
                  <a:pt x="662784" y="1638299"/>
                </a:lnTo>
                <a:lnTo>
                  <a:pt x="713406" y="1630609"/>
                </a:lnTo>
                <a:lnTo>
                  <a:pt x="786861" y="1615560"/>
                </a:lnTo>
                <a:lnTo>
                  <a:pt x="826411" y="1605533"/>
                </a:lnTo>
                <a:lnTo>
                  <a:pt x="774191" y="1605533"/>
                </a:lnTo>
                <a:lnTo>
                  <a:pt x="774191" y="1604771"/>
                </a:lnTo>
                <a:close/>
              </a:path>
              <a:path w="2223135" h="1651000">
                <a:moveTo>
                  <a:pt x="955547" y="1552955"/>
                </a:moveTo>
                <a:lnTo>
                  <a:pt x="911351" y="1567433"/>
                </a:lnTo>
                <a:lnTo>
                  <a:pt x="866393" y="1581149"/>
                </a:lnTo>
                <a:lnTo>
                  <a:pt x="820673" y="1594103"/>
                </a:lnTo>
                <a:lnTo>
                  <a:pt x="774191" y="1605533"/>
                </a:lnTo>
                <a:lnTo>
                  <a:pt x="826411" y="1605533"/>
                </a:lnTo>
                <a:lnTo>
                  <a:pt x="869441" y="1593341"/>
                </a:lnTo>
                <a:lnTo>
                  <a:pt x="915161" y="1579625"/>
                </a:lnTo>
                <a:lnTo>
                  <a:pt x="990716" y="1553717"/>
                </a:lnTo>
                <a:lnTo>
                  <a:pt x="955547" y="1553717"/>
                </a:lnTo>
                <a:lnTo>
                  <a:pt x="955547" y="1552955"/>
                </a:lnTo>
                <a:close/>
              </a:path>
              <a:path w="2223135" h="1651000">
                <a:moveTo>
                  <a:pt x="7619" y="1579625"/>
                </a:moveTo>
                <a:lnTo>
                  <a:pt x="12953" y="1585721"/>
                </a:lnTo>
                <a:lnTo>
                  <a:pt x="12953" y="1580729"/>
                </a:lnTo>
                <a:lnTo>
                  <a:pt x="7619" y="1579625"/>
                </a:lnTo>
                <a:close/>
              </a:path>
              <a:path w="2223135" h="1651000">
                <a:moveTo>
                  <a:pt x="12953" y="1580729"/>
                </a:moveTo>
                <a:lnTo>
                  <a:pt x="12953" y="1585721"/>
                </a:lnTo>
                <a:lnTo>
                  <a:pt x="37083" y="1585721"/>
                </a:lnTo>
                <a:lnTo>
                  <a:pt x="12953" y="1580729"/>
                </a:lnTo>
                <a:close/>
              </a:path>
              <a:path w="2223135" h="1651000">
                <a:moveTo>
                  <a:pt x="12953" y="1579625"/>
                </a:moveTo>
                <a:lnTo>
                  <a:pt x="7619" y="1579625"/>
                </a:lnTo>
                <a:lnTo>
                  <a:pt x="12953" y="1580729"/>
                </a:lnTo>
                <a:lnTo>
                  <a:pt x="12953" y="1579625"/>
                </a:lnTo>
                <a:close/>
              </a:path>
              <a:path w="2223135" h="1651000">
                <a:moveTo>
                  <a:pt x="1902713" y="1369419"/>
                </a:moveTo>
                <a:lnTo>
                  <a:pt x="1820823" y="1370753"/>
                </a:lnTo>
                <a:lnTo>
                  <a:pt x="1777664" y="1372140"/>
                </a:lnTo>
                <a:lnTo>
                  <a:pt x="1735081" y="1374241"/>
                </a:lnTo>
                <a:lnTo>
                  <a:pt x="1693018" y="1377059"/>
                </a:lnTo>
                <a:lnTo>
                  <a:pt x="1651419" y="1380600"/>
                </a:lnTo>
                <a:lnTo>
                  <a:pt x="1610230" y="1384866"/>
                </a:lnTo>
                <a:lnTo>
                  <a:pt x="1569394" y="1389863"/>
                </a:lnTo>
                <a:lnTo>
                  <a:pt x="1528857" y="1395595"/>
                </a:lnTo>
                <a:lnTo>
                  <a:pt x="1488562" y="1402066"/>
                </a:lnTo>
                <a:lnTo>
                  <a:pt x="1448455" y="1409280"/>
                </a:lnTo>
                <a:lnTo>
                  <a:pt x="1408479" y="1417242"/>
                </a:lnTo>
                <a:lnTo>
                  <a:pt x="1368579" y="1425956"/>
                </a:lnTo>
                <a:lnTo>
                  <a:pt x="1328700" y="1435425"/>
                </a:lnTo>
                <a:lnTo>
                  <a:pt x="1288786" y="1445655"/>
                </a:lnTo>
                <a:lnTo>
                  <a:pt x="1248782" y="1456649"/>
                </a:lnTo>
                <a:lnTo>
                  <a:pt x="1208632" y="1468412"/>
                </a:lnTo>
                <a:lnTo>
                  <a:pt x="1168281" y="1480948"/>
                </a:lnTo>
                <a:lnTo>
                  <a:pt x="1127673" y="1494262"/>
                </a:lnTo>
                <a:lnTo>
                  <a:pt x="1086752" y="1508357"/>
                </a:lnTo>
                <a:lnTo>
                  <a:pt x="1045463" y="1523237"/>
                </a:lnTo>
                <a:lnTo>
                  <a:pt x="955547" y="1553717"/>
                </a:lnTo>
                <a:lnTo>
                  <a:pt x="990716" y="1553717"/>
                </a:lnTo>
                <a:lnTo>
                  <a:pt x="1103268" y="1515866"/>
                </a:lnTo>
                <a:lnTo>
                  <a:pt x="1176131" y="1492547"/>
                </a:lnTo>
                <a:lnTo>
                  <a:pt x="1248541" y="1470860"/>
                </a:lnTo>
                <a:lnTo>
                  <a:pt x="1321104" y="1451060"/>
                </a:lnTo>
                <a:lnTo>
                  <a:pt x="1394423" y="1433403"/>
                </a:lnTo>
                <a:lnTo>
                  <a:pt x="1469104" y="1418145"/>
                </a:lnTo>
                <a:lnTo>
                  <a:pt x="1507144" y="1411496"/>
                </a:lnTo>
                <a:lnTo>
                  <a:pt x="1545751" y="1405542"/>
                </a:lnTo>
                <a:lnTo>
                  <a:pt x="1585001" y="1400316"/>
                </a:lnTo>
                <a:lnTo>
                  <a:pt x="1624969" y="1395849"/>
                </a:lnTo>
                <a:lnTo>
                  <a:pt x="1703069" y="1389125"/>
                </a:lnTo>
                <a:lnTo>
                  <a:pt x="1741931" y="1386839"/>
                </a:lnTo>
                <a:lnTo>
                  <a:pt x="1741169" y="1386839"/>
                </a:lnTo>
                <a:lnTo>
                  <a:pt x="1781555" y="1384553"/>
                </a:lnTo>
                <a:lnTo>
                  <a:pt x="1822703" y="1383029"/>
                </a:lnTo>
                <a:lnTo>
                  <a:pt x="1865375" y="1382267"/>
                </a:lnTo>
                <a:lnTo>
                  <a:pt x="1914905" y="1382267"/>
                </a:lnTo>
                <a:lnTo>
                  <a:pt x="1914905" y="1376171"/>
                </a:lnTo>
                <a:lnTo>
                  <a:pt x="1902713" y="1376171"/>
                </a:lnTo>
                <a:lnTo>
                  <a:pt x="1902713" y="1369419"/>
                </a:lnTo>
                <a:close/>
              </a:path>
              <a:path w="2223135" h="1651000">
                <a:moveTo>
                  <a:pt x="1908809" y="1369313"/>
                </a:moveTo>
                <a:lnTo>
                  <a:pt x="1902713" y="1369419"/>
                </a:lnTo>
                <a:lnTo>
                  <a:pt x="1902713" y="1376171"/>
                </a:lnTo>
                <a:lnTo>
                  <a:pt x="1908809" y="1369313"/>
                </a:lnTo>
                <a:close/>
              </a:path>
              <a:path w="2223135" h="1651000">
                <a:moveTo>
                  <a:pt x="1914905" y="1369313"/>
                </a:moveTo>
                <a:lnTo>
                  <a:pt x="1908809" y="1369313"/>
                </a:lnTo>
                <a:lnTo>
                  <a:pt x="1902713" y="1376171"/>
                </a:lnTo>
                <a:lnTo>
                  <a:pt x="1914905" y="1376171"/>
                </a:lnTo>
                <a:lnTo>
                  <a:pt x="1914905" y="1369313"/>
                </a:lnTo>
                <a:close/>
              </a:path>
              <a:path w="2223135" h="1651000">
                <a:moveTo>
                  <a:pt x="1902713" y="285749"/>
                </a:moveTo>
                <a:lnTo>
                  <a:pt x="1902713" y="1369419"/>
                </a:lnTo>
                <a:lnTo>
                  <a:pt x="1908809" y="1369313"/>
                </a:lnTo>
                <a:lnTo>
                  <a:pt x="1914905" y="1369313"/>
                </a:lnTo>
                <a:lnTo>
                  <a:pt x="1914905" y="1255013"/>
                </a:lnTo>
                <a:lnTo>
                  <a:pt x="1908809" y="1255013"/>
                </a:lnTo>
                <a:lnTo>
                  <a:pt x="1908809" y="1242821"/>
                </a:lnTo>
                <a:lnTo>
                  <a:pt x="1910333" y="1242059"/>
                </a:lnTo>
                <a:lnTo>
                  <a:pt x="1914905" y="1242059"/>
                </a:lnTo>
                <a:lnTo>
                  <a:pt x="1914905" y="291845"/>
                </a:lnTo>
                <a:lnTo>
                  <a:pt x="1908809" y="291845"/>
                </a:lnTo>
                <a:lnTo>
                  <a:pt x="1902713" y="285749"/>
                </a:lnTo>
                <a:close/>
              </a:path>
              <a:path w="2223135" h="1651000">
                <a:moveTo>
                  <a:pt x="1910333" y="1242059"/>
                </a:moveTo>
                <a:lnTo>
                  <a:pt x="1908809" y="1242821"/>
                </a:lnTo>
                <a:lnTo>
                  <a:pt x="1908809" y="1255013"/>
                </a:lnTo>
                <a:lnTo>
                  <a:pt x="1912036" y="1254798"/>
                </a:lnTo>
                <a:lnTo>
                  <a:pt x="1914905" y="1254554"/>
                </a:lnTo>
                <a:lnTo>
                  <a:pt x="1914905" y="1242206"/>
                </a:lnTo>
                <a:lnTo>
                  <a:pt x="1910333" y="1242059"/>
                </a:lnTo>
                <a:close/>
              </a:path>
              <a:path w="2223135" h="1651000">
                <a:moveTo>
                  <a:pt x="1914905" y="1254554"/>
                </a:moveTo>
                <a:lnTo>
                  <a:pt x="1912036" y="1254798"/>
                </a:lnTo>
                <a:lnTo>
                  <a:pt x="1908809" y="1255013"/>
                </a:lnTo>
                <a:lnTo>
                  <a:pt x="1914905" y="1255013"/>
                </a:lnTo>
                <a:lnTo>
                  <a:pt x="1914905" y="1254554"/>
                </a:lnTo>
                <a:close/>
              </a:path>
              <a:path w="2223135" h="1651000">
                <a:moveTo>
                  <a:pt x="1914905" y="1242206"/>
                </a:moveTo>
                <a:lnTo>
                  <a:pt x="1914905" y="1254554"/>
                </a:lnTo>
                <a:lnTo>
                  <a:pt x="1949903" y="1251754"/>
                </a:lnTo>
                <a:lnTo>
                  <a:pt x="1975258" y="1250101"/>
                </a:lnTo>
                <a:lnTo>
                  <a:pt x="2000682" y="1248868"/>
                </a:lnTo>
                <a:lnTo>
                  <a:pt x="2013414" y="1248440"/>
                </a:lnTo>
                <a:lnTo>
                  <a:pt x="2058923" y="1247393"/>
                </a:lnTo>
                <a:lnTo>
                  <a:pt x="2058923" y="1242242"/>
                </a:lnTo>
                <a:lnTo>
                  <a:pt x="1916033" y="1242242"/>
                </a:lnTo>
                <a:lnTo>
                  <a:pt x="1914905" y="1242206"/>
                </a:lnTo>
                <a:close/>
              </a:path>
              <a:path w="2223135" h="1651000">
                <a:moveTo>
                  <a:pt x="2045969" y="1235201"/>
                </a:moveTo>
                <a:lnTo>
                  <a:pt x="2025395" y="1235201"/>
                </a:lnTo>
                <a:lnTo>
                  <a:pt x="2010816" y="1235960"/>
                </a:lnTo>
                <a:lnTo>
                  <a:pt x="1998314" y="1236168"/>
                </a:lnTo>
                <a:lnTo>
                  <a:pt x="1985601" y="1236729"/>
                </a:lnTo>
                <a:lnTo>
                  <a:pt x="1972779" y="1237543"/>
                </a:lnTo>
                <a:lnTo>
                  <a:pt x="1934717" y="1240535"/>
                </a:lnTo>
                <a:lnTo>
                  <a:pt x="1927097" y="1240535"/>
                </a:lnTo>
                <a:lnTo>
                  <a:pt x="1921581" y="1241663"/>
                </a:lnTo>
                <a:lnTo>
                  <a:pt x="1916033" y="1242242"/>
                </a:lnTo>
                <a:lnTo>
                  <a:pt x="2058923" y="1242242"/>
                </a:lnTo>
                <a:lnTo>
                  <a:pt x="2058923" y="1241297"/>
                </a:lnTo>
                <a:lnTo>
                  <a:pt x="2045969" y="1241297"/>
                </a:lnTo>
                <a:lnTo>
                  <a:pt x="2045969" y="1235201"/>
                </a:lnTo>
                <a:close/>
              </a:path>
              <a:path w="2223135" h="1651000">
                <a:moveTo>
                  <a:pt x="1914905" y="1242059"/>
                </a:moveTo>
                <a:lnTo>
                  <a:pt x="1910333" y="1242059"/>
                </a:lnTo>
                <a:lnTo>
                  <a:pt x="1914905" y="1242206"/>
                </a:lnTo>
                <a:lnTo>
                  <a:pt x="1914905" y="1242059"/>
                </a:lnTo>
                <a:close/>
              </a:path>
              <a:path w="2223135" h="1651000">
                <a:moveTo>
                  <a:pt x="2045969" y="144017"/>
                </a:moveTo>
                <a:lnTo>
                  <a:pt x="2045969" y="1241297"/>
                </a:lnTo>
                <a:lnTo>
                  <a:pt x="2052827" y="1235201"/>
                </a:lnTo>
                <a:lnTo>
                  <a:pt x="2058923" y="1235201"/>
                </a:lnTo>
                <a:lnTo>
                  <a:pt x="2058923" y="1111757"/>
                </a:lnTo>
                <a:lnTo>
                  <a:pt x="2052827" y="1111757"/>
                </a:lnTo>
                <a:lnTo>
                  <a:pt x="2052827" y="1099565"/>
                </a:lnTo>
                <a:lnTo>
                  <a:pt x="2058923" y="1099120"/>
                </a:lnTo>
                <a:lnTo>
                  <a:pt x="2058923" y="150875"/>
                </a:lnTo>
                <a:lnTo>
                  <a:pt x="2052827" y="150875"/>
                </a:lnTo>
                <a:lnTo>
                  <a:pt x="2045969" y="144017"/>
                </a:lnTo>
                <a:close/>
              </a:path>
              <a:path w="2223135" h="1651000">
                <a:moveTo>
                  <a:pt x="2058923" y="1235201"/>
                </a:moveTo>
                <a:lnTo>
                  <a:pt x="2052827" y="1235201"/>
                </a:lnTo>
                <a:lnTo>
                  <a:pt x="2045969" y="1241297"/>
                </a:lnTo>
                <a:lnTo>
                  <a:pt x="2058923" y="1241297"/>
                </a:lnTo>
                <a:lnTo>
                  <a:pt x="2058923" y="1235201"/>
                </a:lnTo>
                <a:close/>
              </a:path>
              <a:path w="2223135" h="1651000">
                <a:moveTo>
                  <a:pt x="2058923" y="1099120"/>
                </a:moveTo>
                <a:lnTo>
                  <a:pt x="2052827" y="1099565"/>
                </a:lnTo>
                <a:lnTo>
                  <a:pt x="2052827" y="1111757"/>
                </a:lnTo>
                <a:lnTo>
                  <a:pt x="2058923" y="1111757"/>
                </a:lnTo>
                <a:lnTo>
                  <a:pt x="2058923" y="1099120"/>
                </a:lnTo>
                <a:close/>
              </a:path>
              <a:path w="2223135" h="1651000">
                <a:moveTo>
                  <a:pt x="2209799" y="1093603"/>
                </a:moveTo>
                <a:lnTo>
                  <a:pt x="2179844" y="1094261"/>
                </a:lnTo>
                <a:lnTo>
                  <a:pt x="2167299" y="1094394"/>
                </a:lnTo>
                <a:lnTo>
                  <a:pt x="2141843" y="1094938"/>
                </a:lnTo>
                <a:lnTo>
                  <a:pt x="2116147" y="1095840"/>
                </a:lnTo>
                <a:lnTo>
                  <a:pt x="2090511" y="1097085"/>
                </a:lnTo>
                <a:lnTo>
                  <a:pt x="2058923" y="1099120"/>
                </a:lnTo>
                <a:lnTo>
                  <a:pt x="2058923" y="1111757"/>
                </a:lnTo>
                <a:lnTo>
                  <a:pt x="2061209" y="1111757"/>
                </a:lnTo>
                <a:lnTo>
                  <a:pt x="2064257" y="1110995"/>
                </a:lnTo>
                <a:lnTo>
                  <a:pt x="2063495" y="1110995"/>
                </a:lnTo>
                <a:lnTo>
                  <a:pt x="2069397" y="1110906"/>
                </a:lnTo>
                <a:lnTo>
                  <a:pt x="2132839" y="1108003"/>
                </a:lnTo>
                <a:lnTo>
                  <a:pt x="2145550" y="1107586"/>
                </a:lnTo>
                <a:lnTo>
                  <a:pt x="2158251" y="1107302"/>
                </a:lnTo>
                <a:lnTo>
                  <a:pt x="2170937" y="1107185"/>
                </a:lnTo>
                <a:lnTo>
                  <a:pt x="2186177" y="1106423"/>
                </a:lnTo>
                <a:lnTo>
                  <a:pt x="2222753" y="1106423"/>
                </a:lnTo>
                <a:lnTo>
                  <a:pt x="2222753" y="1100327"/>
                </a:lnTo>
                <a:lnTo>
                  <a:pt x="2209799" y="1100327"/>
                </a:lnTo>
                <a:lnTo>
                  <a:pt x="2209799" y="1093603"/>
                </a:lnTo>
                <a:close/>
              </a:path>
              <a:path w="2223135" h="1651000">
                <a:moveTo>
                  <a:pt x="2215895" y="1093469"/>
                </a:moveTo>
                <a:lnTo>
                  <a:pt x="2209799" y="1093603"/>
                </a:lnTo>
                <a:lnTo>
                  <a:pt x="2209799" y="1100327"/>
                </a:lnTo>
                <a:lnTo>
                  <a:pt x="2215895" y="1093469"/>
                </a:lnTo>
                <a:close/>
              </a:path>
              <a:path w="2223135" h="1651000">
                <a:moveTo>
                  <a:pt x="2222753" y="1093469"/>
                </a:moveTo>
                <a:lnTo>
                  <a:pt x="2215895" y="1093469"/>
                </a:lnTo>
                <a:lnTo>
                  <a:pt x="2209799" y="1100327"/>
                </a:lnTo>
                <a:lnTo>
                  <a:pt x="2222753" y="1100327"/>
                </a:lnTo>
                <a:lnTo>
                  <a:pt x="2222753" y="1093469"/>
                </a:lnTo>
                <a:close/>
              </a:path>
              <a:path w="2223135" h="1651000">
                <a:moveTo>
                  <a:pt x="2209799" y="6095"/>
                </a:moveTo>
                <a:lnTo>
                  <a:pt x="2209799" y="1093603"/>
                </a:lnTo>
                <a:lnTo>
                  <a:pt x="2215895" y="1093469"/>
                </a:lnTo>
                <a:lnTo>
                  <a:pt x="2222753" y="1093469"/>
                </a:lnTo>
                <a:lnTo>
                  <a:pt x="2222753" y="12953"/>
                </a:lnTo>
                <a:lnTo>
                  <a:pt x="2215895" y="12953"/>
                </a:lnTo>
                <a:lnTo>
                  <a:pt x="2209799" y="6095"/>
                </a:lnTo>
                <a:close/>
              </a:path>
              <a:path w="2223135" h="1651000">
                <a:moveTo>
                  <a:pt x="12953" y="285749"/>
                </a:moveTo>
                <a:lnTo>
                  <a:pt x="6095" y="291845"/>
                </a:lnTo>
                <a:lnTo>
                  <a:pt x="12953" y="291845"/>
                </a:lnTo>
                <a:lnTo>
                  <a:pt x="12953" y="285749"/>
                </a:lnTo>
                <a:close/>
              </a:path>
              <a:path w="2223135" h="1651000">
                <a:moveTo>
                  <a:pt x="1902713" y="285749"/>
                </a:moveTo>
                <a:lnTo>
                  <a:pt x="12953" y="285749"/>
                </a:lnTo>
                <a:lnTo>
                  <a:pt x="12953" y="291845"/>
                </a:lnTo>
                <a:lnTo>
                  <a:pt x="1902713" y="291845"/>
                </a:lnTo>
                <a:lnTo>
                  <a:pt x="1902713" y="285749"/>
                </a:lnTo>
                <a:close/>
              </a:path>
              <a:path w="2223135" h="1651000">
                <a:moveTo>
                  <a:pt x="1914905" y="279653"/>
                </a:moveTo>
                <a:lnTo>
                  <a:pt x="169163" y="279653"/>
                </a:lnTo>
                <a:lnTo>
                  <a:pt x="169163" y="285749"/>
                </a:lnTo>
                <a:lnTo>
                  <a:pt x="1902713" y="285749"/>
                </a:lnTo>
                <a:lnTo>
                  <a:pt x="1908809" y="291845"/>
                </a:lnTo>
                <a:lnTo>
                  <a:pt x="1914905" y="291845"/>
                </a:lnTo>
                <a:lnTo>
                  <a:pt x="1914905" y="279653"/>
                </a:lnTo>
                <a:close/>
              </a:path>
              <a:path w="2223135" h="1651000">
                <a:moveTo>
                  <a:pt x="304037" y="137921"/>
                </a:moveTo>
                <a:lnTo>
                  <a:pt x="156971" y="137921"/>
                </a:lnTo>
                <a:lnTo>
                  <a:pt x="156971" y="285749"/>
                </a:lnTo>
                <a:lnTo>
                  <a:pt x="169163" y="285749"/>
                </a:lnTo>
                <a:lnTo>
                  <a:pt x="169163" y="150875"/>
                </a:lnTo>
                <a:lnTo>
                  <a:pt x="163067" y="150875"/>
                </a:lnTo>
                <a:lnTo>
                  <a:pt x="169163" y="144017"/>
                </a:lnTo>
                <a:lnTo>
                  <a:pt x="304037" y="144017"/>
                </a:lnTo>
                <a:lnTo>
                  <a:pt x="304037" y="137921"/>
                </a:lnTo>
                <a:close/>
              </a:path>
              <a:path w="2223135" h="1651000">
                <a:moveTo>
                  <a:pt x="169163" y="144017"/>
                </a:moveTo>
                <a:lnTo>
                  <a:pt x="163067" y="150875"/>
                </a:lnTo>
                <a:lnTo>
                  <a:pt x="169163" y="150875"/>
                </a:lnTo>
                <a:lnTo>
                  <a:pt x="169163" y="144017"/>
                </a:lnTo>
                <a:close/>
              </a:path>
              <a:path w="2223135" h="1651000">
                <a:moveTo>
                  <a:pt x="2045969" y="144017"/>
                </a:moveTo>
                <a:lnTo>
                  <a:pt x="169163" y="144017"/>
                </a:lnTo>
                <a:lnTo>
                  <a:pt x="169163" y="150875"/>
                </a:lnTo>
                <a:lnTo>
                  <a:pt x="2045969" y="150875"/>
                </a:lnTo>
                <a:lnTo>
                  <a:pt x="2045969" y="144017"/>
                </a:lnTo>
                <a:close/>
              </a:path>
              <a:path w="2223135" h="1651000">
                <a:moveTo>
                  <a:pt x="2058923" y="137921"/>
                </a:moveTo>
                <a:lnTo>
                  <a:pt x="316991" y="137921"/>
                </a:lnTo>
                <a:lnTo>
                  <a:pt x="316991" y="144017"/>
                </a:lnTo>
                <a:lnTo>
                  <a:pt x="2045969" y="144017"/>
                </a:lnTo>
                <a:lnTo>
                  <a:pt x="2052827" y="150875"/>
                </a:lnTo>
                <a:lnTo>
                  <a:pt x="2058923" y="150875"/>
                </a:lnTo>
                <a:lnTo>
                  <a:pt x="2058923" y="137921"/>
                </a:lnTo>
                <a:close/>
              </a:path>
              <a:path w="2223135" h="1651000">
                <a:moveTo>
                  <a:pt x="2222753" y="0"/>
                </a:moveTo>
                <a:lnTo>
                  <a:pt x="304037" y="0"/>
                </a:lnTo>
                <a:lnTo>
                  <a:pt x="304037" y="144017"/>
                </a:lnTo>
                <a:lnTo>
                  <a:pt x="316991" y="144017"/>
                </a:lnTo>
                <a:lnTo>
                  <a:pt x="316991" y="12953"/>
                </a:lnTo>
                <a:lnTo>
                  <a:pt x="310895" y="12953"/>
                </a:lnTo>
                <a:lnTo>
                  <a:pt x="316991" y="6095"/>
                </a:lnTo>
                <a:lnTo>
                  <a:pt x="2222753" y="6095"/>
                </a:lnTo>
                <a:lnTo>
                  <a:pt x="2222753" y="0"/>
                </a:lnTo>
                <a:close/>
              </a:path>
              <a:path w="2223135" h="1651000">
                <a:moveTo>
                  <a:pt x="316991" y="6095"/>
                </a:moveTo>
                <a:lnTo>
                  <a:pt x="310895" y="12953"/>
                </a:lnTo>
                <a:lnTo>
                  <a:pt x="316991" y="12953"/>
                </a:lnTo>
                <a:lnTo>
                  <a:pt x="316991" y="6095"/>
                </a:lnTo>
                <a:close/>
              </a:path>
              <a:path w="2223135" h="1651000">
                <a:moveTo>
                  <a:pt x="2209799" y="6095"/>
                </a:moveTo>
                <a:lnTo>
                  <a:pt x="316991" y="6095"/>
                </a:lnTo>
                <a:lnTo>
                  <a:pt x="316991" y="12953"/>
                </a:lnTo>
                <a:lnTo>
                  <a:pt x="2209799" y="12953"/>
                </a:lnTo>
                <a:lnTo>
                  <a:pt x="2209799" y="6095"/>
                </a:lnTo>
                <a:close/>
              </a:path>
              <a:path w="2223135" h="1651000">
                <a:moveTo>
                  <a:pt x="2222753" y="6095"/>
                </a:moveTo>
                <a:lnTo>
                  <a:pt x="2209799" y="6095"/>
                </a:lnTo>
                <a:lnTo>
                  <a:pt x="2215895" y="12953"/>
                </a:lnTo>
                <a:lnTo>
                  <a:pt x="2222753" y="12953"/>
                </a:lnTo>
                <a:lnTo>
                  <a:pt x="2222753" y="6095"/>
                </a:lnTo>
                <a:close/>
              </a:path>
            </a:pathLst>
          </a:custGeom>
          <a:solidFill>
            <a:srgbClr val="66CCFF"/>
          </a:solidFill>
          <a:ln>
            <a:solidFill>
              <a:schemeClr val="tx1"/>
            </a:solidFill>
          </a:ln>
        </p:spPr>
        <p:txBody>
          <a:bodyPr wrap="square" lIns="0" tIns="0" rIns="0" bIns="0" rtlCol="0"/>
          <a:lstStyle/>
          <a:p>
            <a:endParaRPr dirty="0"/>
          </a:p>
        </p:txBody>
      </p:sp>
      <p:sp>
        <p:nvSpPr>
          <p:cNvPr id="4" name="object 4"/>
          <p:cNvSpPr txBox="1"/>
          <p:nvPr/>
        </p:nvSpPr>
        <p:spPr>
          <a:xfrm>
            <a:off x="1945641" y="1729991"/>
            <a:ext cx="1759585" cy="858519"/>
          </a:xfrm>
          <a:prstGeom prst="rect">
            <a:avLst/>
          </a:prstGeom>
          <a:ln>
            <a:noFill/>
          </a:ln>
        </p:spPr>
        <p:txBody>
          <a:bodyPr vert="horz" wrap="square" lIns="0" tIns="0" rIns="0" bIns="0" rtlCol="0">
            <a:spAutoFit/>
          </a:bodyPr>
          <a:lstStyle/>
          <a:p>
            <a:pPr marL="12700">
              <a:lnSpc>
                <a:spcPct val="100000"/>
              </a:lnSpc>
            </a:pPr>
            <a:r>
              <a:rPr sz="800" spc="-5" dirty="0">
                <a:latin typeface="Times New Roman"/>
                <a:cs typeface="Times New Roman"/>
              </a:rPr>
              <a:t>public</a:t>
            </a:r>
            <a:r>
              <a:rPr sz="800" spc="-10" dirty="0">
                <a:latin typeface="Times New Roman"/>
                <a:cs typeface="Times New Roman"/>
              </a:rPr>
              <a:t> </a:t>
            </a:r>
            <a:r>
              <a:rPr sz="800" spc="-5" dirty="0">
                <a:latin typeface="Times New Roman"/>
                <a:cs typeface="Times New Roman"/>
              </a:rPr>
              <a:t>class</a:t>
            </a:r>
            <a:r>
              <a:rPr sz="800" spc="-10" dirty="0">
                <a:latin typeface="Times New Roman"/>
                <a:cs typeface="Times New Roman"/>
              </a:rPr>
              <a:t> </a:t>
            </a:r>
            <a:r>
              <a:rPr lang="en-US" sz="800" spc="-5" dirty="0">
                <a:latin typeface="Times New Roman"/>
                <a:cs typeface="Times New Roman"/>
              </a:rPr>
              <a:t>HelloWorld</a:t>
            </a:r>
            <a:endParaRPr sz="800" dirty="0">
              <a:latin typeface="Times New Roman"/>
              <a:cs typeface="Times New Roman"/>
            </a:endParaRPr>
          </a:p>
          <a:p>
            <a:pPr marL="12700">
              <a:lnSpc>
                <a:spcPct val="100000"/>
              </a:lnSpc>
            </a:pPr>
            <a:r>
              <a:rPr sz="800" spc="-5" dirty="0">
                <a:latin typeface="Times New Roman"/>
                <a:cs typeface="Times New Roman"/>
              </a:rPr>
              <a:t>{</a:t>
            </a:r>
            <a:endParaRPr sz="800" dirty="0">
              <a:latin typeface="Times New Roman"/>
              <a:cs typeface="Times New Roman"/>
            </a:endParaRPr>
          </a:p>
          <a:p>
            <a:pPr marL="163830">
              <a:lnSpc>
                <a:spcPct val="100000"/>
              </a:lnSpc>
            </a:pPr>
            <a:r>
              <a:rPr sz="800" spc="-5" dirty="0">
                <a:latin typeface="Times New Roman"/>
                <a:cs typeface="Times New Roman"/>
              </a:rPr>
              <a:t>public static void </a:t>
            </a:r>
            <a:r>
              <a:rPr sz="800" spc="-25" dirty="0">
                <a:latin typeface="Times New Roman"/>
                <a:cs typeface="Times New Roman"/>
              </a:rPr>
              <a:t>m</a:t>
            </a:r>
            <a:r>
              <a:rPr sz="800" spc="-5" dirty="0">
                <a:latin typeface="Times New Roman"/>
                <a:cs typeface="Times New Roman"/>
              </a:rPr>
              <a:t>ain(</a:t>
            </a:r>
            <a:r>
              <a:rPr sz="800" spc="10" dirty="0">
                <a:latin typeface="Times New Roman"/>
                <a:cs typeface="Times New Roman"/>
              </a:rPr>
              <a:t> </a:t>
            </a:r>
            <a:r>
              <a:rPr sz="800" spc="-5" dirty="0">
                <a:latin typeface="Times New Roman"/>
                <a:cs typeface="Times New Roman"/>
              </a:rPr>
              <a:t>St</a:t>
            </a:r>
            <a:r>
              <a:rPr sz="800" spc="-10" dirty="0">
                <a:latin typeface="Times New Roman"/>
                <a:cs typeface="Times New Roman"/>
              </a:rPr>
              <a:t>r</a:t>
            </a:r>
            <a:r>
              <a:rPr sz="800" spc="-5" dirty="0">
                <a:latin typeface="Times New Roman"/>
                <a:cs typeface="Times New Roman"/>
              </a:rPr>
              <a:t>ing</a:t>
            </a:r>
            <a:r>
              <a:rPr sz="800" spc="5" dirty="0">
                <a:latin typeface="Times New Roman"/>
                <a:cs typeface="Times New Roman"/>
              </a:rPr>
              <a:t> </a:t>
            </a:r>
            <a:r>
              <a:rPr sz="800" spc="-5" dirty="0">
                <a:latin typeface="Times New Roman"/>
                <a:cs typeface="Times New Roman"/>
              </a:rPr>
              <a:t>[]</a:t>
            </a:r>
            <a:r>
              <a:rPr sz="800" spc="-10" dirty="0">
                <a:latin typeface="Times New Roman"/>
                <a:cs typeface="Times New Roman"/>
              </a:rPr>
              <a:t> </a:t>
            </a:r>
            <a:r>
              <a:rPr sz="800" spc="-5" dirty="0">
                <a:latin typeface="Times New Roman"/>
                <a:cs typeface="Times New Roman"/>
              </a:rPr>
              <a:t>a</a:t>
            </a:r>
            <a:r>
              <a:rPr sz="800" spc="-10" dirty="0">
                <a:latin typeface="Times New Roman"/>
                <a:cs typeface="Times New Roman"/>
              </a:rPr>
              <a:t>r</a:t>
            </a:r>
            <a:r>
              <a:rPr sz="800" spc="-5" dirty="0">
                <a:latin typeface="Times New Roman"/>
                <a:cs typeface="Times New Roman"/>
              </a:rPr>
              <a:t>gs</a:t>
            </a:r>
            <a:r>
              <a:rPr sz="800" spc="-10" dirty="0">
                <a:latin typeface="Times New Roman"/>
                <a:cs typeface="Times New Roman"/>
              </a:rPr>
              <a:t> </a:t>
            </a:r>
            <a:r>
              <a:rPr sz="800" spc="-5" dirty="0">
                <a:latin typeface="Times New Roman"/>
                <a:cs typeface="Times New Roman"/>
              </a:rPr>
              <a:t>)</a:t>
            </a:r>
            <a:endParaRPr sz="800" dirty="0">
              <a:latin typeface="Times New Roman"/>
              <a:cs typeface="Times New Roman"/>
            </a:endParaRPr>
          </a:p>
          <a:p>
            <a:pPr marL="139065">
              <a:lnSpc>
                <a:spcPct val="100000"/>
              </a:lnSpc>
            </a:pPr>
            <a:r>
              <a:rPr sz="800" spc="-5" dirty="0">
                <a:latin typeface="Times New Roman"/>
                <a:cs typeface="Times New Roman"/>
              </a:rPr>
              <a:t>{</a:t>
            </a:r>
            <a:endParaRPr sz="800" dirty="0">
              <a:latin typeface="Times New Roman"/>
              <a:cs typeface="Times New Roman"/>
            </a:endParaRPr>
          </a:p>
          <a:p>
            <a:pPr marL="291465">
              <a:lnSpc>
                <a:spcPct val="100000"/>
              </a:lnSpc>
            </a:pPr>
            <a:r>
              <a:rPr sz="800" spc="-5" dirty="0">
                <a:latin typeface="Times New Roman"/>
                <a:cs typeface="Times New Roman"/>
              </a:rPr>
              <a:t>S</a:t>
            </a:r>
            <a:r>
              <a:rPr sz="800" spc="-10" dirty="0">
                <a:latin typeface="Times New Roman"/>
                <a:cs typeface="Times New Roman"/>
              </a:rPr>
              <a:t>y</a:t>
            </a:r>
            <a:r>
              <a:rPr sz="800" spc="-5" dirty="0">
                <a:latin typeface="Times New Roman"/>
                <a:cs typeface="Times New Roman"/>
              </a:rPr>
              <a:t>ste</a:t>
            </a:r>
            <a:r>
              <a:rPr sz="800" spc="-20" dirty="0">
                <a:latin typeface="Times New Roman"/>
                <a:cs typeface="Times New Roman"/>
              </a:rPr>
              <a:t>m</a:t>
            </a:r>
            <a:r>
              <a:rPr sz="800" spc="-10" dirty="0">
                <a:latin typeface="Times New Roman"/>
                <a:cs typeface="Times New Roman"/>
              </a:rPr>
              <a:t>.</a:t>
            </a:r>
            <a:r>
              <a:rPr sz="800" spc="-5" dirty="0">
                <a:latin typeface="Times New Roman"/>
                <a:cs typeface="Times New Roman"/>
              </a:rPr>
              <a:t>out</a:t>
            </a:r>
            <a:r>
              <a:rPr sz="800" spc="-10" dirty="0">
                <a:latin typeface="Times New Roman"/>
                <a:cs typeface="Times New Roman"/>
              </a:rPr>
              <a:t>.</a:t>
            </a:r>
            <a:r>
              <a:rPr sz="800" spc="-5" dirty="0">
                <a:latin typeface="Times New Roman"/>
                <a:cs typeface="Times New Roman"/>
              </a:rPr>
              <a:t>p</a:t>
            </a:r>
            <a:r>
              <a:rPr sz="800" spc="-10" dirty="0">
                <a:latin typeface="Times New Roman"/>
                <a:cs typeface="Times New Roman"/>
              </a:rPr>
              <a:t>r</a:t>
            </a:r>
            <a:r>
              <a:rPr sz="800" spc="-5" dirty="0">
                <a:latin typeface="Times New Roman"/>
                <a:cs typeface="Times New Roman"/>
              </a:rPr>
              <a:t>intln</a:t>
            </a:r>
            <a:r>
              <a:rPr sz="800" spc="-10" dirty="0">
                <a:latin typeface="Times New Roman"/>
                <a:cs typeface="Times New Roman"/>
              </a:rPr>
              <a:t>(</a:t>
            </a:r>
            <a:r>
              <a:rPr sz="800" dirty="0">
                <a:latin typeface="Times New Roman"/>
                <a:cs typeface="Times New Roman"/>
              </a:rPr>
              <a:t>“</a:t>
            </a:r>
            <a:r>
              <a:rPr sz="800" spc="-5" dirty="0">
                <a:latin typeface="Times New Roman"/>
                <a:cs typeface="Times New Roman"/>
              </a:rPr>
              <a:t>hello”</a:t>
            </a:r>
            <a:r>
              <a:rPr sz="800" spc="-10" dirty="0">
                <a:latin typeface="Times New Roman"/>
                <a:cs typeface="Times New Roman"/>
              </a:rPr>
              <a:t>)</a:t>
            </a:r>
            <a:r>
              <a:rPr sz="800" spc="-5" dirty="0">
                <a:latin typeface="Times New Roman"/>
                <a:cs typeface="Times New Roman"/>
              </a:rPr>
              <a:t>;</a:t>
            </a:r>
            <a:endParaRPr sz="800" dirty="0">
              <a:latin typeface="Times New Roman"/>
              <a:cs typeface="Times New Roman"/>
            </a:endParaRPr>
          </a:p>
          <a:p>
            <a:pPr marL="139065">
              <a:lnSpc>
                <a:spcPct val="100000"/>
              </a:lnSpc>
            </a:pPr>
            <a:r>
              <a:rPr sz="800" spc="-5" dirty="0">
                <a:latin typeface="Times New Roman"/>
                <a:cs typeface="Times New Roman"/>
              </a:rPr>
              <a:t>}</a:t>
            </a:r>
            <a:endParaRPr sz="800" dirty="0">
              <a:latin typeface="Times New Roman"/>
              <a:cs typeface="Times New Roman"/>
            </a:endParaRPr>
          </a:p>
          <a:p>
            <a:pPr marL="12700">
              <a:lnSpc>
                <a:spcPct val="100000"/>
              </a:lnSpc>
            </a:pPr>
            <a:r>
              <a:rPr sz="800" spc="-5" dirty="0">
                <a:latin typeface="Times New Roman"/>
                <a:cs typeface="Times New Roman"/>
              </a:rPr>
              <a:t>}</a:t>
            </a:r>
            <a:endParaRPr sz="800" dirty="0">
              <a:latin typeface="Times New Roman"/>
              <a:cs typeface="Times New Roman"/>
            </a:endParaRPr>
          </a:p>
        </p:txBody>
      </p:sp>
      <p:sp>
        <p:nvSpPr>
          <p:cNvPr id="5" name="object 5"/>
          <p:cNvSpPr txBox="1"/>
          <p:nvPr/>
        </p:nvSpPr>
        <p:spPr>
          <a:xfrm>
            <a:off x="1031240" y="3023245"/>
            <a:ext cx="1536065" cy="276999"/>
          </a:xfrm>
          <a:prstGeom prst="rect">
            <a:avLst/>
          </a:prstGeom>
          <a:ln>
            <a:noFill/>
          </a:ln>
        </p:spPr>
        <p:txBody>
          <a:bodyPr vert="horz" wrap="square" lIns="0" tIns="0" rIns="0" bIns="0" rtlCol="0">
            <a:spAutoFit/>
          </a:bodyPr>
          <a:lstStyle/>
          <a:p>
            <a:pPr marL="12700">
              <a:lnSpc>
                <a:spcPct val="100000"/>
              </a:lnSpc>
            </a:pPr>
            <a:r>
              <a:rPr sz="1800" spc="-5" dirty="0">
                <a:latin typeface="Times New Roman"/>
                <a:cs typeface="Times New Roman"/>
              </a:rPr>
              <a:t>Hello</a:t>
            </a:r>
            <a:r>
              <a:rPr sz="1800" spc="-145" dirty="0">
                <a:latin typeface="Times New Roman"/>
                <a:cs typeface="Times New Roman"/>
              </a:rPr>
              <a:t>W</a:t>
            </a:r>
            <a:r>
              <a:rPr sz="1800" spc="-5" dirty="0">
                <a:latin typeface="Times New Roman"/>
                <a:cs typeface="Times New Roman"/>
              </a:rPr>
              <a:t>orld.java</a:t>
            </a:r>
            <a:endParaRPr sz="1800" dirty="0">
              <a:latin typeface="Times New Roman"/>
              <a:cs typeface="Times New Roman"/>
            </a:endParaRPr>
          </a:p>
        </p:txBody>
      </p:sp>
      <p:sp>
        <p:nvSpPr>
          <p:cNvPr id="6" name="object 6"/>
          <p:cNvSpPr txBox="1"/>
          <p:nvPr/>
        </p:nvSpPr>
        <p:spPr>
          <a:xfrm>
            <a:off x="266701" y="3515427"/>
            <a:ext cx="990600" cy="553998"/>
          </a:xfrm>
          <a:prstGeom prst="rect">
            <a:avLst/>
          </a:prstGeom>
          <a:ln>
            <a:noFill/>
          </a:ln>
        </p:spPr>
        <p:txBody>
          <a:bodyPr vert="horz" wrap="square" lIns="0" tIns="0" rIns="0" bIns="0" rtlCol="0">
            <a:spAutoFit/>
          </a:bodyPr>
          <a:lstStyle/>
          <a:p>
            <a:pPr marL="12700">
              <a:lnSpc>
                <a:spcPct val="100000"/>
              </a:lnSpc>
            </a:pPr>
            <a:r>
              <a:rPr sz="1800" spc="-5" dirty="0">
                <a:latin typeface="Times New Roman"/>
                <a:cs typeface="Times New Roman"/>
              </a:rPr>
              <a:t>Compil</a:t>
            </a:r>
            <a:r>
              <a:rPr lang="en-US" sz="1800" spc="-5" dirty="0">
                <a:latin typeface="Times New Roman"/>
                <a:cs typeface="Times New Roman"/>
              </a:rPr>
              <a:t>e</a:t>
            </a:r>
            <a:endParaRPr sz="1800" dirty="0">
              <a:latin typeface="Times New Roman"/>
              <a:cs typeface="Times New Roman"/>
            </a:endParaRPr>
          </a:p>
          <a:p>
            <a:pPr marL="12700">
              <a:lnSpc>
                <a:spcPct val="100000"/>
              </a:lnSpc>
            </a:pPr>
            <a:r>
              <a:rPr sz="1800" b="1" dirty="0">
                <a:latin typeface="Times New Roman"/>
                <a:cs typeface="Times New Roman"/>
              </a:rPr>
              <a:t>javac</a:t>
            </a:r>
            <a:endParaRPr sz="1800" dirty="0">
              <a:latin typeface="Times New Roman"/>
              <a:cs typeface="Times New Roman"/>
            </a:endParaRPr>
          </a:p>
        </p:txBody>
      </p:sp>
      <p:sp>
        <p:nvSpPr>
          <p:cNvPr id="8" name="object 8"/>
          <p:cNvSpPr/>
          <p:nvPr/>
        </p:nvSpPr>
        <p:spPr>
          <a:xfrm>
            <a:off x="600455" y="4188320"/>
            <a:ext cx="1080135" cy="1405255"/>
          </a:xfrm>
          <a:custGeom>
            <a:avLst/>
            <a:gdLst/>
            <a:ahLst/>
            <a:cxnLst/>
            <a:rect l="l" t="t" r="r" b="b"/>
            <a:pathLst>
              <a:path w="1080135" h="1405254">
                <a:moveTo>
                  <a:pt x="0" y="152399"/>
                </a:moveTo>
                <a:lnTo>
                  <a:pt x="0" y="1267967"/>
                </a:lnTo>
                <a:lnTo>
                  <a:pt x="8200" y="1295399"/>
                </a:lnTo>
                <a:lnTo>
                  <a:pt x="42732" y="1341119"/>
                </a:lnTo>
                <a:lnTo>
                  <a:pt x="96699" y="1374647"/>
                </a:lnTo>
                <a:lnTo>
                  <a:pt x="164408" y="1395983"/>
                </a:lnTo>
                <a:lnTo>
                  <a:pt x="240166" y="1405127"/>
                </a:lnTo>
                <a:lnTo>
                  <a:pt x="318281" y="1405127"/>
                </a:lnTo>
                <a:lnTo>
                  <a:pt x="374753" y="1395983"/>
                </a:lnTo>
                <a:lnTo>
                  <a:pt x="272795" y="1395983"/>
                </a:lnTo>
                <a:lnTo>
                  <a:pt x="259079" y="1392935"/>
                </a:lnTo>
                <a:lnTo>
                  <a:pt x="220217" y="1392935"/>
                </a:lnTo>
                <a:lnTo>
                  <a:pt x="207263" y="1389887"/>
                </a:lnTo>
                <a:lnTo>
                  <a:pt x="195071" y="1386839"/>
                </a:lnTo>
                <a:lnTo>
                  <a:pt x="182879" y="1386839"/>
                </a:lnTo>
                <a:lnTo>
                  <a:pt x="170687" y="1383791"/>
                </a:lnTo>
                <a:lnTo>
                  <a:pt x="136397" y="1374647"/>
                </a:lnTo>
                <a:lnTo>
                  <a:pt x="125729" y="1371599"/>
                </a:lnTo>
                <a:lnTo>
                  <a:pt x="126491" y="1371599"/>
                </a:lnTo>
                <a:lnTo>
                  <a:pt x="115823" y="1368551"/>
                </a:lnTo>
                <a:lnTo>
                  <a:pt x="105917" y="1362455"/>
                </a:lnTo>
                <a:lnTo>
                  <a:pt x="96011" y="1359407"/>
                </a:lnTo>
                <a:lnTo>
                  <a:pt x="96773" y="1359407"/>
                </a:lnTo>
                <a:lnTo>
                  <a:pt x="78485" y="1350263"/>
                </a:lnTo>
                <a:lnTo>
                  <a:pt x="79247" y="1350263"/>
                </a:lnTo>
                <a:lnTo>
                  <a:pt x="66674" y="1341119"/>
                </a:lnTo>
                <a:lnTo>
                  <a:pt x="63245" y="1341119"/>
                </a:lnTo>
                <a:lnTo>
                  <a:pt x="55625" y="1335023"/>
                </a:lnTo>
                <a:lnTo>
                  <a:pt x="48767" y="1328927"/>
                </a:lnTo>
                <a:lnTo>
                  <a:pt x="49529" y="1328927"/>
                </a:lnTo>
                <a:lnTo>
                  <a:pt x="42671" y="1322831"/>
                </a:lnTo>
                <a:lnTo>
                  <a:pt x="43433" y="1322831"/>
                </a:lnTo>
                <a:lnTo>
                  <a:pt x="37337" y="1316735"/>
                </a:lnTo>
                <a:lnTo>
                  <a:pt x="32003" y="1310639"/>
                </a:lnTo>
                <a:lnTo>
                  <a:pt x="32765" y="1310639"/>
                </a:lnTo>
                <a:lnTo>
                  <a:pt x="27431" y="1304543"/>
                </a:lnTo>
                <a:lnTo>
                  <a:pt x="28193" y="1304543"/>
                </a:lnTo>
                <a:lnTo>
                  <a:pt x="12953" y="1267967"/>
                </a:lnTo>
                <a:lnTo>
                  <a:pt x="12953" y="188151"/>
                </a:lnTo>
                <a:lnTo>
                  <a:pt x="8055" y="179831"/>
                </a:lnTo>
                <a:lnTo>
                  <a:pt x="0" y="152399"/>
                </a:lnTo>
                <a:close/>
              </a:path>
              <a:path w="1080135" h="1405254">
                <a:moveTo>
                  <a:pt x="483107" y="1338071"/>
                </a:moveTo>
                <a:lnTo>
                  <a:pt x="447875" y="1359407"/>
                </a:lnTo>
                <a:lnTo>
                  <a:pt x="424258" y="1368551"/>
                </a:lnTo>
                <a:lnTo>
                  <a:pt x="412162" y="1374647"/>
                </a:lnTo>
                <a:lnTo>
                  <a:pt x="349625" y="1389887"/>
                </a:lnTo>
                <a:lnTo>
                  <a:pt x="336852" y="1389887"/>
                </a:lnTo>
                <a:lnTo>
                  <a:pt x="324038" y="1392935"/>
                </a:lnTo>
                <a:lnTo>
                  <a:pt x="298373" y="1392935"/>
                </a:lnTo>
                <a:lnTo>
                  <a:pt x="285563" y="1395983"/>
                </a:lnTo>
                <a:lnTo>
                  <a:pt x="374753" y="1395983"/>
                </a:lnTo>
                <a:lnTo>
                  <a:pt x="427423" y="1383791"/>
                </a:lnTo>
                <a:lnTo>
                  <a:pt x="486529" y="1353311"/>
                </a:lnTo>
                <a:lnTo>
                  <a:pt x="502077" y="1341119"/>
                </a:lnTo>
                <a:lnTo>
                  <a:pt x="483107" y="1341119"/>
                </a:lnTo>
                <a:lnTo>
                  <a:pt x="483107" y="1338071"/>
                </a:lnTo>
                <a:close/>
              </a:path>
              <a:path w="1080135" h="1405254">
                <a:moveTo>
                  <a:pt x="62483" y="1338071"/>
                </a:moveTo>
                <a:lnTo>
                  <a:pt x="63245" y="1341119"/>
                </a:lnTo>
                <a:lnTo>
                  <a:pt x="66674" y="1341119"/>
                </a:lnTo>
                <a:lnTo>
                  <a:pt x="62483" y="1338071"/>
                </a:lnTo>
                <a:close/>
              </a:path>
              <a:path w="1080135" h="1405254">
                <a:moveTo>
                  <a:pt x="801597" y="1115567"/>
                </a:moveTo>
                <a:lnTo>
                  <a:pt x="724221" y="1121663"/>
                </a:lnTo>
                <a:lnTo>
                  <a:pt x="652962" y="1139951"/>
                </a:lnTo>
                <a:lnTo>
                  <a:pt x="593572" y="1170431"/>
                </a:lnTo>
                <a:lnTo>
                  <a:pt x="551801" y="1210055"/>
                </a:lnTo>
                <a:lnTo>
                  <a:pt x="533399" y="1261871"/>
                </a:lnTo>
                <a:lnTo>
                  <a:pt x="533399" y="1267967"/>
                </a:lnTo>
                <a:lnTo>
                  <a:pt x="530351" y="1280159"/>
                </a:lnTo>
                <a:lnTo>
                  <a:pt x="528065" y="1286255"/>
                </a:lnTo>
                <a:lnTo>
                  <a:pt x="528827" y="1286255"/>
                </a:lnTo>
                <a:lnTo>
                  <a:pt x="525779" y="1292351"/>
                </a:lnTo>
                <a:lnTo>
                  <a:pt x="521969" y="1298447"/>
                </a:lnTo>
                <a:lnTo>
                  <a:pt x="522731" y="1298447"/>
                </a:lnTo>
                <a:lnTo>
                  <a:pt x="513587" y="1310639"/>
                </a:lnTo>
                <a:lnTo>
                  <a:pt x="514349" y="1310639"/>
                </a:lnTo>
                <a:lnTo>
                  <a:pt x="509015" y="1316735"/>
                </a:lnTo>
                <a:lnTo>
                  <a:pt x="496823" y="1328927"/>
                </a:lnTo>
                <a:lnTo>
                  <a:pt x="489965" y="1335023"/>
                </a:lnTo>
                <a:lnTo>
                  <a:pt x="490727" y="1335023"/>
                </a:lnTo>
                <a:lnTo>
                  <a:pt x="483107" y="1341119"/>
                </a:lnTo>
                <a:lnTo>
                  <a:pt x="502077" y="1341119"/>
                </a:lnTo>
                <a:lnTo>
                  <a:pt x="509851" y="1335023"/>
                </a:lnTo>
                <a:lnTo>
                  <a:pt x="528070" y="1313687"/>
                </a:lnTo>
                <a:lnTo>
                  <a:pt x="540475" y="1289303"/>
                </a:lnTo>
                <a:lnTo>
                  <a:pt x="546353" y="1261871"/>
                </a:lnTo>
                <a:lnTo>
                  <a:pt x="546353" y="1255775"/>
                </a:lnTo>
                <a:lnTo>
                  <a:pt x="547115" y="1246631"/>
                </a:lnTo>
                <a:lnTo>
                  <a:pt x="547623" y="1246631"/>
                </a:lnTo>
                <a:lnTo>
                  <a:pt x="548639" y="1240535"/>
                </a:lnTo>
                <a:lnTo>
                  <a:pt x="549401" y="1240535"/>
                </a:lnTo>
                <a:lnTo>
                  <a:pt x="550925" y="1234439"/>
                </a:lnTo>
                <a:lnTo>
                  <a:pt x="557021" y="1222247"/>
                </a:lnTo>
                <a:lnTo>
                  <a:pt x="561593" y="1216151"/>
                </a:lnTo>
                <a:lnTo>
                  <a:pt x="560831" y="1216151"/>
                </a:lnTo>
                <a:lnTo>
                  <a:pt x="566165" y="1210055"/>
                </a:lnTo>
                <a:lnTo>
                  <a:pt x="565403" y="1210055"/>
                </a:lnTo>
                <a:lnTo>
                  <a:pt x="570737" y="1203959"/>
                </a:lnTo>
                <a:lnTo>
                  <a:pt x="576833" y="1197863"/>
                </a:lnTo>
                <a:lnTo>
                  <a:pt x="579500" y="1197863"/>
                </a:lnTo>
                <a:lnTo>
                  <a:pt x="582929" y="1194815"/>
                </a:lnTo>
                <a:lnTo>
                  <a:pt x="582167" y="1194815"/>
                </a:lnTo>
                <a:lnTo>
                  <a:pt x="589025" y="1188719"/>
                </a:lnTo>
                <a:lnTo>
                  <a:pt x="596645" y="1182623"/>
                </a:lnTo>
                <a:lnTo>
                  <a:pt x="595883" y="1182623"/>
                </a:lnTo>
                <a:lnTo>
                  <a:pt x="604265" y="1176527"/>
                </a:lnTo>
                <a:lnTo>
                  <a:pt x="612647" y="1173479"/>
                </a:lnTo>
                <a:lnTo>
                  <a:pt x="611885" y="1173479"/>
                </a:lnTo>
                <a:lnTo>
                  <a:pt x="630173" y="1164335"/>
                </a:lnTo>
                <a:lnTo>
                  <a:pt x="629411" y="1164335"/>
                </a:lnTo>
                <a:lnTo>
                  <a:pt x="639317" y="1158239"/>
                </a:lnTo>
                <a:lnTo>
                  <a:pt x="649223" y="1155191"/>
                </a:lnTo>
                <a:lnTo>
                  <a:pt x="659891" y="1152143"/>
                </a:lnTo>
                <a:lnTo>
                  <a:pt x="659129" y="1152143"/>
                </a:lnTo>
                <a:lnTo>
                  <a:pt x="669797" y="1149095"/>
                </a:lnTo>
                <a:lnTo>
                  <a:pt x="704087" y="1139951"/>
                </a:lnTo>
                <a:lnTo>
                  <a:pt x="716279" y="1136903"/>
                </a:lnTo>
                <a:lnTo>
                  <a:pt x="715517" y="1136903"/>
                </a:lnTo>
                <a:lnTo>
                  <a:pt x="728471" y="1133855"/>
                </a:lnTo>
                <a:lnTo>
                  <a:pt x="740663" y="1133855"/>
                </a:lnTo>
                <a:lnTo>
                  <a:pt x="766571" y="1130807"/>
                </a:lnTo>
                <a:lnTo>
                  <a:pt x="779525" y="1127759"/>
                </a:lnTo>
                <a:lnTo>
                  <a:pt x="916555" y="1127759"/>
                </a:lnTo>
                <a:lnTo>
                  <a:pt x="879342" y="1121663"/>
                </a:lnTo>
                <a:lnTo>
                  <a:pt x="801597" y="1115567"/>
                </a:lnTo>
                <a:close/>
              </a:path>
              <a:path w="1080135" h="1405254">
                <a:moveTo>
                  <a:pt x="1066799" y="1220489"/>
                </a:moveTo>
                <a:lnTo>
                  <a:pt x="1066799" y="1255775"/>
                </a:lnTo>
                <a:lnTo>
                  <a:pt x="1069085" y="1310639"/>
                </a:lnTo>
                <a:lnTo>
                  <a:pt x="1079753" y="1310639"/>
                </a:lnTo>
                <a:lnTo>
                  <a:pt x="1079753" y="1261871"/>
                </a:lnTo>
                <a:lnTo>
                  <a:pt x="1078991" y="1252727"/>
                </a:lnTo>
                <a:lnTo>
                  <a:pt x="1071324" y="1228343"/>
                </a:lnTo>
                <a:lnTo>
                  <a:pt x="1066799" y="1220489"/>
                </a:lnTo>
                <a:close/>
              </a:path>
              <a:path w="1080135" h="1405254">
                <a:moveTo>
                  <a:pt x="1066799" y="1255775"/>
                </a:moveTo>
                <a:lnTo>
                  <a:pt x="1066799" y="1261871"/>
                </a:lnTo>
                <a:lnTo>
                  <a:pt x="1067053" y="1261871"/>
                </a:lnTo>
                <a:lnTo>
                  <a:pt x="1066799" y="1255775"/>
                </a:lnTo>
                <a:close/>
              </a:path>
              <a:path w="1080135" h="1405254">
                <a:moveTo>
                  <a:pt x="1077770" y="137159"/>
                </a:moveTo>
                <a:lnTo>
                  <a:pt x="1066799" y="137159"/>
                </a:lnTo>
                <a:lnTo>
                  <a:pt x="1066799" y="1220489"/>
                </a:lnTo>
                <a:lnTo>
                  <a:pt x="1071324" y="1228343"/>
                </a:lnTo>
                <a:lnTo>
                  <a:pt x="1078991" y="1252727"/>
                </a:lnTo>
                <a:lnTo>
                  <a:pt x="1079753" y="1261871"/>
                </a:lnTo>
                <a:lnTo>
                  <a:pt x="1079753" y="146303"/>
                </a:lnTo>
                <a:lnTo>
                  <a:pt x="1077770" y="137159"/>
                </a:lnTo>
                <a:close/>
              </a:path>
              <a:path w="1080135" h="1405254">
                <a:moveTo>
                  <a:pt x="1066799" y="1246631"/>
                </a:moveTo>
                <a:lnTo>
                  <a:pt x="1065275" y="1246631"/>
                </a:lnTo>
                <a:lnTo>
                  <a:pt x="1066799" y="1255775"/>
                </a:lnTo>
                <a:lnTo>
                  <a:pt x="1066799" y="1246631"/>
                </a:lnTo>
                <a:close/>
              </a:path>
              <a:path w="1080135" h="1405254">
                <a:moveTo>
                  <a:pt x="547623" y="1246631"/>
                </a:moveTo>
                <a:lnTo>
                  <a:pt x="547115" y="1246631"/>
                </a:lnTo>
                <a:lnTo>
                  <a:pt x="547115" y="1249679"/>
                </a:lnTo>
                <a:lnTo>
                  <a:pt x="547623" y="1246631"/>
                </a:lnTo>
                <a:close/>
              </a:path>
              <a:path w="1080135" h="1405254">
                <a:moveTo>
                  <a:pt x="1066799" y="1240535"/>
                </a:moveTo>
                <a:lnTo>
                  <a:pt x="1063751" y="1240535"/>
                </a:lnTo>
                <a:lnTo>
                  <a:pt x="1065275" y="1249679"/>
                </a:lnTo>
                <a:lnTo>
                  <a:pt x="1065275" y="1246631"/>
                </a:lnTo>
                <a:lnTo>
                  <a:pt x="1066799" y="1246631"/>
                </a:lnTo>
                <a:lnTo>
                  <a:pt x="1066799" y="1240535"/>
                </a:lnTo>
                <a:close/>
              </a:path>
              <a:path w="1080135" h="1405254">
                <a:moveTo>
                  <a:pt x="549401" y="1240535"/>
                </a:moveTo>
                <a:lnTo>
                  <a:pt x="548639" y="1240535"/>
                </a:lnTo>
                <a:lnTo>
                  <a:pt x="548639" y="1243583"/>
                </a:lnTo>
                <a:lnTo>
                  <a:pt x="549401" y="1240535"/>
                </a:lnTo>
                <a:close/>
              </a:path>
              <a:path w="1080135" h="1405254">
                <a:moveTo>
                  <a:pt x="1051649" y="1197863"/>
                </a:moveTo>
                <a:lnTo>
                  <a:pt x="1036319" y="1197863"/>
                </a:lnTo>
                <a:lnTo>
                  <a:pt x="1042415" y="1203959"/>
                </a:lnTo>
                <a:lnTo>
                  <a:pt x="1047749" y="1210055"/>
                </a:lnTo>
                <a:lnTo>
                  <a:pt x="1046987" y="1210055"/>
                </a:lnTo>
                <a:lnTo>
                  <a:pt x="1056131" y="1222247"/>
                </a:lnTo>
                <a:lnTo>
                  <a:pt x="1055369" y="1222247"/>
                </a:lnTo>
                <a:lnTo>
                  <a:pt x="1059179" y="1228343"/>
                </a:lnTo>
                <a:lnTo>
                  <a:pt x="1062227" y="1234439"/>
                </a:lnTo>
                <a:lnTo>
                  <a:pt x="1061465" y="1234439"/>
                </a:lnTo>
                <a:lnTo>
                  <a:pt x="1063751" y="1243583"/>
                </a:lnTo>
                <a:lnTo>
                  <a:pt x="1063751" y="1240535"/>
                </a:lnTo>
                <a:lnTo>
                  <a:pt x="1066799" y="1240535"/>
                </a:lnTo>
                <a:lnTo>
                  <a:pt x="1066799" y="1220489"/>
                </a:lnTo>
                <a:lnTo>
                  <a:pt x="1057279" y="1203959"/>
                </a:lnTo>
                <a:lnTo>
                  <a:pt x="1051649" y="1197863"/>
                </a:lnTo>
                <a:close/>
              </a:path>
              <a:path w="1080135" h="1405254">
                <a:moveTo>
                  <a:pt x="579500" y="1197863"/>
                </a:moveTo>
                <a:lnTo>
                  <a:pt x="576833" y="1197863"/>
                </a:lnTo>
                <a:lnTo>
                  <a:pt x="576071" y="1200911"/>
                </a:lnTo>
                <a:lnTo>
                  <a:pt x="579500" y="1197863"/>
                </a:lnTo>
                <a:close/>
              </a:path>
              <a:path w="1080135" h="1405254">
                <a:moveTo>
                  <a:pt x="916555" y="1127759"/>
                </a:moveTo>
                <a:lnTo>
                  <a:pt x="832653" y="1127759"/>
                </a:lnTo>
                <a:lnTo>
                  <a:pt x="845409" y="1130807"/>
                </a:lnTo>
                <a:lnTo>
                  <a:pt x="858264" y="1130807"/>
                </a:lnTo>
                <a:lnTo>
                  <a:pt x="871181" y="1133855"/>
                </a:lnTo>
                <a:lnTo>
                  <a:pt x="884118" y="1133855"/>
                </a:lnTo>
                <a:lnTo>
                  <a:pt x="947738" y="1149095"/>
                </a:lnTo>
                <a:lnTo>
                  <a:pt x="959971" y="1155191"/>
                </a:lnTo>
                <a:lnTo>
                  <a:pt x="971949" y="1158239"/>
                </a:lnTo>
                <a:lnTo>
                  <a:pt x="1005950" y="1176527"/>
                </a:lnTo>
                <a:lnTo>
                  <a:pt x="1024127" y="1188719"/>
                </a:lnTo>
                <a:lnTo>
                  <a:pt x="1023365" y="1188719"/>
                </a:lnTo>
                <a:lnTo>
                  <a:pt x="1030223" y="1194815"/>
                </a:lnTo>
                <a:lnTo>
                  <a:pt x="1036319" y="1200911"/>
                </a:lnTo>
                <a:lnTo>
                  <a:pt x="1036319" y="1197863"/>
                </a:lnTo>
                <a:lnTo>
                  <a:pt x="1051649" y="1197863"/>
                </a:lnTo>
                <a:lnTo>
                  <a:pt x="1037576" y="1182623"/>
                </a:lnTo>
                <a:lnTo>
                  <a:pt x="1012933" y="1164335"/>
                </a:lnTo>
                <a:lnTo>
                  <a:pt x="984069" y="1149095"/>
                </a:lnTo>
                <a:lnTo>
                  <a:pt x="951704" y="1136903"/>
                </a:lnTo>
                <a:lnTo>
                  <a:pt x="916555" y="1127759"/>
                </a:lnTo>
                <a:close/>
              </a:path>
              <a:path w="1080135" h="1405254">
                <a:moveTo>
                  <a:pt x="12953" y="152399"/>
                </a:moveTo>
                <a:lnTo>
                  <a:pt x="12953" y="188151"/>
                </a:lnTo>
                <a:lnTo>
                  <a:pt x="22412" y="204215"/>
                </a:lnTo>
                <a:lnTo>
                  <a:pt x="67176" y="240791"/>
                </a:lnTo>
                <a:lnTo>
                  <a:pt x="128596" y="268223"/>
                </a:lnTo>
                <a:lnTo>
                  <a:pt x="200975" y="286511"/>
                </a:lnTo>
                <a:lnTo>
                  <a:pt x="239493" y="289559"/>
                </a:lnTo>
                <a:lnTo>
                  <a:pt x="317628" y="289559"/>
                </a:lnTo>
                <a:lnTo>
                  <a:pt x="392479" y="277367"/>
                </a:lnTo>
                <a:lnTo>
                  <a:pt x="233171" y="277367"/>
                </a:lnTo>
                <a:lnTo>
                  <a:pt x="194309" y="271271"/>
                </a:lnTo>
                <a:lnTo>
                  <a:pt x="182879" y="271271"/>
                </a:lnTo>
                <a:lnTo>
                  <a:pt x="170687" y="268223"/>
                </a:lnTo>
                <a:lnTo>
                  <a:pt x="136397" y="259079"/>
                </a:lnTo>
                <a:lnTo>
                  <a:pt x="125729" y="256031"/>
                </a:lnTo>
                <a:lnTo>
                  <a:pt x="126491" y="256031"/>
                </a:lnTo>
                <a:lnTo>
                  <a:pt x="115823" y="249935"/>
                </a:lnTo>
                <a:lnTo>
                  <a:pt x="96011" y="243839"/>
                </a:lnTo>
                <a:lnTo>
                  <a:pt x="96773" y="243839"/>
                </a:lnTo>
                <a:lnTo>
                  <a:pt x="78485" y="234695"/>
                </a:lnTo>
                <a:lnTo>
                  <a:pt x="79247" y="234695"/>
                </a:lnTo>
                <a:lnTo>
                  <a:pt x="62483" y="222503"/>
                </a:lnTo>
                <a:lnTo>
                  <a:pt x="63245" y="222503"/>
                </a:lnTo>
                <a:lnTo>
                  <a:pt x="55625" y="219455"/>
                </a:lnTo>
                <a:lnTo>
                  <a:pt x="48767" y="213359"/>
                </a:lnTo>
                <a:lnTo>
                  <a:pt x="49529" y="213359"/>
                </a:lnTo>
                <a:lnTo>
                  <a:pt x="42671" y="207263"/>
                </a:lnTo>
                <a:lnTo>
                  <a:pt x="43433" y="207263"/>
                </a:lnTo>
                <a:lnTo>
                  <a:pt x="37337" y="201167"/>
                </a:lnTo>
                <a:lnTo>
                  <a:pt x="32003" y="195071"/>
                </a:lnTo>
                <a:lnTo>
                  <a:pt x="32765" y="195071"/>
                </a:lnTo>
                <a:lnTo>
                  <a:pt x="27431" y="188975"/>
                </a:lnTo>
                <a:lnTo>
                  <a:pt x="28193" y="188975"/>
                </a:lnTo>
                <a:lnTo>
                  <a:pt x="23621" y="182879"/>
                </a:lnTo>
                <a:lnTo>
                  <a:pt x="17525" y="170687"/>
                </a:lnTo>
                <a:lnTo>
                  <a:pt x="15239" y="164591"/>
                </a:lnTo>
                <a:lnTo>
                  <a:pt x="13715" y="158495"/>
                </a:lnTo>
                <a:lnTo>
                  <a:pt x="12953" y="152399"/>
                </a:lnTo>
                <a:close/>
              </a:path>
              <a:path w="1080135" h="1405254">
                <a:moveTo>
                  <a:pt x="846088" y="0"/>
                </a:moveTo>
                <a:lnTo>
                  <a:pt x="766667" y="0"/>
                </a:lnTo>
                <a:lnTo>
                  <a:pt x="690266" y="12191"/>
                </a:lnTo>
                <a:lnTo>
                  <a:pt x="622894" y="36575"/>
                </a:lnTo>
                <a:lnTo>
                  <a:pt x="570560" y="70103"/>
                </a:lnTo>
                <a:lnTo>
                  <a:pt x="539273" y="118871"/>
                </a:lnTo>
                <a:lnTo>
                  <a:pt x="533399" y="146303"/>
                </a:lnTo>
                <a:lnTo>
                  <a:pt x="533399" y="152399"/>
                </a:lnTo>
                <a:lnTo>
                  <a:pt x="530351" y="164591"/>
                </a:lnTo>
                <a:lnTo>
                  <a:pt x="528065" y="170687"/>
                </a:lnTo>
                <a:lnTo>
                  <a:pt x="528827" y="170687"/>
                </a:lnTo>
                <a:lnTo>
                  <a:pt x="525779" y="176783"/>
                </a:lnTo>
                <a:lnTo>
                  <a:pt x="521969" y="182879"/>
                </a:lnTo>
                <a:lnTo>
                  <a:pt x="522731" y="182879"/>
                </a:lnTo>
                <a:lnTo>
                  <a:pt x="513587" y="195071"/>
                </a:lnTo>
                <a:lnTo>
                  <a:pt x="514349" y="195071"/>
                </a:lnTo>
                <a:lnTo>
                  <a:pt x="509015" y="201167"/>
                </a:lnTo>
                <a:lnTo>
                  <a:pt x="502919" y="207263"/>
                </a:lnTo>
                <a:lnTo>
                  <a:pt x="503681" y="207263"/>
                </a:lnTo>
                <a:lnTo>
                  <a:pt x="489965" y="219455"/>
                </a:lnTo>
                <a:lnTo>
                  <a:pt x="490727" y="219455"/>
                </a:lnTo>
                <a:lnTo>
                  <a:pt x="481924" y="225551"/>
                </a:lnTo>
                <a:lnTo>
                  <a:pt x="471317" y="231647"/>
                </a:lnTo>
                <a:lnTo>
                  <a:pt x="460300" y="237743"/>
                </a:lnTo>
                <a:lnTo>
                  <a:pt x="448913" y="243839"/>
                </a:lnTo>
                <a:lnTo>
                  <a:pt x="437195" y="246887"/>
                </a:lnTo>
                <a:lnTo>
                  <a:pt x="425187" y="252983"/>
                </a:lnTo>
                <a:lnTo>
                  <a:pt x="412926" y="256031"/>
                </a:lnTo>
                <a:lnTo>
                  <a:pt x="400455" y="262127"/>
                </a:lnTo>
                <a:lnTo>
                  <a:pt x="362164" y="271271"/>
                </a:lnTo>
                <a:lnTo>
                  <a:pt x="349241" y="271271"/>
                </a:lnTo>
                <a:lnTo>
                  <a:pt x="323392" y="277367"/>
                </a:lnTo>
                <a:lnTo>
                  <a:pt x="392479" y="277367"/>
                </a:lnTo>
                <a:lnTo>
                  <a:pt x="458350" y="252983"/>
                </a:lnTo>
                <a:lnTo>
                  <a:pt x="509544" y="219455"/>
                </a:lnTo>
                <a:lnTo>
                  <a:pt x="540364" y="173735"/>
                </a:lnTo>
                <a:lnTo>
                  <a:pt x="546353" y="146303"/>
                </a:lnTo>
                <a:lnTo>
                  <a:pt x="546353" y="137159"/>
                </a:lnTo>
                <a:lnTo>
                  <a:pt x="546607" y="137159"/>
                </a:lnTo>
                <a:lnTo>
                  <a:pt x="561593" y="100583"/>
                </a:lnTo>
                <a:lnTo>
                  <a:pt x="560831" y="100583"/>
                </a:lnTo>
                <a:lnTo>
                  <a:pt x="566165" y="94487"/>
                </a:lnTo>
                <a:lnTo>
                  <a:pt x="565403" y="94487"/>
                </a:lnTo>
                <a:lnTo>
                  <a:pt x="570737" y="88391"/>
                </a:lnTo>
                <a:lnTo>
                  <a:pt x="576833" y="82295"/>
                </a:lnTo>
                <a:lnTo>
                  <a:pt x="576071" y="82295"/>
                </a:lnTo>
                <a:lnTo>
                  <a:pt x="582929" y="76199"/>
                </a:lnTo>
                <a:lnTo>
                  <a:pt x="585596" y="76199"/>
                </a:lnTo>
                <a:lnTo>
                  <a:pt x="589025" y="73151"/>
                </a:lnTo>
                <a:lnTo>
                  <a:pt x="596645" y="67055"/>
                </a:lnTo>
                <a:lnTo>
                  <a:pt x="595883" y="67055"/>
                </a:lnTo>
                <a:lnTo>
                  <a:pt x="612647" y="57911"/>
                </a:lnTo>
                <a:lnTo>
                  <a:pt x="611885" y="57911"/>
                </a:lnTo>
                <a:lnTo>
                  <a:pt x="630173" y="48767"/>
                </a:lnTo>
                <a:lnTo>
                  <a:pt x="629411" y="48767"/>
                </a:lnTo>
                <a:lnTo>
                  <a:pt x="639317" y="42671"/>
                </a:lnTo>
                <a:lnTo>
                  <a:pt x="649223" y="39623"/>
                </a:lnTo>
                <a:lnTo>
                  <a:pt x="659891" y="36575"/>
                </a:lnTo>
                <a:lnTo>
                  <a:pt x="659129" y="36575"/>
                </a:lnTo>
                <a:lnTo>
                  <a:pt x="669797" y="30479"/>
                </a:lnTo>
                <a:lnTo>
                  <a:pt x="675512" y="30479"/>
                </a:lnTo>
                <a:lnTo>
                  <a:pt x="681227" y="27431"/>
                </a:lnTo>
                <a:lnTo>
                  <a:pt x="692657" y="24383"/>
                </a:lnTo>
                <a:lnTo>
                  <a:pt x="704087" y="24383"/>
                </a:lnTo>
                <a:lnTo>
                  <a:pt x="716279" y="21335"/>
                </a:lnTo>
                <a:lnTo>
                  <a:pt x="715517" y="21335"/>
                </a:lnTo>
                <a:lnTo>
                  <a:pt x="728471" y="18287"/>
                </a:lnTo>
                <a:lnTo>
                  <a:pt x="727709" y="18287"/>
                </a:lnTo>
                <a:lnTo>
                  <a:pt x="740663" y="15239"/>
                </a:lnTo>
                <a:lnTo>
                  <a:pt x="766571" y="15239"/>
                </a:lnTo>
                <a:lnTo>
                  <a:pt x="779525" y="12191"/>
                </a:lnTo>
                <a:lnTo>
                  <a:pt x="922521" y="12191"/>
                </a:lnTo>
                <a:lnTo>
                  <a:pt x="846088" y="0"/>
                </a:lnTo>
                <a:close/>
              </a:path>
              <a:path w="1080135" h="1405254">
                <a:moveTo>
                  <a:pt x="10667" y="94487"/>
                </a:moveTo>
                <a:lnTo>
                  <a:pt x="0" y="94487"/>
                </a:lnTo>
                <a:lnTo>
                  <a:pt x="0" y="152399"/>
                </a:lnTo>
                <a:lnTo>
                  <a:pt x="8055" y="179831"/>
                </a:lnTo>
                <a:lnTo>
                  <a:pt x="12953" y="188151"/>
                </a:lnTo>
                <a:lnTo>
                  <a:pt x="12953" y="152399"/>
                </a:lnTo>
                <a:lnTo>
                  <a:pt x="10667" y="94487"/>
                </a:lnTo>
                <a:close/>
              </a:path>
              <a:path w="1080135" h="1405254">
                <a:moveTo>
                  <a:pt x="12953" y="146303"/>
                </a:moveTo>
                <a:lnTo>
                  <a:pt x="12713" y="146303"/>
                </a:lnTo>
                <a:lnTo>
                  <a:pt x="12953" y="152399"/>
                </a:lnTo>
                <a:lnTo>
                  <a:pt x="12953" y="146303"/>
                </a:lnTo>
                <a:close/>
              </a:path>
              <a:path w="1080135" h="1405254">
                <a:moveTo>
                  <a:pt x="546607" y="137159"/>
                </a:moveTo>
                <a:lnTo>
                  <a:pt x="546353" y="137159"/>
                </a:lnTo>
                <a:lnTo>
                  <a:pt x="546353" y="140207"/>
                </a:lnTo>
                <a:lnTo>
                  <a:pt x="546607" y="137159"/>
                </a:lnTo>
                <a:close/>
              </a:path>
              <a:path w="1080135" h="1405254">
                <a:moveTo>
                  <a:pt x="1047733" y="76199"/>
                </a:moveTo>
                <a:lnTo>
                  <a:pt x="1030223" y="76199"/>
                </a:lnTo>
                <a:lnTo>
                  <a:pt x="1042415" y="88391"/>
                </a:lnTo>
                <a:lnTo>
                  <a:pt x="1047749" y="94487"/>
                </a:lnTo>
                <a:lnTo>
                  <a:pt x="1046987" y="94487"/>
                </a:lnTo>
                <a:lnTo>
                  <a:pt x="1056131" y="106679"/>
                </a:lnTo>
                <a:lnTo>
                  <a:pt x="1055369" y="106679"/>
                </a:lnTo>
                <a:lnTo>
                  <a:pt x="1059179" y="112775"/>
                </a:lnTo>
                <a:lnTo>
                  <a:pt x="1062227" y="118871"/>
                </a:lnTo>
                <a:lnTo>
                  <a:pt x="1061465" y="118871"/>
                </a:lnTo>
                <a:lnTo>
                  <a:pt x="1063751" y="124967"/>
                </a:lnTo>
                <a:lnTo>
                  <a:pt x="1066799" y="140207"/>
                </a:lnTo>
                <a:lnTo>
                  <a:pt x="1066799" y="137159"/>
                </a:lnTo>
                <a:lnTo>
                  <a:pt x="1077770" y="137159"/>
                </a:lnTo>
                <a:lnTo>
                  <a:pt x="1073804" y="118871"/>
                </a:lnTo>
                <a:lnTo>
                  <a:pt x="1061098" y="91439"/>
                </a:lnTo>
                <a:lnTo>
                  <a:pt x="1047733" y="76199"/>
                </a:lnTo>
                <a:close/>
              </a:path>
              <a:path w="1080135" h="1405254">
                <a:moveTo>
                  <a:pt x="585596" y="76199"/>
                </a:moveTo>
                <a:lnTo>
                  <a:pt x="582929" y="76199"/>
                </a:lnTo>
                <a:lnTo>
                  <a:pt x="582167" y="79247"/>
                </a:lnTo>
                <a:lnTo>
                  <a:pt x="585596" y="76199"/>
                </a:lnTo>
                <a:close/>
              </a:path>
              <a:path w="1080135" h="1405254">
                <a:moveTo>
                  <a:pt x="973848" y="30479"/>
                </a:moveTo>
                <a:lnTo>
                  <a:pt x="942593" y="30479"/>
                </a:lnTo>
                <a:lnTo>
                  <a:pt x="963929" y="39623"/>
                </a:lnTo>
                <a:lnTo>
                  <a:pt x="973835" y="42671"/>
                </a:lnTo>
                <a:lnTo>
                  <a:pt x="992123" y="51815"/>
                </a:lnTo>
                <a:lnTo>
                  <a:pt x="1000505" y="57911"/>
                </a:lnTo>
                <a:lnTo>
                  <a:pt x="1008887" y="60959"/>
                </a:lnTo>
                <a:lnTo>
                  <a:pt x="1024127" y="73151"/>
                </a:lnTo>
                <a:lnTo>
                  <a:pt x="1023365" y="73151"/>
                </a:lnTo>
                <a:lnTo>
                  <a:pt x="1030223" y="79247"/>
                </a:lnTo>
                <a:lnTo>
                  <a:pt x="1030223" y="76199"/>
                </a:lnTo>
                <a:lnTo>
                  <a:pt x="1047733" y="76199"/>
                </a:lnTo>
                <a:lnTo>
                  <a:pt x="1042388" y="70103"/>
                </a:lnTo>
                <a:lnTo>
                  <a:pt x="1018424" y="51815"/>
                </a:lnTo>
                <a:lnTo>
                  <a:pt x="989957" y="36575"/>
                </a:lnTo>
                <a:lnTo>
                  <a:pt x="973848" y="30479"/>
                </a:lnTo>
                <a:close/>
              </a:path>
              <a:path w="1080135" h="1405254">
                <a:moveTo>
                  <a:pt x="675512" y="30479"/>
                </a:moveTo>
                <a:lnTo>
                  <a:pt x="669797" y="30479"/>
                </a:lnTo>
                <a:lnTo>
                  <a:pt x="669797" y="33527"/>
                </a:lnTo>
                <a:lnTo>
                  <a:pt x="675512" y="30479"/>
                </a:lnTo>
                <a:close/>
              </a:path>
              <a:path w="1080135" h="1405254">
                <a:moveTo>
                  <a:pt x="922521" y="12191"/>
                </a:moveTo>
                <a:lnTo>
                  <a:pt x="844553" y="12191"/>
                </a:lnTo>
                <a:lnTo>
                  <a:pt x="857079" y="15239"/>
                </a:lnTo>
                <a:lnTo>
                  <a:pt x="869520" y="15239"/>
                </a:lnTo>
                <a:lnTo>
                  <a:pt x="894314" y="21335"/>
                </a:lnTo>
                <a:lnTo>
                  <a:pt x="906752" y="21335"/>
                </a:lnTo>
                <a:lnTo>
                  <a:pt x="931925" y="27431"/>
                </a:lnTo>
                <a:lnTo>
                  <a:pt x="942593" y="33527"/>
                </a:lnTo>
                <a:lnTo>
                  <a:pt x="942593" y="30479"/>
                </a:lnTo>
                <a:lnTo>
                  <a:pt x="973848" y="30479"/>
                </a:lnTo>
                <a:lnTo>
                  <a:pt x="957739" y="24383"/>
                </a:lnTo>
                <a:lnTo>
                  <a:pt x="922521" y="12191"/>
                </a:lnTo>
                <a:close/>
              </a:path>
            </a:pathLst>
          </a:custGeom>
          <a:solidFill>
            <a:srgbClr val="66CCFF"/>
          </a:solidFill>
          <a:ln>
            <a:solidFill>
              <a:schemeClr val="tx1"/>
            </a:solidFill>
          </a:ln>
        </p:spPr>
        <p:txBody>
          <a:bodyPr wrap="square" lIns="0" tIns="0" rIns="0" bIns="0" rtlCol="0"/>
          <a:lstStyle/>
          <a:p>
            <a:endParaRPr dirty="0"/>
          </a:p>
        </p:txBody>
      </p:sp>
      <p:sp>
        <p:nvSpPr>
          <p:cNvPr id="9" name="object 9"/>
          <p:cNvSpPr txBox="1"/>
          <p:nvPr/>
        </p:nvSpPr>
        <p:spPr>
          <a:xfrm>
            <a:off x="841503" y="4654549"/>
            <a:ext cx="596900" cy="492759"/>
          </a:xfrm>
          <a:prstGeom prst="rect">
            <a:avLst/>
          </a:prstGeom>
          <a:ln>
            <a:solidFill>
              <a:schemeClr val="tx1"/>
            </a:solidFill>
          </a:ln>
        </p:spPr>
        <p:txBody>
          <a:bodyPr vert="horz" wrap="square" lIns="0" tIns="0" rIns="0" bIns="0" rtlCol="0">
            <a:spAutoFit/>
          </a:bodyPr>
          <a:lstStyle/>
          <a:p>
            <a:pPr marL="12700" marR="5080" indent="19050" algn="just">
              <a:lnSpc>
                <a:spcPct val="100000"/>
              </a:lnSpc>
            </a:pPr>
            <a:r>
              <a:rPr sz="800" spc="-5" dirty="0">
                <a:latin typeface="Times New Roman"/>
                <a:cs typeface="Times New Roman"/>
              </a:rPr>
              <a:t>2387D47803 A96C16A484 54B646F541</a:t>
            </a:r>
            <a:endParaRPr sz="800" dirty="0">
              <a:latin typeface="Times New Roman"/>
              <a:cs typeface="Times New Roman"/>
            </a:endParaRPr>
          </a:p>
          <a:p>
            <a:pPr marL="32384" algn="just">
              <a:lnSpc>
                <a:spcPct val="100000"/>
              </a:lnSpc>
            </a:pPr>
            <a:r>
              <a:rPr sz="800" spc="-5" dirty="0">
                <a:latin typeface="Times New Roman"/>
                <a:cs typeface="Times New Roman"/>
              </a:rPr>
              <a:t>06515</a:t>
            </a:r>
            <a:r>
              <a:rPr sz="800" spc="-10" dirty="0">
                <a:latin typeface="Times New Roman"/>
                <a:cs typeface="Times New Roman"/>
              </a:rPr>
              <a:t>EE</a:t>
            </a:r>
            <a:r>
              <a:rPr sz="800" spc="-5" dirty="0">
                <a:latin typeface="Times New Roman"/>
                <a:cs typeface="Times New Roman"/>
              </a:rPr>
              <a:t>464</a:t>
            </a:r>
            <a:endParaRPr sz="800" dirty="0">
              <a:latin typeface="Times New Roman"/>
              <a:cs typeface="Times New Roman"/>
            </a:endParaRPr>
          </a:p>
        </p:txBody>
      </p:sp>
      <p:sp>
        <p:nvSpPr>
          <p:cNvPr id="10" name="object 10"/>
          <p:cNvSpPr txBox="1"/>
          <p:nvPr/>
        </p:nvSpPr>
        <p:spPr>
          <a:xfrm>
            <a:off x="532892" y="5992762"/>
            <a:ext cx="1600200" cy="276999"/>
          </a:xfrm>
          <a:prstGeom prst="rect">
            <a:avLst/>
          </a:prstGeom>
          <a:ln>
            <a:noFill/>
          </a:ln>
        </p:spPr>
        <p:txBody>
          <a:bodyPr vert="horz" wrap="square" lIns="0" tIns="0" rIns="0" bIns="0" rtlCol="0">
            <a:spAutoFit/>
          </a:bodyPr>
          <a:lstStyle/>
          <a:p>
            <a:pPr marL="12700">
              <a:lnSpc>
                <a:spcPct val="100000"/>
              </a:lnSpc>
            </a:pPr>
            <a:r>
              <a:rPr sz="1800" spc="-5" dirty="0">
                <a:latin typeface="Times New Roman"/>
                <a:cs typeface="Times New Roman"/>
              </a:rPr>
              <a:t>Hello</a:t>
            </a:r>
            <a:r>
              <a:rPr sz="1800" spc="-145" dirty="0">
                <a:latin typeface="Times New Roman"/>
                <a:cs typeface="Times New Roman"/>
              </a:rPr>
              <a:t>W</a:t>
            </a:r>
            <a:r>
              <a:rPr sz="1800" spc="-5" dirty="0">
                <a:latin typeface="Times New Roman"/>
                <a:cs typeface="Times New Roman"/>
              </a:rPr>
              <a:t>orld.class</a:t>
            </a:r>
            <a:endParaRPr sz="1800" dirty="0">
              <a:latin typeface="Times New Roman"/>
              <a:cs typeface="Times New Roman"/>
            </a:endParaRPr>
          </a:p>
        </p:txBody>
      </p:sp>
      <p:sp>
        <p:nvSpPr>
          <p:cNvPr id="11" name="object 11"/>
          <p:cNvSpPr txBox="1"/>
          <p:nvPr/>
        </p:nvSpPr>
        <p:spPr>
          <a:xfrm>
            <a:off x="1812367" y="4641735"/>
            <a:ext cx="888365" cy="553998"/>
          </a:xfrm>
          <a:prstGeom prst="rect">
            <a:avLst/>
          </a:prstGeom>
          <a:ln>
            <a:noFill/>
          </a:ln>
        </p:spPr>
        <p:txBody>
          <a:bodyPr vert="horz" wrap="square" lIns="0" tIns="0" rIns="0" bIns="0" rtlCol="0">
            <a:spAutoFit/>
          </a:bodyPr>
          <a:lstStyle/>
          <a:p>
            <a:pPr marL="12700" marR="5080">
              <a:lnSpc>
                <a:spcPct val="100000"/>
              </a:lnSpc>
            </a:pPr>
            <a:r>
              <a:rPr sz="1800" spc="-5" dirty="0">
                <a:latin typeface="Times New Roman"/>
                <a:cs typeface="Times New Roman"/>
              </a:rPr>
              <a:t>Java Bytecode</a:t>
            </a:r>
            <a:endParaRPr sz="1800" dirty="0">
              <a:latin typeface="Times New Roman"/>
              <a:cs typeface="Times New Roman"/>
            </a:endParaRPr>
          </a:p>
        </p:txBody>
      </p:sp>
      <p:sp>
        <p:nvSpPr>
          <p:cNvPr id="12" name="object 12"/>
          <p:cNvSpPr/>
          <p:nvPr/>
        </p:nvSpPr>
        <p:spPr>
          <a:xfrm>
            <a:off x="3643883" y="4352544"/>
            <a:ext cx="608330" cy="313055"/>
          </a:xfrm>
          <a:custGeom>
            <a:avLst/>
            <a:gdLst/>
            <a:ahLst/>
            <a:cxnLst/>
            <a:rect l="l" t="t" r="r" b="b"/>
            <a:pathLst>
              <a:path w="608329" h="313054">
                <a:moveTo>
                  <a:pt x="608075" y="0"/>
                </a:moveTo>
                <a:lnTo>
                  <a:pt x="63245" y="164591"/>
                </a:lnTo>
                <a:lnTo>
                  <a:pt x="54101" y="179069"/>
                </a:lnTo>
                <a:lnTo>
                  <a:pt x="25145" y="203453"/>
                </a:lnTo>
                <a:lnTo>
                  <a:pt x="7619" y="217169"/>
                </a:lnTo>
                <a:lnTo>
                  <a:pt x="0" y="227075"/>
                </a:lnTo>
                <a:lnTo>
                  <a:pt x="0" y="235457"/>
                </a:lnTo>
                <a:lnTo>
                  <a:pt x="57149" y="262889"/>
                </a:lnTo>
                <a:lnTo>
                  <a:pt x="383285" y="307847"/>
                </a:lnTo>
                <a:lnTo>
                  <a:pt x="397258" y="309331"/>
                </a:lnTo>
                <a:lnTo>
                  <a:pt x="410329" y="310861"/>
                </a:lnTo>
                <a:lnTo>
                  <a:pt x="422655" y="312132"/>
                </a:lnTo>
                <a:lnTo>
                  <a:pt x="434393" y="312835"/>
                </a:lnTo>
                <a:lnTo>
                  <a:pt x="445700" y="312663"/>
                </a:lnTo>
                <a:lnTo>
                  <a:pt x="489766" y="297067"/>
                </a:lnTo>
                <a:lnTo>
                  <a:pt x="505967" y="282701"/>
                </a:lnTo>
                <a:lnTo>
                  <a:pt x="608075" y="0"/>
                </a:lnTo>
                <a:close/>
              </a:path>
            </a:pathLst>
          </a:custGeom>
          <a:solidFill>
            <a:srgbClr val="E0E0E0"/>
          </a:solidFill>
          <a:ln>
            <a:solidFill>
              <a:schemeClr val="tx1"/>
            </a:solidFill>
          </a:ln>
        </p:spPr>
        <p:txBody>
          <a:bodyPr wrap="square" lIns="0" tIns="0" rIns="0" bIns="0" rtlCol="0"/>
          <a:lstStyle/>
          <a:p>
            <a:endParaRPr dirty="0"/>
          </a:p>
        </p:txBody>
      </p:sp>
      <p:sp>
        <p:nvSpPr>
          <p:cNvPr id="13" name="object 13"/>
          <p:cNvSpPr/>
          <p:nvPr/>
        </p:nvSpPr>
        <p:spPr>
          <a:xfrm>
            <a:off x="4069079" y="4351020"/>
            <a:ext cx="287020" cy="295275"/>
          </a:xfrm>
          <a:custGeom>
            <a:avLst/>
            <a:gdLst/>
            <a:ahLst/>
            <a:cxnLst/>
            <a:rect l="l" t="t" r="r" b="b"/>
            <a:pathLst>
              <a:path w="287020" h="295275">
                <a:moveTo>
                  <a:pt x="194309" y="0"/>
                </a:moveTo>
                <a:lnTo>
                  <a:pt x="0" y="193547"/>
                </a:lnTo>
                <a:lnTo>
                  <a:pt x="1523" y="214883"/>
                </a:lnTo>
                <a:lnTo>
                  <a:pt x="3984" y="228863"/>
                </a:lnTo>
                <a:lnTo>
                  <a:pt x="18252" y="266393"/>
                </a:lnTo>
                <a:lnTo>
                  <a:pt x="48248" y="291394"/>
                </a:lnTo>
                <a:lnTo>
                  <a:pt x="73151" y="294893"/>
                </a:lnTo>
                <a:lnTo>
                  <a:pt x="84581" y="282701"/>
                </a:lnTo>
                <a:lnTo>
                  <a:pt x="286511" y="41909"/>
                </a:lnTo>
                <a:lnTo>
                  <a:pt x="286511" y="35813"/>
                </a:lnTo>
                <a:lnTo>
                  <a:pt x="285749" y="32765"/>
                </a:lnTo>
                <a:lnTo>
                  <a:pt x="284225" y="31241"/>
                </a:lnTo>
                <a:lnTo>
                  <a:pt x="281177" y="27431"/>
                </a:lnTo>
                <a:lnTo>
                  <a:pt x="277367" y="25145"/>
                </a:lnTo>
                <a:lnTo>
                  <a:pt x="272795" y="23621"/>
                </a:lnTo>
                <a:lnTo>
                  <a:pt x="194309" y="0"/>
                </a:lnTo>
                <a:close/>
              </a:path>
            </a:pathLst>
          </a:custGeom>
          <a:solidFill>
            <a:srgbClr val="C0C0C0"/>
          </a:solidFill>
          <a:ln>
            <a:solidFill>
              <a:schemeClr val="tx1"/>
            </a:solidFill>
          </a:ln>
        </p:spPr>
        <p:txBody>
          <a:bodyPr wrap="square" lIns="0" tIns="0" rIns="0" bIns="0" rtlCol="0"/>
          <a:lstStyle/>
          <a:p>
            <a:endParaRPr dirty="0"/>
          </a:p>
        </p:txBody>
      </p:sp>
      <p:sp>
        <p:nvSpPr>
          <p:cNvPr id="14" name="object 14"/>
          <p:cNvSpPr/>
          <p:nvPr/>
        </p:nvSpPr>
        <p:spPr>
          <a:xfrm>
            <a:off x="3710177" y="4355674"/>
            <a:ext cx="551180" cy="198120"/>
          </a:xfrm>
          <a:custGeom>
            <a:avLst/>
            <a:gdLst/>
            <a:ahLst/>
            <a:cxnLst/>
            <a:rect l="l" t="t" r="r" b="b"/>
            <a:pathLst>
              <a:path w="551179" h="198120">
                <a:moveTo>
                  <a:pt x="550925" y="0"/>
                </a:moveTo>
                <a:lnTo>
                  <a:pt x="3047" y="128015"/>
                </a:lnTo>
                <a:lnTo>
                  <a:pt x="0" y="157733"/>
                </a:lnTo>
                <a:lnTo>
                  <a:pt x="318515" y="196595"/>
                </a:lnTo>
                <a:lnTo>
                  <a:pt x="339089" y="198132"/>
                </a:lnTo>
                <a:lnTo>
                  <a:pt x="352043" y="195084"/>
                </a:lnTo>
                <a:lnTo>
                  <a:pt x="359663" y="189737"/>
                </a:lnTo>
                <a:lnTo>
                  <a:pt x="365759" y="182130"/>
                </a:lnTo>
                <a:lnTo>
                  <a:pt x="550925" y="0"/>
                </a:lnTo>
                <a:close/>
              </a:path>
            </a:pathLst>
          </a:custGeom>
          <a:solidFill>
            <a:srgbClr val="5F5F5F"/>
          </a:solidFill>
          <a:ln>
            <a:solidFill>
              <a:schemeClr val="tx1"/>
            </a:solidFill>
          </a:ln>
        </p:spPr>
        <p:txBody>
          <a:bodyPr wrap="square" lIns="0" tIns="0" rIns="0" bIns="0" rtlCol="0"/>
          <a:lstStyle/>
          <a:p>
            <a:endParaRPr dirty="0"/>
          </a:p>
        </p:txBody>
      </p:sp>
      <p:sp>
        <p:nvSpPr>
          <p:cNvPr id="15" name="object 15"/>
          <p:cNvSpPr/>
          <p:nvPr/>
        </p:nvSpPr>
        <p:spPr>
          <a:xfrm>
            <a:off x="3710163" y="4355678"/>
            <a:ext cx="551180" cy="198120"/>
          </a:xfrm>
          <a:custGeom>
            <a:avLst/>
            <a:gdLst/>
            <a:ahLst/>
            <a:cxnLst/>
            <a:rect l="l" t="t" r="r" b="b"/>
            <a:pathLst>
              <a:path w="551179" h="198120">
                <a:moveTo>
                  <a:pt x="550932" y="0"/>
                </a:moveTo>
                <a:lnTo>
                  <a:pt x="365764" y="182126"/>
                </a:lnTo>
                <a:lnTo>
                  <a:pt x="359671" y="189736"/>
                </a:lnTo>
                <a:lnTo>
                  <a:pt x="352055" y="195081"/>
                </a:lnTo>
                <a:lnTo>
                  <a:pt x="339077" y="198130"/>
                </a:lnTo>
                <a:lnTo>
                  <a:pt x="318542" y="196595"/>
                </a:lnTo>
                <a:lnTo>
                  <a:pt x="0" y="157731"/>
                </a:lnTo>
                <a:lnTo>
                  <a:pt x="3075" y="128016"/>
                </a:lnTo>
                <a:lnTo>
                  <a:pt x="550932" y="0"/>
                </a:lnTo>
                <a:close/>
              </a:path>
            </a:pathLst>
          </a:custGeom>
          <a:ln w="5000">
            <a:solidFill>
              <a:schemeClr val="tx1"/>
            </a:solidFill>
          </a:ln>
        </p:spPr>
        <p:txBody>
          <a:bodyPr wrap="square" lIns="0" tIns="0" rIns="0" bIns="0" rtlCol="0"/>
          <a:lstStyle/>
          <a:p>
            <a:endParaRPr dirty="0"/>
          </a:p>
        </p:txBody>
      </p:sp>
      <p:sp>
        <p:nvSpPr>
          <p:cNvPr id="16" name="object 16"/>
          <p:cNvSpPr/>
          <p:nvPr/>
        </p:nvSpPr>
        <p:spPr>
          <a:xfrm>
            <a:off x="3706367" y="3328477"/>
            <a:ext cx="552450" cy="1218565"/>
          </a:xfrm>
          <a:custGeom>
            <a:avLst/>
            <a:gdLst/>
            <a:ahLst/>
            <a:cxnLst/>
            <a:rect l="l" t="t" r="r" b="b"/>
            <a:pathLst>
              <a:path w="552450" h="1218564">
                <a:moveTo>
                  <a:pt x="333755" y="0"/>
                </a:moveTo>
                <a:lnTo>
                  <a:pt x="1523" y="43433"/>
                </a:lnTo>
                <a:lnTo>
                  <a:pt x="0" y="1149117"/>
                </a:lnTo>
                <a:lnTo>
                  <a:pt x="761" y="1165119"/>
                </a:lnTo>
                <a:lnTo>
                  <a:pt x="323087" y="1216935"/>
                </a:lnTo>
                <a:lnTo>
                  <a:pt x="342899" y="1218459"/>
                </a:lnTo>
                <a:lnTo>
                  <a:pt x="353567" y="1214649"/>
                </a:lnTo>
                <a:lnTo>
                  <a:pt x="361949" y="1210077"/>
                </a:lnTo>
                <a:lnTo>
                  <a:pt x="367283" y="1203219"/>
                </a:lnTo>
                <a:lnTo>
                  <a:pt x="552449" y="1021863"/>
                </a:lnTo>
                <a:lnTo>
                  <a:pt x="552449" y="1523"/>
                </a:lnTo>
                <a:lnTo>
                  <a:pt x="333755" y="0"/>
                </a:lnTo>
                <a:close/>
              </a:path>
            </a:pathLst>
          </a:custGeom>
          <a:solidFill>
            <a:srgbClr val="E0E0E0"/>
          </a:solidFill>
          <a:ln>
            <a:solidFill>
              <a:schemeClr val="tx1"/>
            </a:solidFill>
          </a:ln>
        </p:spPr>
        <p:txBody>
          <a:bodyPr wrap="square" lIns="0" tIns="0" rIns="0" bIns="0" rtlCol="0"/>
          <a:lstStyle/>
          <a:p>
            <a:endParaRPr dirty="0"/>
          </a:p>
        </p:txBody>
      </p:sp>
      <p:sp>
        <p:nvSpPr>
          <p:cNvPr id="17" name="object 17"/>
          <p:cNvSpPr/>
          <p:nvPr/>
        </p:nvSpPr>
        <p:spPr>
          <a:xfrm>
            <a:off x="3706355" y="3328485"/>
            <a:ext cx="552450" cy="1218565"/>
          </a:xfrm>
          <a:custGeom>
            <a:avLst/>
            <a:gdLst/>
            <a:ahLst/>
            <a:cxnLst/>
            <a:rect l="l" t="t" r="r" b="b"/>
            <a:pathLst>
              <a:path w="552450" h="1218564">
                <a:moveTo>
                  <a:pt x="552455" y="1519"/>
                </a:moveTo>
                <a:lnTo>
                  <a:pt x="552455" y="1021857"/>
                </a:lnTo>
                <a:lnTo>
                  <a:pt x="367288" y="1203215"/>
                </a:lnTo>
                <a:lnTo>
                  <a:pt x="361956" y="1210070"/>
                </a:lnTo>
                <a:lnTo>
                  <a:pt x="353578" y="1214643"/>
                </a:lnTo>
                <a:lnTo>
                  <a:pt x="342886" y="1218452"/>
                </a:lnTo>
                <a:lnTo>
                  <a:pt x="323083" y="1216929"/>
                </a:lnTo>
                <a:lnTo>
                  <a:pt x="19832" y="1181115"/>
                </a:lnTo>
                <a:lnTo>
                  <a:pt x="0" y="1149110"/>
                </a:lnTo>
                <a:lnTo>
                  <a:pt x="1523" y="43414"/>
                </a:lnTo>
                <a:lnTo>
                  <a:pt x="333775" y="0"/>
                </a:lnTo>
                <a:lnTo>
                  <a:pt x="552455" y="1519"/>
                </a:lnTo>
                <a:close/>
              </a:path>
            </a:pathLst>
          </a:custGeom>
          <a:ln w="4730">
            <a:solidFill>
              <a:schemeClr val="tx1"/>
            </a:solidFill>
          </a:ln>
        </p:spPr>
        <p:txBody>
          <a:bodyPr wrap="square" lIns="0" tIns="0" rIns="0" bIns="0" rtlCol="0"/>
          <a:lstStyle/>
          <a:p>
            <a:endParaRPr dirty="0"/>
          </a:p>
        </p:txBody>
      </p:sp>
      <p:sp>
        <p:nvSpPr>
          <p:cNvPr id="18" name="object 18"/>
          <p:cNvSpPr/>
          <p:nvPr/>
        </p:nvSpPr>
        <p:spPr>
          <a:xfrm>
            <a:off x="3704082" y="3319272"/>
            <a:ext cx="548005" cy="76200"/>
          </a:xfrm>
          <a:custGeom>
            <a:avLst/>
            <a:gdLst/>
            <a:ahLst/>
            <a:cxnLst/>
            <a:rect l="l" t="t" r="r" b="b"/>
            <a:pathLst>
              <a:path w="548004" h="76200">
                <a:moveTo>
                  <a:pt x="314705" y="0"/>
                </a:moveTo>
                <a:lnTo>
                  <a:pt x="3809" y="49529"/>
                </a:lnTo>
                <a:lnTo>
                  <a:pt x="761" y="51815"/>
                </a:lnTo>
                <a:lnTo>
                  <a:pt x="0" y="55625"/>
                </a:lnTo>
                <a:lnTo>
                  <a:pt x="0" y="59435"/>
                </a:lnTo>
                <a:lnTo>
                  <a:pt x="333755" y="76199"/>
                </a:lnTo>
                <a:lnTo>
                  <a:pt x="547877" y="9143"/>
                </a:lnTo>
                <a:lnTo>
                  <a:pt x="314705" y="0"/>
                </a:lnTo>
                <a:close/>
              </a:path>
            </a:pathLst>
          </a:custGeom>
          <a:solidFill>
            <a:srgbClr val="C0C0C0"/>
          </a:solidFill>
          <a:ln>
            <a:solidFill>
              <a:schemeClr val="tx1"/>
            </a:solidFill>
          </a:ln>
        </p:spPr>
        <p:txBody>
          <a:bodyPr wrap="square" lIns="0" tIns="0" rIns="0" bIns="0" rtlCol="0"/>
          <a:lstStyle/>
          <a:p>
            <a:endParaRPr dirty="0"/>
          </a:p>
        </p:txBody>
      </p:sp>
      <p:sp>
        <p:nvSpPr>
          <p:cNvPr id="19" name="object 19"/>
          <p:cNvSpPr/>
          <p:nvPr/>
        </p:nvSpPr>
        <p:spPr>
          <a:xfrm>
            <a:off x="3697985" y="3367278"/>
            <a:ext cx="354330" cy="1134745"/>
          </a:xfrm>
          <a:custGeom>
            <a:avLst/>
            <a:gdLst/>
            <a:ahLst/>
            <a:cxnLst/>
            <a:rect l="l" t="t" r="r" b="b"/>
            <a:pathLst>
              <a:path w="354329" h="1134745">
                <a:moveTo>
                  <a:pt x="354329" y="630935"/>
                </a:moveTo>
                <a:lnTo>
                  <a:pt x="7619" y="630935"/>
                </a:lnTo>
                <a:lnTo>
                  <a:pt x="7619" y="1097279"/>
                </a:lnTo>
                <a:lnTo>
                  <a:pt x="12953" y="1110233"/>
                </a:lnTo>
                <a:lnTo>
                  <a:pt x="20573" y="1112519"/>
                </a:lnTo>
                <a:lnTo>
                  <a:pt x="40385" y="1112519"/>
                </a:lnTo>
                <a:lnTo>
                  <a:pt x="354329" y="1134617"/>
                </a:lnTo>
                <a:lnTo>
                  <a:pt x="354329" y="630935"/>
                </a:lnTo>
                <a:close/>
              </a:path>
              <a:path w="354329" h="1134745">
                <a:moveTo>
                  <a:pt x="40385" y="0"/>
                </a:moveTo>
                <a:lnTo>
                  <a:pt x="29717" y="0"/>
                </a:lnTo>
                <a:lnTo>
                  <a:pt x="14467" y="2599"/>
                </a:lnTo>
                <a:lnTo>
                  <a:pt x="6188" y="10561"/>
                </a:lnTo>
                <a:lnTo>
                  <a:pt x="2422" y="22456"/>
                </a:lnTo>
                <a:lnTo>
                  <a:pt x="712" y="36857"/>
                </a:lnTo>
                <a:lnTo>
                  <a:pt x="0" y="630173"/>
                </a:lnTo>
                <a:lnTo>
                  <a:pt x="5333" y="631697"/>
                </a:lnTo>
                <a:lnTo>
                  <a:pt x="7619" y="630935"/>
                </a:lnTo>
                <a:lnTo>
                  <a:pt x="354329" y="630935"/>
                </a:lnTo>
                <a:lnTo>
                  <a:pt x="354329" y="43433"/>
                </a:lnTo>
                <a:lnTo>
                  <a:pt x="351281" y="30479"/>
                </a:lnTo>
                <a:lnTo>
                  <a:pt x="344423" y="24383"/>
                </a:lnTo>
                <a:lnTo>
                  <a:pt x="336041" y="19811"/>
                </a:lnTo>
                <a:lnTo>
                  <a:pt x="316229" y="19811"/>
                </a:lnTo>
                <a:lnTo>
                  <a:pt x="40385" y="0"/>
                </a:lnTo>
                <a:close/>
              </a:path>
            </a:pathLst>
          </a:custGeom>
          <a:solidFill>
            <a:srgbClr val="E0E0E0"/>
          </a:solidFill>
          <a:ln>
            <a:solidFill>
              <a:schemeClr val="tx1"/>
            </a:solidFill>
          </a:ln>
        </p:spPr>
        <p:txBody>
          <a:bodyPr wrap="square" lIns="0" tIns="0" rIns="0" bIns="0" rtlCol="0"/>
          <a:lstStyle/>
          <a:p>
            <a:endParaRPr dirty="0"/>
          </a:p>
        </p:txBody>
      </p:sp>
      <p:sp>
        <p:nvSpPr>
          <p:cNvPr id="20" name="object 20"/>
          <p:cNvSpPr/>
          <p:nvPr/>
        </p:nvSpPr>
        <p:spPr>
          <a:xfrm>
            <a:off x="4076433" y="3386328"/>
            <a:ext cx="635" cy="1108710"/>
          </a:xfrm>
          <a:custGeom>
            <a:avLst/>
            <a:gdLst/>
            <a:ahLst/>
            <a:cxnLst/>
            <a:rect l="l" t="t" r="r" b="b"/>
            <a:pathLst>
              <a:path w="635" h="1108710">
                <a:moveTo>
                  <a:pt x="510" y="0"/>
                </a:moveTo>
                <a:lnTo>
                  <a:pt x="0" y="1108709"/>
                </a:lnTo>
              </a:path>
            </a:pathLst>
          </a:custGeom>
          <a:ln w="4666">
            <a:solidFill>
              <a:schemeClr val="tx1"/>
            </a:solidFill>
          </a:ln>
        </p:spPr>
        <p:txBody>
          <a:bodyPr wrap="square" lIns="0" tIns="0" rIns="0" bIns="0" rtlCol="0"/>
          <a:lstStyle/>
          <a:p>
            <a:endParaRPr dirty="0"/>
          </a:p>
        </p:txBody>
      </p:sp>
      <p:sp>
        <p:nvSpPr>
          <p:cNvPr id="21" name="object 21"/>
          <p:cNvSpPr/>
          <p:nvPr/>
        </p:nvSpPr>
        <p:spPr>
          <a:xfrm>
            <a:off x="4046220" y="3381755"/>
            <a:ext cx="29209" cy="1123950"/>
          </a:xfrm>
          <a:custGeom>
            <a:avLst/>
            <a:gdLst/>
            <a:ahLst/>
            <a:cxnLst/>
            <a:rect l="l" t="t" r="r" b="b"/>
            <a:pathLst>
              <a:path w="29210" h="1123950">
                <a:moveTo>
                  <a:pt x="28955" y="0"/>
                </a:moveTo>
                <a:lnTo>
                  <a:pt x="0" y="11429"/>
                </a:lnTo>
                <a:lnTo>
                  <a:pt x="761" y="1123949"/>
                </a:lnTo>
                <a:lnTo>
                  <a:pt x="28955" y="1107185"/>
                </a:lnTo>
                <a:lnTo>
                  <a:pt x="28955" y="0"/>
                </a:lnTo>
                <a:close/>
              </a:path>
            </a:pathLst>
          </a:custGeom>
          <a:solidFill>
            <a:srgbClr val="A0A0A0"/>
          </a:solidFill>
          <a:ln>
            <a:solidFill>
              <a:schemeClr val="tx1"/>
            </a:solidFill>
          </a:ln>
        </p:spPr>
        <p:txBody>
          <a:bodyPr wrap="square" lIns="0" tIns="0" rIns="0" bIns="0" rtlCol="0"/>
          <a:lstStyle/>
          <a:p>
            <a:endParaRPr dirty="0"/>
          </a:p>
        </p:txBody>
      </p:sp>
      <p:sp>
        <p:nvSpPr>
          <p:cNvPr id="22" name="object 22"/>
          <p:cNvSpPr/>
          <p:nvPr/>
        </p:nvSpPr>
        <p:spPr>
          <a:xfrm>
            <a:off x="3700271" y="3912976"/>
            <a:ext cx="349250" cy="27305"/>
          </a:xfrm>
          <a:custGeom>
            <a:avLst/>
            <a:gdLst/>
            <a:ahLst/>
            <a:cxnLst/>
            <a:rect l="l" t="t" r="r" b="b"/>
            <a:pathLst>
              <a:path w="349250" h="27304">
                <a:moveTo>
                  <a:pt x="0" y="0"/>
                </a:moveTo>
                <a:lnTo>
                  <a:pt x="348995" y="27047"/>
                </a:lnTo>
              </a:path>
            </a:pathLst>
          </a:custGeom>
          <a:ln w="5041">
            <a:solidFill>
              <a:schemeClr val="tx1"/>
            </a:solidFill>
          </a:ln>
        </p:spPr>
        <p:txBody>
          <a:bodyPr wrap="square" lIns="0" tIns="0" rIns="0" bIns="0" rtlCol="0"/>
          <a:lstStyle/>
          <a:p>
            <a:endParaRPr dirty="0"/>
          </a:p>
        </p:txBody>
      </p:sp>
      <p:sp>
        <p:nvSpPr>
          <p:cNvPr id="23" name="object 23"/>
          <p:cNvSpPr/>
          <p:nvPr/>
        </p:nvSpPr>
        <p:spPr>
          <a:xfrm>
            <a:off x="3699509" y="3983570"/>
            <a:ext cx="349885" cy="31115"/>
          </a:xfrm>
          <a:custGeom>
            <a:avLst/>
            <a:gdLst/>
            <a:ahLst/>
            <a:cxnLst/>
            <a:rect l="l" t="t" r="r" b="b"/>
            <a:pathLst>
              <a:path w="349885" h="31114">
                <a:moveTo>
                  <a:pt x="0" y="0"/>
                </a:moveTo>
                <a:lnTo>
                  <a:pt x="349757" y="30653"/>
                </a:lnTo>
              </a:path>
            </a:pathLst>
          </a:custGeom>
          <a:ln w="5041">
            <a:solidFill>
              <a:schemeClr val="tx1"/>
            </a:solidFill>
          </a:ln>
        </p:spPr>
        <p:txBody>
          <a:bodyPr wrap="square" lIns="0" tIns="0" rIns="0" bIns="0" rtlCol="0"/>
          <a:lstStyle/>
          <a:p>
            <a:endParaRPr dirty="0"/>
          </a:p>
        </p:txBody>
      </p:sp>
      <p:sp>
        <p:nvSpPr>
          <p:cNvPr id="24" name="object 24"/>
          <p:cNvSpPr/>
          <p:nvPr/>
        </p:nvSpPr>
        <p:spPr>
          <a:xfrm>
            <a:off x="3723894" y="4471558"/>
            <a:ext cx="325755" cy="37465"/>
          </a:xfrm>
          <a:custGeom>
            <a:avLst/>
            <a:gdLst/>
            <a:ahLst/>
            <a:cxnLst/>
            <a:rect l="l" t="t" r="r" b="b"/>
            <a:pathLst>
              <a:path w="325754" h="37464">
                <a:moveTo>
                  <a:pt x="0" y="0"/>
                </a:moveTo>
                <a:lnTo>
                  <a:pt x="325373" y="37067"/>
                </a:lnTo>
              </a:path>
            </a:pathLst>
          </a:custGeom>
          <a:ln w="5039">
            <a:solidFill>
              <a:schemeClr val="tx1"/>
            </a:solidFill>
          </a:ln>
        </p:spPr>
        <p:txBody>
          <a:bodyPr wrap="square" lIns="0" tIns="0" rIns="0" bIns="0" rtlCol="0"/>
          <a:lstStyle/>
          <a:p>
            <a:endParaRPr dirty="0"/>
          </a:p>
        </p:txBody>
      </p:sp>
      <p:sp>
        <p:nvSpPr>
          <p:cNvPr id="25" name="object 25"/>
          <p:cNvSpPr/>
          <p:nvPr/>
        </p:nvSpPr>
        <p:spPr>
          <a:xfrm>
            <a:off x="4011921" y="4033266"/>
            <a:ext cx="0" cy="474980"/>
          </a:xfrm>
          <a:custGeom>
            <a:avLst/>
            <a:gdLst/>
            <a:ahLst/>
            <a:cxnLst/>
            <a:rect l="l" t="t" r="r" b="b"/>
            <a:pathLst>
              <a:path h="474979">
                <a:moveTo>
                  <a:pt x="0" y="474725"/>
                </a:moveTo>
                <a:lnTo>
                  <a:pt x="0" y="0"/>
                </a:lnTo>
              </a:path>
            </a:pathLst>
          </a:custGeom>
          <a:ln w="4666">
            <a:solidFill>
              <a:schemeClr val="tx1"/>
            </a:solidFill>
          </a:ln>
        </p:spPr>
        <p:txBody>
          <a:bodyPr wrap="square" lIns="0" tIns="0" rIns="0" bIns="0" rtlCol="0"/>
          <a:lstStyle/>
          <a:p>
            <a:endParaRPr dirty="0"/>
          </a:p>
        </p:txBody>
      </p:sp>
      <p:sp>
        <p:nvSpPr>
          <p:cNvPr id="26" name="object 26"/>
          <p:cNvSpPr/>
          <p:nvPr/>
        </p:nvSpPr>
        <p:spPr>
          <a:xfrm>
            <a:off x="3731489" y="4005834"/>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27" name="object 27"/>
          <p:cNvSpPr/>
          <p:nvPr/>
        </p:nvSpPr>
        <p:spPr>
          <a:xfrm>
            <a:off x="3742943" y="4005834"/>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28" name="object 28"/>
          <p:cNvSpPr/>
          <p:nvPr/>
        </p:nvSpPr>
        <p:spPr>
          <a:xfrm>
            <a:off x="3754368" y="4007358"/>
            <a:ext cx="0" cy="474345"/>
          </a:xfrm>
          <a:custGeom>
            <a:avLst/>
            <a:gdLst/>
            <a:ahLst/>
            <a:cxnLst/>
            <a:rect l="l" t="t" r="r" b="b"/>
            <a:pathLst>
              <a:path h="474345">
                <a:moveTo>
                  <a:pt x="0" y="0"/>
                </a:moveTo>
                <a:lnTo>
                  <a:pt x="0" y="473963"/>
                </a:lnTo>
              </a:path>
            </a:pathLst>
          </a:custGeom>
          <a:ln w="4666">
            <a:solidFill>
              <a:schemeClr val="tx1"/>
            </a:solidFill>
          </a:ln>
        </p:spPr>
        <p:txBody>
          <a:bodyPr wrap="square" lIns="0" tIns="0" rIns="0" bIns="0" rtlCol="0"/>
          <a:lstStyle/>
          <a:p>
            <a:endParaRPr dirty="0"/>
          </a:p>
        </p:txBody>
      </p:sp>
      <p:sp>
        <p:nvSpPr>
          <p:cNvPr id="29" name="object 29"/>
          <p:cNvSpPr/>
          <p:nvPr/>
        </p:nvSpPr>
        <p:spPr>
          <a:xfrm>
            <a:off x="3765792" y="4007358"/>
            <a:ext cx="0" cy="474345"/>
          </a:xfrm>
          <a:custGeom>
            <a:avLst/>
            <a:gdLst/>
            <a:ahLst/>
            <a:cxnLst/>
            <a:rect l="l" t="t" r="r" b="b"/>
            <a:pathLst>
              <a:path h="474345">
                <a:moveTo>
                  <a:pt x="0" y="0"/>
                </a:moveTo>
                <a:lnTo>
                  <a:pt x="0" y="473963"/>
                </a:lnTo>
              </a:path>
            </a:pathLst>
          </a:custGeom>
          <a:ln w="4666">
            <a:solidFill>
              <a:schemeClr val="tx1"/>
            </a:solidFill>
          </a:ln>
        </p:spPr>
        <p:txBody>
          <a:bodyPr wrap="square" lIns="0" tIns="0" rIns="0" bIns="0" rtlCol="0"/>
          <a:lstStyle/>
          <a:p>
            <a:endParaRPr dirty="0"/>
          </a:p>
        </p:txBody>
      </p:sp>
      <p:sp>
        <p:nvSpPr>
          <p:cNvPr id="30" name="object 30"/>
          <p:cNvSpPr/>
          <p:nvPr/>
        </p:nvSpPr>
        <p:spPr>
          <a:xfrm>
            <a:off x="3776484" y="4008882"/>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31" name="object 31"/>
          <p:cNvSpPr/>
          <p:nvPr/>
        </p:nvSpPr>
        <p:spPr>
          <a:xfrm>
            <a:off x="3822183" y="4011930"/>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32" name="object 32"/>
          <p:cNvSpPr/>
          <p:nvPr/>
        </p:nvSpPr>
        <p:spPr>
          <a:xfrm>
            <a:off x="3788671" y="4009644"/>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33" name="object 33"/>
          <p:cNvSpPr/>
          <p:nvPr/>
        </p:nvSpPr>
        <p:spPr>
          <a:xfrm>
            <a:off x="3799304" y="4011168"/>
            <a:ext cx="0" cy="472440"/>
          </a:xfrm>
          <a:custGeom>
            <a:avLst/>
            <a:gdLst/>
            <a:ahLst/>
            <a:cxnLst/>
            <a:rect l="l" t="t" r="r" b="b"/>
            <a:pathLst>
              <a:path h="472439">
                <a:moveTo>
                  <a:pt x="0" y="0"/>
                </a:moveTo>
                <a:lnTo>
                  <a:pt x="0" y="472439"/>
                </a:lnTo>
              </a:path>
            </a:pathLst>
          </a:custGeom>
          <a:ln w="4666">
            <a:solidFill>
              <a:schemeClr val="tx1"/>
            </a:solidFill>
          </a:ln>
        </p:spPr>
        <p:txBody>
          <a:bodyPr wrap="square" lIns="0" tIns="0" rIns="0" bIns="0" rtlCol="0"/>
          <a:lstStyle/>
          <a:p>
            <a:endParaRPr dirty="0"/>
          </a:p>
        </p:txBody>
      </p:sp>
      <p:sp>
        <p:nvSpPr>
          <p:cNvPr id="34" name="object 34"/>
          <p:cNvSpPr/>
          <p:nvPr/>
        </p:nvSpPr>
        <p:spPr>
          <a:xfrm>
            <a:off x="3810758" y="4011930"/>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35" name="object 35"/>
          <p:cNvSpPr/>
          <p:nvPr/>
        </p:nvSpPr>
        <p:spPr>
          <a:xfrm>
            <a:off x="3833608" y="4014978"/>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36" name="object 36"/>
          <p:cNvSpPr/>
          <p:nvPr/>
        </p:nvSpPr>
        <p:spPr>
          <a:xfrm>
            <a:off x="3845033" y="4016502"/>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37" name="object 37"/>
          <p:cNvSpPr/>
          <p:nvPr/>
        </p:nvSpPr>
        <p:spPr>
          <a:xfrm>
            <a:off x="3855696" y="4018026"/>
            <a:ext cx="0" cy="472440"/>
          </a:xfrm>
          <a:custGeom>
            <a:avLst/>
            <a:gdLst/>
            <a:ahLst/>
            <a:cxnLst/>
            <a:rect l="l" t="t" r="r" b="b"/>
            <a:pathLst>
              <a:path h="472439">
                <a:moveTo>
                  <a:pt x="0" y="0"/>
                </a:moveTo>
                <a:lnTo>
                  <a:pt x="0" y="472439"/>
                </a:lnTo>
              </a:path>
            </a:pathLst>
          </a:custGeom>
          <a:ln w="4666">
            <a:solidFill>
              <a:schemeClr val="tx1"/>
            </a:solidFill>
          </a:ln>
        </p:spPr>
        <p:txBody>
          <a:bodyPr wrap="square" lIns="0" tIns="0" rIns="0" bIns="0" rtlCol="0"/>
          <a:lstStyle/>
          <a:p>
            <a:endParaRPr dirty="0"/>
          </a:p>
        </p:txBody>
      </p:sp>
      <p:sp>
        <p:nvSpPr>
          <p:cNvPr id="38" name="object 38"/>
          <p:cNvSpPr/>
          <p:nvPr/>
        </p:nvSpPr>
        <p:spPr>
          <a:xfrm>
            <a:off x="3869434" y="4018788"/>
            <a:ext cx="0" cy="474345"/>
          </a:xfrm>
          <a:custGeom>
            <a:avLst/>
            <a:gdLst/>
            <a:ahLst/>
            <a:cxnLst/>
            <a:rect l="l" t="t" r="r" b="b"/>
            <a:pathLst>
              <a:path h="474345">
                <a:moveTo>
                  <a:pt x="0" y="0"/>
                </a:moveTo>
                <a:lnTo>
                  <a:pt x="0" y="473963"/>
                </a:lnTo>
              </a:path>
            </a:pathLst>
          </a:custGeom>
          <a:ln w="4666">
            <a:solidFill>
              <a:schemeClr val="tx1"/>
            </a:solidFill>
          </a:ln>
        </p:spPr>
        <p:txBody>
          <a:bodyPr wrap="square" lIns="0" tIns="0" rIns="0" bIns="0" rtlCol="0"/>
          <a:lstStyle/>
          <a:p>
            <a:endParaRPr dirty="0"/>
          </a:p>
        </p:txBody>
      </p:sp>
      <p:sp>
        <p:nvSpPr>
          <p:cNvPr id="39" name="object 39"/>
          <p:cNvSpPr/>
          <p:nvPr/>
        </p:nvSpPr>
        <p:spPr>
          <a:xfrm>
            <a:off x="3880098" y="4018026"/>
            <a:ext cx="0" cy="474345"/>
          </a:xfrm>
          <a:custGeom>
            <a:avLst/>
            <a:gdLst/>
            <a:ahLst/>
            <a:cxnLst/>
            <a:rect l="l" t="t" r="r" b="b"/>
            <a:pathLst>
              <a:path h="474345">
                <a:moveTo>
                  <a:pt x="0" y="0"/>
                </a:moveTo>
                <a:lnTo>
                  <a:pt x="0" y="473963"/>
                </a:lnTo>
              </a:path>
            </a:pathLst>
          </a:custGeom>
          <a:ln w="4666">
            <a:solidFill>
              <a:schemeClr val="tx1"/>
            </a:solidFill>
          </a:ln>
        </p:spPr>
        <p:txBody>
          <a:bodyPr wrap="square" lIns="0" tIns="0" rIns="0" bIns="0" rtlCol="0"/>
          <a:lstStyle/>
          <a:p>
            <a:endParaRPr dirty="0"/>
          </a:p>
        </p:txBody>
      </p:sp>
      <p:sp>
        <p:nvSpPr>
          <p:cNvPr id="40" name="object 40"/>
          <p:cNvSpPr/>
          <p:nvPr/>
        </p:nvSpPr>
        <p:spPr>
          <a:xfrm>
            <a:off x="3893807" y="4021836"/>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41" name="object 41"/>
          <p:cNvSpPr/>
          <p:nvPr/>
        </p:nvSpPr>
        <p:spPr>
          <a:xfrm>
            <a:off x="3905232" y="4021836"/>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42" name="object 42"/>
          <p:cNvSpPr/>
          <p:nvPr/>
        </p:nvSpPr>
        <p:spPr>
          <a:xfrm>
            <a:off x="3915895" y="4024884"/>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43" name="object 43"/>
          <p:cNvSpPr/>
          <p:nvPr/>
        </p:nvSpPr>
        <p:spPr>
          <a:xfrm>
            <a:off x="3928110" y="4020312"/>
            <a:ext cx="0" cy="477520"/>
          </a:xfrm>
          <a:custGeom>
            <a:avLst/>
            <a:gdLst/>
            <a:ahLst/>
            <a:cxnLst/>
            <a:rect l="l" t="t" r="r" b="b"/>
            <a:pathLst>
              <a:path h="477520">
                <a:moveTo>
                  <a:pt x="0" y="477011"/>
                </a:moveTo>
                <a:lnTo>
                  <a:pt x="0" y="0"/>
                </a:lnTo>
              </a:path>
            </a:pathLst>
          </a:custGeom>
          <a:ln w="4666">
            <a:solidFill>
              <a:schemeClr val="tx1"/>
            </a:solidFill>
          </a:ln>
        </p:spPr>
        <p:txBody>
          <a:bodyPr wrap="square" lIns="0" tIns="0" rIns="0" bIns="0" rtlCol="0"/>
          <a:lstStyle/>
          <a:p>
            <a:endParaRPr dirty="0"/>
          </a:p>
        </p:txBody>
      </p:sp>
      <p:sp>
        <p:nvSpPr>
          <p:cNvPr id="44" name="object 44"/>
          <p:cNvSpPr/>
          <p:nvPr/>
        </p:nvSpPr>
        <p:spPr>
          <a:xfrm>
            <a:off x="3941058" y="4026408"/>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45" name="object 45"/>
          <p:cNvSpPr/>
          <p:nvPr/>
        </p:nvSpPr>
        <p:spPr>
          <a:xfrm>
            <a:off x="3951721" y="4027170"/>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46" name="object 46"/>
          <p:cNvSpPr/>
          <p:nvPr/>
        </p:nvSpPr>
        <p:spPr>
          <a:xfrm>
            <a:off x="3963146" y="4029456"/>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47" name="object 47"/>
          <p:cNvSpPr/>
          <p:nvPr/>
        </p:nvSpPr>
        <p:spPr>
          <a:xfrm>
            <a:off x="3974600" y="4029456"/>
            <a:ext cx="0" cy="472440"/>
          </a:xfrm>
          <a:custGeom>
            <a:avLst/>
            <a:gdLst/>
            <a:ahLst/>
            <a:cxnLst/>
            <a:rect l="l" t="t" r="r" b="b"/>
            <a:pathLst>
              <a:path h="472439">
                <a:moveTo>
                  <a:pt x="0" y="0"/>
                </a:moveTo>
                <a:lnTo>
                  <a:pt x="0" y="472439"/>
                </a:lnTo>
              </a:path>
            </a:pathLst>
          </a:custGeom>
          <a:ln w="4666">
            <a:solidFill>
              <a:schemeClr val="tx1"/>
            </a:solidFill>
          </a:ln>
        </p:spPr>
        <p:txBody>
          <a:bodyPr wrap="square" lIns="0" tIns="0" rIns="0" bIns="0" rtlCol="0"/>
          <a:lstStyle/>
          <a:p>
            <a:endParaRPr dirty="0"/>
          </a:p>
        </p:txBody>
      </p:sp>
      <p:sp>
        <p:nvSpPr>
          <p:cNvPr id="48" name="object 48"/>
          <p:cNvSpPr/>
          <p:nvPr/>
        </p:nvSpPr>
        <p:spPr>
          <a:xfrm>
            <a:off x="3985995" y="4028694"/>
            <a:ext cx="0" cy="476250"/>
          </a:xfrm>
          <a:custGeom>
            <a:avLst/>
            <a:gdLst/>
            <a:ahLst/>
            <a:cxnLst/>
            <a:rect l="l" t="t" r="r" b="b"/>
            <a:pathLst>
              <a:path h="476250">
                <a:moveTo>
                  <a:pt x="0" y="476249"/>
                </a:moveTo>
                <a:lnTo>
                  <a:pt x="0" y="0"/>
                </a:lnTo>
              </a:path>
            </a:pathLst>
          </a:custGeom>
          <a:ln w="4666">
            <a:solidFill>
              <a:schemeClr val="tx1"/>
            </a:solidFill>
          </a:ln>
        </p:spPr>
        <p:txBody>
          <a:bodyPr wrap="square" lIns="0" tIns="0" rIns="0" bIns="0" rtlCol="0"/>
          <a:lstStyle/>
          <a:p>
            <a:endParaRPr dirty="0"/>
          </a:p>
        </p:txBody>
      </p:sp>
      <p:sp>
        <p:nvSpPr>
          <p:cNvPr id="49" name="object 49"/>
          <p:cNvSpPr/>
          <p:nvPr/>
        </p:nvSpPr>
        <p:spPr>
          <a:xfrm>
            <a:off x="3998972" y="4033266"/>
            <a:ext cx="0" cy="473709"/>
          </a:xfrm>
          <a:custGeom>
            <a:avLst/>
            <a:gdLst/>
            <a:ahLst/>
            <a:cxnLst/>
            <a:rect l="l" t="t" r="r" b="b"/>
            <a:pathLst>
              <a:path h="473710">
                <a:moveTo>
                  <a:pt x="0" y="0"/>
                </a:moveTo>
                <a:lnTo>
                  <a:pt x="0" y="473201"/>
                </a:lnTo>
              </a:path>
            </a:pathLst>
          </a:custGeom>
          <a:ln w="4666">
            <a:solidFill>
              <a:schemeClr val="tx1"/>
            </a:solidFill>
          </a:ln>
        </p:spPr>
        <p:txBody>
          <a:bodyPr wrap="square" lIns="0" tIns="0" rIns="0" bIns="0" rtlCol="0"/>
          <a:lstStyle/>
          <a:p>
            <a:endParaRPr dirty="0"/>
          </a:p>
        </p:txBody>
      </p:sp>
      <p:sp>
        <p:nvSpPr>
          <p:cNvPr id="50" name="object 50"/>
          <p:cNvSpPr/>
          <p:nvPr/>
        </p:nvSpPr>
        <p:spPr>
          <a:xfrm>
            <a:off x="3699509" y="3476337"/>
            <a:ext cx="349885" cy="23495"/>
          </a:xfrm>
          <a:custGeom>
            <a:avLst/>
            <a:gdLst/>
            <a:ahLst/>
            <a:cxnLst/>
            <a:rect l="l" t="t" r="r" b="b"/>
            <a:pathLst>
              <a:path w="349885" h="23495">
                <a:moveTo>
                  <a:pt x="0" y="0"/>
                </a:moveTo>
                <a:lnTo>
                  <a:pt x="349757" y="23148"/>
                </a:lnTo>
              </a:path>
            </a:pathLst>
          </a:custGeom>
          <a:ln w="5042">
            <a:solidFill>
              <a:schemeClr val="tx1"/>
            </a:solidFill>
          </a:ln>
        </p:spPr>
        <p:txBody>
          <a:bodyPr wrap="square" lIns="0" tIns="0" rIns="0" bIns="0" rtlCol="0"/>
          <a:lstStyle/>
          <a:p>
            <a:endParaRPr dirty="0"/>
          </a:p>
        </p:txBody>
      </p:sp>
      <p:sp>
        <p:nvSpPr>
          <p:cNvPr id="51" name="object 51"/>
          <p:cNvSpPr/>
          <p:nvPr/>
        </p:nvSpPr>
        <p:spPr>
          <a:xfrm>
            <a:off x="3699509" y="4001336"/>
            <a:ext cx="349250" cy="30480"/>
          </a:xfrm>
          <a:custGeom>
            <a:avLst/>
            <a:gdLst/>
            <a:ahLst/>
            <a:cxnLst/>
            <a:rect l="l" t="t" r="r" b="b"/>
            <a:pathLst>
              <a:path w="349250" h="30479">
                <a:moveTo>
                  <a:pt x="0" y="0"/>
                </a:moveTo>
                <a:lnTo>
                  <a:pt x="348995" y="30174"/>
                </a:lnTo>
              </a:path>
            </a:pathLst>
          </a:custGeom>
          <a:ln w="5041">
            <a:solidFill>
              <a:schemeClr val="tx1"/>
            </a:solidFill>
          </a:ln>
        </p:spPr>
        <p:txBody>
          <a:bodyPr wrap="square" lIns="0" tIns="0" rIns="0" bIns="0" rtlCol="0"/>
          <a:lstStyle/>
          <a:p>
            <a:endParaRPr dirty="0"/>
          </a:p>
        </p:txBody>
      </p:sp>
      <p:sp>
        <p:nvSpPr>
          <p:cNvPr id="52" name="object 52"/>
          <p:cNvSpPr/>
          <p:nvPr/>
        </p:nvSpPr>
        <p:spPr>
          <a:xfrm>
            <a:off x="3733038" y="3407724"/>
            <a:ext cx="32384" cy="39370"/>
          </a:xfrm>
          <a:custGeom>
            <a:avLst/>
            <a:gdLst/>
            <a:ahLst/>
            <a:cxnLst/>
            <a:rect l="l" t="t" r="r" b="b"/>
            <a:pathLst>
              <a:path w="32385" h="39370">
                <a:moveTo>
                  <a:pt x="25145" y="0"/>
                </a:moveTo>
                <a:lnTo>
                  <a:pt x="6857" y="0"/>
                </a:lnTo>
                <a:lnTo>
                  <a:pt x="0" y="8381"/>
                </a:lnTo>
                <a:lnTo>
                  <a:pt x="0" y="19049"/>
                </a:lnTo>
                <a:lnTo>
                  <a:pt x="4549" y="33214"/>
                </a:lnTo>
                <a:lnTo>
                  <a:pt x="15929" y="38861"/>
                </a:lnTo>
                <a:lnTo>
                  <a:pt x="27384" y="33288"/>
                </a:lnTo>
                <a:lnTo>
                  <a:pt x="32003" y="19201"/>
                </a:lnTo>
                <a:lnTo>
                  <a:pt x="32003" y="8381"/>
                </a:lnTo>
                <a:lnTo>
                  <a:pt x="25145" y="0"/>
                </a:lnTo>
                <a:close/>
              </a:path>
            </a:pathLst>
          </a:custGeom>
          <a:solidFill>
            <a:srgbClr val="000000"/>
          </a:solidFill>
          <a:ln>
            <a:solidFill>
              <a:schemeClr val="tx1"/>
            </a:solidFill>
          </a:ln>
        </p:spPr>
        <p:txBody>
          <a:bodyPr wrap="square" lIns="0" tIns="0" rIns="0" bIns="0" rtlCol="0"/>
          <a:lstStyle/>
          <a:p>
            <a:endParaRPr dirty="0"/>
          </a:p>
        </p:txBody>
      </p:sp>
      <p:sp>
        <p:nvSpPr>
          <p:cNvPr id="53" name="object 53"/>
          <p:cNvSpPr/>
          <p:nvPr/>
        </p:nvSpPr>
        <p:spPr>
          <a:xfrm>
            <a:off x="3733012" y="3407713"/>
            <a:ext cx="32384" cy="39370"/>
          </a:xfrm>
          <a:custGeom>
            <a:avLst/>
            <a:gdLst/>
            <a:ahLst/>
            <a:cxnLst/>
            <a:rect l="l" t="t" r="r" b="b"/>
            <a:pathLst>
              <a:path w="32385" h="39370">
                <a:moveTo>
                  <a:pt x="32018" y="19062"/>
                </a:moveTo>
                <a:lnTo>
                  <a:pt x="32018" y="8391"/>
                </a:lnTo>
                <a:lnTo>
                  <a:pt x="25163" y="0"/>
                </a:lnTo>
                <a:lnTo>
                  <a:pt x="16023" y="0"/>
                </a:lnTo>
                <a:lnTo>
                  <a:pt x="6884" y="0"/>
                </a:lnTo>
                <a:lnTo>
                  <a:pt x="0" y="8391"/>
                </a:lnTo>
                <a:lnTo>
                  <a:pt x="0" y="19062"/>
                </a:lnTo>
                <a:lnTo>
                  <a:pt x="4562" y="33218"/>
                </a:lnTo>
                <a:lnTo>
                  <a:pt x="15954" y="38853"/>
                </a:lnTo>
                <a:lnTo>
                  <a:pt x="27409" y="33282"/>
                </a:lnTo>
                <a:lnTo>
                  <a:pt x="32018" y="19184"/>
                </a:lnTo>
                <a:close/>
              </a:path>
            </a:pathLst>
          </a:custGeom>
          <a:ln w="4818">
            <a:solidFill>
              <a:schemeClr val="tx1"/>
            </a:solidFill>
          </a:ln>
        </p:spPr>
        <p:txBody>
          <a:bodyPr wrap="square" lIns="0" tIns="0" rIns="0" bIns="0" rtlCol="0"/>
          <a:lstStyle/>
          <a:p>
            <a:endParaRPr dirty="0"/>
          </a:p>
        </p:txBody>
      </p:sp>
      <p:sp>
        <p:nvSpPr>
          <p:cNvPr id="54" name="object 54"/>
          <p:cNvSpPr/>
          <p:nvPr/>
        </p:nvSpPr>
        <p:spPr>
          <a:xfrm>
            <a:off x="3799332" y="3411535"/>
            <a:ext cx="32384" cy="39370"/>
          </a:xfrm>
          <a:custGeom>
            <a:avLst/>
            <a:gdLst/>
            <a:ahLst/>
            <a:cxnLst/>
            <a:rect l="l" t="t" r="r" b="b"/>
            <a:pathLst>
              <a:path w="32385" h="39370">
                <a:moveTo>
                  <a:pt x="24383" y="0"/>
                </a:moveTo>
                <a:lnTo>
                  <a:pt x="6857" y="0"/>
                </a:lnTo>
                <a:lnTo>
                  <a:pt x="0" y="8381"/>
                </a:lnTo>
                <a:lnTo>
                  <a:pt x="0" y="19049"/>
                </a:lnTo>
                <a:lnTo>
                  <a:pt x="4549" y="33214"/>
                </a:lnTo>
                <a:lnTo>
                  <a:pt x="15929" y="38861"/>
                </a:lnTo>
                <a:lnTo>
                  <a:pt x="27097" y="33288"/>
                </a:lnTo>
                <a:lnTo>
                  <a:pt x="32003" y="19201"/>
                </a:lnTo>
                <a:lnTo>
                  <a:pt x="32003" y="8381"/>
                </a:lnTo>
                <a:lnTo>
                  <a:pt x="24383" y="0"/>
                </a:lnTo>
                <a:close/>
              </a:path>
            </a:pathLst>
          </a:custGeom>
          <a:solidFill>
            <a:srgbClr val="FFFFFF"/>
          </a:solidFill>
          <a:ln>
            <a:solidFill>
              <a:schemeClr val="tx1"/>
            </a:solidFill>
          </a:ln>
        </p:spPr>
        <p:txBody>
          <a:bodyPr wrap="square" lIns="0" tIns="0" rIns="0" bIns="0" rtlCol="0"/>
          <a:lstStyle/>
          <a:p>
            <a:endParaRPr dirty="0"/>
          </a:p>
        </p:txBody>
      </p:sp>
      <p:sp>
        <p:nvSpPr>
          <p:cNvPr id="55" name="object 55"/>
          <p:cNvSpPr/>
          <p:nvPr/>
        </p:nvSpPr>
        <p:spPr>
          <a:xfrm>
            <a:off x="3799304" y="3411544"/>
            <a:ext cx="32384" cy="39370"/>
          </a:xfrm>
          <a:custGeom>
            <a:avLst/>
            <a:gdLst/>
            <a:ahLst/>
            <a:cxnLst/>
            <a:rect l="l" t="t" r="r" b="b"/>
            <a:pathLst>
              <a:path w="32385" h="39370">
                <a:moveTo>
                  <a:pt x="32018" y="19031"/>
                </a:moveTo>
                <a:lnTo>
                  <a:pt x="32018" y="8359"/>
                </a:lnTo>
                <a:lnTo>
                  <a:pt x="24401" y="0"/>
                </a:lnTo>
                <a:lnTo>
                  <a:pt x="16023" y="0"/>
                </a:lnTo>
                <a:lnTo>
                  <a:pt x="6884" y="0"/>
                </a:lnTo>
                <a:lnTo>
                  <a:pt x="0" y="8359"/>
                </a:lnTo>
                <a:lnTo>
                  <a:pt x="0" y="19031"/>
                </a:lnTo>
                <a:lnTo>
                  <a:pt x="4554" y="33204"/>
                </a:lnTo>
                <a:lnTo>
                  <a:pt x="15927" y="38853"/>
                </a:lnTo>
                <a:lnTo>
                  <a:pt x="27104" y="33295"/>
                </a:lnTo>
                <a:lnTo>
                  <a:pt x="32017" y="19208"/>
                </a:lnTo>
                <a:lnTo>
                  <a:pt x="32018" y="19031"/>
                </a:lnTo>
                <a:close/>
              </a:path>
            </a:pathLst>
          </a:custGeom>
          <a:ln w="4818">
            <a:solidFill>
              <a:schemeClr val="tx1"/>
            </a:solidFill>
          </a:ln>
        </p:spPr>
        <p:txBody>
          <a:bodyPr wrap="square" lIns="0" tIns="0" rIns="0" bIns="0" rtlCol="0"/>
          <a:lstStyle/>
          <a:p>
            <a:endParaRPr dirty="0"/>
          </a:p>
        </p:txBody>
      </p:sp>
      <p:sp>
        <p:nvSpPr>
          <p:cNvPr id="56" name="object 56"/>
          <p:cNvSpPr/>
          <p:nvPr/>
        </p:nvSpPr>
        <p:spPr>
          <a:xfrm>
            <a:off x="3864869" y="3416119"/>
            <a:ext cx="33020" cy="40005"/>
          </a:xfrm>
          <a:custGeom>
            <a:avLst/>
            <a:gdLst/>
            <a:ahLst/>
            <a:cxnLst/>
            <a:rect l="l" t="t" r="r" b="b"/>
            <a:pathLst>
              <a:path w="33020" h="40004">
                <a:moveTo>
                  <a:pt x="16578" y="0"/>
                </a:moveTo>
                <a:lnTo>
                  <a:pt x="4791" y="5708"/>
                </a:lnTo>
                <a:lnTo>
                  <a:pt x="0" y="19248"/>
                </a:lnTo>
                <a:lnTo>
                  <a:pt x="4401" y="33421"/>
                </a:lnTo>
                <a:lnTo>
                  <a:pt x="15466" y="39601"/>
                </a:lnTo>
                <a:lnTo>
                  <a:pt x="27414" y="34073"/>
                </a:lnTo>
                <a:lnTo>
                  <a:pt x="32733" y="20895"/>
                </a:lnTo>
                <a:lnTo>
                  <a:pt x="32759" y="19799"/>
                </a:lnTo>
                <a:lnTo>
                  <a:pt x="28000" y="6126"/>
                </a:lnTo>
                <a:lnTo>
                  <a:pt x="16578" y="0"/>
                </a:lnTo>
                <a:close/>
              </a:path>
            </a:pathLst>
          </a:custGeom>
          <a:solidFill>
            <a:srgbClr val="FFFFFF"/>
          </a:solidFill>
          <a:ln>
            <a:solidFill>
              <a:schemeClr val="tx1"/>
            </a:solidFill>
          </a:ln>
        </p:spPr>
        <p:txBody>
          <a:bodyPr wrap="square" lIns="0" tIns="0" rIns="0" bIns="0" rtlCol="0"/>
          <a:lstStyle/>
          <a:p>
            <a:endParaRPr dirty="0"/>
          </a:p>
        </p:txBody>
      </p:sp>
      <p:sp>
        <p:nvSpPr>
          <p:cNvPr id="57" name="object 57"/>
          <p:cNvSpPr/>
          <p:nvPr/>
        </p:nvSpPr>
        <p:spPr>
          <a:xfrm>
            <a:off x="3864871" y="3416117"/>
            <a:ext cx="33020" cy="40005"/>
          </a:xfrm>
          <a:custGeom>
            <a:avLst/>
            <a:gdLst/>
            <a:ahLst/>
            <a:cxnLst/>
            <a:rect l="l" t="t" r="r" b="b"/>
            <a:pathLst>
              <a:path w="33020" h="40004">
                <a:moveTo>
                  <a:pt x="32744" y="19810"/>
                </a:moveTo>
                <a:lnTo>
                  <a:pt x="27987" y="6131"/>
                </a:lnTo>
                <a:lnTo>
                  <a:pt x="16573" y="0"/>
                </a:lnTo>
                <a:lnTo>
                  <a:pt x="4791" y="5709"/>
                </a:lnTo>
                <a:lnTo>
                  <a:pt x="0" y="19251"/>
                </a:lnTo>
                <a:lnTo>
                  <a:pt x="4404" y="33428"/>
                </a:lnTo>
                <a:lnTo>
                  <a:pt x="15474" y="39591"/>
                </a:lnTo>
                <a:lnTo>
                  <a:pt x="27415" y="34062"/>
                </a:lnTo>
                <a:lnTo>
                  <a:pt x="32719" y="20869"/>
                </a:lnTo>
                <a:lnTo>
                  <a:pt x="32744" y="19810"/>
                </a:lnTo>
                <a:close/>
              </a:path>
            </a:pathLst>
          </a:custGeom>
          <a:ln w="4819">
            <a:solidFill>
              <a:schemeClr val="tx1"/>
            </a:solidFill>
          </a:ln>
        </p:spPr>
        <p:txBody>
          <a:bodyPr wrap="square" lIns="0" tIns="0" rIns="0" bIns="0" rtlCol="0"/>
          <a:lstStyle/>
          <a:p>
            <a:endParaRPr dirty="0"/>
          </a:p>
        </p:txBody>
      </p:sp>
      <p:sp>
        <p:nvSpPr>
          <p:cNvPr id="58" name="object 58"/>
          <p:cNvSpPr/>
          <p:nvPr/>
        </p:nvSpPr>
        <p:spPr>
          <a:xfrm>
            <a:off x="3986021" y="3419154"/>
            <a:ext cx="33020" cy="56515"/>
          </a:xfrm>
          <a:custGeom>
            <a:avLst/>
            <a:gdLst/>
            <a:ahLst/>
            <a:cxnLst/>
            <a:rect l="l" t="t" r="r" b="b"/>
            <a:pathLst>
              <a:path w="33020" h="56514">
                <a:moveTo>
                  <a:pt x="0" y="0"/>
                </a:moveTo>
                <a:lnTo>
                  <a:pt x="0" y="52577"/>
                </a:lnTo>
                <a:lnTo>
                  <a:pt x="32735" y="56387"/>
                </a:lnTo>
                <a:lnTo>
                  <a:pt x="32735" y="2285"/>
                </a:lnTo>
                <a:lnTo>
                  <a:pt x="0" y="0"/>
                </a:lnTo>
                <a:close/>
              </a:path>
            </a:pathLst>
          </a:custGeom>
          <a:solidFill>
            <a:srgbClr val="A0A0A0"/>
          </a:solidFill>
          <a:ln>
            <a:solidFill>
              <a:schemeClr val="tx1"/>
            </a:solidFill>
          </a:ln>
        </p:spPr>
        <p:txBody>
          <a:bodyPr wrap="square" lIns="0" tIns="0" rIns="0" bIns="0" rtlCol="0"/>
          <a:lstStyle/>
          <a:p>
            <a:endParaRPr dirty="0"/>
          </a:p>
        </p:txBody>
      </p:sp>
      <p:sp>
        <p:nvSpPr>
          <p:cNvPr id="59" name="object 59"/>
          <p:cNvSpPr/>
          <p:nvPr/>
        </p:nvSpPr>
        <p:spPr>
          <a:xfrm>
            <a:off x="3985995" y="3419144"/>
            <a:ext cx="33020" cy="56515"/>
          </a:xfrm>
          <a:custGeom>
            <a:avLst/>
            <a:gdLst/>
            <a:ahLst/>
            <a:cxnLst/>
            <a:rect l="l" t="t" r="r" b="b"/>
            <a:pathLst>
              <a:path w="33020" h="56514">
                <a:moveTo>
                  <a:pt x="0" y="0"/>
                </a:moveTo>
                <a:lnTo>
                  <a:pt x="32779" y="2311"/>
                </a:lnTo>
                <a:lnTo>
                  <a:pt x="32779" y="56397"/>
                </a:lnTo>
                <a:lnTo>
                  <a:pt x="0" y="52597"/>
                </a:lnTo>
                <a:lnTo>
                  <a:pt x="0" y="0"/>
                </a:lnTo>
                <a:close/>
              </a:path>
            </a:pathLst>
          </a:custGeom>
          <a:ln w="4761">
            <a:solidFill>
              <a:schemeClr val="tx1"/>
            </a:solidFill>
          </a:ln>
        </p:spPr>
        <p:txBody>
          <a:bodyPr wrap="square" lIns="0" tIns="0" rIns="0" bIns="0" rtlCol="0"/>
          <a:lstStyle/>
          <a:p>
            <a:endParaRPr dirty="0"/>
          </a:p>
        </p:txBody>
      </p:sp>
      <p:sp>
        <p:nvSpPr>
          <p:cNvPr id="60" name="object 60"/>
          <p:cNvSpPr/>
          <p:nvPr/>
        </p:nvSpPr>
        <p:spPr>
          <a:xfrm>
            <a:off x="3700271" y="3550243"/>
            <a:ext cx="353695" cy="26034"/>
          </a:xfrm>
          <a:custGeom>
            <a:avLst/>
            <a:gdLst/>
            <a:ahLst/>
            <a:cxnLst/>
            <a:rect l="l" t="t" r="r" b="b"/>
            <a:pathLst>
              <a:path w="353695" h="26035">
                <a:moveTo>
                  <a:pt x="0" y="0"/>
                </a:moveTo>
                <a:lnTo>
                  <a:pt x="353567" y="25471"/>
                </a:lnTo>
              </a:path>
            </a:pathLst>
          </a:custGeom>
          <a:ln w="5042">
            <a:solidFill>
              <a:schemeClr val="tx1"/>
            </a:solidFill>
          </a:ln>
        </p:spPr>
        <p:txBody>
          <a:bodyPr wrap="square" lIns="0" tIns="0" rIns="0" bIns="0" rtlCol="0"/>
          <a:lstStyle/>
          <a:p>
            <a:endParaRPr dirty="0"/>
          </a:p>
        </p:txBody>
      </p:sp>
      <p:sp>
        <p:nvSpPr>
          <p:cNvPr id="61" name="object 61"/>
          <p:cNvSpPr/>
          <p:nvPr/>
        </p:nvSpPr>
        <p:spPr>
          <a:xfrm>
            <a:off x="3699509" y="3623641"/>
            <a:ext cx="349885" cy="26034"/>
          </a:xfrm>
          <a:custGeom>
            <a:avLst/>
            <a:gdLst/>
            <a:ahLst/>
            <a:cxnLst/>
            <a:rect l="l" t="t" r="r" b="b"/>
            <a:pathLst>
              <a:path w="349885" h="26035">
                <a:moveTo>
                  <a:pt x="0" y="0"/>
                </a:moveTo>
                <a:lnTo>
                  <a:pt x="349757" y="25762"/>
                </a:lnTo>
              </a:path>
            </a:pathLst>
          </a:custGeom>
          <a:ln w="5041">
            <a:solidFill>
              <a:schemeClr val="tx1"/>
            </a:solidFill>
          </a:ln>
        </p:spPr>
        <p:txBody>
          <a:bodyPr wrap="square" lIns="0" tIns="0" rIns="0" bIns="0" rtlCol="0"/>
          <a:lstStyle/>
          <a:p>
            <a:endParaRPr dirty="0"/>
          </a:p>
        </p:txBody>
      </p:sp>
      <p:sp>
        <p:nvSpPr>
          <p:cNvPr id="62" name="object 62"/>
          <p:cNvSpPr/>
          <p:nvPr/>
        </p:nvSpPr>
        <p:spPr>
          <a:xfrm>
            <a:off x="3699509" y="3765878"/>
            <a:ext cx="349250" cy="27305"/>
          </a:xfrm>
          <a:custGeom>
            <a:avLst/>
            <a:gdLst/>
            <a:ahLst/>
            <a:cxnLst/>
            <a:rect l="l" t="t" r="r" b="b"/>
            <a:pathLst>
              <a:path w="349250" h="27304">
                <a:moveTo>
                  <a:pt x="0" y="0"/>
                </a:moveTo>
                <a:lnTo>
                  <a:pt x="348995" y="27037"/>
                </a:lnTo>
              </a:path>
            </a:pathLst>
          </a:custGeom>
          <a:ln w="5041">
            <a:solidFill>
              <a:schemeClr val="tx1"/>
            </a:solidFill>
          </a:ln>
        </p:spPr>
        <p:txBody>
          <a:bodyPr wrap="square" lIns="0" tIns="0" rIns="0" bIns="0" rtlCol="0"/>
          <a:lstStyle/>
          <a:p>
            <a:endParaRPr dirty="0"/>
          </a:p>
        </p:txBody>
      </p:sp>
      <p:sp>
        <p:nvSpPr>
          <p:cNvPr id="63" name="object 63"/>
          <p:cNvSpPr/>
          <p:nvPr/>
        </p:nvSpPr>
        <p:spPr>
          <a:xfrm>
            <a:off x="3698747" y="3838046"/>
            <a:ext cx="353060" cy="31115"/>
          </a:xfrm>
          <a:custGeom>
            <a:avLst/>
            <a:gdLst/>
            <a:ahLst/>
            <a:cxnLst/>
            <a:rect l="l" t="t" r="r" b="b"/>
            <a:pathLst>
              <a:path w="353060" h="31114">
                <a:moveTo>
                  <a:pt x="0" y="0"/>
                </a:moveTo>
                <a:lnTo>
                  <a:pt x="352805" y="30594"/>
                </a:lnTo>
              </a:path>
            </a:pathLst>
          </a:custGeom>
          <a:ln w="5041">
            <a:solidFill>
              <a:schemeClr val="tx1"/>
            </a:solidFill>
          </a:ln>
        </p:spPr>
        <p:txBody>
          <a:bodyPr wrap="square" lIns="0" tIns="0" rIns="0" bIns="0" rtlCol="0"/>
          <a:lstStyle/>
          <a:p>
            <a:endParaRPr dirty="0"/>
          </a:p>
        </p:txBody>
      </p:sp>
      <p:sp>
        <p:nvSpPr>
          <p:cNvPr id="64" name="object 64"/>
          <p:cNvSpPr/>
          <p:nvPr/>
        </p:nvSpPr>
        <p:spPr>
          <a:xfrm>
            <a:off x="3699509" y="3692466"/>
            <a:ext cx="351790" cy="28575"/>
          </a:xfrm>
          <a:custGeom>
            <a:avLst/>
            <a:gdLst/>
            <a:ahLst/>
            <a:cxnLst/>
            <a:rect l="l" t="t" r="r" b="b"/>
            <a:pathLst>
              <a:path w="351789" h="28575">
                <a:moveTo>
                  <a:pt x="0" y="0"/>
                </a:moveTo>
                <a:lnTo>
                  <a:pt x="351281" y="28370"/>
                </a:lnTo>
              </a:path>
            </a:pathLst>
          </a:custGeom>
          <a:ln w="5041">
            <a:solidFill>
              <a:schemeClr val="tx1"/>
            </a:solidFill>
          </a:ln>
        </p:spPr>
        <p:txBody>
          <a:bodyPr wrap="square" lIns="0" tIns="0" rIns="0" bIns="0" rtlCol="0"/>
          <a:lstStyle/>
          <a:p>
            <a:endParaRPr dirty="0"/>
          </a:p>
        </p:txBody>
      </p:sp>
      <p:sp>
        <p:nvSpPr>
          <p:cNvPr id="65" name="object 65"/>
          <p:cNvSpPr/>
          <p:nvPr/>
        </p:nvSpPr>
        <p:spPr>
          <a:xfrm>
            <a:off x="3727703" y="3552504"/>
            <a:ext cx="288290" cy="96520"/>
          </a:xfrm>
          <a:custGeom>
            <a:avLst/>
            <a:gdLst/>
            <a:ahLst/>
            <a:cxnLst/>
            <a:rect l="l" t="t" r="r" b="b"/>
            <a:pathLst>
              <a:path w="288289" h="96520">
                <a:moveTo>
                  <a:pt x="0" y="0"/>
                </a:moveTo>
                <a:lnTo>
                  <a:pt x="0" y="73913"/>
                </a:lnTo>
                <a:lnTo>
                  <a:pt x="288035" y="96011"/>
                </a:lnTo>
                <a:lnTo>
                  <a:pt x="288035" y="22128"/>
                </a:lnTo>
                <a:lnTo>
                  <a:pt x="0" y="0"/>
                </a:lnTo>
                <a:close/>
              </a:path>
            </a:pathLst>
          </a:custGeom>
          <a:solidFill>
            <a:srgbClr val="E0E0E0"/>
          </a:solidFill>
          <a:ln>
            <a:solidFill>
              <a:schemeClr val="tx1"/>
            </a:solidFill>
          </a:ln>
        </p:spPr>
        <p:txBody>
          <a:bodyPr wrap="square" lIns="0" tIns="0" rIns="0" bIns="0" rtlCol="0"/>
          <a:lstStyle/>
          <a:p>
            <a:endParaRPr dirty="0"/>
          </a:p>
        </p:txBody>
      </p:sp>
      <p:sp>
        <p:nvSpPr>
          <p:cNvPr id="66" name="object 66"/>
          <p:cNvSpPr/>
          <p:nvPr/>
        </p:nvSpPr>
        <p:spPr>
          <a:xfrm>
            <a:off x="3727681" y="3552521"/>
            <a:ext cx="288290" cy="96520"/>
          </a:xfrm>
          <a:custGeom>
            <a:avLst/>
            <a:gdLst/>
            <a:ahLst/>
            <a:cxnLst/>
            <a:rect l="l" t="t" r="r" b="b"/>
            <a:pathLst>
              <a:path w="288289" h="96520">
                <a:moveTo>
                  <a:pt x="0" y="0"/>
                </a:moveTo>
                <a:lnTo>
                  <a:pt x="0" y="73908"/>
                </a:lnTo>
                <a:lnTo>
                  <a:pt x="288047" y="96011"/>
                </a:lnTo>
                <a:lnTo>
                  <a:pt x="288047" y="22102"/>
                </a:lnTo>
                <a:lnTo>
                  <a:pt x="0" y="0"/>
                </a:lnTo>
                <a:close/>
              </a:path>
            </a:pathLst>
          </a:custGeom>
          <a:ln w="5006">
            <a:solidFill>
              <a:schemeClr val="tx1"/>
            </a:solidFill>
          </a:ln>
        </p:spPr>
        <p:txBody>
          <a:bodyPr wrap="square" lIns="0" tIns="0" rIns="0" bIns="0" rtlCol="0"/>
          <a:lstStyle/>
          <a:p>
            <a:endParaRPr dirty="0"/>
          </a:p>
        </p:txBody>
      </p:sp>
      <p:sp>
        <p:nvSpPr>
          <p:cNvPr id="67" name="object 67"/>
          <p:cNvSpPr/>
          <p:nvPr/>
        </p:nvSpPr>
        <p:spPr>
          <a:xfrm>
            <a:off x="3727703" y="3624133"/>
            <a:ext cx="288290" cy="96520"/>
          </a:xfrm>
          <a:custGeom>
            <a:avLst/>
            <a:gdLst/>
            <a:ahLst/>
            <a:cxnLst/>
            <a:rect l="l" t="t" r="r" b="b"/>
            <a:pathLst>
              <a:path w="288289" h="96520">
                <a:moveTo>
                  <a:pt x="0" y="0"/>
                </a:moveTo>
                <a:lnTo>
                  <a:pt x="0" y="73913"/>
                </a:lnTo>
                <a:lnTo>
                  <a:pt x="288035" y="96011"/>
                </a:lnTo>
                <a:lnTo>
                  <a:pt x="288035" y="22097"/>
                </a:lnTo>
                <a:lnTo>
                  <a:pt x="0" y="0"/>
                </a:lnTo>
                <a:close/>
              </a:path>
            </a:pathLst>
          </a:custGeom>
          <a:solidFill>
            <a:srgbClr val="E0E0E0"/>
          </a:solidFill>
          <a:ln>
            <a:solidFill>
              <a:schemeClr val="tx1"/>
            </a:solidFill>
          </a:ln>
        </p:spPr>
        <p:txBody>
          <a:bodyPr wrap="square" lIns="0" tIns="0" rIns="0" bIns="0" rtlCol="0"/>
          <a:lstStyle/>
          <a:p>
            <a:endParaRPr dirty="0"/>
          </a:p>
        </p:txBody>
      </p:sp>
      <p:sp>
        <p:nvSpPr>
          <p:cNvPr id="68" name="object 68"/>
          <p:cNvSpPr/>
          <p:nvPr/>
        </p:nvSpPr>
        <p:spPr>
          <a:xfrm>
            <a:off x="3727681" y="3624118"/>
            <a:ext cx="288290" cy="96520"/>
          </a:xfrm>
          <a:custGeom>
            <a:avLst/>
            <a:gdLst/>
            <a:ahLst/>
            <a:cxnLst/>
            <a:rect l="l" t="t" r="r" b="b"/>
            <a:pathLst>
              <a:path w="288289" h="96520">
                <a:moveTo>
                  <a:pt x="0" y="0"/>
                </a:moveTo>
                <a:lnTo>
                  <a:pt x="0" y="73940"/>
                </a:lnTo>
                <a:lnTo>
                  <a:pt x="288047" y="96042"/>
                </a:lnTo>
                <a:lnTo>
                  <a:pt x="288047" y="22134"/>
                </a:lnTo>
                <a:lnTo>
                  <a:pt x="0" y="0"/>
                </a:lnTo>
                <a:close/>
              </a:path>
            </a:pathLst>
          </a:custGeom>
          <a:ln w="5006">
            <a:solidFill>
              <a:schemeClr val="tx1"/>
            </a:solidFill>
          </a:ln>
        </p:spPr>
        <p:txBody>
          <a:bodyPr wrap="square" lIns="0" tIns="0" rIns="0" bIns="0" rtlCol="0"/>
          <a:lstStyle/>
          <a:p>
            <a:endParaRPr dirty="0"/>
          </a:p>
        </p:txBody>
      </p:sp>
      <p:sp>
        <p:nvSpPr>
          <p:cNvPr id="69" name="object 69"/>
          <p:cNvSpPr/>
          <p:nvPr/>
        </p:nvSpPr>
        <p:spPr>
          <a:xfrm>
            <a:off x="3727703" y="3694236"/>
            <a:ext cx="288290" cy="96520"/>
          </a:xfrm>
          <a:custGeom>
            <a:avLst/>
            <a:gdLst/>
            <a:ahLst/>
            <a:cxnLst/>
            <a:rect l="l" t="t" r="r" b="b"/>
            <a:pathLst>
              <a:path w="288289" h="96520">
                <a:moveTo>
                  <a:pt x="0" y="0"/>
                </a:moveTo>
                <a:lnTo>
                  <a:pt x="0" y="73913"/>
                </a:lnTo>
                <a:lnTo>
                  <a:pt x="288035" y="96011"/>
                </a:lnTo>
                <a:lnTo>
                  <a:pt x="288035" y="22128"/>
                </a:lnTo>
                <a:lnTo>
                  <a:pt x="0" y="0"/>
                </a:lnTo>
                <a:close/>
              </a:path>
            </a:pathLst>
          </a:custGeom>
          <a:solidFill>
            <a:srgbClr val="E0E0E0"/>
          </a:solidFill>
          <a:ln>
            <a:solidFill>
              <a:schemeClr val="tx1"/>
            </a:solidFill>
          </a:ln>
        </p:spPr>
        <p:txBody>
          <a:bodyPr wrap="square" lIns="0" tIns="0" rIns="0" bIns="0" rtlCol="0"/>
          <a:lstStyle/>
          <a:p>
            <a:endParaRPr dirty="0"/>
          </a:p>
        </p:txBody>
      </p:sp>
      <p:sp>
        <p:nvSpPr>
          <p:cNvPr id="70" name="object 70"/>
          <p:cNvSpPr/>
          <p:nvPr/>
        </p:nvSpPr>
        <p:spPr>
          <a:xfrm>
            <a:off x="3727681" y="3694259"/>
            <a:ext cx="288290" cy="96520"/>
          </a:xfrm>
          <a:custGeom>
            <a:avLst/>
            <a:gdLst/>
            <a:ahLst/>
            <a:cxnLst/>
            <a:rect l="l" t="t" r="r" b="b"/>
            <a:pathLst>
              <a:path w="288289" h="96520">
                <a:moveTo>
                  <a:pt x="0" y="0"/>
                </a:moveTo>
                <a:lnTo>
                  <a:pt x="0" y="73908"/>
                </a:lnTo>
                <a:lnTo>
                  <a:pt x="288047" y="96011"/>
                </a:lnTo>
                <a:lnTo>
                  <a:pt x="288047" y="22102"/>
                </a:lnTo>
                <a:lnTo>
                  <a:pt x="0" y="0"/>
                </a:lnTo>
                <a:close/>
              </a:path>
            </a:pathLst>
          </a:custGeom>
          <a:ln w="5006">
            <a:solidFill>
              <a:schemeClr val="tx1"/>
            </a:solidFill>
          </a:ln>
        </p:spPr>
        <p:txBody>
          <a:bodyPr wrap="square" lIns="0" tIns="0" rIns="0" bIns="0" rtlCol="0"/>
          <a:lstStyle/>
          <a:p>
            <a:endParaRPr dirty="0"/>
          </a:p>
        </p:txBody>
      </p:sp>
      <p:sp>
        <p:nvSpPr>
          <p:cNvPr id="71" name="object 71"/>
          <p:cNvSpPr/>
          <p:nvPr/>
        </p:nvSpPr>
        <p:spPr>
          <a:xfrm>
            <a:off x="3727703" y="3766627"/>
            <a:ext cx="288925" cy="99060"/>
          </a:xfrm>
          <a:custGeom>
            <a:avLst/>
            <a:gdLst/>
            <a:ahLst/>
            <a:cxnLst/>
            <a:rect l="l" t="t" r="r" b="b"/>
            <a:pathLst>
              <a:path w="288925" h="99060">
                <a:moveTo>
                  <a:pt x="0" y="0"/>
                </a:moveTo>
                <a:lnTo>
                  <a:pt x="0" y="72389"/>
                </a:lnTo>
                <a:lnTo>
                  <a:pt x="288767" y="99059"/>
                </a:lnTo>
                <a:lnTo>
                  <a:pt x="288767" y="22097"/>
                </a:lnTo>
                <a:lnTo>
                  <a:pt x="0" y="0"/>
                </a:lnTo>
                <a:close/>
              </a:path>
            </a:pathLst>
          </a:custGeom>
          <a:solidFill>
            <a:srgbClr val="E0E0E0"/>
          </a:solidFill>
          <a:ln>
            <a:solidFill>
              <a:schemeClr val="tx1"/>
            </a:solidFill>
          </a:ln>
        </p:spPr>
        <p:txBody>
          <a:bodyPr wrap="square" lIns="0" tIns="0" rIns="0" bIns="0" rtlCol="0"/>
          <a:lstStyle/>
          <a:p>
            <a:endParaRPr dirty="0"/>
          </a:p>
        </p:txBody>
      </p:sp>
      <p:sp>
        <p:nvSpPr>
          <p:cNvPr id="72" name="object 72"/>
          <p:cNvSpPr/>
          <p:nvPr/>
        </p:nvSpPr>
        <p:spPr>
          <a:xfrm>
            <a:off x="3727681" y="3766647"/>
            <a:ext cx="288925" cy="99060"/>
          </a:xfrm>
          <a:custGeom>
            <a:avLst/>
            <a:gdLst/>
            <a:ahLst/>
            <a:cxnLst/>
            <a:rect l="l" t="t" r="r" b="b"/>
            <a:pathLst>
              <a:path w="288925" h="99060">
                <a:moveTo>
                  <a:pt x="0" y="0"/>
                </a:moveTo>
                <a:lnTo>
                  <a:pt x="0" y="72356"/>
                </a:lnTo>
                <a:lnTo>
                  <a:pt x="288809" y="99051"/>
                </a:lnTo>
                <a:lnTo>
                  <a:pt x="288809" y="22102"/>
                </a:lnTo>
                <a:lnTo>
                  <a:pt x="0" y="0"/>
                </a:lnTo>
                <a:close/>
              </a:path>
            </a:pathLst>
          </a:custGeom>
          <a:ln w="5004">
            <a:solidFill>
              <a:schemeClr val="tx1"/>
            </a:solidFill>
          </a:ln>
        </p:spPr>
        <p:txBody>
          <a:bodyPr wrap="square" lIns="0" tIns="0" rIns="0" bIns="0" rtlCol="0"/>
          <a:lstStyle/>
          <a:p>
            <a:endParaRPr dirty="0"/>
          </a:p>
        </p:txBody>
      </p:sp>
      <p:sp>
        <p:nvSpPr>
          <p:cNvPr id="73" name="object 73"/>
          <p:cNvSpPr/>
          <p:nvPr/>
        </p:nvSpPr>
        <p:spPr>
          <a:xfrm>
            <a:off x="3934205" y="3583747"/>
            <a:ext cx="3810" cy="3810"/>
          </a:xfrm>
          <a:custGeom>
            <a:avLst/>
            <a:gdLst/>
            <a:ahLst/>
            <a:cxnLst/>
            <a:rect l="l" t="t" r="r" b="b"/>
            <a:pathLst>
              <a:path w="3810" h="3810">
                <a:moveTo>
                  <a:pt x="3047" y="0"/>
                </a:moveTo>
                <a:lnTo>
                  <a:pt x="731" y="0"/>
                </a:lnTo>
                <a:lnTo>
                  <a:pt x="0" y="761"/>
                </a:lnTo>
                <a:lnTo>
                  <a:pt x="0" y="3047"/>
                </a:lnTo>
                <a:lnTo>
                  <a:pt x="731" y="3809"/>
                </a:lnTo>
                <a:lnTo>
                  <a:pt x="3047" y="3809"/>
                </a:lnTo>
                <a:lnTo>
                  <a:pt x="3809" y="3047"/>
                </a:lnTo>
                <a:lnTo>
                  <a:pt x="3809" y="761"/>
                </a:lnTo>
                <a:lnTo>
                  <a:pt x="3047" y="0"/>
                </a:lnTo>
                <a:close/>
              </a:path>
            </a:pathLst>
          </a:custGeom>
          <a:solidFill>
            <a:srgbClr val="000000"/>
          </a:solidFill>
          <a:ln>
            <a:solidFill>
              <a:schemeClr val="tx1"/>
            </a:solidFill>
          </a:ln>
        </p:spPr>
        <p:txBody>
          <a:bodyPr wrap="square" lIns="0" tIns="0" rIns="0" bIns="0" rtlCol="0"/>
          <a:lstStyle/>
          <a:p>
            <a:endParaRPr dirty="0"/>
          </a:p>
        </p:txBody>
      </p:sp>
      <p:sp>
        <p:nvSpPr>
          <p:cNvPr id="74" name="object 74"/>
          <p:cNvSpPr/>
          <p:nvPr/>
        </p:nvSpPr>
        <p:spPr>
          <a:xfrm>
            <a:off x="3934204" y="3583744"/>
            <a:ext cx="3810" cy="3810"/>
          </a:xfrm>
          <a:custGeom>
            <a:avLst/>
            <a:gdLst/>
            <a:ahLst/>
            <a:cxnLst/>
            <a:rect l="l" t="t" r="r" b="b"/>
            <a:pathLst>
              <a:path w="3810" h="3810">
                <a:moveTo>
                  <a:pt x="3808" y="2311"/>
                </a:moveTo>
                <a:lnTo>
                  <a:pt x="3808" y="791"/>
                </a:lnTo>
                <a:lnTo>
                  <a:pt x="3046" y="0"/>
                </a:lnTo>
                <a:lnTo>
                  <a:pt x="2284" y="0"/>
                </a:lnTo>
                <a:lnTo>
                  <a:pt x="732" y="0"/>
                </a:lnTo>
                <a:lnTo>
                  <a:pt x="0" y="791"/>
                </a:lnTo>
                <a:lnTo>
                  <a:pt x="0" y="2311"/>
                </a:lnTo>
                <a:lnTo>
                  <a:pt x="0" y="3071"/>
                </a:lnTo>
                <a:lnTo>
                  <a:pt x="732" y="3799"/>
                </a:lnTo>
                <a:lnTo>
                  <a:pt x="2284" y="3799"/>
                </a:lnTo>
                <a:lnTo>
                  <a:pt x="3046" y="3799"/>
                </a:lnTo>
                <a:lnTo>
                  <a:pt x="3808" y="3071"/>
                </a:lnTo>
                <a:lnTo>
                  <a:pt x="3808" y="2311"/>
                </a:lnTo>
                <a:close/>
              </a:path>
            </a:pathLst>
          </a:custGeom>
          <a:ln w="4855">
            <a:solidFill>
              <a:schemeClr val="tx1"/>
            </a:solidFill>
          </a:ln>
        </p:spPr>
        <p:txBody>
          <a:bodyPr wrap="square" lIns="0" tIns="0" rIns="0" bIns="0" rtlCol="0"/>
          <a:lstStyle/>
          <a:p>
            <a:endParaRPr dirty="0"/>
          </a:p>
        </p:txBody>
      </p:sp>
      <p:sp>
        <p:nvSpPr>
          <p:cNvPr id="75" name="object 75"/>
          <p:cNvSpPr/>
          <p:nvPr/>
        </p:nvSpPr>
        <p:spPr>
          <a:xfrm>
            <a:off x="3779502" y="3640141"/>
            <a:ext cx="177165" cy="43180"/>
          </a:xfrm>
          <a:custGeom>
            <a:avLst/>
            <a:gdLst/>
            <a:ahLst/>
            <a:cxnLst/>
            <a:rect l="l" t="t" r="r" b="b"/>
            <a:pathLst>
              <a:path w="177164" h="43179">
                <a:moveTo>
                  <a:pt x="0" y="42685"/>
                </a:moveTo>
                <a:lnTo>
                  <a:pt x="0" y="0"/>
                </a:lnTo>
                <a:lnTo>
                  <a:pt x="176789" y="15231"/>
                </a:lnTo>
              </a:path>
            </a:pathLst>
          </a:custGeom>
          <a:ln w="5023">
            <a:solidFill>
              <a:schemeClr val="tx1"/>
            </a:solidFill>
          </a:ln>
        </p:spPr>
        <p:txBody>
          <a:bodyPr wrap="square" lIns="0" tIns="0" rIns="0" bIns="0" rtlCol="0"/>
          <a:lstStyle/>
          <a:p>
            <a:endParaRPr dirty="0"/>
          </a:p>
        </p:txBody>
      </p:sp>
      <p:sp>
        <p:nvSpPr>
          <p:cNvPr id="76" name="object 76"/>
          <p:cNvSpPr/>
          <p:nvPr/>
        </p:nvSpPr>
        <p:spPr>
          <a:xfrm>
            <a:off x="3786377" y="3660709"/>
            <a:ext cx="165100" cy="22225"/>
          </a:xfrm>
          <a:custGeom>
            <a:avLst/>
            <a:gdLst/>
            <a:ahLst/>
            <a:cxnLst/>
            <a:rect l="l" t="t" r="r" b="b"/>
            <a:pathLst>
              <a:path w="165100" h="22225">
                <a:moveTo>
                  <a:pt x="0" y="0"/>
                </a:moveTo>
                <a:lnTo>
                  <a:pt x="0" y="8381"/>
                </a:lnTo>
                <a:lnTo>
                  <a:pt x="164591" y="22097"/>
                </a:lnTo>
                <a:lnTo>
                  <a:pt x="164591" y="13715"/>
                </a:lnTo>
                <a:lnTo>
                  <a:pt x="0" y="0"/>
                </a:lnTo>
                <a:close/>
              </a:path>
            </a:pathLst>
          </a:custGeom>
          <a:solidFill>
            <a:srgbClr val="A0A0A0"/>
          </a:solidFill>
          <a:ln>
            <a:solidFill>
              <a:schemeClr val="tx1"/>
            </a:solidFill>
          </a:ln>
        </p:spPr>
        <p:txBody>
          <a:bodyPr wrap="square" lIns="0" tIns="0" rIns="0" bIns="0" rtlCol="0"/>
          <a:lstStyle/>
          <a:p>
            <a:endParaRPr dirty="0"/>
          </a:p>
        </p:txBody>
      </p:sp>
      <p:sp>
        <p:nvSpPr>
          <p:cNvPr id="77" name="object 77"/>
          <p:cNvSpPr/>
          <p:nvPr/>
        </p:nvSpPr>
        <p:spPr>
          <a:xfrm>
            <a:off x="3786386" y="3660724"/>
            <a:ext cx="165100" cy="22225"/>
          </a:xfrm>
          <a:custGeom>
            <a:avLst/>
            <a:gdLst/>
            <a:ahLst/>
            <a:cxnLst/>
            <a:rect l="l" t="t" r="r" b="b"/>
            <a:pathLst>
              <a:path w="165100" h="22225">
                <a:moveTo>
                  <a:pt x="0" y="0"/>
                </a:moveTo>
                <a:lnTo>
                  <a:pt x="0" y="8391"/>
                </a:lnTo>
                <a:lnTo>
                  <a:pt x="164573" y="22102"/>
                </a:lnTo>
                <a:lnTo>
                  <a:pt x="164573" y="13711"/>
                </a:lnTo>
                <a:lnTo>
                  <a:pt x="0" y="0"/>
                </a:lnTo>
                <a:close/>
              </a:path>
            </a:pathLst>
          </a:custGeom>
          <a:ln w="5037">
            <a:solidFill>
              <a:schemeClr val="tx1"/>
            </a:solidFill>
          </a:ln>
        </p:spPr>
        <p:txBody>
          <a:bodyPr wrap="square" lIns="0" tIns="0" rIns="0" bIns="0" rtlCol="0"/>
          <a:lstStyle/>
          <a:p>
            <a:endParaRPr dirty="0"/>
          </a:p>
        </p:txBody>
      </p:sp>
      <p:sp>
        <p:nvSpPr>
          <p:cNvPr id="78" name="object 78"/>
          <p:cNvSpPr/>
          <p:nvPr/>
        </p:nvSpPr>
        <p:spPr>
          <a:xfrm>
            <a:off x="3896105" y="3685794"/>
            <a:ext cx="52705" cy="15240"/>
          </a:xfrm>
          <a:custGeom>
            <a:avLst/>
            <a:gdLst/>
            <a:ahLst/>
            <a:cxnLst/>
            <a:rect l="l" t="t" r="r" b="b"/>
            <a:pathLst>
              <a:path w="52704" h="15239">
                <a:moveTo>
                  <a:pt x="0" y="0"/>
                </a:moveTo>
                <a:lnTo>
                  <a:pt x="0" y="11429"/>
                </a:lnTo>
                <a:lnTo>
                  <a:pt x="52577" y="15239"/>
                </a:lnTo>
                <a:lnTo>
                  <a:pt x="52577" y="3809"/>
                </a:lnTo>
                <a:lnTo>
                  <a:pt x="0" y="0"/>
                </a:lnTo>
                <a:close/>
              </a:path>
            </a:pathLst>
          </a:custGeom>
          <a:solidFill>
            <a:srgbClr val="E0E0E0"/>
          </a:solidFill>
          <a:ln>
            <a:solidFill>
              <a:schemeClr val="tx1"/>
            </a:solidFill>
          </a:ln>
        </p:spPr>
        <p:txBody>
          <a:bodyPr wrap="square" lIns="0" tIns="0" rIns="0" bIns="0" rtlCol="0"/>
          <a:lstStyle/>
          <a:p>
            <a:endParaRPr dirty="0"/>
          </a:p>
        </p:txBody>
      </p:sp>
      <p:sp>
        <p:nvSpPr>
          <p:cNvPr id="79" name="object 79"/>
          <p:cNvSpPr/>
          <p:nvPr/>
        </p:nvSpPr>
        <p:spPr>
          <a:xfrm>
            <a:off x="3795521" y="3573779"/>
            <a:ext cx="125730" cy="53340"/>
          </a:xfrm>
          <a:custGeom>
            <a:avLst/>
            <a:gdLst/>
            <a:ahLst/>
            <a:cxnLst/>
            <a:rect l="l" t="t" r="r" b="b"/>
            <a:pathLst>
              <a:path w="125729" h="53339">
                <a:moveTo>
                  <a:pt x="0" y="761"/>
                </a:moveTo>
                <a:lnTo>
                  <a:pt x="0" y="42671"/>
                </a:lnTo>
                <a:lnTo>
                  <a:pt x="124967" y="53339"/>
                </a:lnTo>
                <a:lnTo>
                  <a:pt x="125683" y="6857"/>
                </a:lnTo>
                <a:lnTo>
                  <a:pt x="61721" y="6857"/>
                </a:lnTo>
                <a:lnTo>
                  <a:pt x="0" y="761"/>
                </a:lnTo>
                <a:close/>
              </a:path>
              <a:path w="125729" h="53339">
                <a:moveTo>
                  <a:pt x="69341" y="0"/>
                </a:moveTo>
                <a:lnTo>
                  <a:pt x="61721" y="6857"/>
                </a:lnTo>
                <a:lnTo>
                  <a:pt x="125683" y="6857"/>
                </a:lnTo>
                <a:lnTo>
                  <a:pt x="125729" y="3809"/>
                </a:lnTo>
                <a:lnTo>
                  <a:pt x="69341" y="0"/>
                </a:lnTo>
                <a:close/>
              </a:path>
            </a:pathLst>
          </a:custGeom>
          <a:solidFill>
            <a:srgbClr val="C0C0C0"/>
          </a:solidFill>
          <a:ln>
            <a:solidFill>
              <a:schemeClr val="tx1"/>
            </a:solidFill>
          </a:ln>
        </p:spPr>
        <p:txBody>
          <a:bodyPr wrap="square" lIns="0" tIns="0" rIns="0" bIns="0" rtlCol="0"/>
          <a:lstStyle/>
          <a:p>
            <a:endParaRPr dirty="0"/>
          </a:p>
        </p:txBody>
      </p:sp>
      <p:sp>
        <p:nvSpPr>
          <p:cNvPr id="80" name="object 80"/>
          <p:cNvSpPr/>
          <p:nvPr/>
        </p:nvSpPr>
        <p:spPr>
          <a:xfrm>
            <a:off x="3754373" y="3585972"/>
            <a:ext cx="227329" cy="24765"/>
          </a:xfrm>
          <a:custGeom>
            <a:avLst/>
            <a:gdLst/>
            <a:ahLst/>
            <a:cxnLst/>
            <a:rect l="l" t="t" r="r" b="b"/>
            <a:pathLst>
              <a:path w="227329" h="24764">
                <a:moveTo>
                  <a:pt x="7619" y="0"/>
                </a:moveTo>
                <a:lnTo>
                  <a:pt x="0" y="0"/>
                </a:lnTo>
                <a:lnTo>
                  <a:pt x="0" y="6857"/>
                </a:lnTo>
                <a:lnTo>
                  <a:pt x="3809" y="8381"/>
                </a:lnTo>
                <a:lnTo>
                  <a:pt x="7619" y="8381"/>
                </a:lnTo>
                <a:lnTo>
                  <a:pt x="222503" y="24383"/>
                </a:lnTo>
                <a:lnTo>
                  <a:pt x="227075" y="24383"/>
                </a:lnTo>
                <a:lnTo>
                  <a:pt x="227075" y="18287"/>
                </a:lnTo>
                <a:lnTo>
                  <a:pt x="224027" y="16001"/>
                </a:lnTo>
                <a:lnTo>
                  <a:pt x="7619" y="0"/>
                </a:lnTo>
                <a:close/>
              </a:path>
            </a:pathLst>
          </a:custGeom>
          <a:solidFill>
            <a:srgbClr val="000000"/>
          </a:solidFill>
          <a:ln>
            <a:solidFill>
              <a:schemeClr val="tx1"/>
            </a:solidFill>
          </a:ln>
        </p:spPr>
        <p:txBody>
          <a:bodyPr wrap="square" lIns="0" tIns="0" rIns="0" bIns="0" rtlCol="0"/>
          <a:lstStyle/>
          <a:p>
            <a:endParaRPr dirty="0"/>
          </a:p>
        </p:txBody>
      </p:sp>
      <p:sp>
        <p:nvSpPr>
          <p:cNvPr id="81" name="object 81"/>
          <p:cNvSpPr/>
          <p:nvPr/>
        </p:nvSpPr>
        <p:spPr>
          <a:xfrm>
            <a:off x="3938015" y="5027551"/>
            <a:ext cx="538480" cy="0"/>
          </a:xfrm>
          <a:custGeom>
            <a:avLst/>
            <a:gdLst/>
            <a:ahLst/>
            <a:cxnLst/>
            <a:rect l="l" t="t" r="r" b="b"/>
            <a:pathLst>
              <a:path w="538479">
                <a:moveTo>
                  <a:pt x="0" y="0"/>
                </a:moveTo>
                <a:lnTo>
                  <a:pt x="538002" y="0"/>
                </a:lnTo>
              </a:path>
            </a:pathLst>
          </a:custGeom>
          <a:ln w="23380">
            <a:solidFill>
              <a:schemeClr val="tx1"/>
            </a:solidFill>
          </a:ln>
        </p:spPr>
        <p:txBody>
          <a:bodyPr wrap="square" lIns="0" tIns="0" rIns="0" bIns="0" rtlCol="0"/>
          <a:lstStyle/>
          <a:p>
            <a:endParaRPr dirty="0"/>
          </a:p>
        </p:txBody>
      </p:sp>
      <p:sp>
        <p:nvSpPr>
          <p:cNvPr id="82" name="object 82"/>
          <p:cNvSpPr/>
          <p:nvPr/>
        </p:nvSpPr>
        <p:spPr>
          <a:xfrm>
            <a:off x="3938023" y="5016500"/>
            <a:ext cx="538480" cy="22225"/>
          </a:xfrm>
          <a:custGeom>
            <a:avLst/>
            <a:gdLst/>
            <a:ahLst/>
            <a:cxnLst/>
            <a:rect l="l" t="t" r="r" b="b"/>
            <a:pathLst>
              <a:path w="538479" h="22225">
                <a:moveTo>
                  <a:pt x="0" y="0"/>
                </a:moveTo>
                <a:lnTo>
                  <a:pt x="31247" y="22108"/>
                </a:lnTo>
                <a:lnTo>
                  <a:pt x="537993" y="22108"/>
                </a:lnTo>
                <a:lnTo>
                  <a:pt x="521987" y="0"/>
                </a:lnTo>
                <a:lnTo>
                  <a:pt x="0" y="0"/>
                </a:lnTo>
                <a:close/>
              </a:path>
            </a:pathLst>
          </a:custGeom>
          <a:ln w="8139">
            <a:solidFill>
              <a:schemeClr val="tx1"/>
            </a:solidFill>
          </a:ln>
        </p:spPr>
        <p:txBody>
          <a:bodyPr wrap="square" lIns="0" tIns="0" rIns="0" bIns="0" rtlCol="0"/>
          <a:lstStyle/>
          <a:p>
            <a:endParaRPr dirty="0"/>
          </a:p>
        </p:txBody>
      </p:sp>
      <p:sp>
        <p:nvSpPr>
          <p:cNvPr id="83" name="object 83"/>
          <p:cNvSpPr/>
          <p:nvPr/>
        </p:nvSpPr>
        <p:spPr>
          <a:xfrm>
            <a:off x="3935729" y="5014222"/>
            <a:ext cx="136525" cy="1129030"/>
          </a:xfrm>
          <a:custGeom>
            <a:avLst/>
            <a:gdLst/>
            <a:ahLst/>
            <a:cxnLst/>
            <a:rect l="l" t="t" r="r" b="b"/>
            <a:pathLst>
              <a:path w="136525" h="1129029">
                <a:moveTo>
                  <a:pt x="761" y="0"/>
                </a:moveTo>
                <a:lnTo>
                  <a:pt x="0" y="412254"/>
                </a:lnTo>
                <a:lnTo>
                  <a:pt x="0" y="1090470"/>
                </a:lnTo>
                <a:lnTo>
                  <a:pt x="28193" y="1128579"/>
                </a:lnTo>
                <a:lnTo>
                  <a:pt x="136397" y="374916"/>
                </a:lnTo>
                <a:lnTo>
                  <a:pt x="35051" y="22085"/>
                </a:lnTo>
                <a:lnTo>
                  <a:pt x="761" y="0"/>
                </a:lnTo>
                <a:close/>
              </a:path>
            </a:pathLst>
          </a:custGeom>
          <a:solidFill>
            <a:srgbClr val="A0A0A0"/>
          </a:solidFill>
          <a:ln>
            <a:solidFill>
              <a:schemeClr val="tx1"/>
            </a:solidFill>
          </a:ln>
        </p:spPr>
        <p:txBody>
          <a:bodyPr wrap="square" lIns="0" tIns="0" rIns="0" bIns="0" rtlCol="0"/>
          <a:lstStyle/>
          <a:p>
            <a:endParaRPr dirty="0"/>
          </a:p>
        </p:txBody>
      </p:sp>
      <p:sp>
        <p:nvSpPr>
          <p:cNvPr id="84" name="object 84"/>
          <p:cNvSpPr/>
          <p:nvPr/>
        </p:nvSpPr>
        <p:spPr>
          <a:xfrm>
            <a:off x="3935733" y="5014225"/>
            <a:ext cx="136525" cy="1129030"/>
          </a:xfrm>
          <a:custGeom>
            <a:avLst/>
            <a:gdLst/>
            <a:ahLst/>
            <a:cxnLst/>
            <a:rect l="l" t="t" r="r" b="b"/>
            <a:pathLst>
              <a:path w="136525" h="1129029">
                <a:moveTo>
                  <a:pt x="0" y="1090467"/>
                </a:moveTo>
                <a:lnTo>
                  <a:pt x="28193" y="1128579"/>
                </a:lnTo>
                <a:lnTo>
                  <a:pt x="136414" y="374913"/>
                </a:lnTo>
                <a:lnTo>
                  <a:pt x="35065" y="22085"/>
                </a:lnTo>
                <a:lnTo>
                  <a:pt x="763" y="0"/>
                </a:lnTo>
                <a:lnTo>
                  <a:pt x="0" y="412252"/>
                </a:lnTo>
                <a:lnTo>
                  <a:pt x="0" y="1090467"/>
                </a:lnTo>
                <a:close/>
              </a:path>
            </a:pathLst>
          </a:custGeom>
          <a:ln w="7575">
            <a:solidFill>
              <a:schemeClr val="tx1"/>
            </a:solidFill>
          </a:ln>
        </p:spPr>
        <p:txBody>
          <a:bodyPr wrap="square" lIns="0" tIns="0" rIns="0" bIns="0" rtlCol="0"/>
          <a:lstStyle/>
          <a:p>
            <a:endParaRPr dirty="0"/>
          </a:p>
        </p:txBody>
      </p:sp>
      <p:sp>
        <p:nvSpPr>
          <p:cNvPr id="85" name="object 85"/>
          <p:cNvSpPr/>
          <p:nvPr/>
        </p:nvSpPr>
        <p:spPr>
          <a:xfrm>
            <a:off x="3701795" y="4937247"/>
            <a:ext cx="237490" cy="1167765"/>
          </a:xfrm>
          <a:custGeom>
            <a:avLst/>
            <a:gdLst/>
            <a:ahLst/>
            <a:cxnLst/>
            <a:rect l="l" t="t" r="r" b="b"/>
            <a:pathLst>
              <a:path w="237489" h="1167764">
                <a:moveTo>
                  <a:pt x="0" y="0"/>
                </a:moveTo>
                <a:lnTo>
                  <a:pt x="0" y="889290"/>
                </a:lnTo>
                <a:lnTo>
                  <a:pt x="236981" y="1167432"/>
                </a:lnTo>
                <a:lnTo>
                  <a:pt x="236981" y="76961"/>
                </a:lnTo>
                <a:lnTo>
                  <a:pt x="0" y="0"/>
                </a:lnTo>
                <a:close/>
              </a:path>
            </a:pathLst>
          </a:custGeom>
          <a:solidFill>
            <a:srgbClr val="A0A0A0"/>
          </a:solidFill>
          <a:ln>
            <a:solidFill>
              <a:schemeClr val="tx1"/>
            </a:solidFill>
          </a:ln>
        </p:spPr>
        <p:txBody>
          <a:bodyPr wrap="square" lIns="0" tIns="0" rIns="0" bIns="0" rtlCol="0"/>
          <a:lstStyle/>
          <a:p>
            <a:endParaRPr dirty="0"/>
          </a:p>
        </p:txBody>
      </p:sp>
      <p:sp>
        <p:nvSpPr>
          <p:cNvPr id="86" name="object 86"/>
          <p:cNvSpPr/>
          <p:nvPr/>
        </p:nvSpPr>
        <p:spPr>
          <a:xfrm>
            <a:off x="3701816" y="4937251"/>
            <a:ext cx="237490" cy="1167765"/>
          </a:xfrm>
          <a:custGeom>
            <a:avLst/>
            <a:gdLst/>
            <a:ahLst/>
            <a:cxnLst/>
            <a:rect l="l" t="t" r="r" b="b"/>
            <a:pathLst>
              <a:path w="237489" h="1167764">
                <a:moveTo>
                  <a:pt x="0" y="0"/>
                </a:moveTo>
                <a:lnTo>
                  <a:pt x="236970" y="76961"/>
                </a:lnTo>
                <a:lnTo>
                  <a:pt x="236970" y="1167428"/>
                </a:lnTo>
                <a:lnTo>
                  <a:pt x="0" y="889287"/>
                </a:lnTo>
                <a:lnTo>
                  <a:pt x="0" y="0"/>
                </a:lnTo>
                <a:close/>
              </a:path>
            </a:pathLst>
          </a:custGeom>
          <a:ln w="7590">
            <a:solidFill>
              <a:schemeClr val="tx1"/>
            </a:solidFill>
          </a:ln>
        </p:spPr>
        <p:txBody>
          <a:bodyPr wrap="square" lIns="0" tIns="0" rIns="0" bIns="0" rtlCol="0"/>
          <a:lstStyle/>
          <a:p>
            <a:endParaRPr dirty="0"/>
          </a:p>
        </p:txBody>
      </p:sp>
      <p:sp>
        <p:nvSpPr>
          <p:cNvPr id="87" name="object 87"/>
          <p:cNvSpPr/>
          <p:nvPr/>
        </p:nvSpPr>
        <p:spPr>
          <a:xfrm>
            <a:off x="3701795" y="4936498"/>
            <a:ext cx="759460" cy="80010"/>
          </a:xfrm>
          <a:custGeom>
            <a:avLst/>
            <a:gdLst/>
            <a:ahLst/>
            <a:cxnLst/>
            <a:rect l="l" t="t" r="r" b="b"/>
            <a:pathLst>
              <a:path w="759460" h="80010">
                <a:moveTo>
                  <a:pt x="393191" y="0"/>
                </a:moveTo>
                <a:lnTo>
                  <a:pt x="0" y="0"/>
                </a:lnTo>
                <a:lnTo>
                  <a:pt x="237743" y="79997"/>
                </a:lnTo>
                <a:lnTo>
                  <a:pt x="758951" y="79997"/>
                </a:lnTo>
                <a:lnTo>
                  <a:pt x="393191" y="0"/>
                </a:lnTo>
                <a:close/>
              </a:path>
            </a:pathLst>
          </a:custGeom>
          <a:solidFill>
            <a:srgbClr val="E0E0E0"/>
          </a:solidFill>
          <a:ln>
            <a:solidFill>
              <a:schemeClr val="tx1"/>
            </a:solidFill>
          </a:ln>
        </p:spPr>
        <p:txBody>
          <a:bodyPr wrap="square" lIns="0" tIns="0" rIns="0" bIns="0" rtlCol="0"/>
          <a:lstStyle/>
          <a:p>
            <a:endParaRPr dirty="0"/>
          </a:p>
        </p:txBody>
      </p:sp>
      <p:sp>
        <p:nvSpPr>
          <p:cNvPr id="88" name="object 88"/>
          <p:cNvSpPr/>
          <p:nvPr/>
        </p:nvSpPr>
        <p:spPr>
          <a:xfrm>
            <a:off x="3701816" y="4936499"/>
            <a:ext cx="759460" cy="80010"/>
          </a:xfrm>
          <a:custGeom>
            <a:avLst/>
            <a:gdLst/>
            <a:ahLst/>
            <a:cxnLst/>
            <a:rect l="l" t="t" r="r" b="b"/>
            <a:pathLst>
              <a:path w="759460" h="80010">
                <a:moveTo>
                  <a:pt x="237734" y="80000"/>
                </a:moveTo>
                <a:lnTo>
                  <a:pt x="758958" y="80000"/>
                </a:lnTo>
                <a:lnTo>
                  <a:pt x="393179" y="0"/>
                </a:lnTo>
                <a:lnTo>
                  <a:pt x="0" y="0"/>
                </a:lnTo>
                <a:lnTo>
                  <a:pt x="237734" y="80000"/>
                </a:lnTo>
                <a:close/>
              </a:path>
            </a:pathLst>
          </a:custGeom>
          <a:ln w="8134">
            <a:solidFill>
              <a:schemeClr val="tx1"/>
            </a:solidFill>
          </a:ln>
        </p:spPr>
        <p:txBody>
          <a:bodyPr wrap="square" lIns="0" tIns="0" rIns="0" bIns="0" rtlCol="0"/>
          <a:lstStyle/>
          <a:p>
            <a:endParaRPr dirty="0"/>
          </a:p>
        </p:txBody>
      </p:sp>
      <p:sp>
        <p:nvSpPr>
          <p:cNvPr id="89" name="object 89"/>
          <p:cNvSpPr/>
          <p:nvPr/>
        </p:nvSpPr>
        <p:spPr>
          <a:xfrm>
            <a:off x="3963984" y="5433334"/>
            <a:ext cx="497205" cy="711835"/>
          </a:xfrm>
          <a:custGeom>
            <a:avLst/>
            <a:gdLst/>
            <a:ahLst/>
            <a:cxnLst/>
            <a:rect l="l" t="t" r="r" b="b"/>
            <a:pathLst>
              <a:path w="497204" h="711835">
                <a:moveTo>
                  <a:pt x="496823" y="0"/>
                </a:moveTo>
                <a:lnTo>
                  <a:pt x="0" y="0"/>
                </a:lnTo>
                <a:lnTo>
                  <a:pt x="0" y="711744"/>
                </a:lnTo>
                <a:lnTo>
                  <a:pt x="496823" y="711744"/>
                </a:lnTo>
                <a:lnTo>
                  <a:pt x="496823" y="0"/>
                </a:lnTo>
                <a:close/>
              </a:path>
            </a:pathLst>
          </a:custGeom>
          <a:solidFill>
            <a:srgbClr val="C0C0C0"/>
          </a:solidFill>
          <a:ln>
            <a:solidFill>
              <a:schemeClr val="tx1"/>
            </a:solidFill>
          </a:ln>
        </p:spPr>
        <p:txBody>
          <a:bodyPr wrap="square" lIns="0" tIns="0" rIns="0" bIns="0" rtlCol="0"/>
          <a:lstStyle/>
          <a:p>
            <a:endParaRPr dirty="0"/>
          </a:p>
        </p:txBody>
      </p:sp>
      <p:sp>
        <p:nvSpPr>
          <p:cNvPr id="90" name="object 90"/>
          <p:cNvSpPr/>
          <p:nvPr/>
        </p:nvSpPr>
        <p:spPr>
          <a:xfrm>
            <a:off x="3963985" y="5433336"/>
            <a:ext cx="497205" cy="711835"/>
          </a:xfrm>
          <a:custGeom>
            <a:avLst/>
            <a:gdLst/>
            <a:ahLst/>
            <a:cxnLst/>
            <a:rect l="l" t="t" r="r" b="b"/>
            <a:pathLst>
              <a:path w="497204" h="711835">
                <a:moveTo>
                  <a:pt x="496819" y="0"/>
                </a:moveTo>
                <a:lnTo>
                  <a:pt x="0" y="0"/>
                </a:lnTo>
                <a:lnTo>
                  <a:pt x="0" y="711743"/>
                </a:lnTo>
                <a:lnTo>
                  <a:pt x="496819" y="711743"/>
                </a:lnTo>
                <a:lnTo>
                  <a:pt x="496819" y="0"/>
                </a:lnTo>
                <a:close/>
              </a:path>
            </a:pathLst>
          </a:custGeom>
          <a:ln w="7755">
            <a:solidFill>
              <a:schemeClr val="tx1"/>
            </a:solidFill>
          </a:ln>
        </p:spPr>
        <p:txBody>
          <a:bodyPr wrap="square" lIns="0" tIns="0" rIns="0" bIns="0" rtlCol="0"/>
          <a:lstStyle/>
          <a:p>
            <a:endParaRPr dirty="0"/>
          </a:p>
        </p:txBody>
      </p:sp>
      <p:sp>
        <p:nvSpPr>
          <p:cNvPr id="91" name="object 91"/>
          <p:cNvSpPr/>
          <p:nvPr/>
        </p:nvSpPr>
        <p:spPr>
          <a:xfrm>
            <a:off x="3969257" y="5036308"/>
            <a:ext cx="530860" cy="355600"/>
          </a:xfrm>
          <a:custGeom>
            <a:avLst/>
            <a:gdLst/>
            <a:ahLst/>
            <a:cxnLst/>
            <a:rect l="l" t="t" r="r" b="b"/>
            <a:pathLst>
              <a:path w="530860" h="355600">
                <a:moveTo>
                  <a:pt x="505967" y="0"/>
                </a:moveTo>
                <a:lnTo>
                  <a:pt x="0" y="0"/>
                </a:lnTo>
                <a:lnTo>
                  <a:pt x="22097" y="355104"/>
                </a:lnTo>
                <a:lnTo>
                  <a:pt x="530351" y="355104"/>
                </a:lnTo>
                <a:lnTo>
                  <a:pt x="505967" y="0"/>
                </a:lnTo>
                <a:close/>
              </a:path>
            </a:pathLst>
          </a:custGeom>
          <a:solidFill>
            <a:srgbClr val="C0C0C0"/>
          </a:solidFill>
          <a:ln>
            <a:solidFill>
              <a:schemeClr val="tx1"/>
            </a:solidFill>
          </a:ln>
        </p:spPr>
        <p:txBody>
          <a:bodyPr wrap="square" lIns="0" tIns="0" rIns="0" bIns="0" rtlCol="0"/>
          <a:lstStyle/>
          <a:p>
            <a:endParaRPr dirty="0"/>
          </a:p>
        </p:txBody>
      </p:sp>
      <p:sp>
        <p:nvSpPr>
          <p:cNvPr id="92" name="object 92"/>
          <p:cNvSpPr/>
          <p:nvPr/>
        </p:nvSpPr>
        <p:spPr>
          <a:xfrm>
            <a:off x="3969271" y="5036311"/>
            <a:ext cx="530860" cy="355600"/>
          </a:xfrm>
          <a:custGeom>
            <a:avLst/>
            <a:gdLst/>
            <a:ahLst/>
            <a:cxnLst/>
            <a:rect l="l" t="t" r="r" b="b"/>
            <a:pathLst>
              <a:path w="530860" h="355600">
                <a:moveTo>
                  <a:pt x="0" y="0"/>
                </a:moveTo>
                <a:lnTo>
                  <a:pt x="505982" y="0"/>
                </a:lnTo>
                <a:lnTo>
                  <a:pt x="530328" y="355102"/>
                </a:lnTo>
                <a:lnTo>
                  <a:pt x="22084" y="355102"/>
                </a:lnTo>
                <a:lnTo>
                  <a:pt x="0" y="0"/>
                </a:lnTo>
                <a:close/>
              </a:path>
            </a:pathLst>
          </a:custGeom>
          <a:ln w="7963">
            <a:solidFill>
              <a:schemeClr val="tx1"/>
            </a:solidFill>
          </a:ln>
        </p:spPr>
        <p:txBody>
          <a:bodyPr wrap="square" lIns="0" tIns="0" rIns="0" bIns="0" rtlCol="0"/>
          <a:lstStyle/>
          <a:p>
            <a:endParaRPr dirty="0"/>
          </a:p>
        </p:txBody>
      </p:sp>
      <p:sp>
        <p:nvSpPr>
          <p:cNvPr id="93" name="object 93"/>
          <p:cNvSpPr/>
          <p:nvPr/>
        </p:nvSpPr>
        <p:spPr>
          <a:xfrm>
            <a:off x="3965447" y="5391411"/>
            <a:ext cx="535940" cy="41910"/>
          </a:xfrm>
          <a:custGeom>
            <a:avLst/>
            <a:gdLst/>
            <a:ahLst/>
            <a:cxnLst/>
            <a:rect l="l" t="t" r="r" b="b"/>
            <a:pathLst>
              <a:path w="535939" h="41910">
                <a:moveTo>
                  <a:pt x="535685" y="0"/>
                </a:moveTo>
                <a:lnTo>
                  <a:pt x="26669" y="0"/>
                </a:lnTo>
                <a:lnTo>
                  <a:pt x="0" y="41922"/>
                </a:lnTo>
                <a:lnTo>
                  <a:pt x="494537" y="41922"/>
                </a:lnTo>
                <a:lnTo>
                  <a:pt x="535685" y="0"/>
                </a:lnTo>
                <a:close/>
              </a:path>
            </a:pathLst>
          </a:custGeom>
          <a:solidFill>
            <a:srgbClr val="A0A0A0"/>
          </a:solidFill>
          <a:ln>
            <a:solidFill>
              <a:schemeClr val="tx1"/>
            </a:solidFill>
          </a:ln>
        </p:spPr>
        <p:txBody>
          <a:bodyPr wrap="square" lIns="0" tIns="0" rIns="0" bIns="0" rtlCol="0"/>
          <a:lstStyle/>
          <a:p>
            <a:endParaRPr dirty="0"/>
          </a:p>
        </p:txBody>
      </p:sp>
      <p:sp>
        <p:nvSpPr>
          <p:cNvPr id="94" name="object 94"/>
          <p:cNvSpPr/>
          <p:nvPr/>
        </p:nvSpPr>
        <p:spPr>
          <a:xfrm>
            <a:off x="3965453" y="5391413"/>
            <a:ext cx="535940" cy="41910"/>
          </a:xfrm>
          <a:custGeom>
            <a:avLst/>
            <a:gdLst/>
            <a:ahLst/>
            <a:cxnLst/>
            <a:rect l="l" t="t" r="r" b="b"/>
            <a:pathLst>
              <a:path w="535939" h="41910">
                <a:moveTo>
                  <a:pt x="0" y="41922"/>
                </a:moveTo>
                <a:lnTo>
                  <a:pt x="494558" y="41922"/>
                </a:lnTo>
                <a:lnTo>
                  <a:pt x="535702" y="0"/>
                </a:lnTo>
                <a:lnTo>
                  <a:pt x="26666" y="0"/>
                </a:lnTo>
                <a:lnTo>
                  <a:pt x="0" y="41922"/>
                </a:lnTo>
                <a:close/>
              </a:path>
            </a:pathLst>
          </a:custGeom>
          <a:ln w="8137">
            <a:solidFill>
              <a:schemeClr val="tx1"/>
            </a:solidFill>
          </a:ln>
        </p:spPr>
        <p:txBody>
          <a:bodyPr wrap="square" lIns="0" tIns="0" rIns="0" bIns="0" rtlCol="0"/>
          <a:lstStyle/>
          <a:p>
            <a:endParaRPr dirty="0"/>
          </a:p>
        </p:txBody>
      </p:sp>
      <p:sp>
        <p:nvSpPr>
          <p:cNvPr id="95" name="object 95"/>
          <p:cNvSpPr/>
          <p:nvPr/>
        </p:nvSpPr>
        <p:spPr>
          <a:xfrm>
            <a:off x="3970769" y="5016500"/>
            <a:ext cx="44450" cy="1126490"/>
          </a:xfrm>
          <a:custGeom>
            <a:avLst/>
            <a:gdLst/>
            <a:ahLst/>
            <a:cxnLst/>
            <a:rect l="l" t="t" r="r" b="b"/>
            <a:pathLst>
              <a:path w="44450" h="1126489">
                <a:moveTo>
                  <a:pt x="0" y="0"/>
                </a:moveTo>
                <a:lnTo>
                  <a:pt x="22114" y="19049"/>
                </a:lnTo>
                <a:lnTo>
                  <a:pt x="44198" y="377975"/>
                </a:lnTo>
                <a:lnTo>
                  <a:pt x="21350" y="419123"/>
                </a:lnTo>
                <a:lnTo>
                  <a:pt x="20587" y="1126292"/>
                </a:lnTo>
              </a:path>
            </a:pathLst>
          </a:custGeom>
          <a:ln w="7568">
            <a:solidFill>
              <a:schemeClr val="tx1"/>
            </a:solidFill>
          </a:ln>
        </p:spPr>
        <p:txBody>
          <a:bodyPr wrap="square" lIns="0" tIns="0" rIns="0" bIns="0" rtlCol="0"/>
          <a:lstStyle/>
          <a:p>
            <a:endParaRPr dirty="0"/>
          </a:p>
        </p:txBody>
      </p:sp>
      <p:sp>
        <p:nvSpPr>
          <p:cNvPr id="96" name="object 96"/>
          <p:cNvSpPr/>
          <p:nvPr/>
        </p:nvSpPr>
        <p:spPr>
          <a:xfrm>
            <a:off x="3988301" y="5018796"/>
            <a:ext cx="41275" cy="1126490"/>
          </a:xfrm>
          <a:custGeom>
            <a:avLst/>
            <a:gdLst/>
            <a:ahLst/>
            <a:cxnLst/>
            <a:rect l="l" t="t" r="r" b="b"/>
            <a:pathLst>
              <a:path w="41275" h="1126489">
                <a:moveTo>
                  <a:pt x="0" y="0"/>
                </a:moveTo>
                <a:lnTo>
                  <a:pt x="19823" y="18288"/>
                </a:lnTo>
                <a:lnTo>
                  <a:pt x="41144" y="377201"/>
                </a:lnTo>
                <a:lnTo>
                  <a:pt x="19059" y="418362"/>
                </a:lnTo>
                <a:lnTo>
                  <a:pt x="18296" y="1126283"/>
                </a:lnTo>
              </a:path>
            </a:pathLst>
          </a:custGeom>
          <a:ln w="7568">
            <a:solidFill>
              <a:schemeClr val="tx1"/>
            </a:solidFill>
          </a:ln>
        </p:spPr>
        <p:txBody>
          <a:bodyPr wrap="square" lIns="0" tIns="0" rIns="0" bIns="0" rtlCol="0"/>
          <a:lstStyle/>
          <a:p>
            <a:endParaRPr dirty="0"/>
          </a:p>
        </p:txBody>
      </p:sp>
      <p:sp>
        <p:nvSpPr>
          <p:cNvPr id="97" name="object 97"/>
          <p:cNvSpPr/>
          <p:nvPr/>
        </p:nvSpPr>
        <p:spPr>
          <a:xfrm>
            <a:off x="4001253" y="5017273"/>
            <a:ext cx="45085" cy="1127125"/>
          </a:xfrm>
          <a:custGeom>
            <a:avLst/>
            <a:gdLst/>
            <a:ahLst/>
            <a:cxnLst/>
            <a:rect l="l" t="t" r="r" b="b"/>
            <a:pathLst>
              <a:path w="45085" h="1127125">
                <a:moveTo>
                  <a:pt x="0" y="0"/>
                </a:moveTo>
                <a:lnTo>
                  <a:pt x="22114" y="19037"/>
                </a:lnTo>
                <a:lnTo>
                  <a:pt x="44962" y="375675"/>
                </a:lnTo>
                <a:lnTo>
                  <a:pt x="20587" y="415313"/>
                </a:lnTo>
                <a:lnTo>
                  <a:pt x="20587" y="1127044"/>
                </a:lnTo>
              </a:path>
            </a:pathLst>
          </a:custGeom>
          <a:ln w="7568">
            <a:solidFill>
              <a:schemeClr val="tx1"/>
            </a:solidFill>
          </a:ln>
        </p:spPr>
        <p:txBody>
          <a:bodyPr wrap="square" lIns="0" tIns="0" rIns="0" bIns="0" rtlCol="0"/>
          <a:lstStyle/>
          <a:p>
            <a:endParaRPr dirty="0"/>
          </a:p>
        </p:txBody>
      </p:sp>
      <p:sp>
        <p:nvSpPr>
          <p:cNvPr id="98" name="object 98"/>
          <p:cNvSpPr/>
          <p:nvPr/>
        </p:nvSpPr>
        <p:spPr>
          <a:xfrm>
            <a:off x="4017258" y="5018796"/>
            <a:ext cx="43180" cy="1123315"/>
          </a:xfrm>
          <a:custGeom>
            <a:avLst/>
            <a:gdLst/>
            <a:ahLst/>
            <a:cxnLst/>
            <a:rect l="l" t="t" r="r" b="b"/>
            <a:pathLst>
              <a:path w="43179" h="1123314">
                <a:moveTo>
                  <a:pt x="0" y="0"/>
                </a:moveTo>
                <a:lnTo>
                  <a:pt x="21350" y="16001"/>
                </a:lnTo>
                <a:lnTo>
                  <a:pt x="42671" y="374926"/>
                </a:lnTo>
                <a:lnTo>
                  <a:pt x="19823" y="415313"/>
                </a:lnTo>
                <a:lnTo>
                  <a:pt x="19059" y="1123234"/>
                </a:lnTo>
              </a:path>
            </a:pathLst>
          </a:custGeom>
          <a:ln w="7568">
            <a:solidFill>
              <a:schemeClr val="tx1"/>
            </a:solidFill>
          </a:ln>
        </p:spPr>
        <p:txBody>
          <a:bodyPr wrap="square" lIns="0" tIns="0" rIns="0" bIns="0" rtlCol="0"/>
          <a:lstStyle/>
          <a:p>
            <a:endParaRPr dirty="0"/>
          </a:p>
        </p:txBody>
      </p:sp>
      <p:sp>
        <p:nvSpPr>
          <p:cNvPr id="99" name="object 99"/>
          <p:cNvSpPr/>
          <p:nvPr/>
        </p:nvSpPr>
        <p:spPr>
          <a:xfrm>
            <a:off x="4033264" y="5016500"/>
            <a:ext cx="42545" cy="1123315"/>
          </a:xfrm>
          <a:custGeom>
            <a:avLst/>
            <a:gdLst/>
            <a:ahLst/>
            <a:cxnLst/>
            <a:rect l="l" t="t" r="r" b="b"/>
            <a:pathLst>
              <a:path w="42545" h="1123314">
                <a:moveTo>
                  <a:pt x="0" y="0"/>
                </a:moveTo>
                <a:lnTo>
                  <a:pt x="20587" y="22108"/>
                </a:lnTo>
                <a:lnTo>
                  <a:pt x="41937" y="374926"/>
                </a:lnTo>
                <a:lnTo>
                  <a:pt x="19059" y="415323"/>
                </a:lnTo>
                <a:lnTo>
                  <a:pt x="18296" y="1123244"/>
                </a:lnTo>
              </a:path>
            </a:pathLst>
          </a:custGeom>
          <a:ln w="7568">
            <a:solidFill>
              <a:schemeClr val="tx1"/>
            </a:solidFill>
          </a:ln>
        </p:spPr>
        <p:txBody>
          <a:bodyPr wrap="square" lIns="0" tIns="0" rIns="0" bIns="0" rtlCol="0"/>
          <a:lstStyle/>
          <a:p>
            <a:endParaRPr dirty="0"/>
          </a:p>
        </p:txBody>
      </p:sp>
      <p:sp>
        <p:nvSpPr>
          <p:cNvPr id="100" name="object 100"/>
          <p:cNvSpPr/>
          <p:nvPr/>
        </p:nvSpPr>
        <p:spPr>
          <a:xfrm>
            <a:off x="4050033" y="5018796"/>
            <a:ext cx="40640" cy="1122680"/>
          </a:xfrm>
          <a:custGeom>
            <a:avLst/>
            <a:gdLst/>
            <a:ahLst/>
            <a:cxnLst/>
            <a:rect l="l" t="t" r="r" b="b"/>
            <a:pathLst>
              <a:path w="40639" h="1122679">
                <a:moveTo>
                  <a:pt x="0" y="0"/>
                </a:moveTo>
                <a:lnTo>
                  <a:pt x="18296" y="18288"/>
                </a:lnTo>
                <a:lnTo>
                  <a:pt x="40381" y="374165"/>
                </a:lnTo>
                <a:lnTo>
                  <a:pt x="17532" y="414552"/>
                </a:lnTo>
                <a:lnTo>
                  <a:pt x="16769" y="1122473"/>
                </a:lnTo>
              </a:path>
            </a:pathLst>
          </a:custGeom>
          <a:ln w="7568">
            <a:solidFill>
              <a:schemeClr val="tx1"/>
            </a:solidFill>
          </a:ln>
        </p:spPr>
        <p:txBody>
          <a:bodyPr wrap="square" lIns="0" tIns="0" rIns="0" bIns="0" rtlCol="0"/>
          <a:lstStyle/>
          <a:p>
            <a:endParaRPr dirty="0"/>
          </a:p>
        </p:txBody>
      </p:sp>
      <p:sp>
        <p:nvSpPr>
          <p:cNvPr id="101" name="object 101"/>
          <p:cNvSpPr/>
          <p:nvPr/>
        </p:nvSpPr>
        <p:spPr>
          <a:xfrm>
            <a:off x="4065275" y="5018796"/>
            <a:ext cx="41275" cy="1125855"/>
          </a:xfrm>
          <a:custGeom>
            <a:avLst/>
            <a:gdLst/>
            <a:ahLst/>
            <a:cxnLst/>
            <a:rect l="l" t="t" r="r" b="b"/>
            <a:pathLst>
              <a:path w="41275" h="1125854">
                <a:moveTo>
                  <a:pt x="0" y="0"/>
                </a:moveTo>
                <a:lnTo>
                  <a:pt x="18296" y="19811"/>
                </a:lnTo>
                <a:lnTo>
                  <a:pt x="41144" y="370342"/>
                </a:lnTo>
                <a:lnTo>
                  <a:pt x="16769" y="413790"/>
                </a:lnTo>
                <a:lnTo>
                  <a:pt x="16769" y="1125521"/>
                </a:lnTo>
              </a:path>
            </a:pathLst>
          </a:custGeom>
          <a:ln w="7568">
            <a:solidFill>
              <a:schemeClr val="tx1"/>
            </a:solidFill>
          </a:ln>
        </p:spPr>
        <p:txBody>
          <a:bodyPr wrap="square" lIns="0" tIns="0" rIns="0" bIns="0" rtlCol="0"/>
          <a:lstStyle/>
          <a:p>
            <a:endParaRPr dirty="0"/>
          </a:p>
        </p:txBody>
      </p:sp>
      <p:sp>
        <p:nvSpPr>
          <p:cNvPr id="102" name="object 102"/>
          <p:cNvSpPr/>
          <p:nvPr/>
        </p:nvSpPr>
        <p:spPr>
          <a:xfrm>
            <a:off x="4079754" y="5018796"/>
            <a:ext cx="40640" cy="1119505"/>
          </a:xfrm>
          <a:custGeom>
            <a:avLst/>
            <a:gdLst/>
            <a:ahLst/>
            <a:cxnLst/>
            <a:rect l="l" t="t" r="r" b="b"/>
            <a:pathLst>
              <a:path w="40639" h="1119504">
                <a:moveTo>
                  <a:pt x="0" y="0"/>
                </a:moveTo>
                <a:lnTo>
                  <a:pt x="19059" y="18288"/>
                </a:lnTo>
                <a:lnTo>
                  <a:pt x="40381" y="371107"/>
                </a:lnTo>
                <a:lnTo>
                  <a:pt x="18296" y="412252"/>
                </a:lnTo>
                <a:lnTo>
                  <a:pt x="17532" y="1119437"/>
                </a:lnTo>
              </a:path>
            </a:pathLst>
          </a:custGeom>
          <a:ln w="7568">
            <a:solidFill>
              <a:schemeClr val="tx1"/>
            </a:solidFill>
          </a:ln>
        </p:spPr>
        <p:txBody>
          <a:bodyPr wrap="square" lIns="0" tIns="0" rIns="0" bIns="0" rtlCol="0"/>
          <a:lstStyle/>
          <a:p>
            <a:endParaRPr dirty="0"/>
          </a:p>
        </p:txBody>
      </p:sp>
      <p:sp>
        <p:nvSpPr>
          <p:cNvPr id="103" name="object 103"/>
          <p:cNvSpPr/>
          <p:nvPr/>
        </p:nvSpPr>
        <p:spPr>
          <a:xfrm>
            <a:off x="4114098" y="5524012"/>
            <a:ext cx="0" cy="108585"/>
          </a:xfrm>
          <a:custGeom>
            <a:avLst/>
            <a:gdLst/>
            <a:ahLst/>
            <a:cxnLst/>
            <a:rect l="l" t="t" r="r" b="b"/>
            <a:pathLst>
              <a:path h="108585">
                <a:moveTo>
                  <a:pt x="0" y="108216"/>
                </a:moveTo>
                <a:lnTo>
                  <a:pt x="0" y="0"/>
                </a:lnTo>
                <a:lnTo>
                  <a:pt x="0" y="108216"/>
                </a:lnTo>
                <a:close/>
              </a:path>
            </a:pathLst>
          </a:custGeom>
          <a:solidFill>
            <a:srgbClr val="C0C0C0"/>
          </a:solidFill>
          <a:ln>
            <a:solidFill>
              <a:schemeClr val="tx1"/>
            </a:solidFill>
          </a:ln>
        </p:spPr>
        <p:txBody>
          <a:bodyPr wrap="square" lIns="0" tIns="0" rIns="0" bIns="0" rtlCol="0"/>
          <a:lstStyle/>
          <a:p>
            <a:endParaRPr dirty="0"/>
          </a:p>
        </p:txBody>
      </p:sp>
      <p:sp>
        <p:nvSpPr>
          <p:cNvPr id="104" name="object 104"/>
          <p:cNvSpPr/>
          <p:nvPr/>
        </p:nvSpPr>
        <p:spPr>
          <a:xfrm>
            <a:off x="4114098" y="5970580"/>
            <a:ext cx="327025" cy="117475"/>
          </a:xfrm>
          <a:custGeom>
            <a:avLst/>
            <a:gdLst/>
            <a:ahLst/>
            <a:cxnLst/>
            <a:rect l="l" t="t" r="r" b="b"/>
            <a:pathLst>
              <a:path w="327025" h="117475">
                <a:moveTo>
                  <a:pt x="0" y="117347"/>
                </a:moveTo>
                <a:lnTo>
                  <a:pt x="326897" y="117347"/>
                </a:lnTo>
                <a:lnTo>
                  <a:pt x="326897" y="0"/>
                </a:lnTo>
                <a:lnTo>
                  <a:pt x="0" y="0"/>
                </a:lnTo>
                <a:lnTo>
                  <a:pt x="0" y="117347"/>
                </a:lnTo>
                <a:close/>
              </a:path>
            </a:pathLst>
          </a:custGeom>
          <a:solidFill>
            <a:srgbClr val="C0C0C0"/>
          </a:solidFill>
          <a:ln>
            <a:solidFill>
              <a:schemeClr val="tx1"/>
            </a:solidFill>
          </a:ln>
        </p:spPr>
        <p:txBody>
          <a:bodyPr wrap="square" lIns="0" tIns="0" rIns="0" bIns="0" rtlCol="0"/>
          <a:lstStyle/>
          <a:p>
            <a:endParaRPr dirty="0"/>
          </a:p>
        </p:txBody>
      </p:sp>
      <p:sp>
        <p:nvSpPr>
          <p:cNvPr id="105" name="object 105"/>
          <p:cNvSpPr/>
          <p:nvPr/>
        </p:nvSpPr>
        <p:spPr>
          <a:xfrm>
            <a:off x="4114085" y="5524014"/>
            <a:ext cx="327025" cy="564515"/>
          </a:xfrm>
          <a:custGeom>
            <a:avLst/>
            <a:gdLst/>
            <a:ahLst/>
            <a:cxnLst/>
            <a:rect l="l" t="t" r="r" b="b"/>
            <a:pathLst>
              <a:path w="327025" h="564514">
                <a:moveTo>
                  <a:pt x="0" y="0"/>
                </a:moveTo>
                <a:lnTo>
                  <a:pt x="326895" y="0"/>
                </a:lnTo>
                <a:lnTo>
                  <a:pt x="326895" y="563915"/>
                </a:lnTo>
                <a:lnTo>
                  <a:pt x="0" y="563915"/>
                </a:lnTo>
                <a:lnTo>
                  <a:pt x="0" y="0"/>
                </a:lnTo>
                <a:close/>
              </a:path>
            </a:pathLst>
          </a:custGeom>
          <a:ln w="7711">
            <a:solidFill>
              <a:schemeClr val="tx1"/>
            </a:solidFill>
          </a:ln>
        </p:spPr>
        <p:txBody>
          <a:bodyPr wrap="square" lIns="0" tIns="0" rIns="0" bIns="0" rtlCol="0"/>
          <a:lstStyle/>
          <a:p>
            <a:endParaRPr dirty="0"/>
          </a:p>
        </p:txBody>
      </p:sp>
      <p:sp>
        <p:nvSpPr>
          <p:cNvPr id="106" name="object 106"/>
          <p:cNvSpPr/>
          <p:nvPr/>
        </p:nvSpPr>
        <p:spPr>
          <a:xfrm>
            <a:off x="4114098" y="5632228"/>
            <a:ext cx="327025" cy="118110"/>
          </a:xfrm>
          <a:custGeom>
            <a:avLst/>
            <a:gdLst/>
            <a:ahLst/>
            <a:cxnLst/>
            <a:rect l="l" t="t" r="r" b="b"/>
            <a:pathLst>
              <a:path w="327025" h="118110">
                <a:moveTo>
                  <a:pt x="0" y="118121"/>
                </a:moveTo>
                <a:lnTo>
                  <a:pt x="326897" y="118121"/>
                </a:lnTo>
                <a:lnTo>
                  <a:pt x="326897" y="0"/>
                </a:lnTo>
                <a:lnTo>
                  <a:pt x="0" y="0"/>
                </a:lnTo>
                <a:lnTo>
                  <a:pt x="0" y="118121"/>
                </a:lnTo>
                <a:close/>
              </a:path>
            </a:pathLst>
          </a:custGeom>
          <a:solidFill>
            <a:srgbClr val="C0C0C0"/>
          </a:solidFill>
          <a:ln>
            <a:solidFill>
              <a:schemeClr val="tx1"/>
            </a:solidFill>
          </a:ln>
        </p:spPr>
        <p:txBody>
          <a:bodyPr wrap="square" lIns="0" tIns="0" rIns="0" bIns="0" rtlCol="0"/>
          <a:lstStyle/>
          <a:p>
            <a:endParaRPr dirty="0"/>
          </a:p>
        </p:txBody>
      </p:sp>
      <p:sp>
        <p:nvSpPr>
          <p:cNvPr id="107" name="object 107"/>
          <p:cNvSpPr/>
          <p:nvPr/>
        </p:nvSpPr>
        <p:spPr>
          <a:xfrm>
            <a:off x="4114085" y="5632229"/>
            <a:ext cx="327025" cy="118110"/>
          </a:xfrm>
          <a:custGeom>
            <a:avLst/>
            <a:gdLst/>
            <a:ahLst/>
            <a:cxnLst/>
            <a:rect l="l" t="t" r="r" b="b"/>
            <a:pathLst>
              <a:path w="327025" h="118110">
                <a:moveTo>
                  <a:pt x="0" y="0"/>
                </a:moveTo>
                <a:lnTo>
                  <a:pt x="326895" y="0"/>
                </a:lnTo>
                <a:lnTo>
                  <a:pt x="326895" y="118122"/>
                </a:lnTo>
                <a:lnTo>
                  <a:pt x="0" y="118122"/>
                </a:lnTo>
                <a:lnTo>
                  <a:pt x="0" y="0"/>
                </a:lnTo>
                <a:close/>
              </a:path>
            </a:pathLst>
          </a:custGeom>
          <a:ln w="8074">
            <a:solidFill>
              <a:schemeClr val="tx1"/>
            </a:solidFill>
          </a:ln>
        </p:spPr>
        <p:txBody>
          <a:bodyPr wrap="square" lIns="0" tIns="0" rIns="0" bIns="0" rtlCol="0"/>
          <a:lstStyle/>
          <a:p>
            <a:endParaRPr dirty="0"/>
          </a:p>
        </p:txBody>
      </p:sp>
      <p:sp>
        <p:nvSpPr>
          <p:cNvPr id="108" name="object 108"/>
          <p:cNvSpPr/>
          <p:nvPr/>
        </p:nvSpPr>
        <p:spPr>
          <a:xfrm>
            <a:off x="4114098" y="5744242"/>
            <a:ext cx="327025" cy="118110"/>
          </a:xfrm>
          <a:custGeom>
            <a:avLst/>
            <a:gdLst/>
            <a:ahLst/>
            <a:cxnLst/>
            <a:rect l="l" t="t" r="r" b="b"/>
            <a:pathLst>
              <a:path w="327025" h="118110">
                <a:moveTo>
                  <a:pt x="0" y="118121"/>
                </a:moveTo>
                <a:lnTo>
                  <a:pt x="326897" y="118121"/>
                </a:lnTo>
                <a:lnTo>
                  <a:pt x="326897" y="0"/>
                </a:lnTo>
                <a:lnTo>
                  <a:pt x="0" y="0"/>
                </a:lnTo>
                <a:lnTo>
                  <a:pt x="0" y="118121"/>
                </a:lnTo>
                <a:close/>
              </a:path>
            </a:pathLst>
          </a:custGeom>
          <a:solidFill>
            <a:srgbClr val="C0C0C0"/>
          </a:solidFill>
          <a:ln>
            <a:solidFill>
              <a:schemeClr val="tx1"/>
            </a:solidFill>
          </a:ln>
        </p:spPr>
        <p:txBody>
          <a:bodyPr wrap="square" lIns="0" tIns="0" rIns="0" bIns="0" rtlCol="0"/>
          <a:lstStyle/>
          <a:p>
            <a:endParaRPr dirty="0"/>
          </a:p>
        </p:txBody>
      </p:sp>
      <p:sp>
        <p:nvSpPr>
          <p:cNvPr id="109" name="object 109"/>
          <p:cNvSpPr/>
          <p:nvPr/>
        </p:nvSpPr>
        <p:spPr>
          <a:xfrm>
            <a:off x="4114085" y="5744244"/>
            <a:ext cx="327025" cy="118110"/>
          </a:xfrm>
          <a:custGeom>
            <a:avLst/>
            <a:gdLst/>
            <a:ahLst/>
            <a:cxnLst/>
            <a:rect l="l" t="t" r="r" b="b"/>
            <a:pathLst>
              <a:path w="327025" h="118110">
                <a:moveTo>
                  <a:pt x="0" y="0"/>
                </a:moveTo>
                <a:lnTo>
                  <a:pt x="326895" y="0"/>
                </a:lnTo>
                <a:lnTo>
                  <a:pt x="326895" y="118122"/>
                </a:lnTo>
                <a:lnTo>
                  <a:pt x="0" y="118122"/>
                </a:lnTo>
                <a:lnTo>
                  <a:pt x="0" y="0"/>
                </a:lnTo>
                <a:close/>
              </a:path>
            </a:pathLst>
          </a:custGeom>
          <a:ln w="8074">
            <a:solidFill>
              <a:schemeClr val="tx1"/>
            </a:solidFill>
          </a:ln>
        </p:spPr>
        <p:txBody>
          <a:bodyPr wrap="square" lIns="0" tIns="0" rIns="0" bIns="0" rtlCol="0"/>
          <a:lstStyle/>
          <a:p>
            <a:endParaRPr dirty="0"/>
          </a:p>
        </p:txBody>
      </p:sp>
      <p:sp>
        <p:nvSpPr>
          <p:cNvPr id="110" name="object 110"/>
          <p:cNvSpPr/>
          <p:nvPr/>
        </p:nvSpPr>
        <p:spPr>
          <a:xfrm>
            <a:off x="4114098" y="5853221"/>
            <a:ext cx="327025" cy="117475"/>
          </a:xfrm>
          <a:custGeom>
            <a:avLst/>
            <a:gdLst/>
            <a:ahLst/>
            <a:cxnLst/>
            <a:rect l="l" t="t" r="r" b="b"/>
            <a:pathLst>
              <a:path w="327025" h="117475">
                <a:moveTo>
                  <a:pt x="0" y="117359"/>
                </a:moveTo>
                <a:lnTo>
                  <a:pt x="326897" y="117359"/>
                </a:lnTo>
                <a:lnTo>
                  <a:pt x="326897" y="0"/>
                </a:lnTo>
                <a:lnTo>
                  <a:pt x="0" y="0"/>
                </a:lnTo>
                <a:lnTo>
                  <a:pt x="0" y="117359"/>
                </a:lnTo>
                <a:close/>
              </a:path>
            </a:pathLst>
          </a:custGeom>
          <a:solidFill>
            <a:srgbClr val="C0C0C0"/>
          </a:solidFill>
          <a:ln>
            <a:solidFill>
              <a:schemeClr val="tx1"/>
            </a:solidFill>
          </a:ln>
        </p:spPr>
        <p:txBody>
          <a:bodyPr wrap="square" lIns="0" tIns="0" rIns="0" bIns="0" rtlCol="0"/>
          <a:lstStyle/>
          <a:p>
            <a:endParaRPr dirty="0"/>
          </a:p>
        </p:txBody>
      </p:sp>
      <p:sp>
        <p:nvSpPr>
          <p:cNvPr id="111" name="object 111"/>
          <p:cNvSpPr/>
          <p:nvPr/>
        </p:nvSpPr>
        <p:spPr>
          <a:xfrm>
            <a:off x="4114085" y="5853221"/>
            <a:ext cx="327025" cy="117475"/>
          </a:xfrm>
          <a:custGeom>
            <a:avLst/>
            <a:gdLst/>
            <a:ahLst/>
            <a:cxnLst/>
            <a:rect l="l" t="t" r="r" b="b"/>
            <a:pathLst>
              <a:path w="327025" h="117475">
                <a:moveTo>
                  <a:pt x="0" y="0"/>
                </a:moveTo>
                <a:lnTo>
                  <a:pt x="326895" y="0"/>
                </a:lnTo>
                <a:lnTo>
                  <a:pt x="326895" y="117360"/>
                </a:lnTo>
                <a:lnTo>
                  <a:pt x="0" y="117360"/>
                </a:lnTo>
                <a:lnTo>
                  <a:pt x="0" y="0"/>
                </a:lnTo>
                <a:close/>
              </a:path>
            </a:pathLst>
          </a:custGeom>
          <a:ln w="8075">
            <a:solidFill>
              <a:schemeClr val="tx1"/>
            </a:solidFill>
          </a:ln>
        </p:spPr>
        <p:txBody>
          <a:bodyPr wrap="square" lIns="0" tIns="0" rIns="0" bIns="0" rtlCol="0"/>
          <a:lstStyle/>
          <a:p>
            <a:endParaRPr dirty="0"/>
          </a:p>
        </p:txBody>
      </p:sp>
      <p:sp>
        <p:nvSpPr>
          <p:cNvPr id="112" name="object 112"/>
          <p:cNvSpPr/>
          <p:nvPr/>
        </p:nvSpPr>
        <p:spPr>
          <a:xfrm>
            <a:off x="4168962" y="5652803"/>
            <a:ext cx="216535" cy="73660"/>
          </a:xfrm>
          <a:custGeom>
            <a:avLst/>
            <a:gdLst/>
            <a:ahLst/>
            <a:cxnLst/>
            <a:rect l="l" t="t" r="r" b="b"/>
            <a:pathLst>
              <a:path w="216535" h="73660">
                <a:moveTo>
                  <a:pt x="0" y="73163"/>
                </a:moveTo>
                <a:lnTo>
                  <a:pt x="216407" y="73163"/>
                </a:lnTo>
                <a:lnTo>
                  <a:pt x="216407" y="0"/>
                </a:lnTo>
                <a:lnTo>
                  <a:pt x="0" y="0"/>
                </a:lnTo>
                <a:lnTo>
                  <a:pt x="0" y="73163"/>
                </a:lnTo>
                <a:close/>
              </a:path>
            </a:pathLst>
          </a:custGeom>
          <a:solidFill>
            <a:srgbClr val="C0C0C0"/>
          </a:solidFill>
          <a:ln>
            <a:solidFill>
              <a:schemeClr val="tx1"/>
            </a:solidFill>
          </a:ln>
        </p:spPr>
        <p:txBody>
          <a:bodyPr wrap="square" lIns="0" tIns="0" rIns="0" bIns="0" rtlCol="0"/>
          <a:lstStyle/>
          <a:p>
            <a:endParaRPr dirty="0"/>
          </a:p>
        </p:txBody>
      </p:sp>
      <p:sp>
        <p:nvSpPr>
          <p:cNvPr id="113" name="object 113"/>
          <p:cNvSpPr/>
          <p:nvPr/>
        </p:nvSpPr>
        <p:spPr>
          <a:xfrm>
            <a:off x="4168944" y="5652805"/>
            <a:ext cx="216535" cy="73660"/>
          </a:xfrm>
          <a:custGeom>
            <a:avLst/>
            <a:gdLst/>
            <a:ahLst/>
            <a:cxnLst/>
            <a:rect l="l" t="t" r="r" b="b"/>
            <a:pathLst>
              <a:path w="216535" h="73660">
                <a:moveTo>
                  <a:pt x="0" y="0"/>
                </a:moveTo>
                <a:lnTo>
                  <a:pt x="216413" y="0"/>
                </a:lnTo>
                <a:lnTo>
                  <a:pt x="216413" y="73163"/>
                </a:lnTo>
                <a:lnTo>
                  <a:pt x="0" y="73163"/>
                </a:lnTo>
                <a:lnTo>
                  <a:pt x="0" y="0"/>
                </a:lnTo>
                <a:close/>
              </a:path>
            </a:pathLst>
          </a:custGeom>
          <a:ln w="8081">
            <a:solidFill>
              <a:schemeClr val="tx1"/>
            </a:solidFill>
          </a:ln>
        </p:spPr>
        <p:txBody>
          <a:bodyPr wrap="square" lIns="0" tIns="0" rIns="0" bIns="0" rtlCol="0"/>
          <a:lstStyle/>
          <a:p>
            <a:endParaRPr dirty="0"/>
          </a:p>
        </p:txBody>
      </p:sp>
      <p:sp>
        <p:nvSpPr>
          <p:cNvPr id="114" name="object 114"/>
          <p:cNvSpPr/>
          <p:nvPr/>
        </p:nvSpPr>
        <p:spPr>
          <a:xfrm>
            <a:off x="4168962" y="5764816"/>
            <a:ext cx="216535" cy="73660"/>
          </a:xfrm>
          <a:custGeom>
            <a:avLst/>
            <a:gdLst/>
            <a:ahLst/>
            <a:cxnLst/>
            <a:rect l="l" t="t" r="r" b="b"/>
            <a:pathLst>
              <a:path w="216535" h="73660">
                <a:moveTo>
                  <a:pt x="0" y="73163"/>
                </a:moveTo>
                <a:lnTo>
                  <a:pt x="216407" y="73163"/>
                </a:lnTo>
                <a:lnTo>
                  <a:pt x="216407" y="0"/>
                </a:lnTo>
                <a:lnTo>
                  <a:pt x="0" y="0"/>
                </a:lnTo>
                <a:lnTo>
                  <a:pt x="0" y="73163"/>
                </a:lnTo>
                <a:close/>
              </a:path>
            </a:pathLst>
          </a:custGeom>
          <a:solidFill>
            <a:srgbClr val="C0C0C0"/>
          </a:solidFill>
          <a:ln>
            <a:solidFill>
              <a:schemeClr val="tx1"/>
            </a:solidFill>
          </a:ln>
        </p:spPr>
        <p:txBody>
          <a:bodyPr wrap="square" lIns="0" tIns="0" rIns="0" bIns="0" rtlCol="0"/>
          <a:lstStyle/>
          <a:p>
            <a:endParaRPr dirty="0"/>
          </a:p>
        </p:txBody>
      </p:sp>
      <p:sp>
        <p:nvSpPr>
          <p:cNvPr id="115" name="object 115"/>
          <p:cNvSpPr/>
          <p:nvPr/>
        </p:nvSpPr>
        <p:spPr>
          <a:xfrm>
            <a:off x="4168944" y="5764817"/>
            <a:ext cx="216535" cy="73660"/>
          </a:xfrm>
          <a:custGeom>
            <a:avLst/>
            <a:gdLst/>
            <a:ahLst/>
            <a:cxnLst/>
            <a:rect l="l" t="t" r="r" b="b"/>
            <a:pathLst>
              <a:path w="216535" h="73660">
                <a:moveTo>
                  <a:pt x="0" y="0"/>
                </a:moveTo>
                <a:lnTo>
                  <a:pt x="216413" y="0"/>
                </a:lnTo>
                <a:lnTo>
                  <a:pt x="216413" y="73163"/>
                </a:lnTo>
                <a:lnTo>
                  <a:pt x="0" y="73163"/>
                </a:lnTo>
                <a:lnTo>
                  <a:pt x="0" y="0"/>
                </a:lnTo>
                <a:close/>
              </a:path>
            </a:pathLst>
          </a:custGeom>
          <a:ln w="8081">
            <a:solidFill>
              <a:schemeClr val="tx1"/>
            </a:solidFill>
          </a:ln>
        </p:spPr>
        <p:txBody>
          <a:bodyPr wrap="square" lIns="0" tIns="0" rIns="0" bIns="0" rtlCol="0"/>
          <a:lstStyle/>
          <a:p>
            <a:endParaRPr dirty="0"/>
          </a:p>
        </p:txBody>
      </p:sp>
      <p:sp>
        <p:nvSpPr>
          <p:cNvPr id="116" name="object 116"/>
          <p:cNvSpPr/>
          <p:nvPr/>
        </p:nvSpPr>
        <p:spPr>
          <a:xfrm>
            <a:off x="4316729" y="5537453"/>
            <a:ext cx="14604" cy="72390"/>
          </a:xfrm>
          <a:custGeom>
            <a:avLst/>
            <a:gdLst/>
            <a:ahLst/>
            <a:cxnLst/>
            <a:rect l="l" t="t" r="r" b="b"/>
            <a:pathLst>
              <a:path w="14604" h="72389">
                <a:moveTo>
                  <a:pt x="14477" y="0"/>
                </a:moveTo>
                <a:lnTo>
                  <a:pt x="0" y="31241"/>
                </a:lnTo>
                <a:lnTo>
                  <a:pt x="14477" y="72389"/>
                </a:lnTo>
                <a:lnTo>
                  <a:pt x="14477" y="0"/>
                </a:lnTo>
                <a:close/>
              </a:path>
            </a:pathLst>
          </a:custGeom>
          <a:solidFill>
            <a:srgbClr val="5F5F5F"/>
          </a:solidFill>
          <a:ln>
            <a:solidFill>
              <a:schemeClr val="tx1"/>
            </a:solidFill>
          </a:ln>
        </p:spPr>
        <p:txBody>
          <a:bodyPr wrap="square" lIns="0" tIns="0" rIns="0" bIns="0" rtlCol="0"/>
          <a:lstStyle/>
          <a:p>
            <a:endParaRPr dirty="0"/>
          </a:p>
        </p:txBody>
      </p:sp>
      <p:sp>
        <p:nvSpPr>
          <p:cNvPr id="117" name="object 117"/>
          <p:cNvSpPr/>
          <p:nvPr/>
        </p:nvSpPr>
        <p:spPr>
          <a:xfrm>
            <a:off x="4114098" y="5524012"/>
            <a:ext cx="327025" cy="117475"/>
          </a:xfrm>
          <a:custGeom>
            <a:avLst/>
            <a:gdLst/>
            <a:ahLst/>
            <a:cxnLst/>
            <a:rect l="l" t="t" r="r" b="b"/>
            <a:pathLst>
              <a:path w="327025" h="117475">
                <a:moveTo>
                  <a:pt x="0" y="117359"/>
                </a:moveTo>
                <a:lnTo>
                  <a:pt x="326897" y="117359"/>
                </a:lnTo>
                <a:lnTo>
                  <a:pt x="326897" y="0"/>
                </a:lnTo>
                <a:lnTo>
                  <a:pt x="0" y="0"/>
                </a:lnTo>
                <a:lnTo>
                  <a:pt x="0" y="117359"/>
                </a:lnTo>
                <a:close/>
              </a:path>
            </a:pathLst>
          </a:custGeom>
          <a:solidFill>
            <a:srgbClr val="A0A0A0"/>
          </a:solidFill>
          <a:ln>
            <a:solidFill>
              <a:schemeClr val="tx1"/>
            </a:solidFill>
          </a:ln>
        </p:spPr>
        <p:txBody>
          <a:bodyPr wrap="square" lIns="0" tIns="0" rIns="0" bIns="0" rtlCol="0"/>
          <a:lstStyle/>
          <a:p>
            <a:endParaRPr dirty="0"/>
          </a:p>
        </p:txBody>
      </p:sp>
      <p:sp>
        <p:nvSpPr>
          <p:cNvPr id="118" name="object 118"/>
          <p:cNvSpPr/>
          <p:nvPr/>
        </p:nvSpPr>
        <p:spPr>
          <a:xfrm>
            <a:off x="4114085" y="5524014"/>
            <a:ext cx="327025" cy="117475"/>
          </a:xfrm>
          <a:custGeom>
            <a:avLst/>
            <a:gdLst/>
            <a:ahLst/>
            <a:cxnLst/>
            <a:rect l="l" t="t" r="r" b="b"/>
            <a:pathLst>
              <a:path w="327025" h="117475">
                <a:moveTo>
                  <a:pt x="0" y="0"/>
                </a:moveTo>
                <a:lnTo>
                  <a:pt x="326895" y="0"/>
                </a:lnTo>
                <a:lnTo>
                  <a:pt x="326895" y="117360"/>
                </a:lnTo>
                <a:lnTo>
                  <a:pt x="0" y="117360"/>
                </a:lnTo>
                <a:lnTo>
                  <a:pt x="0" y="0"/>
                </a:lnTo>
                <a:close/>
              </a:path>
            </a:pathLst>
          </a:custGeom>
          <a:ln w="8075">
            <a:solidFill>
              <a:schemeClr val="tx1"/>
            </a:solidFill>
          </a:ln>
        </p:spPr>
        <p:txBody>
          <a:bodyPr wrap="square" lIns="0" tIns="0" rIns="0" bIns="0" rtlCol="0"/>
          <a:lstStyle/>
          <a:p>
            <a:endParaRPr dirty="0"/>
          </a:p>
        </p:txBody>
      </p:sp>
      <p:sp>
        <p:nvSpPr>
          <p:cNvPr id="119" name="object 119"/>
          <p:cNvSpPr/>
          <p:nvPr/>
        </p:nvSpPr>
        <p:spPr>
          <a:xfrm>
            <a:off x="4147565" y="5541264"/>
            <a:ext cx="24765" cy="13335"/>
          </a:xfrm>
          <a:custGeom>
            <a:avLst/>
            <a:gdLst/>
            <a:ahLst/>
            <a:cxnLst/>
            <a:rect l="l" t="t" r="r" b="b"/>
            <a:pathLst>
              <a:path w="24764" h="13335">
                <a:moveTo>
                  <a:pt x="0" y="6476"/>
                </a:moveTo>
                <a:lnTo>
                  <a:pt x="24383" y="6476"/>
                </a:lnTo>
              </a:path>
            </a:pathLst>
          </a:custGeom>
          <a:ln w="14223">
            <a:solidFill>
              <a:schemeClr val="tx1"/>
            </a:solidFill>
          </a:ln>
        </p:spPr>
        <p:txBody>
          <a:bodyPr wrap="square" lIns="0" tIns="0" rIns="0" bIns="0" rtlCol="0"/>
          <a:lstStyle/>
          <a:p>
            <a:endParaRPr dirty="0"/>
          </a:p>
        </p:txBody>
      </p:sp>
      <p:sp>
        <p:nvSpPr>
          <p:cNvPr id="120" name="object 120"/>
          <p:cNvSpPr/>
          <p:nvPr/>
        </p:nvSpPr>
        <p:spPr>
          <a:xfrm>
            <a:off x="4264913" y="5537453"/>
            <a:ext cx="66675" cy="33020"/>
          </a:xfrm>
          <a:custGeom>
            <a:avLst/>
            <a:gdLst/>
            <a:ahLst/>
            <a:cxnLst/>
            <a:rect l="l" t="t" r="r" b="b"/>
            <a:pathLst>
              <a:path w="66675" h="33020">
                <a:moveTo>
                  <a:pt x="66293" y="0"/>
                </a:moveTo>
                <a:lnTo>
                  <a:pt x="3809" y="0"/>
                </a:lnTo>
                <a:lnTo>
                  <a:pt x="0" y="32765"/>
                </a:lnTo>
                <a:lnTo>
                  <a:pt x="58673" y="32003"/>
                </a:lnTo>
                <a:lnTo>
                  <a:pt x="66293" y="0"/>
                </a:lnTo>
                <a:close/>
              </a:path>
            </a:pathLst>
          </a:custGeom>
          <a:solidFill>
            <a:srgbClr val="7F7F7F"/>
          </a:solidFill>
          <a:ln>
            <a:solidFill>
              <a:schemeClr val="tx1"/>
            </a:solidFill>
          </a:ln>
        </p:spPr>
        <p:txBody>
          <a:bodyPr wrap="square" lIns="0" tIns="0" rIns="0" bIns="0" rtlCol="0"/>
          <a:lstStyle/>
          <a:p>
            <a:endParaRPr dirty="0"/>
          </a:p>
        </p:txBody>
      </p:sp>
      <p:sp>
        <p:nvSpPr>
          <p:cNvPr id="121" name="object 121"/>
          <p:cNvSpPr/>
          <p:nvPr/>
        </p:nvSpPr>
        <p:spPr>
          <a:xfrm>
            <a:off x="4264913" y="5579364"/>
            <a:ext cx="149860" cy="32384"/>
          </a:xfrm>
          <a:custGeom>
            <a:avLst/>
            <a:gdLst/>
            <a:ahLst/>
            <a:cxnLst/>
            <a:rect l="l" t="t" r="r" b="b"/>
            <a:pathLst>
              <a:path w="149860" h="32385">
                <a:moveTo>
                  <a:pt x="141731" y="0"/>
                </a:moveTo>
                <a:lnTo>
                  <a:pt x="0" y="0"/>
                </a:lnTo>
                <a:lnTo>
                  <a:pt x="3809" y="32003"/>
                </a:lnTo>
                <a:lnTo>
                  <a:pt x="149351" y="32003"/>
                </a:lnTo>
                <a:lnTo>
                  <a:pt x="141731" y="0"/>
                </a:lnTo>
                <a:close/>
              </a:path>
            </a:pathLst>
          </a:custGeom>
          <a:solidFill>
            <a:srgbClr val="C0C0C0"/>
          </a:solidFill>
          <a:ln>
            <a:solidFill>
              <a:schemeClr val="tx1"/>
            </a:solidFill>
          </a:ln>
        </p:spPr>
        <p:txBody>
          <a:bodyPr wrap="square" lIns="0" tIns="0" rIns="0" bIns="0" rtlCol="0"/>
          <a:lstStyle/>
          <a:p>
            <a:endParaRPr dirty="0"/>
          </a:p>
        </p:txBody>
      </p:sp>
      <p:sp>
        <p:nvSpPr>
          <p:cNvPr id="122" name="object 122"/>
          <p:cNvSpPr/>
          <p:nvPr/>
        </p:nvSpPr>
        <p:spPr>
          <a:xfrm>
            <a:off x="4326635" y="5552694"/>
            <a:ext cx="87630" cy="17145"/>
          </a:xfrm>
          <a:custGeom>
            <a:avLst/>
            <a:gdLst/>
            <a:ahLst/>
            <a:cxnLst/>
            <a:rect l="l" t="t" r="r" b="b"/>
            <a:pathLst>
              <a:path w="87629" h="17145">
                <a:moveTo>
                  <a:pt x="87629" y="0"/>
                </a:moveTo>
                <a:lnTo>
                  <a:pt x="3047" y="0"/>
                </a:lnTo>
                <a:lnTo>
                  <a:pt x="0" y="16763"/>
                </a:lnTo>
                <a:lnTo>
                  <a:pt x="80009" y="16763"/>
                </a:lnTo>
                <a:lnTo>
                  <a:pt x="87629" y="0"/>
                </a:lnTo>
                <a:close/>
              </a:path>
            </a:pathLst>
          </a:custGeom>
          <a:solidFill>
            <a:srgbClr val="7F7F7F"/>
          </a:solidFill>
          <a:ln>
            <a:solidFill>
              <a:schemeClr val="tx1"/>
            </a:solidFill>
          </a:ln>
        </p:spPr>
        <p:txBody>
          <a:bodyPr wrap="square" lIns="0" tIns="0" rIns="0" bIns="0" rtlCol="0"/>
          <a:lstStyle/>
          <a:p>
            <a:endParaRPr dirty="0"/>
          </a:p>
        </p:txBody>
      </p:sp>
      <p:sp>
        <p:nvSpPr>
          <p:cNvPr id="123" name="object 123"/>
          <p:cNvSpPr/>
          <p:nvPr/>
        </p:nvSpPr>
        <p:spPr>
          <a:xfrm>
            <a:off x="4405121" y="5551170"/>
            <a:ext cx="9525" cy="59055"/>
          </a:xfrm>
          <a:custGeom>
            <a:avLst/>
            <a:gdLst/>
            <a:ahLst/>
            <a:cxnLst/>
            <a:rect l="l" t="t" r="r" b="b"/>
            <a:pathLst>
              <a:path w="9525" h="59054">
                <a:moveTo>
                  <a:pt x="9143" y="0"/>
                </a:moveTo>
                <a:lnTo>
                  <a:pt x="0" y="19811"/>
                </a:lnTo>
                <a:lnTo>
                  <a:pt x="9143" y="58673"/>
                </a:lnTo>
                <a:lnTo>
                  <a:pt x="9143" y="0"/>
                </a:lnTo>
                <a:close/>
              </a:path>
            </a:pathLst>
          </a:custGeom>
          <a:solidFill>
            <a:srgbClr val="5F5F5F"/>
          </a:solidFill>
          <a:ln>
            <a:solidFill>
              <a:schemeClr val="tx1"/>
            </a:solidFill>
          </a:ln>
        </p:spPr>
        <p:txBody>
          <a:bodyPr wrap="square" lIns="0" tIns="0" rIns="0" bIns="0" rtlCol="0"/>
          <a:lstStyle/>
          <a:p>
            <a:endParaRPr dirty="0"/>
          </a:p>
        </p:txBody>
      </p:sp>
      <p:sp>
        <p:nvSpPr>
          <p:cNvPr id="124" name="object 124"/>
          <p:cNvSpPr/>
          <p:nvPr/>
        </p:nvSpPr>
        <p:spPr>
          <a:xfrm>
            <a:off x="4331970" y="5584210"/>
            <a:ext cx="25400" cy="21590"/>
          </a:xfrm>
          <a:custGeom>
            <a:avLst/>
            <a:gdLst/>
            <a:ahLst/>
            <a:cxnLst/>
            <a:rect l="l" t="t" r="r" b="b"/>
            <a:pathLst>
              <a:path w="25400" h="21589">
                <a:moveTo>
                  <a:pt x="19811" y="0"/>
                </a:moveTo>
                <a:lnTo>
                  <a:pt x="5333" y="0"/>
                </a:lnTo>
                <a:lnTo>
                  <a:pt x="0" y="4571"/>
                </a:lnTo>
                <a:lnTo>
                  <a:pt x="0" y="16001"/>
                </a:lnTo>
                <a:lnTo>
                  <a:pt x="5333" y="21335"/>
                </a:lnTo>
                <a:lnTo>
                  <a:pt x="19811" y="21335"/>
                </a:lnTo>
                <a:lnTo>
                  <a:pt x="25145" y="16001"/>
                </a:lnTo>
                <a:lnTo>
                  <a:pt x="25145" y="4571"/>
                </a:lnTo>
                <a:lnTo>
                  <a:pt x="19811" y="0"/>
                </a:lnTo>
                <a:close/>
              </a:path>
            </a:pathLst>
          </a:custGeom>
          <a:solidFill>
            <a:srgbClr val="C0C0C0"/>
          </a:solidFill>
          <a:ln>
            <a:solidFill>
              <a:schemeClr val="tx1"/>
            </a:solidFill>
          </a:ln>
        </p:spPr>
        <p:txBody>
          <a:bodyPr wrap="square" lIns="0" tIns="0" rIns="0" bIns="0" rtlCol="0"/>
          <a:lstStyle/>
          <a:p>
            <a:endParaRPr dirty="0"/>
          </a:p>
        </p:txBody>
      </p:sp>
      <p:sp>
        <p:nvSpPr>
          <p:cNvPr id="125" name="object 125"/>
          <p:cNvSpPr/>
          <p:nvPr/>
        </p:nvSpPr>
        <p:spPr>
          <a:xfrm>
            <a:off x="4331966" y="5584213"/>
            <a:ext cx="25400" cy="21590"/>
          </a:xfrm>
          <a:custGeom>
            <a:avLst/>
            <a:gdLst/>
            <a:ahLst/>
            <a:cxnLst/>
            <a:rect l="l" t="t" r="r" b="b"/>
            <a:pathLst>
              <a:path w="25400" h="21589">
                <a:moveTo>
                  <a:pt x="25168" y="10668"/>
                </a:moveTo>
                <a:lnTo>
                  <a:pt x="25168" y="4571"/>
                </a:lnTo>
                <a:lnTo>
                  <a:pt x="19823" y="0"/>
                </a:lnTo>
                <a:lnTo>
                  <a:pt x="12217" y="0"/>
                </a:lnTo>
                <a:lnTo>
                  <a:pt x="5344" y="0"/>
                </a:lnTo>
                <a:lnTo>
                  <a:pt x="0" y="4571"/>
                </a:lnTo>
                <a:lnTo>
                  <a:pt x="0" y="10668"/>
                </a:lnTo>
                <a:lnTo>
                  <a:pt x="0" y="16001"/>
                </a:lnTo>
                <a:lnTo>
                  <a:pt x="5344" y="21334"/>
                </a:lnTo>
                <a:lnTo>
                  <a:pt x="12217" y="21334"/>
                </a:lnTo>
                <a:lnTo>
                  <a:pt x="19823" y="21334"/>
                </a:lnTo>
                <a:lnTo>
                  <a:pt x="25168" y="16001"/>
                </a:lnTo>
                <a:lnTo>
                  <a:pt x="25168" y="10668"/>
                </a:lnTo>
                <a:close/>
              </a:path>
            </a:pathLst>
          </a:custGeom>
          <a:ln w="3950">
            <a:solidFill>
              <a:schemeClr val="tx1"/>
            </a:solidFill>
          </a:ln>
        </p:spPr>
        <p:txBody>
          <a:bodyPr wrap="square" lIns="0" tIns="0" rIns="0" bIns="0" rtlCol="0"/>
          <a:lstStyle/>
          <a:p>
            <a:endParaRPr dirty="0"/>
          </a:p>
        </p:txBody>
      </p:sp>
      <p:sp>
        <p:nvSpPr>
          <p:cNvPr id="126" name="object 126"/>
          <p:cNvSpPr/>
          <p:nvPr/>
        </p:nvSpPr>
        <p:spPr>
          <a:xfrm>
            <a:off x="4137659" y="5574410"/>
            <a:ext cx="285115" cy="0"/>
          </a:xfrm>
          <a:custGeom>
            <a:avLst/>
            <a:gdLst/>
            <a:ahLst/>
            <a:cxnLst/>
            <a:rect l="l" t="t" r="r" b="b"/>
            <a:pathLst>
              <a:path w="285114">
                <a:moveTo>
                  <a:pt x="0" y="0"/>
                </a:moveTo>
                <a:lnTo>
                  <a:pt x="284987" y="0"/>
                </a:lnTo>
              </a:path>
            </a:pathLst>
          </a:custGeom>
          <a:ln w="11175">
            <a:solidFill>
              <a:schemeClr val="tx1"/>
            </a:solidFill>
          </a:ln>
        </p:spPr>
        <p:txBody>
          <a:bodyPr wrap="square" lIns="0" tIns="0" rIns="0" bIns="0" rtlCol="0"/>
          <a:lstStyle/>
          <a:p>
            <a:endParaRPr dirty="0"/>
          </a:p>
        </p:txBody>
      </p:sp>
      <p:sp>
        <p:nvSpPr>
          <p:cNvPr id="127" name="object 127"/>
          <p:cNvSpPr/>
          <p:nvPr/>
        </p:nvSpPr>
        <p:spPr>
          <a:xfrm>
            <a:off x="4324350" y="5534405"/>
            <a:ext cx="29209" cy="86360"/>
          </a:xfrm>
          <a:custGeom>
            <a:avLst/>
            <a:gdLst/>
            <a:ahLst/>
            <a:cxnLst/>
            <a:rect l="l" t="t" r="r" b="b"/>
            <a:pathLst>
              <a:path w="29210" h="86360">
                <a:moveTo>
                  <a:pt x="12953" y="0"/>
                </a:moveTo>
                <a:lnTo>
                  <a:pt x="5333" y="4571"/>
                </a:lnTo>
                <a:lnTo>
                  <a:pt x="3047" y="14477"/>
                </a:lnTo>
                <a:lnTo>
                  <a:pt x="0" y="34289"/>
                </a:lnTo>
                <a:lnTo>
                  <a:pt x="6857" y="84581"/>
                </a:lnTo>
                <a:lnTo>
                  <a:pt x="12953" y="86105"/>
                </a:lnTo>
                <a:lnTo>
                  <a:pt x="12953" y="41147"/>
                </a:lnTo>
                <a:lnTo>
                  <a:pt x="25907" y="22097"/>
                </a:lnTo>
                <a:lnTo>
                  <a:pt x="28955" y="13715"/>
                </a:lnTo>
                <a:lnTo>
                  <a:pt x="28193" y="5333"/>
                </a:lnTo>
                <a:lnTo>
                  <a:pt x="23621" y="761"/>
                </a:lnTo>
                <a:lnTo>
                  <a:pt x="12953" y="0"/>
                </a:lnTo>
                <a:close/>
              </a:path>
            </a:pathLst>
          </a:custGeom>
          <a:solidFill>
            <a:srgbClr val="3F3F3F"/>
          </a:solidFill>
          <a:ln>
            <a:solidFill>
              <a:schemeClr val="tx1"/>
            </a:solidFill>
          </a:ln>
        </p:spPr>
        <p:txBody>
          <a:bodyPr wrap="square" lIns="0" tIns="0" rIns="0" bIns="0" rtlCol="0"/>
          <a:lstStyle/>
          <a:p>
            <a:endParaRPr dirty="0"/>
          </a:p>
        </p:txBody>
      </p:sp>
      <p:sp>
        <p:nvSpPr>
          <p:cNvPr id="128" name="object 128"/>
          <p:cNvSpPr/>
          <p:nvPr/>
        </p:nvSpPr>
        <p:spPr>
          <a:xfrm>
            <a:off x="4326635" y="5532882"/>
            <a:ext cx="29845" cy="86360"/>
          </a:xfrm>
          <a:custGeom>
            <a:avLst/>
            <a:gdLst/>
            <a:ahLst/>
            <a:cxnLst/>
            <a:rect l="l" t="t" r="r" b="b"/>
            <a:pathLst>
              <a:path w="29845" h="86360">
                <a:moveTo>
                  <a:pt x="12953" y="0"/>
                </a:moveTo>
                <a:lnTo>
                  <a:pt x="6095" y="4571"/>
                </a:lnTo>
                <a:lnTo>
                  <a:pt x="3047" y="15239"/>
                </a:lnTo>
                <a:lnTo>
                  <a:pt x="0" y="34289"/>
                </a:lnTo>
                <a:lnTo>
                  <a:pt x="7619" y="85343"/>
                </a:lnTo>
                <a:lnTo>
                  <a:pt x="12953" y="86105"/>
                </a:lnTo>
                <a:lnTo>
                  <a:pt x="12953" y="41909"/>
                </a:lnTo>
                <a:lnTo>
                  <a:pt x="25907" y="22859"/>
                </a:lnTo>
                <a:lnTo>
                  <a:pt x="29717" y="13715"/>
                </a:lnTo>
                <a:lnTo>
                  <a:pt x="28193" y="6095"/>
                </a:lnTo>
                <a:lnTo>
                  <a:pt x="23621" y="1523"/>
                </a:lnTo>
                <a:lnTo>
                  <a:pt x="12953" y="0"/>
                </a:lnTo>
                <a:close/>
              </a:path>
            </a:pathLst>
          </a:custGeom>
          <a:solidFill>
            <a:srgbClr val="E0E0E0"/>
          </a:solidFill>
          <a:ln>
            <a:solidFill>
              <a:schemeClr val="tx1"/>
            </a:solidFill>
          </a:ln>
        </p:spPr>
        <p:txBody>
          <a:bodyPr wrap="square" lIns="0" tIns="0" rIns="0" bIns="0" rtlCol="0"/>
          <a:lstStyle/>
          <a:p>
            <a:endParaRPr dirty="0"/>
          </a:p>
        </p:txBody>
      </p:sp>
      <p:sp>
        <p:nvSpPr>
          <p:cNvPr id="129" name="object 129"/>
          <p:cNvSpPr/>
          <p:nvPr/>
        </p:nvSpPr>
        <p:spPr>
          <a:xfrm>
            <a:off x="4183379" y="5681091"/>
            <a:ext cx="188595" cy="0"/>
          </a:xfrm>
          <a:custGeom>
            <a:avLst/>
            <a:gdLst/>
            <a:ahLst/>
            <a:cxnLst/>
            <a:rect l="l" t="t" r="r" b="b"/>
            <a:pathLst>
              <a:path w="188595">
                <a:moveTo>
                  <a:pt x="0" y="0"/>
                </a:moveTo>
                <a:lnTo>
                  <a:pt x="188213" y="0"/>
                </a:lnTo>
              </a:path>
            </a:pathLst>
          </a:custGeom>
          <a:ln w="11175">
            <a:solidFill>
              <a:schemeClr val="tx1"/>
            </a:solidFill>
          </a:ln>
        </p:spPr>
        <p:txBody>
          <a:bodyPr wrap="square" lIns="0" tIns="0" rIns="0" bIns="0" rtlCol="0"/>
          <a:lstStyle/>
          <a:p>
            <a:endParaRPr dirty="0"/>
          </a:p>
        </p:txBody>
      </p:sp>
      <p:sp>
        <p:nvSpPr>
          <p:cNvPr id="130" name="object 130"/>
          <p:cNvSpPr/>
          <p:nvPr/>
        </p:nvSpPr>
        <p:spPr>
          <a:xfrm>
            <a:off x="4240544" y="5698525"/>
            <a:ext cx="83185" cy="17145"/>
          </a:xfrm>
          <a:custGeom>
            <a:avLst/>
            <a:gdLst/>
            <a:ahLst/>
            <a:cxnLst/>
            <a:rect l="l" t="t" r="r" b="b"/>
            <a:pathLst>
              <a:path w="83185" h="17145">
                <a:moveTo>
                  <a:pt x="1497" y="16762"/>
                </a:moveTo>
                <a:lnTo>
                  <a:pt x="0" y="0"/>
                </a:lnTo>
                <a:lnTo>
                  <a:pt x="80762" y="0"/>
                </a:lnTo>
                <a:lnTo>
                  <a:pt x="83052" y="16001"/>
                </a:lnTo>
              </a:path>
            </a:pathLst>
          </a:custGeom>
          <a:ln w="8118">
            <a:solidFill>
              <a:schemeClr val="tx1"/>
            </a:solidFill>
          </a:ln>
        </p:spPr>
        <p:txBody>
          <a:bodyPr wrap="square" lIns="0" tIns="0" rIns="0" bIns="0" rtlCol="0"/>
          <a:lstStyle/>
          <a:p>
            <a:endParaRPr dirty="0"/>
          </a:p>
        </p:txBody>
      </p:sp>
      <p:sp>
        <p:nvSpPr>
          <p:cNvPr id="131" name="object 131"/>
          <p:cNvSpPr/>
          <p:nvPr/>
        </p:nvSpPr>
        <p:spPr>
          <a:xfrm>
            <a:off x="4014977" y="5091171"/>
            <a:ext cx="74295" cy="85725"/>
          </a:xfrm>
          <a:custGeom>
            <a:avLst/>
            <a:gdLst/>
            <a:ahLst/>
            <a:cxnLst/>
            <a:rect l="l" t="t" r="r" b="b"/>
            <a:pathLst>
              <a:path w="74295" h="85725">
                <a:moveTo>
                  <a:pt x="67817" y="0"/>
                </a:moveTo>
                <a:lnTo>
                  <a:pt x="0" y="0"/>
                </a:lnTo>
                <a:lnTo>
                  <a:pt x="4571" y="85343"/>
                </a:lnTo>
                <a:lnTo>
                  <a:pt x="73913" y="85343"/>
                </a:lnTo>
                <a:lnTo>
                  <a:pt x="67817" y="0"/>
                </a:lnTo>
                <a:close/>
              </a:path>
            </a:pathLst>
          </a:custGeom>
          <a:solidFill>
            <a:srgbClr val="C0C0C0"/>
          </a:solidFill>
          <a:ln>
            <a:solidFill>
              <a:schemeClr val="tx1"/>
            </a:solidFill>
          </a:ln>
        </p:spPr>
        <p:txBody>
          <a:bodyPr wrap="square" lIns="0" tIns="0" rIns="0" bIns="0" rtlCol="0"/>
          <a:lstStyle/>
          <a:p>
            <a:endParaRPr dirty="0"/>
          </a:p>
        </p:txBody>
      </p:sp>
      <p:sp>
        <p:nvSpPr>
          <p:cNvPr id="132" name="object 132"/>
          <p:cNvSpPr/>
          <p:nvPr/>
        </p:nvSpPr>
        <p:spPr>
          <a:xfrm>
            <a:off x="4014997" y="5091173"/>
            <a:ext cx="74295" cy="85725"/>
          </a:xfrm>
          <a:custGeom>
            <a:avLst/>
            <a:gdLst/>
            <a:ahLst/>
            <a:cxnLst/>
            <a:rect l="l" t="t" r="r" b="b"/>
            <a:pathLst>
              <a:path w="74295" h="85725">
                <a:moveTo>
                  <a:pt x="67810" y="0"/>
                </a:moveTo>
                <a:lnTo>
                  <a:pt x="0" y="0"/>
                </a:lnTo>
                <a:lnTo>
                  <a:pt x="4552" y="85345"/>
                </a:lnTo>
                <a:lnTo>
                  <a:pt x="73919" y="85345"/>
                </a:lnTo>
                <a:lnTo>
                  <a:pt x="67810" y="0"/>
                </a:lnTo>
                <a:close/>
              </a:path>
            </a:pathLst>
          </a:custGeom>
          <a:ln w="7813">
            <a:solidFill>
              <a:schemeClr val="tx1"/>
            </a:solidFill>
          </a:ln>
        </p:spPr>
        <p:txBody>
          <a:bodyPr wrap="square" lIns="0" tIns="0" rIns="0" bIns="0" rtlCol="0"/>
          <a:lstStyle/>
          <a:p>
            <a:endParaRPr dirty="0"/>
          </a:p>
        </p:txBody>
      </p:sp>
      <p:sp>
        <p:nvSpPr>
          <p:cNvPr id="133" name="object 133"/>
          <p:cNvSpPr/>
          <p:nvPr/>
        </p:nvSpPr>
        <p:spPr>
          <a:xfrm>
            <a:off x="4023359" y="5235202"/>
            <a:ext cx="76200" cy="86360"/>
          </a:xfrm>
          <a:custGeom>
            <a:avLst/>
            <a:gdLst/>
            <a:ahLst/>
            <a:cxnLst/>
            <a:rect l="l" t="t" r="r" b="b"/>
            <a:pathLst>
              <a:path w="76200" h="86360">
                <a:moveTo>
                  <a:pt x="70103" y="0"/>
                </a:moveTo>
                <a:lnTo>
                  <a:pt x="0" y="0"/>
                </a:lnTo>
                <a:lnTo>
                  <a:pt x="5333" y="86105"/>
                </a:lnTo>
                <a:lnTo>
                  <a:pt x="76199" y="86105"/>
                </a:lnTo>
                <a:lnTo>
                  <a:pt x="70103" y="0"/>
                </a:lnTo>
                <a:close/>
              </a:path>
            </a:pathLst>
          </a:custGeom>
          <a:solidFill>
            <a:srgbClr val="C0C0C0"/>
          </a:solidFill>
          <a:ln>
            <a:solidFill>
              <a:schemeClr val="tx1"/>
            </a:solidFill>
          </a:ln>
        </p:spPr>
        <p:txBody>
          <a:bodyPr wrap="square" lIns="0" tIns="0" rIns="0" bIns="0" rtlCol="0"/>
          <a:lstStyle/>
          <a:p>
            <a:endParaRPr dirty="0"/>
          </a:p>
        </p:txBody>
      </p:sp>
      <p:sp>
        <p:nvSpPr>
          <p:cNvPr id="134" name="object 134"/>
          <p:cNvSpPr/>
          <p:nvPr/>
        </p:nvSpPr>
        <p:spPr>
          <a:xfrm>
            <a:off x="4023367" y="5235204"/>
            <a:ext cx="76200" cy="86360"/>
          </a:xfrm>
          <a:custGeom>
            <a:avLst/>
            <a:gdLst/>
            <a:ahLst/>
            <a:cxnLst/>
            <a:rect l="l" t="t" r="r" b="b"/>
            <a:pathLst>
              <a:path w="76200" h="86360">
                <a:moveTo>
                  <a:pt x="70101" y="0"/>
                </a:moveTo>
                <a:lnTo>
                  <a:pt x="0" y="0"/>
                </a:lnTo>
                <a:lnTo>
                  <a:pt x="5344" y="86106"/>
                </a:lnTo>
                <a:lnTo>
                  <a:pt x="76180" y="86106"/>
                </a:lnTo>
                <a:lnTo>
                  <a:pt x="70101" y="0"/>
                </a:lnTo>
                <a:close/>
              </a:path>
            </a:pathLst>
          </a:custGeom>
          <a:ln w="7819">
            <a:solidFill>
              <a:schemeClr val="tx1"/>
            </a:solidFill>
          </a:ln>
        </p:spPr>
        <p:txBody>
          <a:bodyPr wrap="square" lIns="0" tIns="0" rIns="0" bIns="0" rtlCol="0"/>
          <a:lstStyle/>
          <a:p>
            <a:endParaRPr dirty="0"/>
          </a:p>
        </p:txBody>
      </p:sp>
      <p:sp>
        <p:nvSpPr>
          <p:cNvPr id="135" name="object 135"/>
          <p:cNvSpPr/>
          <p:nvPr/>
        </p:nvSpPr>
        <p:spPr>
          <a:xfrm>
            <a:off x="4131624" y="5226070"/>
            <a:ext cx="327025" cy="96520"/>
          </a:xfrm>
          <a:custGeom>
            <a:avLst/>
            <a:gdLst/>
            <a:ahLst/>
            <a:cxnLst/>
            <a:rect l="l" t="t" r="r" b="b"/>
            <a:pathLst>
              <a:path w="327025" h="96520">
                <a:moveTo>
                  <a:pt x="0" y="96011"/>
                </a:moveTo>
                <a:lnTo>
                  <a:pt x="326897" y="96011"/>
                </a:lnTo>
                <a:lnTo>
                  <a:pt x="326897" y="0"/>
                </a:lnTo>
                <a:lnTo>
                  <a:pt x="0" y="0"/>
                </a:lnTo>
                <a:lnTo>
                  <a:pt x="0" y="96011"/>
                </a:lnTo>
                <a:close/>
              </a:path>
            </a:pathLst>
          </a:custGeom>
          <a:solidFill>
            <a:srgbClr val="5F5F5F"/>
          </a:solidFill>
          <a:ln>
            <a:solidFill>
              <a:schemeClr val="tx1"/>
            </a:solidFill>
          </a:ln>
        </p:spPr>
        <p:txBody>
          <a:bodyPr wrap="square" lIns="0" tIns="0" rIns="0" bIns="0" rtlCol="0"/>
          <a:lstStyle/>
          <a:p>
            <a:endParaRPr dirty="0"/>
          </a:p>
        </p:txBody>
      </p:sp>
      <p:sp>
        <p:nvSpPr>
          <p:cNvPr id="136" name="object 136"/>
          <p:cNvSpPr/>
          <p:nvPr/>
        </p:nvSpPr>
        <p:spPr>
          <a:xfrm>
            <a:off x="4131617" y="5226071"/>
            <a:ext cx="327025" cy="96520"/>
          </a:xfrm>
          <a:custGeom>
            <a:avLst/>
            <a:gdLst/>
            <a:ahLst/>
            <a:cxnLst/>
            <a:rect l="l" t="t" r="r" b="b"/>
            <a:pathLst>
              <a:path w="327025" h="96520">
                <a:moveTo>
                  <a:pt x="0" y="0"/>
                </a:moveTo>
                <a:lnTo>
                  <a:pt x="326895" y="0"/>
                </a:lnTo>
                <a:lnTo>
                  <a:pt x="326895" y="96014"/>
                </a:lnTo>
                <a:lnTo>
                  <a:pt x="0" y="96014"/>
                </a:lnTo>
                <a:lnTo>
                  <a:pt x="0" y="0"/>
                </a:lnTo>
                <a:close/>
              </a:path>
            </a:pathLst>
          </a:custGeom>
          <a:ln w="8095">
            <a:solidFill>
              <a:schemeClr val="tx1"/>
            </a:solidFill>
          </a:ln>
        </p:spPr>
        <p:txBody>
          <a:bodyPr wrap="square" lIns="0" tIns="0" rIns="0" bIns="0" rtlCol="0"/>
          <a:lstStyle/>
          <a:p>
            <a:endParaRPr dirty="0"/>
          </a:p>
        </p:txBody>
      </p:sp>
      <p:sp>
        <p:nvSpPr>
          <p:cNvPr id="137" name="object 137"/>
          <p:cNvSpPr/>
          <p:nvPr/>
        </p:nvSpPr>
        <p:spPr>
          <a:xfrm>
            <a:off x="4193285" y="5241035"/>
            <a:ext cx="39370" cy="29209"/>
          </a:xfrm>
          <a:custGeom>
            <a:avLst/>
            <a:gdLst/>
            <a:ahLst/>
            <a:cxnLst/>
            <a:rect l="l" t="t" r="r" b="b"/>
            <a:pathLst>
              <a:path w="39370" h="29210">
                <a:moveTo>
                  <a:pt x="0" y="14477"/>
                </a:moveTo>
                <a:lnTo>
                  <a:pt x="38861" y="14477"/>
                </a:lnTo>
              </a:path>
            </a:pathLst>
          </a:custGeom>
          <a:ln w="30225">
            <a:solidFill>
              <a:schemeClr val="tx1"/>
            </a:solidFill>
          </a:ln>
        </p:spPr>
        <p:txBody>
          <a:bodyPr wrap="square" lIns="0" tIns="0" rIns="0" bIns="0" rtlCol="0"/>
          <a:lstStyle/>
          <a:p>
            <a:endParaRPr dirty="0"/>
          </a:p>
        </p:txBody>
      </p:sp>
      <p:sp>
        <p:nvSpPr>
          <p:cNvPr id="138" name="object 138"/>
          <p:cNvSpPr/>
          <p:nvPr/>
        </p:nvSpPr>
        <p:spPr>
          <a:xfrm>
            <a:off x="4193285" y="5279135"/>
            <a:ext cx="39370" cy="28575"/>
          </a:xfrm>
          <a:custGeom>
            <a:avLst/>
            <a:gdLst/>
            <a:ahLst/>
            <a:cxnLst/>
            <a:rect l="l" t="t" r="r" b="b"/>
            <a:pathLst>
              <a:path w="39370" h="28575">
                <a:moveTo>
                  <a:pt x="0" y="14096"/>
                </a:moveTo>
                <a:lnTo>
                  <a:pt x="38861" y="14096"/>
                </a:lnTo>
              </a:path>
            </a:pathLst>
          </a:custGeom>
          <a:ln w="29463">
            <a:solidFill>
              <a:schemeClr val="tx1"/>
            </a:solidFill>
          </a:ln>
        </p:spPr>
        <p:txBody>
          <a:bodyPr wrap="square" lIns="0" tIns="0" rIns="0" bIns="0" rtlCol="0"/>
          <a:lstStyle/>
          <a:p>
            <a:endParaRPr dirty="0"/>
          </a:p>
        </p:txBody>
      </p:sp>
      <p:sp>
        <p:nvSpPr>
          <p:cNvPr id="139" name="object 139"/>
          <p:cNvSpPr/>
          <p:nvPr/>
        </p:nvSpPr>
        <p:spPr>
          <a:xfrm>
            <a:off x="4271009" y="5258561"/>
            <a:ext cx="39370" cy="29209"/>
          </a:xfrm>
          <a:custGeom>
            <a:avLst/>
            <a:gdLst/>
            <a:ahLst/>
            <a:cxnLst/>
            <a:rect l="l" t="t" r="r" b="b"/>
            <a:pathLst>
              <a:path w="39370" h="29210">
                <a:moveTo>
                  <a:pt x="0" y="14477"/>
                </a:moveTo>
                <a:lnTo>
                  <a:pt x="38861" y="14477"/>
                </a:lnTo>
              </a:path>
            </a:pathLst>
          </a:custGeom>
          <a:ln w="30225">
            <a:solidFill>
              <a:schemeClr val="tx1"/>
            </a:solidFill>
          </a:ln>
        </p:spPr>
        <p:txBody>
          <a:bodyPr wrap="square" lIns="0" tIns="0" rIns="0" bIns="0" rtlCol="0"/>
          <a:lstStyle/>
          <a:p>
            <a:endParaRPr dirty="0"/>
          </a:p>
        </p:txBody>
      </p:sp>
      <p:sp>
        <p:nvSpPr>
          <p:cNvPr id="140" name="object 140"/>
          <p:cNvSpPr/>
          <p:nvPr/>
        </p:nvSpPr>
        <p:spPr>
          <a:xfrm>
            <a:off x="4151376" y="5259323"/>
            <a:ext cx="29209" cy="35560"/>
          </a:xfrm>
          <a:custGeom>
            <a:avLst/>
            <a:gdLst/>
            <a:ahLst/>
            <a:cxnLst/>
            <a:rect l="l" t="t" r="r" b="b"/>
            <a:pathLst>
              <a:path w="29210" h="35560">
                <a:moveTo>
                  <a:pt x="22097" y="0"/>
                </a:moveTo>
                <a:lnTo>
                  <a:pt x="6857" y="0"/>
                </a:lnTo>
                <a:lnTo>
                  <a:pt x="0" y="8381"/>
                </a:lnTo>
                <a:lnTo>
                  <a:pt x="0" y="27431"/>
                </a:lnTo>
                <a:lnTo>
                  <a:pt x="6857" y="35051"/>
                </a:lnTo>
                <a:lnTo>
                  <a:pt x="22097" y="35051"/>
                </a:lnTo>
                <a:lnTo>
                  <a:pt x="28955" y="27431"/>
                </a:lnTo>
                <a:lnTo>
                  <a:pt x="28955" y="8381"/>
                </a:lnTo>
                <a:lnTo>
                  <a:pt x="22097" y="0"/>
                </a:lnTo>
                <a:close/>
              </a:path>
            </a:pathLst>
          </a:custGeom>
          <a:solidFill>
            <a:srgbClr val="1F1F1F"/>
          </a:solidFill>
          <a:ln>
            <a:solidFill>
              <a:schemeClr val="tx1"/>
            </a:solidFill>
          </a:ln>
        </p:spPr>
        <p:txBody>
          <a:bodyPr wrap="square" lIns="0" tIns="0" rIns="0" bIns="0" rtlCol="0"/>
          <a:lstStyle/>
          <a:p>
            <a:endParaRPr dirty="0"/>
          </a:p>
        </p:txBody>
      </p:sp>
      <p:sp>
        <p:nvSpPr>
          <p:cNvPr id="141" name="object 141"/>
          <p:cNvSpPr/>
          <p:nvPr/>
        </p:nvSpPr>
        <p:spPr>
          <a:xfrm>
            <a:off x="1257300" y="3352800"/>
            <a:ext cx="457199" cy="574547"/>
          </a:xfrm>
          <a:prstGeom prst="rect">
            <a:avLst/>
          </a:prstGeom>
          <a:blipFill>
            <a:blip r:embed="rId3" cstate="print"/>
            <a:stretch>
              <a:fillRect/>
            </a:stretch>
          </a:blipFill>
          <a:ln>
            <a:noFill/>
          </a:ln>
        </p:spPr>
        <p:txBody>
          <a:bodyPr wrap="square" lIns="0" tIns="0" rIns="0" bIns="0" rtlCol="0"/>
          <a:lstStyle/>
          <a:p>
            <a:endParaRPr dirty="0"/>
          </a:p>
        </p:txBody>
      </p:sp>
      <p:sp>
        <p:nvSpPr>
          <p:cNvPr id="142" name="object 142"/>
          <p:cNvSpPr/>
          <p:nvPr/>
        </p:nvSpPr>
        <p:spPr>
          <a:xfrm>
            <a:off x="1234439" y="3346704"/>
            <a:ext cx="504190" cy="588645"/>
          </a:xfrm>
          <a:custGeom>
            <a:avLst/>
            <a:gdLst/>
            <a:ahLst/>
            <a:cxnLst/>
            <a:rect l="l" t="t" r="r" b="b"/>
            <a:pathLst>
              <a:path w="504189" h="588645">
                <a:moveTo>
                  <a:pt x="131063" y="441197"/>
                </a:moveTo>
                <a:lnTo>
                  <a:pt x="0" y="441197"/>
                </a:lnTo>
                <a:lnTo>
                  <a:pt x="251459" y="588263"/>
                </a:lnTo>
                <a:lnTo>
                  <a:pt x="273676" y="575309"/>
                </a:lnTo>
                <a:lnTo>
                  <a:pt x="248411" y="575309"/>
                </a:lnTo>
                <a:lnTo>
                  <a:pt x="251840" y="573309"/>
                </a:lnTo>
                <a:lnTo>
                  <a:pt x="47570" y="454151"/>
                </a:lnTo>
                <a:lnTo>
                  <a:pt x="22859" y="454151"/>
                </a:lnTo>
                <a:lnTo>
                  <a:pt x="26669" y="441959"/>
                </a:lnTo>
                <a:lnTo>
                  <a:pt x="131063" y="441959"/>
                </a:lnTo>
                <a:lnTo>
                  <a:pt x="131063" y="441197"/>
                </a:lnTo>
                <a:close/>
              </a:path>
              <a:path w="504189" h="588645">
                <a:moveTo>
                  <a:pt x="251840" y="573309"/>
                </a:moveTo>
                <a:lnTo>
                  <a:pt x="248411" y="575309"/>
                </a:lnTo>
                <a:lnTo>
                  <a:pt x="255269" y="575309"/>
                </a:lnTo>
                <a:lnTo>
                  <a:pt x="251840" y="573309"/>
                </a:lnTo>
                <a:close/>
              </a:path>
              <a:path w="504189" h="588645">
                <a:moveTo>
                  <a:pt x="477011" y="441959"/>
                </a:moveTo>
                <a:lnTo>
                  <a:pt x="251840" y="573309"/>
                </a:lnTo>
                <a:lnTo>
                  <a:pt x="255269" y="575309"/>
                </a:lnTo>
                <a:lnTo>
                  <a:pt x="273676" y="575309"/>
                </a:lnTo>
                <a:lnTo>
                  <a:pt x="481465" y="454151"/>
                </a:lnTo>
                <a:lnTo>
                  <a:pt x="480059" y="454151"/>
                </a:lnTo>
                <a:lnTo>
                  <a:pt x="477011" y="441959"/>
                </a:lnTo>
                <a:close/>
              </a:path>
              <a:path w="504189" h="588645">
                <a:moveTo>
                  <a:pt x="26669" y="441959"/>
                </a:moveTo>
                <a:lnTo>
                  <a:pt x="22859" y="454151"/>
                </a:lnTo>
                <a:lnTo>
                  <a:pt x="47570" y="454151"/>
                </a:lnTo>
                <a:lnTo>
                  <a:pt x="26669" y="441959"/>
                </a:lnTo>
                <a:close/>
              </a:path>
              <a:path w="504189" h="588645">
                <a:moveTo>
                  <a:pt x="131063" y="441959"/>
                </a:moveTo>
                <a:lnTo>
                  <a:pt x="26669" y="441959"/>
                </a:lnTo>
                <a:lnTo>
                  <a:pt x="47570" y="454151"/>
                </a:lnTo>
                <a:lnTo>
                  <a:pt x="144017" y="454151"/>
                </a:lnTo>
                <a:lnTo>
                  <a:pt x="144017" y="447293"/>
                </a:lnTo>
                <a:lnTo>
                  <a:pt x="131063" y="447293"/>
                </a:lnTo>
                <a:lnTo>
                  <a:pt x="131063" y="441959"/>
                </a:lnTo>
                <a:close/>
              </a:path>
              <a:path w="504189" h="588645">
                <a:moveTo>
                  <a:pt x="359663" y="6095"/>
                </a:moveTo>
                <a:lnTo>
                  <a:pt x="359663" y="454151"/>
                </a:lnTo>
                <a:lnTo>
                  <a:pt x="456111" y="454151"/>
                </a:lnTo>
                <a:lnTo>
                  <a:pt x="467867" y="447293"/>
                </a:lnTo>
                <a:lnTo>
                  <a:pt x="372617" y="447293"/>
                </a:lnTo>
                <a:lnTo>
                  <a:pt x="365759" y="441197"/>
                </a:lnTo>
                <a:lnTo>
                  <a:pt x="372617" y="441197"/>
                </a:lnTo>
                <a:lnTo>
                  <a:pt x="372617" y="12953"/>
                </a:lnTo>
                <a:lnTo>
                  <a:pt x="365759" y="12953"/>
                </a:lnTo>
                <a:lnTo>
                  <a:pt x="359663" y="6095"/>
                </a:lnTo>
                <a:close/>
              </a:path>
              <a:path w="504189" h="588645">
                <a:moveTo>
                  <a:pt x="502375" y="441959"/>
                </a:moveTo>
                <a:lnTo>
                  <a:pt x="477011" y="441959"/>
                </a:lnTo>
                <a:lnTo>
                  <a:pt x="480059" y="454151"/>
                </a:lnTo>
                <a:lnTo>
                  <a:pt x="481465" y="454151"/>
                </a:lnTo>
                <a:lnTo>
                  <a:pt x="502375" y="441959"/>
                </a:lnTo>
                <a:close/>
              </a:path>
              <a:path w="504189" h="588645">
                <a:moveTo>
                  <a:pt x="372617" y="0"/>
                </a:moveTo>
                <a:lnTo>
                  <a:pt x="131063" y="0"/>
                </a:lnTo>
                <a:lnTo>
                  <a:pt x="131063" y="447293"/>
                </a:lnTo>
                <a:lnTo>
                  <a:pt x="137159" y="441197"/>
                </a:lnTo>
                <a:lnTo>
                  <a:pt x="144017" y="441197"/>
                </a:lnTo>
                <a:lnTo>
                  <a:pt x="144017" y="12953"/>
                </a:lnTo>
                <a:lnTo>
                  <a:pt x="137159" y="12953"/>
                </a:lnTo>
                <a:lnTo>
                  <a:pt x="144017" y="6095"/>
                </a:lnTo>
                <a:lnTo>
                  <a:pt x="372617" y="6095"/>
                </a:lnTo>
                <a:lnTo>
                  <a:pt x="372617" y="0"/>
                </a:lnTo>
                <a:close/>
              </a:path>
              <a:path w="504189" h="588645">
                <a:moveTo>
                  <a:pt x="144017" y="441197"/>
                </a:moveTo>
                <a:lnTo>
                  <a:pt x="137159" y="441197"/>
                </a:lnTo>
                <a:lnTo>
                  <a:pt x="131063" y="447293"/>
                </a:lnTo>
                <a:lnTo>
                  <a:pt x="144017" y="447293"/>
                </a:lnTo>
                <a:lnTo>
                  <a:pt x="144017" y="441197"/>
                </a:lnTo>
                <a:close/>
              </a:path>
              <a:path w="504189" h="588645">
                <a:moveTo>
                  <a:pt x="372617" y="441197"/>
                </a:moveTo>
                <a:lnTo>
                  <a:pt x="365759" y="441197"/>
                </a:lnTo>
                <a:lnTo>
                  <a:pt x="372617" y="447293"/>
                </a:lnTo>
                <a:lnTo>
                  <a:pt x="372617" y="441197"/>
                </a:lnTo>
                <a:close/>
              </a:path>
              <a:path w="504189" h="588645">
                <a:moveTo>
                  <a:pt x="503681" y="441197"/>
                </a:moveTo>
                <a:lnTo>
                  <a:pt x="372617" y="441197"/>
                </a:lnTo>
                <a:lnTo>
                  <a:pt x="372617" y="447293"/>
                </a:lnTo>
                <a:lnTo>
                  <a:pt x="467867" y="447293"/>
                </a:lnTo>
                <a:lnTo>
                  <a:pt x="477011" y="441959"/>
                </a:lnTo>
                <a:lnTo>
                  <a:pt x="502375" y="441959"/>
                </a:lnTo>
                <a:lnTo>
                  <a:pt x="503681" y="441197"/>
                </a:lnTo>
                <a:close/>
              </a:path>
              <a:path w="504189" h="588645">
                <a:moveTo>
                  <a:pt x="144017" y="6095"/>
                </a:moveTo>
                <a:lnTo>
                  <a:pt x="137159" y="12953"/>
                </a:lnTo>
                <a:lnTo>
                  <a:pt x="144017" y="12953"/>
                </a:lnTo>
                <a:lnTo>
                  <a:pt x="144017" y="6095"/>
                </a:lnTo>
                <a:close/>
              </a:path>
              <a:path w="504189" h="588645">
                <a:moveTo>
                  <a:pt x="359663" y="6095"/>
                </a:moveTo>
                <a:lnTo>
                  <a:pt x="144017" y="6095"/>
                </a:lnTo>
                <a:lnTo>
                  <a:pt x="144017" y="12953"/>
                </a:lnTo>
                <a:lnTo>
                  <a:pt x="359663" y="12953"/>
                </a:lnTo>
                <a:lnTo>
                  <a:pt x="359663" y="6095"/>
                </a:lnTo>
                <a:close/>
              </a:path>
              <a:path w="504189" h="588645">
                <a:moveTo>
                  <a:pt x="372617" y="6095"/>
                </a:moveTo>
                <a:lnTo>
                  <a:pt x="359663" y="6095"/>
                </a:lnTo>
                <a:lnTo>
                  <a:pt x="365759" y="12953"/>
                </a:lnTo>
                <a:lnTo>
                  <a:pt x="372617" y="12953"/>
                </a:lnTo>
                <a:lnTo>
                  <a:pt x="372617" y="6095"/>
                </a:lnTo>
                <a:close/>
              </a:path>
            </a:pathLst>
          </a:custGeom>
          <a:solidFill>
            <a:srgbClr val="808080"/>
          </a:solidFill>
          <a:ln>
            <a:noFill/>
          </a:ln>
        </p:spPr>
        <p:txBody>
          <a:bodyPr wrap="square" lIns="0" tIns="0" rIns="0" bIns="0" rtlCol="0"/>
          <a:lstStyle/>
          <a:p>
            <a:endParaRPr dirty="0"/>
          </a:p>
        </p:txBody>
      </p:sp>
      <p:sp>
        <p:nvSpPr>
          <p:cNvPr id="143" name="object 143"/>
          <p:cNvSpPr txBox="1"/>
          <p:nvPr/>
        </p:nvSpPr>
        <p:spPr>
          <a:xfrm>
            <a:off x="2632895" y="5400212"/>
            <a:ext cx="989330" cy="553998"/>
          </a:xfrm>
          <a:prstGeom prst="rect">
            <a:avLst/>
          </a:prstGeom>
          <a:ln>
            <a:noFill/>
          </a:ln>
        </p:spPr>
        <p:txBody>
          <a:bodyPr vert="horz" wrap="square" lIns="0" tIns="0" rIns="0" bIns="0" rtlCol="0">
            <a:spAutoFit/>
          </a:bodyPr>
          <a:lstStyle/>
          <a:p>
            <a:pPr algn="ctr">
              <a:lnSpc>
                <a:spcPct val="100000"/>
              </a:lnSpc>
            </a:pPr>
            <a:r>
              <a:rPr sz="1800" b="1" dirty="0">
                <a:latin typeface="Times New Roman"/>
                <a:cs typeface="Times New Roman"/>
              </a:rPr>
              <a:t>Java</a:t>
            </a:r>
            <a:endParaRPr sz="1800" dirty="0">
              <a:latin typeface="Times New Roman"/>
              <a:cs typeface="Times New Roman"/>
            </a:endParaRPr>
          </a:p>
          <a:p>
            <a:pPr algn="ctr">
              <a:lnSpc>
                <a:spcPct val="100000"/>
              </a:lnSpc>
            </a:pPr>
            <a:r>
              <a:rPr sz="1800" spc="-5" dirty="0">
                <a:latin typeface="Times New Roman"/>
                <a:cs typeface="Times New Roman"/>
              </a:rPr>
              <a:t>Interpreter</a:t>
            </a:r>
            <a:endParaRPr sz="1800" dirty="0">
              <a:latin typeface="Times New Roman"/>
              <a:cs typeface="Times New Roman"/>
            </a:endParaRPr>
          </a:p>
        </p:txBody>
      </p:sp>
      <p:sp>
        <p:nvSpPr>
          <p:cNvPr id="144" name="object 144"/>
          <p:cNvSpPr txBox="1"/>
          <p:nvPr/>
        </p:nvSpPr>
        <p:spPr>
          <a:xfrm>
            <a:off x="2251811" y="3642277"/>
            <a:ext cx="989330" cy="553998"/>
          </a:xfrm>
          <a:prstGeom prst="rect">
            <a:avLst/>
          </a:prstGeom>
          <a:ln>
            <a:noFill/>
          </a:ln>
        </p:spPr>
        <p:txBody>
          <a:bodyPr vert="horz" wrap="square" lIns="0" tIns="0" rIns="0" bIns="0" rtlCol="0">
            <a:spAutoFit/>
          </a:bodyPr>
          <a:lstStyle/>
          <a:p>
            <a:pPr algn="ctr">
              <a:lnSpc>
                <a:spcPct val="100000"/>
              </a:lnSpc>
            </a:pPr>
            <a:r>
              <a:rPr sz="1800" b="1" dirty="0">
                <a:latin typeface="Times New Roman"/>
                <a:cs typeface="Times New Roman"/>
              </a:rPr>
              <a:t>Java</a:t>
            </a:r>
            <a:endParaRPr sz="1800" dirty="0">
              <a:latin typeface="Times New Roman"/>
              <a:cs typeface="Times New Roman"/>
            </a:endParaRPr>
          </a:p>
          <a:p>
            <a:pPr algn="ctr">
              <a:lnSpc>
                <a:spcPct val="100000"/>
              </a:lnSpc>
            </a:pPr>
            <a:r>
              <a:rPr sz="1800" spc="-5" dirty="0">
                <a:latin typeface="Times New Roman"/>
                <a:cs typeface="Times New Roman"/>
              </a:rPr>
              <a:t>Interpreter</a:t>
            </a:r>
            <a:endParaRPr sz="1800" dirty="0">
              <a:latin typeface="Times New Roman"/>
              <a:cs typeface="Times New Roman"/>
            </a:endParaRPr>
          </a:p>
        </p:txBody>
      </p:sp>
      <p:sp>
        <p:nvSpPr>
          <p:cNvPr id="145" name="object 145"/>
          <p:cNvSpPr/>
          <p:nvPr/>
        </p:nvSpPr>
        <p:spPr>
          <a:xfrm>
            <a:off x="2590037" y="4110990"/>
            <a:ext cx="703325" cy="612647"/>
          </a:xfrm>
          <a:prstGeom prst="rect">
            <a:avLst/>
          </a:prstGeom>
          <a:blipFill>
            <a:blip r:embed="rId4" cstate="print"/>
            <a:stretch>
              <a:fillRect/>
            </a:stretch>
          </a:blipFill>
          <a:ln>
            <a:noFill/>
          </a:ln>
        </p:spPr>
        <p:txBody>
          <a:bodyPr wrap="square" lIns="0" tIns="0" rIns="0" bIns="0" rtlCol="0"/>
          <a:lstStyle/>
          <a:p>
            <a:endParaRPr dirty="0"/>
          </a:p>
        </p:txBody>
      </p:sp>
      <p:sp>
        <p:nvSpPr>
          <p:cNvPr id="146" name="object 146"/>
          <p:cNvSpPr/>
          <p:nvPr/>
        </p:nvSpPr>
        <p:spPr>
          <a:xfrm>
            <a:off x="2581655" y="4100322"/>
            <a:ext cx="718820" cy="631825"/>
          </a:xfrm>
          <a:custGeom>
            <a:avLst/>
            <a:gdLst/>
            <a:ahLst/>
            <a:cxnLst/>
            <a:rect l="l" t="t" r="r" b="b"/>
            <a:pathLst>
              <a:path w="718820" h="631825">
                <a:moveTo>
                  <a:pt x="464471" y="112169"/>
                </a:moveTo>
                <a:lnTo>
                  <a:pt x="0" y="414527"/>
                </a:lnTo>
                <a:lnTo>
                  <a:pt x="140969" y="631697"/>
                </a:lnTo>
                <a:lnTo>
                  <a:pt x="159682" y="619505"/>
                </a:lnTo>
                <a:lnTo>
                  <a:pt x="148589" y="619505"/>
                </a:lnTo>
                <a:lnTo>
                  <a:pt x="139445" y="617981"/>
                </a:lnTo>
                <a:lnTo>
                  <a:pt x="145162" y="614257"/>
                </a:lnTo>
                <a:lnTo>
                  <a:pt x="19688" y="422147"/>
                </a:lnTo>
                <a:lnTo>
                  <a:pt x="12191" y="422147"/>
                </a:lnTo>
                <a:lnTo>
                  <a:pt x="13715" y="413003"/>
                </a:lnTo>
                <a:lnTo>
                  <a:pt x="26226" y="413003"/>
                </a:lnTo>
                <a:lnTo>
                  <a:pt x="480006" y="117347"/>
                </a:lnTo>
                <a:lnTo>
                  <a:pt x="467867" y="117347"/>
                </a:lnTo>
                <a:lnTo>
                  <a:pt x="464471" y="112169"/>
                </a:lnTo>
                <a:close/>
              </a:path>
              <a:path w="718820" h="631825">
                <a:moveTo>
                  <a:pt x="145162" y="614257"/>
                </a:moveTo>
                <a:lnTo>
                  <a:pt x="139445" y="617981"/>
                </a:lnTo>
                <a:lnTo>
                  <a:pt x="148589" y="619505"/>
                </a:lnTo>
                <a:lnTo>
                  <a:pt x="145162" y="614257"/>
                </a:lnTo>
                <a:close/>
              </a:path>
              <a:path w="718820" h="631825">
                <a:moveTo>
                  <a:pt x="609599" y="311657"/>
                </a:moveTo>
                <a:lnTo>
                  <a:pt x="145162" y="614257"/>
                </a:lnTo>
                <a:lnTo>
                  <a:pt x="148589" y="619505"/>
                </a:lnTo>
                <a:lnTo>
                  <a:pt x="159682" y="619505"/>
                </a:lnTo>
                <a:lnTo>
                  <a:pt x="605402" y="329101"/>
                </a:lnTo>
                <a:lnTo>
                  <a:pt x="601979" y="323849"/>
                </a:lnTo>
                <a:lnTo>
                  <a:pt x="617584" y="323849"/>
                </a:lnTo>
                <a:lnTo>
                  <a:pt x="609599" y="311657"/>
                </a:lnTo>
                <a:close/>
              </a:path>
              <a:path w="718820" h="631825">
                <a:moveTo>
                  <a:pt x="617584" y="323849"/>
                </a:moveTo>
                <a:lnTo>
                  <a:pt x="601979" y="323849"/>
                </a:lnTo>
                <a:lnTo>
                  <a:pt x="611123" y="325373"/>
                </a:lnTo>
                <a:lnTo>
                  <a:pt x="605402" y="329101"/>
                </a:lnTo>
                <a:lnTo>
                  <a:pt x="678941" y="441959"/>
                </a:lnTo>
                <a:lnTo>
                  <a:pt x="681158" y="422909"/>
                </a:lnTo>
                <a:lnTo>
                  <a:pt x="668273" y="422909"/>
                </a:lnTo>
                <a:lnTo>
                  <a:pt x="670432" y="404541"/>
                </a:lnTo>
                <a:lnTo>
                  <a:pt x="617584" y="323849"/>
                </a:lnTo>
                <a:close/>
              </a:path>
              <a:path w="718820" h="631825">
                <a:moveTo>
                  <a:pt x="670432" y="404541"/>
                </a:moveTo>
                <a:lnTo>
                  <a:pt x="668273" y="422909"/>
                </a:lnTo>
                <a:lnTo>
                  <a:pt x="680465" y="419861"/>
                </a:lnTo>
                <a:lnTo>
                  <a:pt x="670432" y="404541"/>
                </a:lnTo>
                <a:close/>
              </a:path>
              <a:path w="718820" h="631825">
                <a:moveTo>
                  <a:pt x="718122" y="105155"/>
                </a:moveTo>
                <a:lnTo>
                  <a:pt x="705611" y="105155"/>
                </a:lnTo>
                <a:lnTo>
                  <a:pt x="709421" y="112013"/>
                </a:lnTo>
                <a:lnTo>
                  <a:pt x="704806" y="112013"/>
                </a:lnTo>
                <a:lnTo>
                  <a:pt x="670432" y="404541"/>
                </a:lnTo>
                <a:lnTo>
                  <a:pt x="680465" y="419861"/>
                </a:lnTo>
                <a:lnTo>
                  <a:pt x="668273" y="422909"/>
                </a:lnTo>
                <a:lnTo>
                  <a:pt x="681158" y="422909"/>
                </a:lnTo>
                <a:lnTo>
                  <a:pt x="717324" y="112013"/>
                </a:lnTo>
                <a:lnTo>
                  <a:pt x="709421" y="112013"/>
                </a:lnTo>
                <a:lnTo>
                  <a:pt x="704969" y="110625"/>
                </a:lnTo>
                <a:lnTo>
                  <a:pt x="717486" y="110625"/>
                </a:lnTo>
                <a:lnTo>
                  <a:pt x="718122" y="105155"/>
                </a:lnTo>
                <a:close/>
              </a:path>
              <a:path w="718820" h="631825">
                <a:moveTo>
                  <a:pt x="13715" y="413003"/>
                </a:moveTo>
                <a:lnTo>
                  <a:pt x="12191" y="422147"/>
                </a:lnTo>
                <a:lnTo>
                  <a:pt x="17450" y="418721"/>
                </a:lnTo>
                <a:lnTo>
                  <a:pt x="13715" y="413003"/>
                </a:lnTo>
                <a:close/>
              </a:path>
              <a:path w="718820" h="631825">
                <a:moveTo>
                  <a:pt x="17450" y="418721"/>
                </a:moveTo>
                <a:lnTo>
                  <a:pt x="12191" y="422147"/>
                </a:lnTo>
                <a:lnTo>
                  <a:pt x="19688" y="422147"/>
                </a:lnTo>
                <a:lnTo>
                  <a:pt x="17450" y="418721"/>
                </a:lnTo>
                <a:close/>
              </a:path>
              <a:path w="718820" h="631825">
                <a:moveTo>
                  <a:pt x="26226" y="413003"/>
                </a:moveTo>
                <a:lnTo>
                  <a:pt x="13715" y="413003"/>
                </a:lnTo>
                <a:lnTo>
                  <a:pt x="17450" y="418721"/>
                </a:lnTo>
                <a:lnTo>
                  <a:pt x="26226" y="413003"/>
                </a:lnTo>
                <a:close/>
              </a:path>
              <a:path w="718820" h="631825">
                <a:moveTo>
                  <a:pt x="601979" y="323849"/>
                </a:moveTo>
                <a:lnTo>
                  <a:pt x="605402" y="329101"/>
                </a:lnTo>
                <a:lnTo>
                  <a:pt x="611123" y="325373"/>
                </a:lnTo>
                <a:lnTo>
                  <a:pt x="601979" y="323849"/>
                </a:lnTo>
                <a:close/>
              </a:path>
              <a:path w="718820" h="631825">
                <a:moveTo>
                  <a:pt x="469391" y="108965"/>
                </a:moveTo>
                <a:lnTo>
                  <a:pt x="464471" y="112169"/>
                </a:lnTo>
                <a:lnTo>
                  <a:pt x="467867" y="117347"/>
                </a:lnTo>
                <a:lnTo>
                  <a:pt x="469391" y="108965"/>
                </a:lnTo>
                <a:close/>
              </a:path>
              <a:path w="718820" h="631825">
                <a:moveTo>
                  <a:pt x="477854" y="108965"/>
                </a:moveTo>
                <a:lnTo>
                  <a:pt x="469391" y="108965"/>
                </a:lnTo>
                <a:lnTo>
                  <a:pt x="467867" y="117347"/>
                </a:lnTo>
                <a:lnTo>
                  <a:pt x="480006" y="117347"/>
                </a:lnTo>
                <a:lnTo>
                  <a:pt x="482345" y="115823"/>
                </a:lnTo>
                <a:lnTo>
                  <a:pt x="477854" y="108965"/>
                </a:lnTo>
                <a:close/>
              </a:path>
              <a:path w="718820" h="631825">
                <a:moveTo>
                  <a:pt x="390905" y="0"/>
                </a:moveTo>
                <a:lnTo>
                  <a:pt x="464471" y="112169"/>
                </a:lnTo>
                <a:lnTo>
                  <a:pt x="469391" y="108965"/>
                </a:lnTo>
                <a:lnTo>
                  <a:pt x="477854" y="108965"/>
                </a:lnTo>
                <a:lnTo>
                  <a:pt x="420959" y="22094"/>
                </a:lnTo>
                <a:lnTo>
                  <a:pt x="403859" y="16763"/>
                </a:lnTo>
                <a:lnTo>
                  <a:pt x="411479" y="7619"/>
                </a:lnTo>
                <a:lnTo>
                  <a:pt x="415542" y="7619"/>
                </a:lnTo>
                <a:lnTo>
                  <a:pt x="390905" y="0"/>
                </a:lnTo>
                <a:close/>
              </a:path>
              <a:path w="718820" h="631825">
                <a:moveTo>
                  <a:pt x="705611" y="105155"/>
                </a:moveTo>
                <a:lnTo>
                  <a:pt x="704969" y="110625"/>
                </a:lnTo>
                <a:lnTo>
                  <a:pt x="709421" y="112013"/>
                </a:lnTo>
                <a:lnTo>
                  <a:pt x="705611" y="105155"/>
                </a:lnTo>
                <a:close/>
              </a:path>
              <a:path w="718820" h="631825">
                <a:moveTo>
                  <a:pt x="415542" y="7619"/>
                </a:moveTo>
                <a:lnTo>
                  <a:pt x="411479" y="7619"/>
                </a:lnTo>
                <a:lnTo>
                  <a:pt x="420959" y="22094"/>
                </a:lnTo>
                <a:lnTo>
                  <a:pt x="704969" y="110625"/>
                </a:lnTo>
                <a:lnTo>
                  <a:pt x="705611" y="105155"/>
                </a:lnTo>
                <a:lnTo>
                  <a:pt x="718122" y="105155"/>
                </a:lnTo>
                <a:lnTo>
                  <a:pt x="718565" y="101345"/>
                </a:lnTo>
                <a:lnTo>
                  <a:pt x="415542" y="7619"/>
                </a:lnTo>
                <a:close/>
              </a:path>
              <a:path w="718820" h="631825">
                <a:moveTo>
                  <a:pt x="411479" y="7619"/>
                </a:moveTo>
                <a:lnTo>
                  <a:pt x="403859" y="16763"/>
                </a:lnTo>
                <a:lnTo>
                  <a:pt x="420959" y="22094"/>
                </a:lnTo>
                <a:lnTo>
                  <a:pt x="411479" y="7619"/>
                </a:lnTo>
                <a:close/>
              </a:path>
            </a:pathLst>
          </a:custGeom>
          <a:solidFill>
            <a:srgbClr val="808080"/>
          </a:solidFill>
          <a:ln>
            <a:solidFill>
              <a:schemeClr val="tx1"/>
            </a:solidFill>
          </a:ln>
        </p:spPr>
        <p:txBody>
          <a:bodyPr wrap="square" lIns="0" tIns="0" rIns="0" bIns="0" rtlCol="0"/>
          <a:lstStyle/>
          <a:p>
            <a:endParaRPr dirty="0"/>
          </a:p>
        </p:txBody>
      </p:sp>
      <p:sp>
        <p:nvSpPr>
          <p:cNvPr id="147" name="object 147"/>
          <p:cNvSpPr/>
          <p:nvPr/>
        </p:nvSpPr>
        <p:spPr>
          <a:xfrm>
            <a:off x="2781300" y="4912614"/>
            <a:ext cx="685799" cy="411479"/>
          </a:xfrm>
          <a:prstGeom prst="rect">
            <a:avLst/>
          </a:prstGeom>
          <a:blipFill>
            <a:blip r:embed="rId5" cstate="print"/>
            <a:stretch>
              <a:fillRect/>
            </a:stretch>
          </a:blipFill>
          <a:ln>
            <a:noFill/>
          </a:ln>
        </p:spPr>
        <p:txBody>
          <a:bodyPr wrap="square" lIns="0" tIns="0" rIns="0" bIns="0" rtlCol="0"/>
          <a:lstStyle/>
          <a:p>
            <a:endParaRPr dirty="0"/>
          </a:p>
        </p:txBody>
      </p:sp>
      <p:sp>
        <p:nvSpPr>
          <p:cNvPr id="148" name="object 148"/>
          <p:cNvSpPr/>
          <p:nvPr/>
        </p:nvSpPr>
        <p:spPr>
          <a:xfrm>
            <a:off x="2775203" y="4895850"/>
            <a:ext cx="701040" cy="445134"/>
          </a:xfrm>
          <a:custGeom>
            <a:avLst/>
            <a:gdLst/>
            <a:ahLst/>
            <a:cxnLst/>
            <a:rect l="l" t="t" r="r" b="b"/>
            <a:pathLst>
              <a:path w="701039" h="445135">
                <a:moveTo>
                  <a:pt x="500633" y="325373"/>
                </a:moveTo>
                <a:lnTo>
                  <a:pt x="500633" y="445007"/>
                </a:lnTo>
                <a:lnTo>
                  <a:pt x="515733" y="428243"/>
                </a:lnTo>
                <a:lnTo>
                  <a:pt x="512825" y="428243"/>
                </a:lnTo>
                <a:lnTo>
                  <a:pt x="502157" y="424433"/>
                </a:lnTo>
                <a:lnTo>
                  <a:pt x="512825" y="412536"/>
                </a:lnTo>
                <a:lnTo>
                  <a:pt x="512825" y="331469"/>
                </a:lnTo>
                <a:lnTo>
                  <a:pt x="506729" y="331469"/>
                </a:lnTo>
                <a:lnTo>
                  <a:pt x="500633" y="325373"/>
                </a:lnTo>
                <a:close/>
              </a:path>
              <a:path w="701039" h="445135">
                <a:moveTo>
                  <a:pt x="512825" y="412536"/>
                </a:moveTo>
                <a:lnTo>
                  <a:pt x="502157" y="424433"/>
                </a:lnTo>
                <a:lnTo>
                  <a:pt x="512825" y="428243"/>
                </a:lnTo>
                <a:lnTo>
                  <a:pt x="512825" y="412536"/>
                </a:lnTo>
                <a:close/>
              </a:path>
              <a:path w="701039" h="445135">
                <a:moveTo>
                  <a:pt x="683224" y="222503"/>
                </a:moveTo>
                <a:lnTo>
                  <a:pt x="512825" y="412536"/>
                </a:lnTo>
                <a:lnTo>
                  <a:pt x="512825" y="428243"/>
                </a:lnTo>
                <a:lnTo>
                  <a:pt x="515733" y="428243"/>
                </a:lnTo>
                <a:lnTo>
                  <a:pt x="696922" y="227075"/>
                </a:lnTo>
                <a:lnTo>
                  <a:pt x="687323" y="227075"/>
                </a:lnTo>
                <a:lnTo>
                  <a:pt x="683224" y="222503"/>
                </a:lnTo>
                <a:close/>
              </a:path>
              <a:path w="701039" h="445135">
                <a:moveTo>
                  <a:pt x="500633" y="112775"/>
                </a:moveTo>
                <a:lnTo>
                  <a:pt x="0" y="112775"/>
                </a:lnTo>
                <a:lnTo>
                  <a:pt x="0" y="331469"/>
                </a:lnTo>
                <a:lnTo>
                  <a:pt x="500633" y="331469"/>
                </a:lnTo>
                <a:lnTo>
                  <a:pt x="500633" y="325373"/>
                </a:lnTo>
                <a:lnTo>
                  <a:pt x="12953" y="325373"/>
                </a:lnTo>
                <a:lnTo>
                  <a:pt x="6095" y="319277"/>
                </a:lnTo>
                <a:lnTo>
                  <a:pt x="12953" y="319277"/>
                </a:lnTo>
                <a:lnTo>
                  <a:pt x="12953" y="125729"/>
                </a:lnTo>
                <a:lnTo>
                  <a:pt x="6095" y="125729"/>
                </a:lnTo>
                <a:lnTo>
                  <a:pt x="12953" y="119633"/>
                </a:lnTo>
                <a:lnTo>
                  <a:pt x="500633" y="119633"/>
                </a:lnTo>
                <a:lnTo>
                  <a:pt x="500633" y="112775"/>
                </a:lnTo>
                <a:close/>
              </a:path>
              <a:path w="701039" h="445135">
                <a:moveTo>
                  <a:pt x="512825" y="319277"/>
                </a:moveTo>
                <a:lnTo>
                  <a:pt x="12953" y="319277"/>
                </a:lnTo>
                <a:lnTo>
                  <a:pt x="12953" y="325373"/>
                </a:lnTo>
                <a:lnTo>
                  <a:pt x="500633" y="325373"/>
                </a:lnTo>
                <a:lnTo>
                  <a:pt x="506729" y="331469"/>
                </a:lnTo>
                <a:lnTo>
                  <a:pt x="512825" y="331469"/>
                </a:lnTo>
                <a:lnTo>
                  <a:pt x="512825" y="319277"/>
                </a:lnTo>
                <a:close/>
              </a:path>
              <a:path w="701039" h="445135">
                <a:moveTo>
                  <a:pt x="12953" y="319277"/>
                </a:moveTo>
                <a:lnTo>
                  <a:pt x="6095" y="319277"/>
                </a:lnTo>
                <a:lnTo>
                  <a:pt x="12953" y="325373"/>
                </a:lnTo>
                <a:lnTo>
                  <a:pt x="12953" y="319277"/>
                </a:lnTo>
                <a:close/>
              </a:path>
              <a:path w="701039" h="445135">
                <a:moveTo>
                  <a:pt x="687323" y="217931"/>
                </a:moveTo>
                <a:lnTo>
                  <a:pt x="683224" y="222503"/>
                </a:lnTo>
                <a:lnTo>
                  <a:pt x="687323" y="227075"/>
                </a:lnTo>
                <a:lnTo>
                  <a:pt x="687323" y="217931"/>
                </a:lnTo>
                <a:close/>
              </a:path>
              <a:path w="701039" h="445135">
                <a:moveTo>
                  <a:pt x="696922" y="217931"/>
                </a:moveTo>
                <a:lnTo>
                  <a:pt x="687323" y="217931"/>
                </a:lnTo>
                <a:lnTo>
                  <a:pt x="687323" y="227075"/>
                </a:lnTo>
                <a:lnTo>
                  <a:pt x="696922" y="227075"/>
                </a:lnTo>
                <a:lnTo>
                  <a:pt x="701039" y="222503"/>
                </a:lnTo>
                <a:lnTo>
                  <a:pt x="696922" y="217931"/>
                </a:lnTo>
                <a:close/>
              </a:path>
              <a:path w="701039" h="445135">
                <a:moveTo>
                  <a:pt x="515733" y="16763"/>
                </a:moveTo>
                <a:lnTo>
                  <a:pt x="512825" y="16763"/>
                </a:lnTo>
                <a:lnTo>
                  <a:pt x="512825" y="32471"/>
                </a:lnTo>
                <a:lnTo>
                  <a:pt x="683224" y="222503"/>
                </a:lnTo>
                <a:lnTo>
                  <a:pt x="687323" y="217931"/>
                </a:lnTo>
                <a:lnTo>
                  <a:pt x="696922" y="217931"/>
                </a:lnTo>
                <a:lnTo>
                  <a:pt x="515733" y="16763"/>
                </a:lnTo>
                <a:close/>
              </a:path>
              <a:path w="701039" h="445135">
                <a:moveTo>
                  <a:pt x="12953" y="119633"/>
                </a:moveTo>
                <a:lnTo>
                  <a:pt x="6095" y="125729"/>
                </a:lnTo>
                <a:lnTo>
                  <a:pt x="12953" y="125729"/>
                </a:lnTo>
                <a:lnTo>
                  <a:pt x="12953" y="119633"/>
                </a:lnTo>
                <a:close/>
              </a:path>
              <a:path w="701039" h="445135">
                <a:moveTo>
                  <a:pt x="512825" y="112775"/>
                </a:moveTo>
                <a:lnTo>
                  <a:pt x="506729" y="112775"/>
                </a:lnTo>
                <a:lnTo>
                  <a:pt x="500633" y="119633"/>
                </a:lnTo>
                <a:lnTo>
                  <a:pt x="12953" y="119633"/>
                </a:lnTo>
                <a:lnTo>
                  <a:pt x="12953" y="125729"/>
                </a:lnTo>
                <a:lnTo>
                  <a:pt x="512825" y="125729"/>
                </a:lnTo>
                <a:lnTo>
                  <a:pt x="512825" y="112775"/>
                </a:lnTo>
                <a:close/>
              </a:path>
              <a:path w="701039" h="445135">
                <a:moveTo>
                  <a:pt x="500633" y="0"/>
                </a:moveTo>
                <a:lnTo>
                  <a:pt x="500633" y="119633"/>
                </a:lnTo>
                <a:lnTo>
                  <a:pt x="506729" y="112775"/>
                </a:lnTo>
                <a:lnTo>
                  <a:pt x="512825" y="112775"/>
                </a:lnTo>
                <a:lnTo>
                  <a:pt x="512825" y="32471"/>
                </a:lnTo>
                <a:lnTo>
                  <a:pt x="502157" y="20573"/>
                </a:lnTo>
                <a:lnTo>
                  <a:pt x="512825" y="16763"/>
                </a:lnTo>
                <a:lnTo>
                  <a:pt x="515733" y="16763"/>
                </a:lnTo>
                <a:lnTo>
                  <a:pt x="500633" y="0"/>
                </a:lnTo>
                <a:close/>
              </a:path>
              <a:path w="701039" h="445135">
                <a:moveTo>
                  <a:pt x="512825" y="16763"/>
                </a:moveTo>
                <a:lnTo>
                  <a:pt x="502157" y="20573"/>
                </a:lnTo>
                <a:lnTo>
                  <a:pt x="512825" y="32471"/>
                </a:lnTo>
                <a:lnTo>
                  <a:pt x="512825" y="16763"/>
                </a:lnTo>
                <a:close/>
              </a:path>
            </a:pathLst>
          </a:custGeom>
          <a:solidFill>
            <a:srgbClr val="808080"/>
          </a:solidFill>
          <a:ln>
            <a:solidFill>
              <a:schemeClr val="tx1"/>
            </a:solidFill>
          </a:ln>
        </p:spPr>
        <p:txBody>
          <a:bodyPr wrap="square" lIns="0" tIns="0" rIns="0" bIns="0" rtlCol="0"/>
          <a:lstStyle/>
          <a:p>
            <a:endParaRPr dirty="0"/>
          </a:p>
        </p:txBody>
      </p:sp>
      <p:sp>
        <p:nvSpPr>
          <p:cNvPr id="149" name="object 149"/>
          <p:cNvSpPr txBox="1"/>
          <p:nvPr/>
        </p:nvSpPr>
        <p:spPr>
          <a:xfrm>
            <a:off x="3189989" y="2988955"/>
            <a:ext cx="1254760" cy="276999"/>
          </a:xfrm>
          <a:prstGeom prst="rect">
            <a:avLst/>
          </a:prstGeom>
          <a:ln>
            <a:noFill/>
          </a:ln>
        </p:spPr>
        <p:txBody>
          <a:bodyPr vert="horz" wrap="square" lIns="0" tIns="0" rIns="0" bIns="0" rtlCol="0">
            <a:spAutoFit/>
          </a:bodyPr>
          <a:lstStyle/>
          <a:p>
            <a:pPr marL="12700">
              <a:lnSpc>
                <a:spcPct val="100000"/>
              </a:lnSpc>
            </a:pPr>
            <a:r>
              <a:rPr sz="1800" spc="-75" dirty="0">
                <a:latin typeface="Times New Roman"/>
                <a:cs typeface="Times New Roman"/>
              </a:rPr>
              <a:t>W</a:t>
            </a:r>
            <a:r>
              <a:rPr sz="1800" spc="-5" dirty="0">
                <a:latin typeface="Times New Roman"/>
                <a:cs typeface="Times New Roman"/>
              </a:rPr>
              <a:t>i</a:t>
            </a:r>
            <a:r>
              <a:rPr sz="1800" dirty="0">
                <a:latin typeface="Times New Roman"/>
                <a:cs typeface="Times New Roman"/>
              </a:rPr>
              <a:t>ndows</a:t>
            </a:r>
            <a:r>
              <a:rPr sz="1800" spc="-5" dirty="0">
                <a:latin typeface="Times New Roman"/>
                <a:cs typeface="Times New Roman"/>
              </a:rPr>
              <a:t> </a:t>
            </a:r>
            <a:r>
              <a:rPr sz="1800" dirty="0">
                <a:latin typeface="Times New Roman"/>
                <a:cs typeface="Times New Roman"/>
              </a:rPr>
              <a:t>NT</a:t>
            </a:r>
          </a:p>
        </p:txBody>
      </p:sp>
      <p:sp>
        <p:nvSpPr>
          <p:cNvPr id="150" name="object 150"/>
          <p:cNvSpPr txBox="1"/>
          <p:nvPr/>
        </p:nvSpPr>
        <p:spPr>
          <a:xfrm>
            <a:off x="3088714" y="6238964"/>
            <a:ext cx="1631314" cy="276999"/>
          </a:xfrm>
          <a:prstGeom prst="rect">
            <a:avLst/>
          </a:prstGeom>
          <a:ln>
            <a:noFill/>
          </a:ln>
        </p:spPr>
        <p:txBody>
          <a:bodyPr vert="horz" wrap="square" lIns="0" tIns="0" rIns="0" bIns="0" rtlCol="0">
            <a:spAutoFit/>
          </a:bodyPr>
          <a:lstStyle/>
          <a:p>
            <a:pPr marL="12700">
              <a:lnSpc>
                <a:spcPct val="100000"/>
              </a:lnSpc>
            </a:pPr>
            <a:r>
              <a:rPr sz="1800" dirty="0">
                <a:latin typeface="Times New Roman"/>
                <a:cs typeface="Times New Roman"/>
              </a:rPr>
              <a:t>Power</a:t>
            </a:r>
            <a:r>
              <a:rPr sz="1800" spc="-10" dirty="0">
                <a:latin typeface="Times New Roman"/>
                <a:cs typeface="Times New Roman"/>
              </a:rPr>
              <a:t> </a:t>
            </a:r>
            <a:r>
              <a:rPr sz="1800" dirty="0">
                <a:latin typeface="Times New Roman"/>
                <a:cs typeface="Times New Roman"/>
              </a:rPr>
              <a:t>Macintosh</a:t>
            </a:r>
          </a:p>
        </p:txBody>
      </p:sp>
      <p:sp>
        <p:nvSpPr>
          <p:cNvPr id="151" name="object 151"/>
          <p:cNvSpPr/>
          <p:nvPr/>
        </p:nvSpPr>
        <p:spPr>
          <a:xfrm>
            <a:off x="266700" y="1219200"/>
            <a:ext cx="1600200" cy="1451610"/>
          </a:xfrm>
          <a:prstGeom prst="rect">
            <a:avLst/>
          </a:prstGeom>
          <a:blipFill>
            <a:blip r:embed="rId6" cstate="print"/>
            <a:stretch>
              <a:fillRect/>
            </a:stretch>
          </a:blipFill>
          <a:ln>
            <a:noFill/>
          </a:ln>
        </p:spPr>
        <p:txBody>
          <a:bodyPr wrap="square" lIns="0" tIns="0" rIns="0" bIns="0" rtlCol="0"/>
          <a:lstStyle/>
          <a:p>
            <a:endParaRPr dirty="0"/>
          </a:p>
        </p:txBody>
      </p:sp>
      <p:sp>
        <p:nvSpPr>
          <p:cNvPr id="152" name="object 152"/>
          <p:cNvSpPr/>
          <p:nvPr/>
        </p:nvSpPr>
        <p:spPr>
          <a:xfrm>
            <a:off x="4908803" y="2356104"/>
            <a:ext cx="3213735" cy="2300605"/>
          </a:xfrm>
          <a:custGeom>
            <a:avLst/>
            <a:gdLst/>
            <a:ahLst/>
            <a:cxnLst/>
            <a:rect l="l" t="t" r="r" b="b"/>
            <a:pathLst>
              <a:path w="3213734" h="2300604">
                <a:moveTo>
                  <a:pt x="3213353" y="0"/>
                </a:moveTo>
                <a:lnTo>
                  <a:pt x="0" y="0"/>
                </a:lnTo>
                <a:lnTo>
                  <a:pt x="0" y="2300477"/>
                </a:lnTo>
                <a:lnTo>
                  <a:pt x="3213353" y="2300477"/>
                </a:lnTo>
                <a:lnTo>
                  <a:pt x="3213353" y="2294381"/>
                </a:lnTo>
                <a:lnTo>
                  <a:pt x="12953" y="2294381"/>
                </a:lnTo>
                <a:lnTo>
                  <a:pt x="6095" y="2287523"/>
                </a:lnTo>
                <a:lnTo>
                  <a:pt x="12953" y="2287523"/>
                </a:lnTo>
                <a:lnTo>
                  <a:pt x="12953" y="12953"/>
                </a:lnTo>
                <a:lnTo>
                  <a:pt x="6095" y="12953"/>
                </a:lnTo>
                <a:lnTo>
                  <a:pt x="12953" y="6095"/>
                </a:lnTo>
                <a:lnTo>
                  <a:pt x="3213353" y="6095"/>
                </a:lnTo>
                <a:lnTo>
                  <a:pt x="3213353" y="0"/>
                </a:lnTo>
                <a:close/>
              </a:path>
              <a:path w="3213734" h="2300604">
                <a:moveTo>
                  <a:pt x="12953" y="2287523"/>
                </a:moveTo>
                <a:lnTo>
                  <a:pt x="6095" y="2287523"/>
                </a:lnTo>
                <a:lnTo>
                  <a:pt x="12953" y="2294381"/>
                </a:lnTo>
                <a:lnTo>
                  <a:pt x="12953" y="2287523"/>
                </a:lnTo>
                <a:close/>
              </a:path>
              <a:path w="3213734" h="2300604">
                <a:moveTo>
                  <a:pt x="3200399" y="2287523"/>
                </a:moveTo>
                <a:lnTo>
                  <a:pt x="12953" y="2287523"/>
                </a:lnTo>
                <a:lnTo>
                  <a:pt x="12953" y="2294381"/>
                </a:lnTo>
                <a:lnTo>
                  <a:pt x="3200399" y="2294381"/>
                </a:lnTo>
                <a:lnTo>
                  <a:pt x="3200399" y="2287523"/>
                </a:lnTo>
                <a:close/>
              </a:path>
              <a:path w="3213734" h="2300604">
                <a:moveTo>
                  <a:pt x="3200399" y="6095"/>
                </a:moveTo>
                <a:lnTo>
                  <a:pt x="3200399" y="2294381"/>
                </a:lnTo>
                <a:lnTo>
                  <a:pt x="3206495" y="2287523"/>
                </a:lnTo>
                <a:lnTo>
                  <a:pt x="3213353" y="2287523"/>
                </a:lnTo>
                <a:lnTo>
                  <a:pt x="3213353" y="12953"/>
                </a:lnTo>
                <a:lnTo>
                  <a:pt x="3206495" y="12953"/>
                </a:lnTo>
                <a:lnTo>
                  <a:pt x="3200399" y="6095"/>
                </a:lnTo>
                <a:close/>
              </a:path>
              <a:path w="3213734" h="2300604">
                <a:moveTo>
                  <a:pt x="3213353" y="2287523"/>
                </a:moveTo>
                <a:lnTo>
                  <a:pt x="3206495" y="2287523"/>
                </a:lnTo>
                <a:lnTo>
                  <a:pt x="3200399" y="2294381"/>
                </a:lnTo>
                <a:lnTo>
                  <a:pt x="3213353" y="2294381"/>
                </a:lnTo>
                <a:lnTo>
                  <a:pt x="3213353" y="2287523"/>
                </a:lnTo>
                <a:close/>
              </a:path>
              <a:path w="3213734" h="2300604">
                <a:moveTo>
                  <a:pt x="12953" y="6095"/>
                </a:moveTo>
                <a:lnTo>
                  <a:pt x="6095" y="12953"/>
                </a:lnTo>
                <a:lnTo>
                  <a:pt x="12953" y="12953"/>
                </a:lnTo>
                <a:lnTo>
                  <a:pt x="12953" y="6095"/>
                </a:lnTo>
                <a:close/>
              </a:path>
              <a:path w="3213734" h="2300604">
                <a:moveTo>
                  <a:pt x="3200399" y="6095"/>
                </a:moveTo>
                <a:lnTo>
                  <a:pt x="12953" y="6095"/>
                </a:lnTo>
                <a:lnTo>
                  <a:pt x="12953" y="12953"/>
                </a:lnTo>
                <a:lnTo>
                  <a:pt x="3200399" y="12953"/>
                </a:lnTo>
                <a:lnTo>
                  <a:pt x="3200399" y="6095"/>
                </a:lnTo>
                <a:close/>
              </a:path>
              <a:path w="3213734" h="2300604">
                <a:moveTo>
                  <a:pt x="3213353" y="6095"/>
                </a:moveTo>
                <a:lnTo>
                  <a:pt x="3200399" y="6095"/>
                </a:lnTo>
                <a:lnTo>
                  <a:pt x="3206495" y="12953"/>
                </a:lnTo>
                <a:lnTo>
                  <a:pt x="3213353" y="12953"/>
                </a:lnTo>
                <a:lnTo>
                  <a:pt x="3213353" y="6095"/>
                </a:lnTo>
                <a:close/>
              </a:path>
            </a:pathLst>
          </a:custGeom>
          <a:solidFill>
            <a:srgbClr val="66CCFF"/>
          </a:solidFill>
          <a:ln>
            <a:solidFill>
              <a:schemeClr val="tx1"/>
            </a:solidFill>
          </a:ln>
        </p:spPr>
        <p:txBody>
          <a:bodyPr wrap="square" lIns="0" tIns="0" rIns="0" bIns="0" rtlCol="0"/>
          <a:lstStyle/>
          <a:p>
            <a:endParaRPr dirty="0"/>
          </a:p>
        </p:txBody>
      </p:sp>
      <p:sp>
        <p:nvSpPr>
          <p:cNvPr id="153" name="object 153"/>
          <p:cNvSpPr/>
          <p:nvPr/>
        </p:nvSpPr>
        <p:spPr>
          <a:xfrm>
            <a:off x="4914900" y="4131564"/>
            <a:ext cx="3168015" cy="0"/>
          </a:xfrm>
          <a:custGeom>
            <a:avLst/>
            <a:gdLst/>
            <a:ahLst/>
            <a:cxnLst/>
            <a:rect l="l" t="t" r="r" b="b"/>
            <a:pathLst>
              <a:path w="3168015">
                <a:moveTo>
                  <a:pt x="0" y="0"/>
                </a:moveTo>
                <a:lnTo>
                  <a:pt x="3167633" y="0"/>
                </a:lnTo>
              </a:path>
            </a:pathLst>
          </a:custGeom>
          <a:ln w="13461">
            <a:solidFill>
              <a:schemeClr val="tx1"/>
            </a:solidFill>
          </a:ln>
        </p:spPr>
        <p:txBody>
          <a:bodyPr wrap="square" lIns="0" tIns="0" rIns="0" bIns="0" rtlCol="0"/>
          <a:lstStyle/>
          <a:p>
            <a:endParaRPr dirty="0"/>
          </a:p>
        </p:txBody>
      </p:sp>
      <p:sp>
        <p:nvSpPr>
          <p:cNvPr id="154" name="object 154"/>
          <p:cNvSpPr/>
          <p:nvPr/>
        </p:nvSpPr>
        <p:spPr>
          <a:xfrm>
            <a:off x="4914900" y="3485388"/>
            <a:ext cx="2171700" cy="0"/>
          </a:xfrm>
          <a:custGeom>
            <a:avLst/>
            <a:gdLst/>
            <a:ahLst/>
            <a:cxnLst/>
            <a:rect l="l" t="t" r="r" b="b"/>
            <a:pathLst>
              <a:path w="2171700">
                <a:moveTo>
                  <a:pt x="0" y="0"/>
                </a:moveTo>
                <a:lnTo>
                  <a:pt x="2171699" y="0"/>
                </a:lnTo>
              </a:path>
            </a:pathLst>
          </a:custGeom>
          <a:ln w="13461">
            <a:solidFill>
              <a:schemeClr val="tx1"/>
            </a:solidFill>
          </a:ln>
        </p:spPr>
        <p:txBody>
          <a:bodyPr wrap="square" lIns="0" tIns="0" rIns="0" bIns="0" rtlCol="0"/>
          <a:lstStyle/>
          <a:p>
            <a:endParaRPr dirty="0"/>
          </a:p>
        </p:txBody>
      </p:sp>
      <p:sp>
        <p:nvSpPr>
          <p:cNvPr id="155" name="object 155"/>
          <p:cNvSpPr/>
          <p:nvPr/>
        </p:nvSpPr>
        <p:spPr>
          <a:xfrm>
            <a:off x="4914900" y="2879979"/>
            <a:ext cx="3185160" cy="0"/>
          </a:xfrm>
          <a:custGeom>
            <a:avLst/>
            <a:gdLst/>
            <a:ahLst/>
            <a:cxnLst/>
            <a:rect l="l" t="t" r="r" b="b"/>
            <a:pathLst>
              <a:path w="3185159">
                <a:moveTo>
                  <a:pt x="0" y="0"/>
                </a:moveTo>
                <a:lnTo>
                  <a:pt x="3185159" y="0"/>
                </a:lnTo>
              </a:path>
            </a:pathLst>
          </a:custGeom>
          <a:ln w="15747">
            <a:solidFill>
              <a:schemeClr val="tx1"/>
            </a:solidFill>
          </a:ln>
        </p:spPr>
        <p:txBody>
          <a:bodyPr wrap="square" lIns="0" tIns="0" rIns="0" bIns="0" rtlCol="0"/>
          <a:lstStyle/>
          <a:p>
            <a:endParaRPr dirty="0"/>
          </a:p>
        </p:txBody>
      </p:sp>
      <p:sp>
        <p:nvSpPr>
          <p:cNvPr id="156" name="object 156"/>
          <p:cNvSpPr txBox="1"/>
          <p:nvPr/>
        </p:nvSpPr>
        <p:spPr>
          <a:xfrm>
            <a:off x="5222244" y="2532525"/>
            <a:ext cx="2790190" cy="276999"/>
          </a:xfrm>
          <a:prstGeom prst="rect">
            <a:avLst/>
          </a:prstGeom>
          <a:ln>
            <a:noFill/>
          </a:ln>
        </p:spPr>
        <p:txBody>
          <a:bodyPr vert="horz" wrap="square" lIns="0" tIns="0" rIns="0" bIns="0" rtlCol="0">
            <a:spAutoFit/>
          </a:bodyPr>
          <a:lstStyle/>
          <a:p>
            <a:pPr marL="12700">
              <a:lnSpc>
                <a:spcPct val="100000"/>
              </a:lnSpc>
            </a:pPr>
            <a:r>
              <a:rPr sz="1800" spc="-5" dirty="0">
                <a:latin typeface="Arial"/>
                <a:cs typeface="Arial"/>
              </a:rPr>
              <a:t>Jav</a:t>
            </a:r>
            <a:r>
              <a:rPr sz="1800" dirty="0">
                <a:latin typeface="Arial"/>
                <a:cs typeface="Arial"/>
              </a:rPr>
              <a:t>a</a:t>
            </a:r>
            <a:r>
              <a:rPr sz="1800" spc="-10" dirty="0">
                <a:latin typeface="Arial"/>
                <a:cs typeface="Arial"/>
              </a:rPr>
              <a:t> </a:t>
            </a:r>
            <a:r>
              <a:rPr sz="1800" spc="-5" dirty="0">
                <a:latin typeface="Arial"/>
                <a:cs typeface="Arial"/>
              </a:rPr>
              <a:t>Progra</a:t>
            </a:r>
            <a:r>
              <a:rPr sz="1800" dirty="0">
                <a:latin typeface="Arial"/>
                <a:cs typeface="Arial"/>
              </a:rPr>
              <a:t>m</a:t>
            </a:r>
            <a:r>
              <a:rPr sz="1800" spc="-10" dirty="0">
                <a:latin typeface="Arial"/>
                <a:cs typeface="Arial"/>
              </a:rPr>
              <a:t> </a:t>
            </a:r>
            <a:r>
              <a:rPr sz="1800" dirty="0">
                <a:latin typeface="Arial"/>
                <a:cs typeface="Arial"/>
              </a:rPr>
              <a:t>(</a:t>
            </a:r>
            <a:r>
              <a:rPr sz="1800" spc="-10" dirty="0">
                <a:latin typeface="Arial"/>
                <a:cs typeface="Arial"/>
              </a:rPr>
              <a:t> </a:t>
            </a:r>
            <a:r>
              <a:rPr sz="1800" spc="-5" dirty="0">
                <a:latin typeface="Arial"/>
                <a:cs typeface="Arial"/>
              </a:rPr>
              <a:t>Clas</a:t>
            </a:r>
            <a:r>
              <a:rPr sz="1800" dirty="0">
                <a:latin typeface="Arial"/>
                <a:cs typeface="Arial"/>
              </a:rPr>
              <a:t>s</a:t>
            </a:r>
            <a:r>
              <a:rPr sz="1800" spc="-10" dirty="0">
                <a:latin typeface="Arial"/>
                <a:cs typeface="Arial"/>
              </a:rPr>
              <a:t> </a:t>
            </a:r>
            <a:r>
              <a:rPr sz="1800" spc="-5" dirty="0">
                <a:latin typeface="Arial"/>
                <a:cs typeface="Arial"/>
              </a:rPr>
              <a:t>Fil</a:t>
            </a:r>
            <a:r>
              <a:rPr sz="1800" dirty="0">
                <a:latin typeface="Arial"/>
                <a:cs typeface="Arial"/>
              </a:rPr>
              <a:t>e</a:t>
            </a:r>
            <a:r>
              <a:rPr sz="1800" spc="-10" dirty="0">
                <a:latin typeface="Arial"/>
                <a:cs typeface="Arial"/>
              </a:rPr>
              <a:t> </a:t>
            </a:r>
            <a:r>
              <a:rPr sz="1800" dirty="0">
                <a:latin typeface="Arial"/>
                <a:cs typeface="Arial"/>
              </a:rPr>
              <a:t>)</a:t>
            </a:r>
          </a:p>
        </p:txBody>
      </p:sp>
      <p:sp>
        <p:nvSpPr>
          <p:cNvPr id="157" name="object 157"/>
          <p:cNvSpPr/>
          <p:nvPr/>
        </p:nvSpPr>
        <p:spPr>
          <a:xfrm>
            <a:off x="7086980" y="2881122"/>
            <a:ext cx="0" cy="604520"/>
          </a:xfrm>
          <a:custGeom>
            <a:avLst/>
            <a:gdLst/>
            <a:ahLst/>
            <a:cxnLst/>
            <a:rect l="l" t="t" r="r" b="b"/>
            <a:pathLst>
              <a:path h="604520">
                <a:moveTo>
                  <a:pt x="0" y="0"/>
                </a:moveTo>
                <a:lnTo>
                  <a:pt x="0" y="604265"/>
                </a:lnTo>
              </a:path>
            </a:pathLst>
          </a:custGeom>
          <a:ln w="14223">
            <a:solidFill>
              <a:schemeClr val="tx1"/>
            </a:solidFill>
          </a:ln>
        </p:spPr>
        <p:txBody>
          <a:bodyPr wrap="square" lIns="0" tIns="0" rIns="0" bIns="0" rtlCol="0"/>
          <a:lstStyle/>
          <a:p>
            <a:endParaRPr dirty="0"/>
          </a:p>
        </p:txBody>
      </p:sp>
      <p:sp>
        <p:nvSpPr>
          <p:cNvPr id="158" name="object 158"/>
          <p:cNvSpPr txBox="1"/>
          <p:nvPr/>
        </p:nvSpPr>
        <p:spPr>
          <a:xfrm>
            <a:off x="5565144" y="3078117"/>
            <a:ext cx="926465" cy="276999"/>
          </a:xfrm>
          <a:prstGeom prst="rect">
            <a:avLst/>
          </a:prstGeom>
          <a:ln>
            <a:noFill/>
          </a:ln>
        </p:spPr>
        <p:txBody>
          <a:bodyPr vert="horz" wrap="square" lIns="0" tIns="0" rIns="0" bIns="0" rtlCol="0">
            <a:spAutoFit/>
          </a:bodyPr>
          <a:lstStyle/>
          <a:p>
            <a:pPr marL="12700">
              <a:lnSpc>
                <a:spcPct val="100000"/>
              </a:lnSpc>
            </a:pPr>
            <a:r>
              <a:rPr sz="1800" dirty="0">
                <a:latin typeface="Arial"/>
                <a:cs typeface="Arial"/>
              </a:rPr>
              <a:t>Java</a:t>
            </a:r>
            <a:r>
              <a:rPr sz="1800" spc="-114" dirty="0">
                <a:latin typeface="Arial"/>
                <a:cs typeface="Arial"/>
              </a:rPr>
              <a:t> </a:t>
            </a:r>
            <a:r>
              <a:rPr sz="1800" dirty="0">
                <a:latin typeface="Arial"/>
                <a:cs typeface="Arial"/>
              </a:rPr>
              <a:t>API</a:t>
            </a:r>
          </a:p>
        </p:txBody>
      </p:sp>
      <p:sp>
        <p:nvSpPr>
          <p:cNvPr id="159" name="object 159"/>
          <p:cNvSpPr txBox="1"/>
          <p:nvPr/>
        </p:nvSpPr>
        <p:spPr>
          <a:xfrm>
            <a:off x="5374715" y="3713360"/>
            <a:ext cx="2266950" cy="276999"/>
          </a:xfrm>
          <a:prstGeom prst="rect">
            <a:avLst/>
          </a:prstGeom>
          <a:ln>
            <a:noFill/>
          </a:ln>
        </p:spPr>
        <p:txBody>
          <a:bodyPr vert="horz" wrap="square" lIns="0" tIns="0" rIns="0" bIns="0" rtlCol="0">
            <a:spAutoFit/>
          </a:bodyPr>
          <a:lstStyle/>
          <a:p>
            <a:pPr marL="12700">
              <a:lnSpc>
                <a:spcPct val="100000"/>
              </a:lnSpc>
            </a:pPr>
            <a:r>
              <a:rPr sz="1800" spc="-10" dirty="0">
                <a:latin typeface="Comic Sans MS"/>
                <a:cs typeface="Comic Sans MS"/>
              </a:rPr>
              <a:t>Java</a:t>
            </a:r>
            <a:r>
              <a:rPr sz="1800" spc="85" dirty="0">
                <a:latin typeface="Times New Roman"/>
                <a:cs typeface="Times New Roman"/>
              </a:rPr>
              <a:t> </a:t>
            </a:r>
            <a:r>
              <a:rPr sz="1800" dirty="0">
                <a:latin typeface="Comic Sans MS"/>
                <a:cs typeface="Comic Sans MS"/>
              </a:rPr>
              <a:t>Virtual</a:t>
            </a:r>
            <a:r>
              <a:rPr sz="1800" spc="80" dirty="0">
                <a:latin typeface="Times New Roman"/>
                <a:cs typeface="Times New Roman"/>
              </a:rPr>
              <a:t> </a:t>
            </a:r>
            <a:r>
              <a:rPr sz="1800" spc="-10" dirty="0">
                <a:latin typeface="Comic Sans MS"/>
                <a:cs typeface="Comic Sans MS"/>
              </a:rPr>
              <a:t>Machine</a:t>
            </a:r>
            <a:endParaRPr sz="1800" dirty="0">
              <a:latin typeface="Comic Sans MS"/>
              <a:cs typeface="Comic Sans MS"/>
            </a:endParaRPr>
          </a:p>
        </p:txBody>
      </p:sp>
      <p:sp>
        <p:nvSpPr>
          <p:cNvPr id="160" name="object 160"/>
          <p:cNvSpPr txBox="1"/>
          <p:nvPr/>
        </p:nvSpPr>
        <p:spPr>
          <a:xfrm>
            <a:off x="5304540" y="4270042"/>
            <a:ext cx="2653665" cy="276999"/>
          </a:xfrm>
          <a:prstGeom prst="rect">
            <a:avLst/>
          </a:prstGeom>
          <a:ln>
            <a:noFill/>
          </a:ln>
        </p:spPr>
        <p:txBody>
          <a:bodyPr vert="horz" wrap="square" lIns="0" tIns="0" rIns="0" bIns="0" rtlCol="0">
            <a:spAutoFit/>
          </a:bodyPr>
          <a:lstStyle/>
          <a:p>
            <a:pPr marL="12700">
              <a:lnSpc>
                <a:spcPct val="100000"/>
              </a:lnSpc>
            </a:pPr>
            <a:r>
              <a:rPr sz="1800" dirty="0">
                <a:latin typeface="Arial"/>
                <a:cs typeface="Arial"/>
              </a:rPr>
              <a:t>Hardware-Based</a:t>
            </a:r>
            <a:r>
              <a:rPr sz="1800" spc="-30" dirty="0">
                <a:latin typeface="Arial"/>
                <a:cs typeface="Arial"/>
              </a:rPr>
              <a:t> </a:t>
            </a:r>
            <a:r>
              <a:rPr sz="1800" dirty="0">
                <a:latin typeface="Arial"/>
                <a:cs typeface="Arial"/>
              </a:rPr>
              <a:t>Platform</a:t>
            </a:r>
          </a:p>
        </p:txBody>
      </p:sp>
      <p:sp>
        <p:nvSpPr>
          <p:cNvPr id="161" name="object 161"/>
          <p:cNvSpPr/>
          <p:nvPr/>
        </p:nvSpPr>
        <p:spPr>
          <a:xfrm>
            <a:off x="8191500" y="2905506"/>
            <a:ext cx="235585" cy="1202055"/>
          </a:xfrm>
          <a:custGeom>
            <a:avLst/>
            <a:gdLst/>
            <a:ahLst/>
            <a:cxnLst/>
            <a:rect l="l" t="t" r="r" b="b"/>
            <a:pathLst>
              <a:path w="235584" h="1202054">
                <a:moveTo>
                  <a:pt x="184090" y="595449"/>
                </a:moveTo>
                <a:lnTo>
                  <a:pt x="138565" y="619144"/>
                </a:lnTo>
                <a:lnTo>
                  <a:pt x="113955" y="650988"/>
                </a:lnTo>
                <a:lnTo>
                  <a:pt x="106107" y="1127860"/>
                </a:lnTo>
                <a:lnTo>
                  <a:pt x="100985" y="1140334"/>
                </a:lnTo>
                <a:lnTo>
                  <a:pt x="73114" y="1169088"/>
                </a:lnTo>
                <a:lnTo>
                  <a:pt x="35105" y="1185265"/>
                </a:lnTo>
                <a:lnTo>
                  <a:pt x="0" y="1189481"/>
                </a:lnTo>
                <a:lnTo>
                  <a:pt x="761" y="1201673"/>
                </a:lnTo>
                <a:lnTo>
                  <a:pt x="12953" y="1201673"/>
                </a:lnTo>
                <a:lnTo>
                  <a:pt x="27523" y="1199681"/>
                </a:lnTo>
                <a:lnTo>
                  <a:pt x="66962" y="1187161"/>
                </a:lnTo>
                <a:lnTo>
                  <a:pt x="100571" y="1162824"/>
                </a:lnTo>
                <a:lnTo>
                  <a:pt x="119581" y="1127416"/>
                </a:lnTo>
                <a:lnTo>
                  <a:pt x="122899" y="664207"/>
                </a:lnTo>
                <a:lnTo>
                  <a:pt x="127757" y="651645"/>
                </a:lnTo>
                <a:lnTo>
                  <a:pt x="155406" y="622604"/>
                </a:lnTo>
                <a:lnTo>
                  <a:pt x="193511" y="606221"/>
                </a:lnTo>
                <a:lnTo>
                  <a:pt x="217169" y="601979"/>
                </a:lnTo>
                <a:lnTo>
                  <a:pt x="228599" y="601979"/>
                </a:lnTo>
                <a:lnTo>
                  <a:pt x="204977" y="600455"/>
                </a:lnTo>
                <a:lnTo>
                  <a:pt x="191932" y="597797"/>
                </a:lnTo>
                <a:lnTo>
                  <a:pt x="184090" y="595449"/>
                </a:lnTo>
                <a:close/>
              </a:path>
              <a:path w="235584" h="1202054">
                <a:moveTo>
                  <a:pt x="228599" y="589025"/>
                </a:moveTo>
                <a:lnTo>
                  <a:pt x="217169" y="589787"/>
                </a:lnTo>
                <a:lnTo>
                  <a:pt x="201303" y="591152"/>
                </a:lnTo>
                <a:lnTo>
                  <a:pt x="188046" y="594156"/>
                </a:lnTo>
                <a:lnTo>
                  <a:pt x="184090" y="595449"/>
                </a:lnTo>
                <a:lnTo>
                  <a:pt x="191932" y="597797"/>
                </a:lnTo>
                <a:lnTo>
                  <a:pt x="204977" y="600455"/>
                </a:lnTo>
                <a:lnTo>
                  <a:pt x="228599" y="601979"/>
                </a:lnTo>
                <a:lnTo>
                  <a:pt x="228599" y="589025"/>
                </a:lnTo>
                <a:close/>
              </a:path>
              <a:path w="235584" h="1202054">
                <a:moveTo>
                  <a:pt x="232409" y="589025"/>
                </a:moveTo>
                <a:lnTo>
                  <a:pt x="228599" y="589025"/>
                </a:lnTo>
                <a:lnTo>
                  <a:pt x="228599" y="601979"/>
                </a:lnTo>
                <a:lnTo>
                  <a:pt x="232409" y="601979"/>
                </a:lnTo>
                <a:lnTo>
                  <a:pt x="235457" y="598931"/>
                </a:lnTo>
                <a:lnTo>
                  <a:pt x="235457" y="592073"/>
                </a:lnTo>
                <a:lnTo>
                  <a:pt x="232409" y="589025"/>
                </a:lnTo>
                <a:close/>
              </a:path>
              <a:path w="235584" h="1202054">
                <a:moveTo>
                  <a:pt x="12191" y="0"/>
                </a:moveTo>
                <a:lnTo>
                  <a:pt x="761" y="0"/>
                </a:lnTo>
                <a:lnTo>
                  <a:pt x="0" y="12191"/>
                </a:lnTo>
                <a:lnTo>
                  <a:pt x="23646" y="13841"/>
                </a:lnTo>
                <a:lnTo>
                  <a:pt x="36479" y="16625"/>
                </a:lnTo>
                <a:lnTo>
                  <a:pt x="74646" y="33657"/>
                </a:lnTo>
                <a:lnTo>
                  <a:pt x="102184" y="63069"/>
                </a:lnTo>
                <a:lnTo>
                  <a:pt x="108257" y="517995"/>
                </a:lnTo>
                <a:lnTo>
                  <a:pt x="110897" y="531714"/>
                </a:lnTo>
                <a:lnTo>
                  <a:pt x="131852" y="565688"/>
                </a:lnTo>
                <a:lnTo>
                  <a:pt x="165956" y="588688"/>
                </a:lnTo>
                <a:lnTo>
                  <a:pt x="184090" y="595449"/>
                </a:lnTo>
                <a:lnTo>
                  <a:pt x="188046" y="594156"/>
                </a:lnTo>
                <a:lnTo>
                  <a:pt x="201303" y="591152"/>
                </a:lnTo>
                <a:lnTo>
                  <a:pt x="217169" y="589787"/>
                </a:lnTo>
                <a:lnTo>
                  <a:pt x="228599" y="589025"/>
                </a:lnTo>
                <a:lnTo>
                  <a:pt x="217931" y="589025"/>
                </a:lnTo>
                <a:lnTo>
                  <a:pt x="168292" y="575914"/>
                </a:lnTo>
                <a:lnTo>
                  <a:pt x="135096" y="550276"/>
                </a:lnTo>
                <a:lnTo>
                  <a:pt x="121157" y="512825"/>
                </a:lnTo>
                <a:lnTo>
                  <a:pt x="121153" y="83780"/>
                </a:lnTo>
                <a:lnTo>
                  <a:pt x="118366" y="69967"/>
                </a:lnTo>
                <a:lnTo>
                  <a:pt x="97497" y="35760"/>
                </a:lnTo>
                <a:lnTo>
                  <a:pt x="63680" y="12783"/>
                </a:lnTo>
                <a:lnTo>
                  <a:pt x="24383" y="1523"/>
                </a:lnTo>
                <a:lnTo>
                  <a:pt x="12191" y="0"/>
                </a:lnTo>
                <a:close/>
              </a:path>
            </a:pathLst>
          </a:custGeom>
          <a:solidFill>
            <a:srgbClr val="66CCFF"/>
          </a:solidFill>
          <a:ln>
            <a:solidFill>
              <a:schemeClr val="tx1"/>
            </a:solidFill>
          </a:ln>
        </p:spPr>
        <p:txBody>
          <a:bodyPr wrap="square" lIns="0" tIns="0" rIns="0" bIns="0" rtlCol="0"/>
          <a:lstStyle/>
          <a:p>
            <a:endParaRPr dirty="0"/>
          </a:p>
        </p:txBody>
      </p:sp>
      <p:sp>
        <p:nvSpPr>
          <p:cNvPr id="162" name="object 162"/>
          <p:cNvSpPr txBox="1"/>
          <p:nvPr/>
        </p:nvSpPr>
        <p:spPr>
          <a:xfrm>
            <a:off x="8438659" y="2805172"/>
            <a:ext cx="246221" cy="1267460"/>
          </a:xfrm>
          <a:prstGeom prst="rect">
            <a:avLst/>
          </a:prstGeom>
          <a:ln>
            <a:noFill/>
          </a:ln>
        </p:spPr>
        <p:txBody>
          <a:bodyPr vert="vert" wrap="square" lIns="0" tIns="0" rIns="0" bIns="0" rtlCol="0">
            <a:spAutoFit/>
          </a:bodyPr>
          <a:lstStyle/>
          <a:p>
            <a:pPr marL="12700">
              <a:lnSpc>
                <a:spcPct val="100000"/>
              </a:lnSpc>
            </a:pPr>
            <a:r>
              <a:rPr sz="1600" spc="-5" dirty="0">
                <a:latin typeface="Arial"/>
                <a:cs typeface="Arial"/>
              </a:rPr>
              <a:t>Jav</a:t>
            </a:r>
            <a:r>
              <a:rPr sz="1600" dirty="0">
                <a:latin typeface="Arial"/>
                <a:cs typeface="Arial"/>
              </a:rPr>
              <a:t>a</a:t>
            </a:r>
            <a:r>
              <a:rPr sz="1600" spc="-10" dirty="0">
                <a:latin typeface="Arial"/>
                <a:cs typeface="Arial"/>
              </a:rPr>
              <a:t> </a:t>
            </a:r>
            <a:r>
              <a:rPr sz="1600" spc="-5" dirty="0">
                <a:latin typeface="Arial"/>
                <a:cs typeface="Arial"/>
              </a:rPr>
              <a:t>Platform</a:t>
            </a:r>
            <a:endParaRPr sz="1600" dirty="0">
              <a:latin typeface="Arial"/>
              <a:cs typeface="Arial"/>
            </a:endParaRPr>
          </a:p>
        </p:txBody>
      </p:sp>
      <p:sp>
        <p:nvSpPr>
          <p:cNvPr id="163" name="object 163"/>
          <p:cNvSpPr/>
          <p:nvPr/>
        </p:nvSpPr>
        <p:spPr>
          <a:xfrm>
            <a:off x="4572000" y="4568190"/>
            <a:ext cx="691515" cy="918210"/>
          </a:xfrm>
          <a:custGeom>
            <a:avLst/>
            <a:gdLst/>
            <a:ahLst/>
            <a:cxnLst/>
            <a:rect l="l" t="t" r="r" b="b"/>
            <a:pathLst>
              <a:path w="691514" h="918210">
                <a:moveTo>
                  <a:pt x="15239" y="834389"/>
                </a:moveTo>
                <a:lnTo>
                  <a:pt x="0" y="918209"/>
                </a:lnTo>
                <a:lnTo>
                  <a:pt x="76199" y="880109"/>
                </a:lnTo>
                <a:lnTo>
                  <a:pt x="65023" y="871727"/>
                </a:lnTo>
                <a:lnTo>
                  <a:pt x="43433" y="871727"/>
                </a:lnTo>
                <a:lnTo>
                  <a:pt x="33527" y="864107"/>
                </a:lnTo>
                <a:lnTo>
                  <a:pt x="41206" y="853864"/>
                </a:lnTo>
                <a:lnTo>
                  <a:pt x="15239" y="834389"/>
                </a:lnTo>
                <a:close/>
              </a:path>
              <a:path w="691514" h="918210">
                <a:moveTo>
                  <a:pt x="41206" y="853864"/>
                </a:moveTo>
                <a:lnTo>
                  <a:pt x="33527" y="864107"/>
                </a:lnTo>
                <a:lnTo>
                  <a:pt x="43433" y="871727"/>
                </a:lnTo>
                <a:lnTo>
                  <a:pt x="51203" y="861362"/>
                </a:lnTo>
                <a:lnTo>
                  <a:pt x="41206" y="853864"/>
                </a:lnTo>
                <a:close/>
              </a:path>
              <a:path w="691514" h="918210">
                <a:moveTo>
                  <a:pt x="51203" y="861362"/>
                </a:moveTo>
                <a:lnTo>
                  <a:pt x="43433" y="871727"/>
                </a:lnTo>
                <a:lnTo>
                  <a:pt x="65023" y="871727"/>
                </a:lnTo>
                <a:lnTo>
                  <a:pt x="51203" y="861362"/>
                </a:lnTo>
                <a:close/>
              </a:path>
              <a:path w="691514" h="918210">
                <a:moveTo>
                  <a:pt x="681227" y="0"/>
                </a:moveTo>
                <a:lnTo>
                  <a:pt x="41206" y="853864"/>
                </a:lnTo>
                <a:lnTo>
                  <a:pt x="51203" y="861362"/>
                </a:lnTo>
                <a:lnTo>
                  <a:pt x="691133" y="7619"/>
                </a:lnTo>
                <a:lnTo>
                  <a:pt x="681227" y="0"/>
                </a:lnTo>
                <a:close/>
              </a:path>
            </a:pathLst>
          </a:custGeom>
          <a:solidFill>
            <a:srgbClr val="808080"/>
          </a:solidFill>
          <a:ln>
            <a:solidFill>
              <a:schemeClr val="tx1"/>
            </a:solidFill>
          </a:ln>
        </p:spPr>
        <p:txBody>
          <a:bodyPr wrap="square" lIns="0" tIns="0" rIns="0" bIns="0" rtlCol="0"/>
          <a:lstStyle/>
          <a:p>
            <a:endParaRPr dirty="0"/>
          </a:p>
        </p:txBody>
      </p:sp>
      <p:sp>
        <p:nvSpPr>
          <p:cNvPr id="164" name="object 164"/>
          <p:cNvSpPr/>
          <p:nvPr/>
        </p:nvSpPr>
        <p:spPr>
          <a:xfrm>
            <a:off x="4419600" y="4181855"/>
            <a:ext cx="840740" cy="320040"/>
          </a:xfrm>
          <a:custGeom>
            <a:avLst/>
            <a:gdLst/>
            <a:ahLst/>
            <a:cxnLst/>
            <a:rect l="l" t="t" r="r" b="b"/>
            <a:pathLst>
              <a:path w="840739" h="320039">
                <a:moveTo>
                  <a:pt x="74368" y="29476"/>
                </a:moveTo>
                <a:lnTo>
                  <a:pt x="69830" y="41664"/>
                </a:lnTo>
                <a:lnTo>
                  <a:pt x="836675" y="320039"/>
                </a:lnTo>
                <a:lnTo>
                  <a:pt x="840485" y="308609"/>
                </a:lnTo>
                <a:lnTo>
                  <a:pt x="74368" y="29476"/>
                </a:lnTo>
                <a:close/>
              </a:path>
              <a:path w="840739" h="320039">
                <a:moveTo>
                  <a:pt x="85343" y="0"/>
                </a:moveTo>
                <a:lnTo>
                  <a:pt x="0" y="9143"/>
                </a:lnTo>
                <a:lnTo>
                  <a:pt x="58673" y="71627"/>
                </a:lnTo>
                <a:lnTo>
                  <a:pt x="69830" y="41664"/>
                </a:lnTo>
                <a:lnTo>
                  <a:pt x="57911" y="37337"/>
                </a:lnTo>
                <a:lnTo>
                  <a:pt x="62483" y="25145"/>
                </a:lnTo>
                <a:lnTo>
                  <a:pt x="75981" y="25145"/>
                </a:lnTo>
                <a:lnTo>
                  <a:pt x="85343" y="0"/>
                </a:lnTo>
                <a:close/>
              </a:path>
              <a:path w="840739" h="320039">
                <a:moveTo>
                  <a:pt x="62483" y="25145"/>
                </a:moveTo>
                <a:lnTo>
                  <a:pt x="57911" y="37337"/>
                </a:lnTo>
                <a:lnTo>
                  <a:pt x="69830" y="41664"/>
                </a:lnTo>
                <a:lnTo>
                  <a:pt x="74368" y="29476"/>
                </a:lnTo>
                <a:lnTo>
                  <a:pt x="62483" y="25145"/>
                </a:lnTo>
                <a:close/>
              </a:path>
              <a:path w="840739" h="320039">
                <a:moveTo>
                  <a:pt x="75981" y="25145"/>
                </a:moveTo>
                <a:lnTo>
                  <a:pt x="62483" y="25145"/>
                </a:lnTo>
                <a:lnTo>
                  <a:pt x="74368" y="29476"/>
                </a:lnTo>
                <a:lnTo>
                  <a:pt x="75981" y="25145"/>
                </a:lnTo>
                <a:close/>
              </a:path>
            </a:pathLst>
          </a:custGeom>
          <a:solidFill>
            <a:srgbClr val="808080"/>
          </a:solidFill>
          <a:ln>
            <a:solidFill>
              <a:schemeClr val="tx1"/>
            </a:solidFill>
          </a:ln>
        </p:spPr>
        <p:txBody>
          <a:bodyPr wrap="square" lIns="0" tIns="0" rIns="0" bIns="0" rtlCol="0"/>
          <a:lstStyle/>
          <a:p>
            <a:endParaRPr dirty="0"/>
          </a:p>
        </p:txBody>
      </p:sp>
      <p:sp>
        <p:nvSpPr>
          <p:cNvPr id="7" name="Footer Placeholder 6">
            <a:extLst>
              <a:ext uri="{FF2B5EF4-FFF2-40B4-BE49-F238E27FC236}">
                <a16:creationId xmlns:a16="http://schemas.microsoft.com/office/drawing/2014/main" id="{029776F4-3167-41C1-9EEF-A15D27797353}"/>
              </a:ext>
            </a:extLst>
          </p:cNvPr>
          <p:cNvSpPr>
            <a:spLocks noGrp="1"/>
          </p:cNvSpPr>
          <p:nvPr>
            <p:ph type="ftr" sz="quarter" idx="11"/>
          </p:nvPr>
        </p:nvSpPr>
        <p:spPr/>
        <p:txBody>
          <a:bodyPr/>
          <a:lstStyle/>
          <a:p>
            <a:r>
              <a:rPr lang="en-US" dirty="0"/>
              <a:t>Prepared By - Rifat Shahriyar</a:t>
            </a:r>
          </a:p>
        </p:txBody>
      </p:sp>
      <p:sp>
        <p:nvSpPr>
          <p:cNvPr id="165" name="Slide Number Placeholder 164">
            <a:extLst>
              <a:ext uri="{FF2B5EF4-FFF2-40B4-BE49-F238E27FC236}">
                <a16:creationId xmlns:a16="http://schemas.microsoft.com/office/drawing/2014/main" id="{ED0F9BE5-B64C-4818-8A62-937C0B1C15E0}"/>
              </a:ext>
            </a:extLst>
          </p:cNvPr>
          <p:cNvSpPr>
            <a:spLocks noGrp="1"/>
          </p:cNvSpPr>
          <p:nvPr>
            <p:ph type="sldNum" sz="quarter" idx="12"/>
          </p:nvPr>
        </p:nvSpPr>
        <p:spPr/>
        <p:txBody>
          <a:bodyPr/>
          <a:lstStyle/>
          <a:p>
            <a:fld id="{EFD55D81-00EE-A74A-87ED-7F9182A32A7C}" type="slidenum">
              <a:rPr lang="en-US" smtClean="0"/>
              <a:t>11</a:t>
            </a:fld>
            <a:endParaRPr lang="en-US" dirty="0"/>
          </a:p>
        </p:txBody>
      </p:sp>
    </p:spTree>
    <p:extLst>
      <p:ext uri="{BB962C8B-B14F-4D97-AF65-F5344CB8AC3E}">
        <p14:creationId xmlns:p14="http://schemas.microsoft.com/office/powerpoint/2010/main" val="12248527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to Other Conversions</a:t>
            </a:r>
          </a:p>
        </p:txBody>
      </p:sp>
      <p:sp>
        <p:nvSpPr>
          <p:cNvPr id="4" name="Slide Number Placeholder 3"/>
          <p:cNvSpPr>
            <a:spLocks noGrp="1"/>
          </p:cNvSpPr>
          <p:nvPr>
            <p:ph type="sldNum" sz="quarter" idx="12"/>
          </p:nvPr>
        </p:nvSpPr>
        <p:spPr/>
        <p:txBody>
          <a:bodyPr/>
          <a:lstStyle/>
          <a:p>
            <a:fld id="{B6F15528-21DE-4FAA-801E-634DDDAF4B2B}" type="slidenum">
              <a:rPr lang="en-US" smtClean="0"/>
              <a:t>110</a:t>
            </a:fld>
            <a:endParaRPr lang="en-US" dirty="0"/>
          </a:p>
        </p:txBody>
      </p:sp>
      <p:graphicFrame>
        <p:nvGraphicFramePr>
          <p:cNvPr id="5" name="Table 4"/>
          <p:cNvGraphicFramePr>
            <a:graphicFrameLocks noGrp="1"/>
          </p:cNvGraphicFramePr>
          <p:nvPr/>
        </p:nvGraphicFramePr>
        <p:xfrm>
          <a:off x="533400" y="1676400"/>
          <a:ext cx="8153400" cy="4005707"/>
        </p:xfrm>
        <a:graphic>
          <a:graphicData uri="http://schemas.openxmlformats.org/drawingml/2006/table">
            <a:tbl>
              <a:tblPr firstRow="1" bandRow="1">
                <a:tableStyleId>{7E9639D4-E3E2-4D34-9284-5A2195B3D0D7}</a:tableStyleId>
              </a:tblPr>
              <a:tblGrid>
                <a:gridCol w="1143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962400">
                  <a:extLst>
                    <a:ext uri="{9D8B030D-6E8A-4147-A177-3AD203B41FA5}">
                      <a16:colId xmlns:a16="http://schemas.microsoft.com/office/drawing/2014/main" val="20002"/>
                    </a:ext>
                  </a:extLst>
                </a:gridCol>
              </a:tblGrid>
              <a:tr h="335915">
                <a:tc>
                  <a:txBody>
                    <a:bodyPr/>
                    <a:lstStyle/>
                    <a:p>
                      <a:pPr marL="266700" algn="ctr">
                        <a:lnSpc>
                          <a:spcPct val="100000"/>
                        </a:lnSpc>
                      </a:pPr>
                      <a:r>
                        <a:rPr sz="2000" spc="-60" dirty="0"/>
                        <a:t>T</a:t>
                      </a:r>
                      <a:r>
                        <a:rPr sz="2000" dirty="0"/>
                        <a:t>ype</a:t>
                      </a:r>
                      <a:endParaRPr sz="2000" dirty="0">
                        <a:latin typeface="Calibri"/>
                        <a:cs typeface="Calibri"/>
                      </a:endParaRPr>
                    </a:p>
                  </a:txBody>
                  <a:tcPr marL="0" marR="0" marT="0" marB="0"/>
                </a:tc>
                <a:tc>
                  <a:txBody>
                    <a:bodyPr/>
                    <a:lstStyle/>
                    <a:p>
                      <a:pPr marL="635" algn="ctr">
                        <a:lnSpc>
                          <a:spcPct val="100000"/>
                        </a:lnSpc>
                      </a:pPr>
                      <a:r>
                        <a:rPr sz="2000" spc="-175" dirty="0"/>
                        <a:t>T</a:t>
                      </a:r>
                      <a:r>
                        <a:rPr sz="2000" dirty="0"/>
                        <a:t>o</a:t>
                      </a:r>
                      <a:r>
                        <a:rPr sz="2000" spc="-60" dirty="0"/>
                        <a:t> </a:t>
                      </a:r>
                      <a:r>
                        <a:rPr sz="2000" dirty="0"/>
                        <a:t>String</a:t>
                      </a:r>
                      <a:endParaRPr sz="2000" dirty="0">
                        <a:latin typeface="Calibri"/>
                        <a:cs typeface="Calibri"/>
                      </a:endParaRPr>
                    </a:p>
                  </a:txBody>
                  <a:tcPr marL="0" marR="0" marT="0" marB="0"/>
                </a:tc>
                <a:tc>
                  <a:txBody>
                    <a:bodyPr/>
                    <a:lstStyle/>
                    <a:p>
                      <a:pPr marL="6350" algn="ctr">
                        <a:lnSpc>
                          <a:spcPct val="100000"/>
                        </a:lnSpc>
                      </a:pPr>
                      <a:r>
                        <a:rPr sz="2000" dirty="0"/>
                        <a:t>F</a:t>
                      </a:r>
                      <a:r>
                        <a:rPr sz="2000" spc="-30" dirty="0"/>
                        <a:t>r</a:t>
                      </a:r>
                      <a:r>
                        <a:rPr sz="2000" dirty="0"/>
                        <a:t>om</a:t>
                      </a:r>
                      <a:r>
                        <a:rPr sz="2000" spc="-65" dirty="0"/>
                        <a:t> </a:t>
                      </a:r>
                      <a:r>
                        <a:rPr sz="2000" dirty="0"/>
                        <a:t>String</a:t>
                      </a:r>
                      <a:endParaRPr sz="2000" dirty="0">
                        <a:latin typeface="Calibri"/>
                        <a:cs typeface="Calibri"/>
                      </a:endParaRPr>
                    </a:p>
                  </a:txBody>
                  <a:tcPr marL="0" marR="0" marT="0" marB="0"/>
                </a:tc>
                <a:extLst>
                  <a:ext uri="{0D108BD9-81ED-4DB2-BD59-A6C34878D82A}">
                    <a16:rowId xmlns:a16="http://schemas.microsoft.com/office/drawing/2014/main" val="10000"/>
                  </a:ext>
                </a:extLst>
              </a:tr>
              <a:tr h="335915">
                <a:tc>
                  <a:txBody>
                    <a:bodyPr/>
                    <a:lstStyle/>
                    <a:p>
                      <a:pPr marL="97155" algn="ctr">
                        <a:lnSpc>
                          <a:spcPct val="200000"/>
                        </a:lnSpc>
                      </a:pPr>
                      <a:r>
                        <a:rPr sz="2000" dirty="0"/>
                        <a:t>boolean</a:t>
                      </a:r>
                      <a:endParaRPr sz="2000" dirty="0">
                        <a:latin typeface="Calibri"/>
                        <a:cs typeface="Calibri"/>
                      </a:endParaRPr>
                    </a:p>
                  </a:txBody>
                  <a:tcPr marL="0" marR="0" marT="0" marB="0"/>
                </a:tc>
                <a:tc>
                  <a:txBody>
                    <a:bodyPr/>
                    <a:lstStyle/>
                    <a:p>
                      <a:pPr marL="168910" algn="ctr">
                        <a:lnSpc>
                          <a:spcPct val="200000"/>
                        </a:lnSpc>
                      </a:pPr>
                      <a:r>
                        <a:rPr sz="2000" spc="-5" dirty="0"/>
                        <a:t>S</a:t>
                      </a:r>
                      <a:r>
                        <a:rPr sz="2000" dirty="0"/>
                        <a:t>tring</a:t>
                      </a:r>
                      <a:r>
                        <a:rPr sz="2000" spc="-80" dirty="0"/>
                        <a:t>.</a:t>
                      </a:r>
                      <a:r>
                        <a:rPr sz="2000" spc="-35" dirty="0"/>
                        <a:t>v</a:t>
                      </a:r>
                      <a:r>
                        <a:rPr sz="2000" dirty="0"/>
                        <a:t>alueOf(boolean)</a:t>
                      </a:r>
                      <a:endParaRPr sz="2000" dirty="0">
                        <a:latin typeface="Calibri"/>
                        <a:cs typeface="Calibri"/>
                      </a:endParaRPr>
                    </a:p>
                  </a:txBody>
                  <a:tcPr marL="0" marR="0" marT="0" marB="0"/>
                </a:tc>
                <a:tc>
                  <a:txBody>
                    <a:bodyPr/>
                    <a:lstStyle/>
                    <a:p>
                      <a:pPr marL="518795" algn="ctr">
                        <a:lnSpc>
                          <a:spcPct val="200000"/>
                        </a:lnSpc>
                      </a:pPr>
                      <a:r>
                        <a:rPr sz="2000" dirty="0"/>
                        <a:t>Boolean.pa</a:t>
                      </a:r>
                      <a:r>
                        <a:rPr sz="2000" spc="-45" dirty="0"/>
                        <a:t>r</a:t>
                      </a:r>
                      <a:r>
                        <a:rPr sz="2000" spc="-5" dirty="0"/>
                        <a:t>s</a:t>
                      </a:r>
                      <a:r>
                        <a:rPr sz="2000" dirty="0"/>
                        <a:t>eBoolean(String</a:t>
                      </a:r>
                      <a:r>
                        <a:rPr lang="en-US" sz="2000" dirty="0"/>
                        <a:t>)</a:t>
                      </a:r>
                      <a:endParaRPr sz="2000" dirty="0">
                        <a:latin typeface="Calibri"/>
                        <a:cs typeface="Calibri"/>
                      </a:endParaRPr>
                    </a:p>
                  </a:txBody>
                  <a:tcPr marL="0" marR="0" marT="0" marB="0"/>
                </a:tc>
                <a:extLst>
                  <a:ext uri="{0D108BD9-81ED-4DB2-BD59-A6C34878D82A}">
                    <a16:rowId xmlns:a16="http://schemas.microsoft.com/office/drawing/2014/main" val="10001"/>
                  </a:ext>
                </a:extLst>
              </a:tr>
              <a:tr h="335915">
                <a:tc>
                  <a:txBody>
                    <a:bodyPr/>
                    <a:lstStyle/>
                    <a:p>
                      <a:pPr marL="288925" algn="ctr">
                        <a:lnSpc>
                          <a:spcPct val="200000"/>
                        </a:lnSpc>
                      </a:pPr>
                      <a:r>
                        <a:rPr sz="2000" spc="-15" dirty="0"/>
                        <a:t>b</a:t>
                      </a:r>
                      <a:r>
                        <a:rPr sz="2000" spc="10" dirty="0"/>
                        <a:t>y</a:t>
                      </a:r>
                      <a:r>
                        <a:rPr sz="2000" spc="-25" dirty="0"/>
                        <a:t>t</a:t>
                      </a:r>
                      <a:r>
                        <a:rPr sz="2000" dirty="0"/>
                        <a:t>e</a:t>
                      </a:r>
                      <a:endParaRPr sz="2000" dirty="0">
                        <a:latin typeface="Calibri"/>
                        <a:cs typeface="Calibri"/>
                      </a:endParaRPr>
                    </a:p>
                  </a:txBody>
                  <a:tcPr marL="0" marR="0" marT="0" marB="0"/>
                </a:tc>
                <a:tc>
                  <a:txBody>
                    <a:bodyPr/>
                    <a:lstStyle/>
                    <a:p>
                      <a:pPr marL="452120" algn="ctr">
                        <a:lnSpc>
                          <a:spcPct val="200000"/>
                        </a:lnSpc>
                      </a:pPr>
                      <a:r>
                        <a:rPr sz="2000" dirty="0"/>
                        <a:t>String</a:t>
                      </a:r>
                      <a:r>
                        <a:rPr sz="2000" spc="-75" dirty="0"/>
                        <a:t>.</a:t>
                      </a:r>
                      <a:r>
                        <a:rPr sz="2000" spc="-35" dirty="0"/>
                        <a:t>v</a:t>
                      </a:r>
                      <a:r>
                        <a:rPr sz="2000" dirty="0"/>
                        <a:t>alueOf(i</a:t>
                      </a:r>
                      <a:r>
                        <a:rPr sz="2000" spc="-25" dirty="0"/>
                        <a:t>n</a:t>
                      </a:r>
                      <a:r>
                        <a:rPr sz="2000" spc="5" dirty="0"/>
                        <a:t>t</a:t>
                      </a:r>
                      <a:r>
                        <a:rPr sz="2000" dirty="0"/>
                        <a:t>)</a:t>
                      </a:r>
                      <a:endParaRPr sz="2000" dirty="0">
                        <a:latin typeface="Calibri"/>
                        <a:cs typeface="Calibri"/>
                      </a:endParaRPr>
                    </a:p>
                  </a:txBody>
                  <a:tcPr marL="0" marR="0" marT="0" marB="0"/>
                </a:tc>
                <a:tc>
                  <a:txBody>
                    <a:bodyPr/>
                    <a:lstStyle/>
                    <a:p>
                      <a:pPr marL="433705" algn="ctr">
                        <a:lnSpc>
                          <a:spcPct val="200000"/>
                        </a:lnSpc>
                      </a:pPr>
                      <a:r>
                        <a:rPr sz="2000" spc="-20" dirty="0"/>
                        <a:t>B</a:t>
                      </a:r>
                      <a:r>
                        <a:rPr sz="2000" spc="10" dirty="0"/>
                        <a:t>y</a:t>
                      </a:r>
                      <a:r>
                        <a:rPr sz="2000" spc="-25" dirty="0"/>
                        <a:t>t</a:t>
                      </a:r>
                      <a:r>
                        <a:rPr sz="2000" dirty="0"/>
                        <a:t>e.pa</a:t>
                      </a:r>
                      <a:r>
                        <a:rPr sz="2000" spc="-40" dirty="0"/>
                        <a:t>r</a:t>
                      </a:r>
                      <a:r>
                        <a:rPr sz="2000" spc="-5" dirty="0"/>
                        <a:t>s</a:t>
                      </a:r>
                      <a:r>
                        <a:rPr sz="2000" dirty="0"/>
                        <a:t>e</a:t>
                      </a:r>
                      <a:r>
                        <a:rPr sz="2000" spc="-20" dirty="0"/>
                        <a:t>B</a:t>
                      </a:r>
                      <a:r>
                        <a:rPr sz="2000" spc="10" dirty="0"/>
                        <a:t>y</a:t>
                      </a:r>
                      <a:r>
                        <a:rPr sz="2000" spc="-25" dirty="0"/>
                        <a:t>t</a:t>
                      </a:r>
                      <a:r>
                        <a:rPr sz="2000" dirty="0"/>
                        <a:t>e(Strin</a:t>
                      </a:r>
                      <a:r>
                        <a:rPr sz="2000" spc="15" dirty="0"/>
                        <a:t>g</a:t>
                      </a:r>
                      <a:r>
                        <a:rPr sz="2000" dirty="0"/>
                        <a:t>,</a:t>
                      </a:r>
                      <a:r>
                        <a:rPr sz="2000" spc="-30" dirty="0"/>
                        <a:t> </a:t>
                      </a:r>
                      <a:r>
                        <a:rPr sz="2000" spc="-5" dirty="0"/>
                        <a:t>i</a:t>
                      </a:r>
                      <a:r>
                        <a:rPr sz="2000" spc="-20" dirty="0"/>
                        <a:t>n</a:t>
                      </a:r>
                      <a:r>
                        <a:rPr sz="2000" dirty="0"/>
                        <a:t>t</a:t>
                      </a:r>
                      <a:r>
                        <a:rPr sz="2000" spc="-35" dirty="0"/>
                        <a:t> </a:t>
                      </a:r>
                      <a:r>
                        <a:rPr sz="2000" dirty="0"/>
                        <a:t>base)</a:t>
                      </a:r>
                      <a:endParaRPr sz="2000" dirty="0">
                        <a:latin typeface="Calibri"/>
                        <a:cs typeface="Calibri"/>
                      </a:endParaRPr>
                    </a:p>
                  </a:txBody>
                  <a:tcPr marL="0" marR="0" marT="0" marB="0"/>
                </a:tc>
                <a:extLst>
                  <a:ext uri="{0D108BD9-81ED-4DB2-BD59-A6C34878D82A}">
                    <a16:rowId xmlns:a16="http://schemas.microsoft.com/office/drawing/2014/main" val="10002"/>
                  </a:ext>
                </a:extLst>
              </a:tr>
              <a:tr h="335915">
                <a:tc>
                  <a:txBody>
                    <a:bodyPr/>
                    <a:lstStyle/>
                    <a:p>
                      <a:pPr marL="247015" algn="ctr">
                        <a:lnSpc>
                          <a:spcPct val="200000"/>
                        </a:lnSpc>
                      </a:pPr>
                      <a:r>
                        <a:rPr sz="2000" dirty="0"/>
                        <a:t>short</a:t>
                      </a:r>
                      <a:endParaRPr sz="2000" dirty="0">
                        <a:latin typeface="Calibri"/>
                        <a:cs typeface="Calibri"/>
                      </a:endParaRPr>
                    </a:p>
                  </a:txBody>
                  <a:tcPr marL="0" marR="0" marT="0" marB="0"/>
                </a:tc>
                <a:tc>
                  <a:txBody>
                    <a:bodyPr/>
                    <a:lstStyle/>
                    <a:p>
                      <a:pPr marL="452120" algn="ctr">
                        <a:lnSpc>
                          <a:spcPct val="200000"/>
                        </a:lnSpc>
                      </a:pPr>
                      <a:r>
                        <a:rPr sz="2000" spc="-5" dirty="0"/>
                        <a:t>String</a:t>
                      </a:r>
                      <a:r>
                        <a:rPr sz="2000" spc="-75" dirty="0"/>
                        <a:t>.</a:t>
                      </a:r>
                      <a:r>
                        <a:rPr sz="2000" spc="-35" dirty="0"/>
                        <a:t>v</a:t>
                      </a:r>
                      <a:r>
                        <a:rPr sz="2000" dirty="0"/>
                        <a:t>a</a:t>
                      </a:r>
                      <a:r>
                        <a:rPr sz="2000" spc="-5" dirty="0"/>
                        <a:t>lu</a:t>
                      </a:r>
                      <a:r>
                        <a:rPr sz="2000" spc="5" dirty="0"/>
                        <a:t>e</a:t>
                      </a:r>
                      <a:r>
                        <a:rPr sz="2000" spc="-5" dirty="0"/>
                        <a:t>O</a:t>
                      </a:r>
                      <a:r>
                        <a:rPr sz="2000" spc="5" dirty="0"/>
                        <a:t>f(</a:t>
                      </a:r>
                      <a:r>
                        <a:rPr sz="2000" spc="-5" dirty="0"/>
                        <a:t>i</a:t>
                      </a:r>
                      <a:r>
                        <a:rPr sz="2000" spc="-20" dirty="0"/>
                        <a:t>n</a:t>
                      </a:r>
                      <a:r>
                        <a:rPr sz="2000" spc="5" dirty="0"/>
                        <a:t>t</a:t>
                      </a:r>
                      <a:r>
                        <a:rPr sz="2000" dirty="0"/>
                        <a:t>)</a:t>
                      </a:r>
                      <a:endParaRPr sz="2000" dirty="0">
                        <a:latin typeface="Calibri"/>
                        <a:cs typeface="Calibri"/>
                      </a:endParaRPr>
                    </a:p>
                  </a:txBody>
                  <a:tcPr marL="0" marR="0" marT="0" marB="0"/>
                </a:tc>
                <a:tc>
                  <a:txBody>
                    <a:bodyPr/>
                    <a:lstStyle/>
                    <a:p>
                      <a:pPr marL="307975" algn="ctr">
                        <a:lnSpc>
                          <a:spcPct val="200000"/>
                        </a:lnSpc>
                      </a:pPr>
                      <a:r>
                        <a:rPr sz="2000" spc="-5" dirty="0"/>
                        <a:t>Short.pa</a:t>
                      </a:r>
                      <a:r>
                        <a:rPr sz="2000" spc="-35" dirty="0"/>
                        <a:t>r</a:t>
                      </a:r>
                      <a:r>
                        <a:rPr sz="2000" spc="-5" dirty="0"/>
                        <a:t>s</a:t>
                      </a:r>
                      <a:r>
                        <a:rPr sz="2000" dirty="0"/>
                        <a:t>eShort</a:t>
                      </a:r>
                      <a:r>
                        <a:rPr sz="2000" spc="-20" dirty="0"/>
                        <a:t> </a:t>
                      </a:r>
                      <a:r>
                        <a:rPr sz="2000" dirty="0"/>
                        <a:t>(Strin</a:t>
                      </a:r>
                      <a:r>
                        <a:rPr sz="2000" spc="25" dirty="0"/>
                        <a:t>g</a:t>
                      </a:r>
                      <a:r>
                        <a:rPr sz="2000" dirty="0"/>
                        <a:t>,</a:t>
                      </a:r>
                      <a:r>
                        <a:rPr sz="2000" spc="-35" dirty="0"/>
                        <a:t> </a:t>
                      </a:r>
                      <a:r>
                        <a:rPr sz="2000" spc="-5" dirty="0"/>
                        <a:t>i</a:t>
                      </a:r>
                      <a:r>
                        <a:rPr sz="2000" spc="-20" dirty="0"/>
                        <a:t>n</a:t>
                      </a:r>
                      <a:r>
                        <a:rPr sz="2000" dirty="0"/>
                        <a:t>t</a:t>
                      </a:r>
                      <a:r>
                        <a:rPr sz="2000" spc="-35" dirty="0"/>
                        <a:t> </a:t>
                      </a:r>
                      <a:r>
                        <a:rPr sz="2000" dirty="0"/>
                        <a:t>base)</a:t>
                      </a:r>
                      <a:endParaRPr sz="2000" dirty="0">
                        <a:latin typeface="Calibri"/>
                        <a:cs typeface="Calibri"/>
                      </a:endParaRPr>
                    </a:p>
                  </a:txBody>
                  <a:tcPr marL="0" marR="0" marT="0" marB="0"/>
                </a:tc>
                <a:extLst>
                  <a:ext uri="{0D108BD9-81ED-4DB2-BD59-A6C34878D82A}">
                    <a16:rowId xmlns:a16="http://schemas.microsoft.com/office/drawing/2014/main" val="10003"/>
                  </a:ext>
                </a:extLst>
              </a:tr>
              <a:tr h="335915">
                <a:tc>
                  <a:txBody>
                    <a:bodyPr/>
                    <a:lstStyle/>
                    <a:p>
                      <a:pPr marR="2540" algn="ctr">
                        <a:lnSpc>
                          <a:spcPct val="200000"/>
                        </a:lnSpc>
                      </a:pPr>
                      <a:r>
                        <a:rPr sz="2000" dirty="0"/>
                        <a:t>I</a:t>
                      </a:r>
                      <a:r>
                        <a:rPr sz="2000" spc="-20" dirty="0"/>
                        <a:t>n</a:t>
                      </a:r>
                      <a:r>
                        <a:rPr sz="2000" dirty="0"/>
                        <a:t>t</a:t>
                      </a:r>
                      <a:endParaRPr sz="2000" dirty="0">
                        <a:latin typeface="Calibri"/>
                        <a:cs typeface="Calibri"/>
                      </a:endParaRPr>
                    </a:p>
                  </a:txBody>
                  <a:tcPr marL="0" marR="0" marT="0" marB="0"/>
                </a:tc>
                <a:tc>
                  <a:txBody>
                    <a:bodyPr/>
                    <a:lstStyle/>
                    <a:p>
                      <a:pPr marL="451484" algn="ctr">
                        <a:lnSpc>
                          <a:spcPct val="200000"/>
                        </a:lnSpc>
                      </a:pPr>
                      <a:r>
                        <a:rPr sz="2000" spc="-5" dirty="0"/>
                        <a:t>String</a:t>
                      </a:r>
                      <a:r>
                        <a:rPr sz="2000" spc="-75" dirty="0"/>
                        <a:t>.</a:t>
                      </a:r>
                      <a:r>
                        <a:rPr sz="2000" spc="-35" dirty="0"/>
                        <a:t>v</a:t>
                      </a:r>
                      <a:r>
                        <a:rPr sz="2000" dirty="0"/>
                        <a:t>a</a:t>
                      </a:r>
                      <a:r>
                        <a:rPr sz="2000" spc="-5" dirty="0"/>
                        <a:t>lu</a:t>
                      </a:r>
                      <a:r>
                        <a:rPr sz="2000" spc="5" dirty="0"/>
                        <a:t>e</a:t>
                      </a:r>
                      <a:r>
                        <a:rPr sz="2000" spc="-5" dirty="0"/>
                        <a:t>O</a:t>
                      </a:r>
                      <a:r>
                        <a:rPr sz="2000" spc="5" dirty="0"/>
                        <a:t>f(</a:t>
                      </a:r>
                      <a:r>
                        <a:rPr sz="2000" spc="-5" dirty="0"/>
                        <a:t>i</a:t>
                      </a:r>
                      <a:r>
                        <a:rPr sz="2000" spc="-20" dirty="0"/>
                        <a:t>n</a:t>
                      </a:r>
                      <a:r>
                        <a:rPr sz="2000" spc="5" dirty="0"/>
                        <a:t>t</a:t>
                      </a:r>
                      <a:r>
                        <a:rPr sz="2000" dirty="0"/>
                        <a:t>)</a:t>
                      </a:r>
                      <a:endParaRPr sz="2000" dirty="0">
                        <a:latin typeface="Calibri"/>
                        <a:cs typeface="Calibri"/>
                      </a:endParaRPr>
                    </a:p>
                  </a:txBody>
                  <a:tcPr marL="0" marR="0" marT="0" marB="0"/>
                </a:tc>
                <a:tc>
                  <a:txBody>
                    <a:bodyPr/>
                    <a:lstStyle/>
                    <a:p>
                      <a:pPr marL="370205" algn="ctr">
                        <a:lnSpc>
                          <a:spcPct val="200000"/>
                        </a:lnSpc>
                      </a:pPr>
                      <a:r>
                        <a:rPr sz="2000" dirty="0"/>
                        <a:t>I</a:t>
                      </a:r>
                      <a:r>
                        <a:rPr sz="2000" spc="-20" dirty="0"/>
                        <a:t>n</a:t>
                      </a:r>
                      <a:r>
                        <a:rPr sz="2000" spc="-25" dirty="0"/>
                        <a:t>t</a:t>
                      </a:r>
                      <a:r>
                        <a:rPr sz="2000" dirty="0"/>
                        <a:t>e</a:t>
                      </a:r>
                      <a:r>
                        <a:rPr sz="2000" spc="-20" dirty="0"/>
                        <a:t>g</a:t>
                      </a:r>
                      <a:r>
                        <a:rPr sz="2000" dirty="0"/>
                        <a:t>e</a:t>
                      </a:r>
                      <a:r>
                        <a:rPr sz="2000" spc="-204" dirty="0"/>
                        <a:t>r</a:t>
                      </a:r>
                      <a:r>
                        <a:rPr sz="2000" spc="-5" dirty="0"/>
                        <a:t>.pa</a:t>
                      </a:r>
                      <a:r>
                        <a:rPr sz="2000" spc="-35" dirty="0"/>
                        <a:t>r</a:t>
                      </a:r>
                      <a:r>
                        <a:rPr sz="2000" spc="-5" dirty="0"/>
                        <a:t>s</a:t>
                      </a:r>
                      <a:r>
                        <a:rPr sz="2000" dirty="0"/>
                        <a:t>eI</a:t>
                      </a:r>
                      <a:r>
                        <a:rPr sz="2000" spc="-20" dirty="0"/>
                        <a:t>n</a:t>
                      </a:r>
                      <a:r>
                        <a:rPr sz="2000" dirty="0"/>
                        <a:t>t</a:t>
                      </a:r>
                      <a:r>
                        <a:rPr sz="2000" spc="-20" dirty="0"/>
                        <a:t> </a:t>
                      </a:r>
                      <a:r>
                        <a:rPr sz="2000" spc="-5" dirty="0"/>
                        <a:t>(Strin</a:t>
                      </a:r>
                      <a:r>
                        <a:rPr sz="2000" spc="25" dirty="0"/>
                        <a:t>g</a:t>
                      </a:r>
                      <a:r>
                        <a:rPr sz="2000" dirty="0"/>
                        <a:t>,</a:t>
                      </a:r>
                      <a:r>
                        <a:rPr sz="2000" spc="-35" dirty="0"/>
                        <a:t> </a:t>
                      </a:r>
                      <a:r>
                        <a:rPr sz="2000" spc="-5" dirty="0"/>
                        <a:t>i</a:t>
                      </a:r>
                      <a:r>
                        <a:rPr sz="2000" spc="-20" dirty="0"/>
                        <a:t>n</a:t>
                      </a:r>
                      <a:r>
                        <a:rPr sz="2000" dirty="0"/>
                        <a:t>t</a:t>
                      </a:r>
                      <a:r>
                        <a:rPr sz="2000" spc="-35" dirty="0"/>
                        <a:t> </a:t>
                      </a:r>
                      <a:r>
                        <a:rPr sz="2000" dirty="0"/>
                        <a:t>base)</a:t>
                      </a:r>
                      <a:endParaRPr sz="2000" dirty="0">
                        <a:latin typeface="Calibri"/>
                        <a:cs typeface="Calibri"/>
                      </a:endParaRPr>
                    </a:p>
                  </a:txBody>
                  <a:tcPr marL="0" marR="0" marT="0" marB="0"/>
                </a:tc>
                <a:extLst>
                  <a:ext uri="{0D108BD9-81ED-4DB2-BD59-A6C34878D82A}">
                    <a16:rowId xmlns:a16="http://schemas.microsoft.com/office/drawing/2014/main" val="10004"/>
                  </a:ext>
                </a:extLst>
              </a:tr>
              <a:tr h="335915">
                <a:tc>
                  <a:txBody>
                    <a:bodyPr/>
                    <a:lstStyle/>
                    <a:p>
                      <a:pPr marL="294640" algn="ctr">
                        <a:lnSpc>
                          <a:spcPct val="200000"/>
                        </a:lnSpc>
                      </a:pPr>
                      <a:r>
                        <a:rPr sz="2000" dirty="0"/>
                        <a:t>long</a:t>
                      </a:r>
                      <a:endParaRPr sz="2000" dirty="0">
                        <a:latin typeface="Calibri"/>
                        <a:cs typeface="Calibri"/>
                      </a:endParaRPr>
                    </a:p>
                  </a:txBody>
                  <a:tcPr marL="0" marR="0" marT="0" marB="0"/>
                </a:tc>
                <a:tc>
                  <a:txBody>
                    <a:bodyPr/>
                    <a:lstStyle/>
                    <a:p>
                      <a:pPr marL="366395" algn="ctr">
                        <a:lnSpc>
                          <a:spcPct val="200000"/>
                        </a:lnSpc>
                      </a:pPr>
                      <a:r>
                        <a:rPr sz="2000" dirty="0"/>
                        <a:t>String</a:t>
                      </a:r>
                      <a:r>
                        <a:rPr sz="2000" spc="-80" dirty="0"/>
                        <a:t>.</a:t>
                      </a:r>
                      <a:r>
                        <a:rPr sz="2000" spc="-35" dirty="0"/>
                        <a:t>v</a:t>
                      </a:r>
                      <a:r>
                        <a:rPr sz="2000" dirty="0"/>
                        <a:t>alueOf(long)</a:t>
                      </a:r>
                      <a:endParaRPr sz="2000" dirty="0">
                        <a:latin typeface="Calibri"/>
                        <a:cs typeface="Calibri"/>
                      </a:endParaRPr>
                    </a:p>
                  </a:txBody>
                  <a:tcPr marL="0" marR="0" marT="0" marB="0"/>
                </a:tc>
                <a:tc>
                  <a:txBody>
                    <a:bodyPr/>
                    <a:lstStyle/>
                    <a:p>
                      <a:pPr marL="372110" algn="ctr">
                        <a:lnSpc>
                          <a:spcPct val="200000"/>
                        </a:lnSpc>
                      </a:pPr>
                      <a:r>
                        <a:rPr sz="2000" dirty="0"/>
                        <a:t>Long.pa</a:t>
                      </a:r>
                      <a:r>
                        <a:rPr sz="2000" spc="-35" dirty="0"/>
                        <a:t>r</a:t>
                      </a:r>
                      <a:r>
                        <a:rPr sz="2000" dirty="0"/>
                        <a:t>seLong</a:t>
                      </a:r>
                      <a:r>
                        <a:rPr sz="2000" spc="-70" dirty="0"/>
                        <a:t> </a:t>
                      </a:r>
                      <a:r>
                        <a:rPr sz="2000" dirty="0"/>
                        <a:t>(Strin</a:t>
                      </a:r>
                      <a:r>
                        <a:rPr sz="2000" spc="25" dirty="0"/>
                        <a:t>g</a:t>
                      </a:r>
                      <a:r>
                        <a:rPr sz="2000" dirty="0"/>
                        <a:t>,</a:t>
                      </a:r>
                      <a:r>
                        <a:rPr sz="2000" spc="-20" dirty="0"/>
                        <a:t> </a:t>
                      </a:r>
                      <a:r>
                        <a:rPr sz="2000" spc="-5" dirty="0"/>
                        <a:t>i</a:t>
                      </a:r>
                      <a:r>
                        <a:rPr sz="2000" spc="-20" dirty="0"/>
                        <a:t>n</a:t>
                      </a:r>
                      <a:r>
                        <a:rPr sz="2000" dirty="0"/>
                        <a:t>t</a:t>
                      </a:r>
                      <a:r>
                        <a:rPr sz="2000" spc="-35" dirty="0"/>
                        <a:t> </a:t>
                      </a:r>
                      <a:r>
                        <a:rPr sz="2000" dirty="0"/>
                        <a:t>base)</a:t>
                      </a:r>
                      <a:endParaRPr sz="2000" dirty="0">
                        <a:latin typeface="Calibri"/>
                        <a:cs typeface="Calibri"/>
                      </a:endParaRPr>
                    </a:p>
                  </a:txBody>
                  <a:tcPr marL="0" marR="0" marT="0" marB="0"/>
                </a:tc>
                <a:extLst>
                  <a:ext uri="{0D108BD9-81ED-4DB2-BD59-A6C34878D82A}">
                    <a16:rowId xmlns:a16="http://schemas.microsoft.com/office/drawing/2014/main" val="10005"/>
                  </a:ext>
                </a:extLst>
              </a:tr>
              <a:tr h="335915">
                <a:tc>
                  <a:txBody>
                    <a:bodyPr/>
                    <a:lstStyle/>
                    <a:p>
                      <a:pPr marL="278765" algn="ctr">
                        <a:lnSpc>
                          <a:spcPct val="200000"/>
                        </a:lnSpc>
                      </a:pPr>
                      <a:r>
                        <a:rPr sz="2000" dirty="0"/>
                        <a:t>flo</a:t>
                      </a:r>
                      <a:r>
                        <a:rPr sz="2000" spc="-20" dirty="0"/>
                        <a:t>a</a:t>
                      </a:r>
                      <a:r>
                        <a:rPr sz="2000" dirty="0"/>
                        <a:t>t</a:t>
                      </a:r>
                      <a:endParaRPr sz="2000" dirty="0">
                        <a:latin typeface="Calibri"/>
                        <a:cs typeface="Calibri"/>
                      </a:endParaRPr>
                    </a:p>
                  </a:txBody>
                  <a:tcPr marL="0" marR="0" marT="0" marB="0"/>
                </a:tc>
                <a:tc>
                  <a:txBody>
                    <a:bodyPr/>
                    <a:lstStyle/>
                    <a:p>
                      <a:pPr marL="350520" algn="ctr">
                        <a:lnSpc>
                          <a:spcPct val="200000"/>
                        </a:lnSpc>
                      </a:pPr>
                      <a:r>
                        <a:rPr sz="2000" spc="-5" dirty="0"/>
                        <a:t>S</a:t>
                      </a:r>
                      <a:r>
                        <a:rPr sz="2000" dirty="0"/>
                        <a:t>tring</a:t>
                      </a:r>
                      <a:r>
                        <a:rPr sz="2000" spc="-85" dirty="0"/>
                        <a:t>.</a:t>
                      </a:r>
                      <a:r>
                        <a:rPr sz="2000" spc="-35" dirty="0"/>
                        <a:t>v</a:t>
                      </a:r>
                      <a:r>
                        <a:rPr sz="2000" dirty="0"/>
                        <a:t>alu</a:t>
                      </a:r>
                      <a:r>
                        <a:rPr sz="2000" spc="5" dirty="0"/>
                        <a:t>e</a:t>
                      </a:r>
                      <a:r>
                        <a:rPr sz="2000" spc="-5" dirty="0"/>
                        <a:t>O</a:t>
                      </a:r>
                      <a:r>
                        <a:rPr sz="2000" spc="5" dirty="0"/>
                        <a:t>f</a:t>
                      </a:r>
                      <a:r>
                        <a:rPr sz="2000" spc="-5" dirty="0"/>
                        <a:t>(</a:t>
                      </a:r>
                      <a:r>
                        <a:rPr sz="2000" spc="5" dirty="0"/>
                        <a:t>f</a:t>
                      </a:r>
                      <a:r>
                        <a:rPr sz="2000" spc="-5" dirty="0"/>
                        <a:t>l</a:t>
                      </a:r>
                      <a:r>
                        <a:rPr sz="2000" dirty="0"/>
                        <a:t>o</a:t>
                      </a:r>
                      <a:r>
                        <a:rPr sz="2000" spc="-15" dirty="0"/>
                        <a:t>a</a:t>
                      </a:r>
                      <a:r>
                        <a:rPr sz="2000" spc="5" dirty="0"/>
                        <a:t>t</a:t>
                      </a:r>
                      <a:r>
                        <a:rPr sz="2000" dirty="0"/>
                        <a:t>)</a:t>
                      </a:r>
                      <a:endParaRPr sz="2000" dirty="0">
                        <a:latin typeface="Calibri"/>
                        <a:cs typeface="Calibri"/>
                      </a:endParaRPr>
                    </a:p>
                  </a:txBody>
                  <a:tcPr marL="0" marR="0" marT="0" marB="0"/>
                </a:tc>
                <a:tc>
                  <a:txBody>
                    <a:bodyPr/>
                    <a:lstStyle/>
                    <a:p>
                      <a:pPr marL="848994" algn="ctr">
                        <a:lnSpc>
                          <a:spcPct val="200000"/>
                        </a:lnSpc>
                      </a:pPr>
                      <a:r>
                        <a:rPr sz="2000" dirty="0"/>
                        <a:t>Flo</a:t>
                      </a:r>
                      <a:r>
                        <a:rPr sz="2000" spc="-15" dirty="0"/>
                        <a:t>a</a:t>
                      </a:r>
                      <a:r>
                        <a:rPr sz="2000" dirty="0"/>
                        <a:t>t.pa</a:t>
                      </a:r>
                      <a:r>
                        <a:rPr sz="2000" spc="-40" dirty="0"/>
                        <a:t>r</a:t>
                      </a:r>
                      <a:r>
                        <a:rPr sz="2000" spc="-5" dirty="0"/>
                        <a:t>s</a:t>
                      </a:r>
                      <a:r>
                        <a:rPr sz="2000" spc="5" dirty="0"/>
                        <a:t>e</a:t>
                      </a:r>
                      <a:r>
                        <a:rPr sz="2000" dirty="0"/>
                        <a:t>Flo</a:t>
                      </a:r>
                      <a:r>
                        <a:rPr sz="2000" spc="-15" dirty="0"/>
                        <a:t>a</a:t>
                      </a:r>
                      <a:r>
                        <a:rPr sz="2000" spc="5" dirty="0"/>
                        <a:t>t</a:t>
                      </a:r>
                      <a:r>
                        <a:rPr sz="2000" dirty="0"/>
                        <a:t>(Strin</a:t>
                      </a:r>
                      <a:r>
                        <a:rPr sz="2000" spc="5" dirty="0"/>
                        <a:t>g</a:t>
                      </a:r>
                      <a:r>
                        <a:rPr sz="2000" dirty="0"/>
                        <a:t>)</a:t>
                      </a:r>
                      <a:endParaRPr sz="2000" dirty="0">
                        <a:latin typeface="Calibri"/>
                        <a:cs typeface="Calibri"/>
                      </a:endParaRPr>
                    </a:p>
                  </a:txBody>
                  <a:tcPr marL="0" marR="0" marT="0" marB="0"/>
                </a:tc>
                <a:extLst>
                  <a:ext uri="{0D108BD9-81ED-4DB2-BD59-A6C34878D82A}">
                    <a16:rowId xmlns:a16="http://schemas.microsoft.com/office/drawing/2014/main" val="10006"/>
                  </a:ext>
                </a:extLst>
              </a:tr>
              <a:tr h="335915">
                <a:tc>
                  <a:txBody>
                    <a:bodyPr/>
                    <a:lstStyle/>
                    <a:p>
                      <a:pPr marL="156845" algn="ctr">
                        <a:lnSpc>
                          <a:spcPct val="200000"/>
                        </a:lnSpc>
                      </a:pPr>
                      <a:r>
                        <a:rPr sz="2000" dirty="0"/>
                        <a:t>double</a:t>
                      </a:r>
                      <a:endParaRPr sz="2000" dirty="0">
                        <a:latin typeface="Calibri"/>
                        <a:cs typeface="Calibri"/>
                      </a:endParaRPr>
                    </a:p>
                  </a:txBody>
                  <a:tcPr marL="0" marR="0" marT="0" marB="0"/>
                </a:tc>
                <a:tc>
                  <a:txBody>
                    <a:bodyPr/>
                    <a:lstStyle/>
                    <a:p>
                      <a:pPr marL="228600" algn="ctr">
                        <a:lnSpc>
                          <a:spcPct val="200000"/>
                        </a:lnSpc>
                      </a:pPr>
                      <a:r>
                        <a:rPr sz="2000" spc="-5" dirty="0"/>
                        <a:t>S</a:t>
                      </a:r>
                      <a:r>
                        <a:rPr sz="2000" dirty="0"/>
                        <a:t>tring</a:t>
                      </a:r>
                      <a:r>
                        <a:rPr sz="2000" spc="-85" dirty="0"/>
                        <a:t>.</a:t>
                      </a:r>
                      <a:r>
                        <a:rPr sz="2000" spc="-35" dirty="0"/>
                        <a:t>v</a:t>
                      </a:r>
                      <a:r>
                        <a:rPr sz="2000" dirty="0"/>
                        <a:t>alueOf(double)</a:t>
                      </a:r>
                      <a:endParaRPr sz="2000" dirty="0">
                        <a:latin typeface="Calibri"/>
                        <a:cs typeface="Calibri"/>
                      </a:endParaRPr>
                    </a:p>
                  </a:txBody>
                  <a:tcPr marL="0" marR="0" marT="0" marB="0"/>
                </a:tc>
                <a:tc>
                  <a:txBody>
                    <a:bodyPr/>
                    <a:lstStyle/>
                    <a:p>
                      <a:pPr marL="621030" algn="ctr">
                        <a:lnSpc>
                          <a:spcPct val="200000"/>
                        </a:lnSpc>
                      </a:pPr>
                      <a:r>
                        <a:rPr sz="2000" dirty="0"/>
                        <a:t>Double.pa</a:t>
                      </a:r>
                      <a:r>
                        <a:rPr sz="2000" spc="-40" dirty="0"/>
                        <a:t>r</a:t>
                      </a:r>
                      <a:r>
                        <a:rPr sz="2000" spc="-5" dirty="0"/>
                        <a:t>s</a:t>
                      </a:r>
                      <a:r>
                        <a:rPr sz="2000" dirty="0"/>
                        <a:t>eDouble(String)</a:t>
                      </a:r>
                      <a:endParaRPr sz="2000" dirty="0">
                        <a:latin typeface="Calibri"/>
                        <a:cs typeface="Calibri"/>
                      </a:endParaRPr>
                    </a:p>
                  </a:txBody>
                  <a:tcPr marL="0" marR="0" marT="0" marB="0"/>
                </a:tc>
                <a:extLst>
                  <a:ext uri="{0D108BD9-81ED-4DB2-BD59-A6C34878D82A}">
                    <a16:rowId xmlns:a16="http://schemas.microsoft.com/office/drawing/2014/main" val="10007"/>
                  </a:ext>
                </a:extLst>
              </a:tr>
            </a:tbl>
          </a:graphicData>
        </a:graphic>
      </p:graphicFrame>
      <p:sp>
        <p:nvSpPr>
          <p:cNvPr id="3" name="Footer Placeholder 2">
            <a:extLst>
              <a:ext uri="{FF2B5EF4-FFF2-40B4-BE49-F238E27FC236}">
                <a16:creationId xmlns:a16="http://schemas.microsoft.com/office/drawing/2014/main" id="{F9731691-6B63-4F0E-BAC5-EEE4E20B10E6}"/>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27815490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Conversion Example</a:t>
            </a:r>
          </a:p>
        </p:txBody>
      </p:sp>
      <p:sp>
        <p:nvSpPr>
          <p:cNvPr id="3" name="Content Placeholder 2"/>
          <p:cNvSpPr>
            <a:spLocks noGrp="1"/>
          </p:cNvSpPr>
          <p:nvPr>
            <p:ph idx="1"/>
          </p:nvPr>
        </p:nvSpPr>
        <p:spPr/>
        <p:txBody>
          <a:bodyPr/>
          <a:lstStyle/>
          <a:p>
            <a:r>
              <a:rPr lang="en-US" sz="2800" dirty="0"/>
              <a:t>To convert an int to a String (3 different ways):</a:t>
            </a:r>
          </a:p>
          <a:p>
            <a:pPr marL="457200" lvl="1" indent="0">
              <a:buNone/>
            </a:pPr>
            <a:r>
              <a:rPr lang="en-US" sz="2400" b="1" i="1" dirty="0"/>
              <a:t>int n = 123;</a:t>
            </a:r>
          </a:p>
          <a:p>
            <a:pPr marL="457200" lvl="1" indent="0">
              <a:buNone/>
            </a:pPr>
            <a:r>
              <a:rPr lang="en-US" sz="2400" b="1" i="1" dirty="0"/>
              <a:t>String s1 = Integer.toString(n); </a:t>
            </a:r>
          </a:p>
          <a:p>
            <a:pPr marL="457200" lvl="1" indent="0">
              <a:buNone/>
            </a:pPr>
            <a:r>
              <a:rPr lang="en-US" sz="2400" b="1" i="1" dirty="0"/>
              <a:t>String s2 = String.valueOf(n);</a:t>
            </a:r>
          </a:p>
          <a:p>
            <a:pPr marL="457200" lvl="1" indent="0">
              <a:buNone/>
            </a:pPr>
            <a:r>
              <a:rPr lang="en-US" sz="2400" b="1" i="1" dirty="0"/>
              <a:t>String s3 = n + "";</a:t>
            </a:r>
          </a:p>
          <a:p>
            <a:r>
              <a:rPr lang="en-US" sz="2800" dirty="0"/>
              <a:t>To convert a string to an int:</a:t>
            </a:r>
          </a:p>
          <a:p>
            <a:pPr marL="457200" lvl="1" indent="0">
              <a:buNone/>
            </a:pPr>
            <a:r>
              <a:rPr lang="en-US" sz="2400" b="1" i="1" dirty="0"/>
              <a:t>String s = “1234”;</a:t>
            </a:r>
          </a:p>
          <a:p>
            <a:pPr marL="457200" lvl="1" indent="0">
              <a:buNone/>
            </a:pPr>
            <a:r>
              <a:rPr lang="en-US" sz="2400" b="1" i="1" dirty="0"/>
              <a:t>int n = Integer.parseInt(s);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111</a:t>
            </a:fld>
            <a:endParaRPr lang="en-US" dirty="0"/>
          </a:p>
        </p:txBody>
      </p:sp>
      <p:sp>
        <p:nvSpPr>
          <p:cNvPr id="5" name="Footer Placeholder 4">
            <a:extLst>
              <a:ext uri="{FF2B5EF4-FFF2-40B4-BE49-F238E27FC236}">
                <a16:creationId xmlns:a16="http://schemas.microsoft.com/office/drawing/2014/main" id="{C5F6DB10-1A91-409E-A482-E0290ECA92E5}"/>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41990970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vert="horz" lIns="91440" tIns="45720" rIns="91440" bIns="45720" rtlCol="0" anchor="ctr">
            <a:normAutofit/>
          </a:bodyPr>
          <a:lstStyle/>
          <a:p>
            <a:r>
              <a:rPr lang="en-US" dirty="0">
                <a:solidFill>
                  <a:schemeClr val="tx2">
                    <a:lumMod val="60000"/>
                    <a:lumOff val="40000"/>
                  </a:schemeClr>
                </a:solidFill>
              </a:rPr>
              <a:t>String Split</a:t>
            </a:r>
          </a:p>
        </p:txBody>
      </p:sp>
      <p:sp>
        <p:nvSpPr>
          <p:cNvPr id="3" name="Content Placeholder 2"/>
          <p:cNvSpPr>
            <a:spLocks noGrp="1"/>
          </p:cNvSpPr>
          <p:nvPr>
            <p:ph idx="1"/>
          </p:nvPr>
        </p:nvSpPr>
        <p:spPr>
          <a:xfrm>
            <a:off x="457200" y="1219200"/>
            <a:ext cx="8229600" cy="1295400"/>
          </a:xfrm>
        </p:spPr>
        <p:txBody>
          <a:bodyPr>
            <a:normAutofit/>
          </a:bodyPr>
          <a:lstStyle/>
          <a:p>
            <a:r>
              <a:rPr lang="en-US" sz="2800" dirty="0"/>
              <a:t>split() method splits a String against given regular expression and returns a character array</a:t>
            </a:r>
          </a:p>
        </p:txBody>
      </p:sp>
      <p:sp>
        <p:nvSpPr>
          <p:cNvPr id="4" name="Slide Number Placeholder 3"/>
          <p:cNvSpPr>
            <a:spLocks noGrp="1"/>
          </p:cNvSpPr>
          <p:nvPr>
            <p:ph type="sldNum" sz="quarter" idx="12"/>
          </p:nvPr>
        </p:nvSpPr>
        <p:spPr/>
        <p:txBody>
          <a:bodyPr/>
          <a:lstStyle/>
          <a:p>
            <a:fld id="{B6F15528-21DE-4FAA-801E-634DDDAF4B2B}" type="slidenum">
              <a:rPr lang="en-US" smtClean="0"/>
              <a:t>112</a:t>
            </a:fld>
            <a:endParaRPr lang="en-US" dirty="0"/>
          </a:p>
        </p:txBody>
      </p:sp>
      <p:sp>
        <p:nvSpPr>
          <p:cNvPr id="5" name="Footer Placeholder 4">
            <a:extLst>
              <a:ext uri="{FF2B5EF4-FFF2-40B4-BE49-F238E27FC236}">
                <a16:creationId xmlns:a16="http://schemas.microsoft.com/office/drawing/2014/main" id="{E3B1EDFC-7FE5-4E31-B8F4-4E95D36ECD3B}"/>
              </a:ext>
            </a:extLst>
          </p:cNvPr>
          <p:cNvSpPr>
            <a:spLocks noGrp="1"/>
          </p:cNvSpPr>
          <p:nvPr>
            <p:ph type="ftr" sz="quarter" idx="11"/>
          </p:nvPr>
        </p:nvSpPr>
        <p:spPr/>
        <p:txBody>
          <a:bodyPr/>
          <a:lstStyle/>
          <a:p>
            <a:r>
              <a:rPr lang="en-US" dirty="0"/>
              <a:t>Prepared by - Rifat Shahriyar</a:t>
            </a:r>
          </a:p>
        </p:txBody>
      </p:sp>
      <p:sp>
        <p:nvSpPr>
          <p:cNvPr id="6" name="TextBox 5">
            <a:extLst>
              <a:ext uri="{FF2B5EF4-FFF2-40B4-BE49-F238E27FC236}">
                <a16:creationId xmlns:a16="http://schemas.microsoft.com/office/drawing/2014/main" id="{055A9F48-5FDC-64BA-60AE-910D49BA1C9C}"/>
              </a:ext>
            </a:extLst>
          </p:cNvPr>
          <p:cNvSpPr txBox="1"/>
          <p:nvPr/>
        </p:nvSpPr>
        <p:spPr>
          <a:xfrm>
            <a:off x="914400" y="2471678"/>
            <a:ext cx="7620000" cy="2862322"/>
          </a:xfrm>
          <a:prstGeom prst="rect">
            <a:avLst/>
          </a:prstGeom>
          <a:ln w="9525"/>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StringSplitTest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test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"abc,,def,123"</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test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split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length</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length</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out</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3981450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StringTokenizer</a:t>
            </a:r>
          </a:p>
        </p:txBody>
      </p:sp>
      <p:sp>
        <p:nvSpPr>
          <p:cNvPr id="5" name="Content Placeholder 4"/>
          <p:cNvSpPr>
            <a:spLocks noGrp="1"/>
          </p:cNvSpPr>
          <p:nvPr>
            <p:ph idx="1"/>
          </p:nvPr>
        </p:nvSpPr>
        <p:spPr/>
        <p:txBody>
          <a:bodyPr>
            <a:noAutofit/>
          </a:bodyPr>
          <a:lstStyle/>
          <a:p>
            <a:r>
              <a:rPr lang="en-US" sz="2800" dirty="0"/>
              <a:t>Break a string into pieces (tokens) so that contained information can be retrieved and processed</a:t>
            </a:r>
          </a:p>
          <a:p>
            <a:r>
              <a:rPr lang="en-US" sz="2800" dirty="0"/>
              <a:t>Specify a set of characters as delimiters when constructing a StringTokenizer object</a:t>
            </a:r>
          </a:p>
          <a:p>
            <a:r>
              <a:rPr lang="en-US" sz="2800" b="1" dirty="0"/>
              <a:t>StringTokenizer</a:t>
            </a:r>
            <a:r>
              <a:rPr lang="en-US" sz="2800" dirty="0"/>
              <a:t> class is available since </a:t>
            </a:r>
            <a:r>
              <a:rPr lang="en-US" sz="2800" b="1" dirty="0"/>
              <a:t>JDK 1.0 </a:t>
            </a:r>
            <a:r>
              <a:rPr lang="en-US" sz="2800" dirty="0"/>
              <a:t>and the </a:t>
            </a:r>
            <a:r>
              <a:rPr lang="en-US" sz="2800" b="1" dirty="0"/>
              <a:t>String.split() </a:t>
            </a:r>
            <a:r>
              <a:rPr lang="en-US" sz="2800" dirty="0"/>
              <a:t>is available since </a:t>
            </a:r>
            <a:r>
              <a:rPr lang="en-US" sz="2800" b="1" dirty="0"/>
              <a:t>JDK 1.4</a:t>
            </a:r>
          </a:p>
          <a:p>
            <a:r>
              <a:rPr lang="en-US" sz="2800" b="1" dirty="0"/>
              <a:t>String.split() </a:t>
            </a:r>
            <a:r>
              <a:rPr lang="en-US" sz="2800" dirty="0"/>
              <a:t>does produce empty tokens, but </a:t>
            </a:r>
            <a:r>
              <a:rPr lang="en-US" sz="2800" b="1" dirty="0"/>
              <a:t>StringTokenizer</a:t>
            </a:r>
            <a:r>
              <a:rPr lang="en-US" sz="2800" dirty="0"/>
              <a:t> doesn't </a:t>
            </a:r>
            <a:endParaRPr lang="en-US" sz="2800" b="1" dirty="0"/>
          </a:p>
          <a:p>
            <a:r>
              <a:rPr lang="en-US" sz="2800" i="1" dirty="0"/>
              <a:t>StringTokenizer is a legacy class, retained for compatibility reasons, the use is discouraged! </a:t>
            </a:r>
          </a:p>
        </p:txBody>
      </p:sp>
      <p:sp>
        <p:nvSpPr>
          <p:cNvPr id="3" name="Slide Number Placeholder 2"/>
          <p:cNvSpPr>
            <a:spLocks noGrp="1"/>
          </p:cNvSpPr>
          <p:nvPr>
            <p:ph type="sldNum" sz="quarter" idx="12"/>
          </p:nvPr>
        </p:nvSpPr>
        <p:spPr/>
        <p:txBody>
          <a:bodyPr/>
          <a:lstStyle/>
          <a:p>
            <a:fld id="{B6F15528-21DE-4FAA-801E-634DDDAF4B2B}" type="slidenum">
              <a:rPr lang="en-US" smtClean="0"/>
              <a:t>113</a:t>
            </a:fld>
            <a:endParaRPr lang="en-US" dirty="0"/>
          </a:p>
        </p:txBody>
      </p:sp>
      <p:sp>
        <p:nvSpPr>
          <p:cNvPr id="2" name="Footer Placeholder 1">
            <a:extLst>
              <a:ext uri="{FF2B5EF4-FFF2-40B4-BE49-F238E27FC236}">
                <a16:creationId xmlns:a16="http://schemas.microsoft.com/office/drawing/2014/main" id="{2AA7A4B8-384F-420E-82A4-8390198F5F87}"/>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5788858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StringTokenizer</a:t>
            </a:r>
          </a:p>
        </p:txBody>
      </p:sp>
      <p:sp>
        <p:nvSpPr>
          <p:cNvPr id="3" name="Content Placeholder 2"/>
          <p:cNvSpPr>
            <a:spLocks noGrp="1"/>
          </p:cNvSpPr>
          <p:nvPr>
            <p:ph idx="1"/>
          </p:nvPr>
        </p:nvSpPr>
        <p:spPr/>
        <p:txBody>
          <a:bodyPr>
            <a:noAutofit/>
          </a:bodyPr>
          <a:lstStyle/>
          <a:p>
            <a:r>
              <a:rPr lang="en-US" sz="2800" dirty="0"/>
              <a:t>Constructors</a:t>
            </a:r>
          </a:p>
          <a:p>
            <a:pPr lvl="1"/>
            <a:r>
              <a:rPr lang="en-US" sz="2400" b="1" i="1" dirty="0"/>
              <a:t>StringTokenizer(String str, String delim) </a:t>
            </a:r>
          </a:p>
          <a:p>
            <a:pPr lvl="1"/>
            <a:r>
              <a:rPr lang="en-US" sz="2400" b="1" i="1" dirty="0"/>
              <a:t>StringTokenizer(String str)</a:t>
            </a:r>
          </a:p>
          <a:p>
            <a:r>
              <a:rPr lang="en-US" sz="2800" dirty="0"/>
              <a:t>Methods</a:t>
            </a:r>
          </a:p>
          <a:p>
            <a:pPr lvl="1"/>
            <a:r>
              <a:rPr lang="en-US" sz="2400" b="1" i="1" dirty="0"/>
              <a:t>hasMoreToken()</a:t>
            </a:r>
            <a:r>
              <a:rPr lang="en-US" sz="2400" dirty="0"/>
              <a:t> ‐ Returns true if there is a token left in the string</a:t>
            </a:r>
          </a:p>
          <a:p>
            <a:pPr lvl="1"/>
            <a:r>
              <a:rPr lang="en-US" sz="2400" b="1" i="1" dirty="0"/>
              <a:t>nextToken()</a:t>
            </a:r>
            <a:r>
              <a:rPr lang="en-US" sz="2400" dirty="0"/>
              <a:t> ‐ Returns the next token in the string</a:t>
            </a:r>
          </a:p>
          <a:p>
            <a:pPr lvl="1"/>
            <a:r>
              <a:rPr lang="en-US" sz="2400" b="1" i="1" dirty="0"/>
              <a:t>nextToken(String delim) </a:t>
            </a:r>
            <a:r>
              <a:rPr lang="en-US" sz="2400" dirty="0"/>
              <a:t>‐ Returns the next token in the string after reseting the delimiter to delim</a:t>
            </a:r>
          </a:p>
          <a:p>
            <a:pPr lvl="1"/>
            <a:r>
              <a:rPr lang="en-US" sz="2400" b="1" i="1" dirty="0"/>
              <a:t>countToken( ) </a:t>
            </a:r>
            <a:r>
              <a:rPr lang="en-US" sz="2400" dirty="0"/>
              <a:t>‐ Returns the number of tokens remaining in the string tokenizer</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114</a:t>
            </a:fld>
            <a:endParaRPr lang="en-US" dirty="0"/>
          </a:p>
        </p:txBody>
      </p:sp>
      <p:sp>
        <p:nvSpPr>
          <p:cNvPr id="5" name="Footer Placeholder 4">
            <a:extLst>
              <a:ext uri="{FF2B5EF4-FFF2-40B4-BE49-F238E27FC236}">
                <a16:creationId xmlns:a16="http://schemas.microsoft.com/office/drawing/2014/main" id="{BF20B0BF-11BD-4D3B-AFBE-29D822C028D6}"/>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1695021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StringTokenizer</a:t>
            </a:r>
          </a:p>
        </p:txBody>
      </p:sp>
      <p:sp>
        <p:nvSpPr>
          <p:cNvPr id="4" name="Slide Number Placeholder 3"/>
          <p:cNvSpPr>
            <a:spLocks noGrp="1"/>
          </p:cNvSpPr>
          <p:nvPr>
            <p:ph type="sldNum" sz="quarter" idx="12"/>
          </p:nvPr>
        </p:nvSpPr>
        <p:spPr/>
        <p:txBody>
          <a:bodyPr/>
          <a:lstStyle/>
          <a:p>
            <a:fld id="{B6F15528-21DE-4FAA-801E-634DDDAF4B2B}" type="slidenum">
              <a:rPr lang="en-US" smtClean="0"/>
              <a:t>115</a:t>
            </a:fld>
            <a:endParaRPr lang="en-US" dirty="0"/>
          </a:p>
        </p:txBody>
      </p:sp>
      <p:pic>
        <p:nvPicPr>
          <p:cNvPr id="5" name="Picture 4" descr="java4.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523999"/>
            <a:ext cx="6984999" cy="4901519"/>
          </a:xfrm>
          <a:prstGeom prst="rect">
            <a:avLst/>
          </a:prstGeom>
        </p:spPr>
      </p:pic>
      <p:sp>
        <p:nvSpPr>
          <p:cNvPr id="3" name="Footer Placeholder 2">
            <a:extLst>
              <a:ext uri="{FF2B5EF4-FFF2-40B4-BE49-F238E27FC236}">
                <a16:creationId xmlns:a16="http://schemas.microsoft.com/office/drawing/2014/main" id="{15383AC7-4A38-4F1A-87F5-4B32F11B632B}"/>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2675027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19200" y="2536948"/>
            <a:ext cx="7010400" cy="738664"/>
          </a:xfrm>
          <a:prstGeom prst="rect">
            <a:avLst/>
          </a:prstGeom>
        </p:spPr>
        <p:txBody>
          <a:bodyPr vert="horz" wrap="square" lIns="0" tIns="0" rIns="0" bIns="0" rtlCol="0">
            <a:spAutoFit/>
          </a:bodyPr>
          <a:lstStyle>
            <a:defPPr>
              <a:defRPr lang="en-US"/>
            </a:defPPr>
            <a:lvl1pPr marL="12700">
              <a:lnSpc>
                <a:spcPct val="100000"/>
              </a:lnSpc>
              <a:defRPr sz="4800" b="1" i="1">
                <a:solidFill>
                  <a:schemeClr val="accent6">
                    <a:lumMod val="75000"/>
                  </a:schemeClr>
                </a:solidFill>
                <a:latin typeface="Calibri"/>
                <a:cs typeface="Calibri"/>
              </a:defRPr>
            </a:lvl1pPr>
          </a:lstStyle>
          <a:p>
            <a:r>
              <a:rPr lang="en-US" dirty="0" err="1"/>
              <a:t>StringBuffer</a:t>
            </a:r>
            <a:r>
              <a:rPr lang="en-US" dirty="0"/>
              <a:t>/StringBuilder</a:t>
            </a:r>
            <a:endParaRPr dirty="0"/>
          </a:p>
        </p:txBody>
      </p:sp>
      <p:sp>
        <p:nvSpPr>
          <p:cNvPr id="3" name="Slide Number Placeholder 2"/>
          <p:cNvSpPr>
            <a:spLocks noGrp="1"/>
          </p:cNvSpPr>
          <p:nvPr>
            <p:ph type="sldNum" sz="quarter" idx="12"/>
          </p:nvPr>
        </p:nvSpPr>
        <p:spPr/>
        <p:txBody>
          <a:bodyPr/>
          <a:lstStyle/>
          <a:p>
            <a:fld id="{B6F15528-21DE-4FAA-801E-634DDDAF4B2B}" type="slidenum">
              <a:rPr lang="en-US" smtClean="0"/>
              <a:t>116</a:t>
            </a:fld>
            <a:endParaRPr lang="en-US" dirty="0"/>
          </a:p>
        </p:txBody>
      </p:sp>
      <p:sp>
        <p:nvSpPr>
          <p:cNvPr id="4" name="Footer Placeholder 3">
            <a:extLst>
              <a:ext uri="{FF2B5EF4-FFF2-40B4-BE49-F238E27FC236}">
                <a16:creationId xmlns:a16="http://schemas.microsoft.com/office/drawing/2014/main" id="{743FBF79-9F93-4555-B486-F8E9B3565378}"/>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21173452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StringBuffer</a:t>
            </a:r>
          </a:p>
        </p:txBody>
      </p:sp>
      <p:sp>
        <p:nvSpPr>
          <p:cNvPr id="5" name="Content Placeholder 4"/>
          <p:cNvSpPr>
            <a:spLocks noGrp="1"/>
          </p:cNvSpPr>
          <p:nvPr>
            <p:ph idx="1"/>
          </p:nvPr>
        </p:nvSpPr>
        <p:spPr/>
        <p:txBody>
          <a:bodyPr>
            <a:noAutofit/>
          </a:bodyPr>
          <a:lstStyle/>
          <a:p>
            <a:r>
              <a:rPr lang="en-US" sz="2800" dirty="0"/>
              <a:t>Can be used wherever a string is used</a:t>
            </a:r>
          </a:p>
          <a:p>
            <a:pPr lvl="1"/>
            <a:r>
              <a:rPr lang="en-US" sz="2400" dirty="0"/>
              <a:t>More flexible than String</a:t>
            </a:r>
          </a:p>
          <a:p>
            <a:pPr lvl="1"/>
            <a:r>
              <a:rPr lang="en-US" sz="2400" dirty="0"/>
              <a:t>Can add, insert, or append new contents into a string buffer</a:t>
            </a:r>
          </a:p>
          <a:p>
            <a:r>
              <a:rPr lang="en-US" sz="2800" dirty="0"/>
              <a:t>The StringBuffer class has three constructors and more than 30 methods for managing the buffer and for modifying strings in the buffer</a:t>
            </a:r>
          </a:p>
          <a:p>
            <a:r>
              <a:rPr lang="en-US" sz="2800" dirty="0"/>
              <a:t>Every StringBuffer is capable of storing a number of characters specified by its capacity</a:t>
            </a:r>
          </a:p>
        </p:txBody>
      </p:sp>
      <p:sp>
        <p:nvSpPr>
          <p:cNvPr id="3" name="Slide Number Placeholder 2"/>
          <p:cNvSpPr>
            <a:spLocks noGrp="1"/>
          </p:cNvSpPr>
          <p:nvPr>
            <p:ph type="sldNum" sz="quarter" idx="12"/>
          </p:nvPr>
        </p:nvSpPr>
        <p:spPr/>
        <p:txBody>
          <a:bodyPr/>
          <a:lstStyle/>
          <a:p>
            <a:fld id="{B6F15528-21DE-4FAA-801E-634DDDAF4B2B}" type="slidenum">
              <a:rPr lang="en-US" smtClean="0"/>
              <a:t>117</a:t>
            </a:fld>
            <a:endParaRPr lang="en-US" dirty="0"/>
          </a:p>
        </p:txBody>
      </p:sp>
      <p:sp>
        <p:nvSpPr>
          <p:cNvPr id="2" name="Footer Placeholder 1">
            <a:extLst>
              <a:ext uri="{FF2B5EF4-FFF2-40B4-BE49-F238E27FC236}">
                <a16:creationId xmlns:a16="http://schemas.microsoft.com/office/drawing/2014/main" id="{DE15C849-4627-4AC3-8E65-FEB30115A06C}"/>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89324128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StringBuffer Constructors</a:t>
            </a:r>
          </a:p>
        </p:txBody>
      </p:sp>
      <p:sp>
        <p:nvSpPr>
          <p:cNvPr id="3" name="Content Placeholder 2"/>
          <p:cNvSpPr>
            <a:spLocks noGrp="1"/>
          </p:cNvSpPr>
          <p:nvPr>
            <p:ph idx="1"/>
          </p:nvPr>
        </p:nvSpPr>
        <p:spPr/>
        <p:txBody>
          <a:bodyPr/>
          <a:lstStyle/>
          <a:p>
            <a:r>
              <a:rPr lang="en-US" sz="2800" b="1" i="1" dirty="0"/>
              <a:t>public StringBuffer()</a:t>
            </a:r>
          </a:p>
          <a:p>
            <a:pPr lvl="1"/>
            <a:r>
              <a:rPr lang="en-US" sz="2400" dirty="0"/>
              <a:t>No characters in it and an initial capacity of 16 characters</a:t>
            </a:r>
          </a:p>
          <a:p>
            <a:r>
              <a:rPr lang="en-US" sz="2800" b="1" i="1" dirty="0"/>
              <a:t>public StringBuffer(int length) </a:t>
            </a:r>
          </a:p>
          <a:p>
            <a:pPr lvl="1"/>
            <a:r>
              <a:rPr lang="en-US" sz="2400" dirty="0"/>
              <a:t>No characters in it and an initial capacity specified by the length argument</a:t>
            </a:r>
          </a:p>
          <a:p>
            <a:r>
              <a:rPr lang="en-US" sz="2800" b="1" i="1" dirty="0"/>
              <a:t>public StringBuffer(String string) </a:t>
            </a:r>
          </a:p>
          <a:p>
            <a:pPr lvl="1"/>
            <a:r>
              <a:rPr lang="en-US" sz="2400" dirty="0"/>
              <a:t>Contains String argument and an initial capacity of the buffer is 16 plus the length of the argument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118</a:t>
            </a:fld>
            <a:endParaRPr lang="en-US" dirty="0"/>
          </a:p>
        </p:txBody>
      </p:sp>
      <p:sp>
        <p:nvSpPr>
          <p:cNvPr id="5" name="Footer Placeholder 4">
            <a:extLst>
              <a:ext uri="{FF2B5EF4-FFF2-40B4-BE49-F238E27FC236}">
                <a16:creationId xmlns:a16="http://schemas.microsoft.com/office/drawing/2014/main" id="{E60786E9-4B02-499E-B5CE-B7DDB1F9D1C1}"/>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274038296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StringBuilder</a:t>
            </a:r>
          </a:p>
        </p:txBody>
      </p:sp>
      <p:sp>
        <p:nvSpPr>
          <p:cNvPr id="5" name="Content Placeholder 4"/>
          <p:cNvSpPr>
            <a:spLocks noGrp="1"/>
          </p:cNvSpPr>
          <p:nvPr>
            <p:ph idx="1"/>
          </p:nvPr>
        </p:nvSpPr>
        <p:spPr/>
        <p:txBody>
          <a:bodyPr>
            <a:noAutofit/>
          </a:bodyPr>
          <a:lstStyle/>
          <a:p>
            <a:r>
              <a:rPr lang="en-US" sz="2800" dirty="0"/>
              <a:t>The functionalities of StringBuilder is the same as StringBuffer, but StringBuilder is faster</a:t>
            </a:r>
          </a:p>
          <a:p>
            <a:r>
              <a:rPr lang="en-US" sz="2800" dirty="0"/>
              <a:t>StringBuffer is synchronized, StringBuilder is not</a:t>
            </a:r>
          </a:p>
          <a:p>
            <a:r>
              <a:rPr lang="en-US" sz="2800" dirty="0"/>
              <a:t>StringBuffer came first</a:t>
            </a:r>
          </a:p>
          <a:p>
            <a:pPr lvl="1"/>
            <a:r>
              <a:rPr lang="en-US" sz="2400" dirty="0"/>
              <a:t>Sun was concerned with correctness under all conditions, they made it synchronized to make thread-safe just in case</a:t>
            </a:r>
          </a:p>
          <a:p>
            <a:r>
              <a:rPr lang="en-US" sz="2800" dirty="0"/>
              <a:t>StringBuilder came later</a:t>
            </a:r>
          </a:p>
          <a:p>
            <a:pPr lvl="1"/>
            <a:r>
              <a:rPr lang="en-US" sz="2400" dirty="0"/>
              <a:t>Drop-in replacement for StringBuffer without the synchronization, not thread-safe</a:t>
            </a:r>
            <a:endParaRPr lang="en-US" sz="2800" dirty="0"/>
          </a:p>
        </p:txBody>
      </p:sp>
      <p:sp>
        <p:nvSpPr>
          <p:cNvPr id="3" name="Slide Number Placeholder 2"/>
          <p:cNvSpPr>
            <a:spLocks noGrp="1"/>
          </p:cNvSpPr>
          <p:nvPr>
            <p:ph type="sldNum" sz="quarter" idx="12"/>
          </p:nvPr>
        </p:nvSpPr>
        <p:spPr/>
        <p:txBody>
          <a:bodyPr/>
          <a:lstStyle/>
          <a:p>
            <a:fld id="{B6F15528-21DE-4FAA-801E-634DDDAF4B2B}" type="slidenum">
              <a:rPr lang="en-US" smtClean="0"/>
              <a:t>119</a:t>
            </a:fld>
            <a:endParaRPr lang="en-US" dirty="0"/>
          </a:p>
        </p:txBody>
      </p:sp>
      <p:sp>
        <p:nvSpPr>
          <p:cNvPr id="2" name="Footer Placeholder 1">
            <a:extLst>
              <a:ext uri="{FF2B5EF4-FFF2-40B4-BE49-F238E27FC236}">
                <a16:creationId xmlns:a16="http://schemas.microsoft.com/office/drawing/2014/main" id="{DE15C849-4627-4AC3-8E65-FEB30115A06C}"/>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230628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The First Java Program</a:t>
            </a:r>
          </a:p>
        </p:txBody>
      </p:sp>
      <p:pic>
        <p:nvPicPr>
          <p:cNvPr id="6" name="Picture 5"/>
          <p:cNvPicPr>
            <a:picLocks noChangeAspect="1"/>
          </p:cNvPicPr>
          <p:nvPr/>
        </p:nvPicPr>
        <p:blipFill>
          <a:blip r:embed="rId2"/>
          <a:stretch>
            <a:fillRect/>
          </a:stretch>
        </p:blipFill>
        <p:spPr>
          <a:xfrm>
            <a:off x="281592" y="2210333"/>
            <a:ext cx="8614524" cy="3126980"/>
          </a:xfrm>
          <a:prstGeom prst="rect">
            <a:avLst/>
          </a:prstGeom>
        </p:spPr>
      </p:pic>
      <p:sp>
        <p:nvSpPr>
          <p:cNvPr id="3" name="Footer Placeholder 2">
            <a:extLst>
              <a:ext uri="{FF2B5EF4-FFF2-40B4-BE49-F238E27FC236}">
                <a16:creationId xmlns:a16="http://schemas.microsoft.com/office/drawing/2014/main" id="{FDDE3F0B-ED3D-4BB4-BB96-EF0CD5858E8D}"/>
              </a:ext>
            </a:extLst>
          </p:cNvPr>
          <p:cNvSpPr>
            <a:spLocks noGrp="1"/>
          </p:cNvSpPr>
          <p:nvPr>
            <p:ph type="ftr" sz="quarter" idx="11"/>
          </p:nvPr>
        </p:nvSpPr>
        <p:spPr/>
        <p:txBody>
          <a:bodyPr/>
          <a:lstStyle/>
          <a:p>
            <a:r>
              <a:rPr lang="en-US" dirty="0"/>
              <a:t>Prepared By - Rifat Shahriyar</a:t>
            </a:r>
          </a:p>
        </p:txBody>
      </p:sp>
      <p:sp>
        <p:nvSpPr>
          <p:cNvPr id="4" name="Slide Number Placeholder 3">
            <a:extLst>
              <a:ext uri="{FF2B5EF4-FFF2-40B4-BE49-F238E27FC236}">
                <a16:creationId xmlns:a16="http://schemas.microsoft.com/office/drawing/2014/main" id="{DB5B34AD-3EA2-448A-A55C-7385075F686D}"/>
              </a:ext>
            </a:extLst>
          </p:cNvPr>
          <p:cNvSpPr>
            <a:spLocks noGrp="1"/>
          </p:cNvSpPr>
          <p:nvPr>
            <p:ph type="sldNum" sz="quarter" idx="12"/>
          </p:nvPr>
        </p:nvSpPr>
        <p:spPr/>
        <p:txBody>
          <a:bodyPr/>
          <a:lstStyle/>
          <a:p>
            <a:fld id="{EFD55D81-00EE-A74A-87ED-7F9182A32A7C}" type="slidenum">
              <a:rPr lang="en-US" smtClean="0"/>
              <a:t>12</a:t>
            </a:fld>
            <a:endParaRPr lang="en-US" dirty="0"/>
          </a:p>
        </p:txBody>
      </p:sp>
    </p:spTree>
    <p:extLst>
      <p:ext uri="{BB962C8B-B14F-4D97-AF65-F5344CB8AC3E}">
        <p14:creationId xmlns:p14="http://schemas.microsoft.com/office/powerpoint/2010/main" val="11074877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StringBuffer/StringBuilder </a:t>
            </a:r>
          </a:p>
        </p:txBody>
      </p:sp>
      <p:sp>
        <p:nvSpPr>
          <p:cNvPr id="4" name="Slide Number Placeholder 3"/>
          <p:cNvSpPr>
            <a:spLocks noGrp="1"/>
          </p:cNvSpPr>
          <p:nvPr>
            <p:ph type="sldNum" sz="quarter" idx="12"/>
          </p:nvPr>
        </p:nvSpPr>
        <p:spPr/>
        <p:txBody>
          <a:bodyPr/>
          <a:lstStyle/>
          <a:p>
            <a:fld id="{B6F15528-21DE-4FAA-801E-634DDDAF4B2B}" type="slidenum">
              <a:rPr lang="en-US" smtClean="0"/>
              <a:t>120</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1295400" y="1600200"/>
            <a:ext cx="6540500" cy="4780572"/>
          </a:xfrm>
          <a:prstGeom prst="rect">
            <a:avLst/>
          </a:prstGeom>
        </p:spPr>
      </p:pic>
      <p:sp>
        <p:nvSpPr>
          <p:cNvPr id="3" name="Footer Placeholder 2">
            <a:extLst>
              <a:ext uri="{FF2B5EF4-FFF2-40B4-BE49-F238E27FC236}">
                <a16:creationId xmlns:a16="http://schemas.microsoft.com/office/drawing/2014/main" id="{A7D7493E-B1EC-40FF-AAB1-FA117B3CC7D1}"/>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113410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Welcome.java</a:t>
            </a:r>
          </a:p>
        </p:txBody>
      </p:sp>
      <p:sp>
        <p:nvSpPr>
          <p:cNvPr id="3" name="Content Placeholder 2"/>
          <p:cNvSpPr>
            <a:spLocks noGrp="1"/>
          </p:cNvSpPr>
          <p:nvPr>
            <p:ph idx="1"/>
          </p:nvPr>
        </p:nvSpPr>
        <p:spPr/>
        <p:txBody>
          <a:bodyPr>
            <a:noAutofit/>
          </a:bodyPr>
          <a:lstStyle/>
          <a:p>
            <a:r>
              <a:rPr lang="en-US" sz="2800" dirty="0"/>
              <a:t>A Java source file can contain multiple classes, but only one class can be a public class</a:t>
            </a:r>
          </a:p>
          <a:p>
            <a:r>
              <a:rPr lang="en-US" sz="2800" dirty="0"/>
              <a:t>Typically, Java classes are grouped into packages (similar to namespaces in C++)</a:t>
            </a:r>
          </a:p>
          <a:p>
            <a:r>
              <a:rPr lang="en-US" sz="2800" dirty="0"/>
              <a:t>A public class is accessible across packages</a:t>
            </a:r>
          </a:p>
          <a:p>
            <a:r>
              <a:rPr lang="en-US" sz="2800" dirty="0"/>
              <a:t>The source file name must match the name of the public class defined in the file with the .java extension</a:t>
            </a:r>
          </a:p>
          <a:p>
            <a:endParaRPr lang="en-US" sz="2800" dirty="0"/>
          </a:p>
        </p:txBody>
      </p:sp>
      <p:sp>
        <p:nvSpPr>
          <p:cNvPr id="4" name="Footer Placeholder 3">
            <a:extLst>
              <a:ext uri="{FF2B5EF4-FFF2-40B4-BE49-F238E27FC236}">
                <a16:creationId xmlns:a16="http://schemas.microsoft.com/office/drawing/2014/main" id="{00C864E2-AF9D-452F-A8EB-0DE174ACBFFE}"/>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DE307F62-55AB-4F63-8E56-347AC275C2D5}"/>
              </a:ext>
            </a:extLst>
          </p:cNvPr>
          <p:cNvSpPr>
            <a:spLocks noGrp="1"/>
          </p:cNvSpPr>
          <p:nvPr>
            <p:ph type="sldNum" sz="quarter" idx="12"/>
          </p:nvPr>
        </p:nvSpPr>
        <p:spPr/>
        <p:txBody>
          <a:bodyPr/>
          <a:lstStyle/>
          <a:p>
            <a:fld id="{EFD55D81-00EE-A74A-87ED-7F9182A32A7C}" type="slidenum">
              <a:rPr lang="en-US" smtClean="0"/>
              <a:t>13</a:t>
            </a:fld>
            <a:endParaRPr lang="en-US" dirty="0"/>
          </a:p>
        </p:txBody>
      </p:sp>
    </p:spTree>
    <p:extLst>
      <p:ext uri="{BB962C8B-B14F-4D97-AF65-F5344CB8AC3E}">
        <p14:creationId xmlns:p14="http://schemas.microsoft.com/office/powerpoint/2010/main" val="3970795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Welcome.java</a:t>
            </a:r>
          </a:p>
        </p:txBody>
      </p:sp>
      <p:sp>
        <p:nvSpPr>
          <p:cNvPr id="3" name="Content Placeholder 2"/>
          <p:cNvSpPr>
            <a:spLocks noGrp="1"/>
          </p:cNvSpPr>
          <p:nvPr>
            <p:ph idx="1"/>
          </p:nvPr>
        </p:nvSpPr>
        <p:spPr/>
        <p:txBody>
          <a:bodyPr>
            <a:normAutofit/>
          </a:bodyPr>
          <a:lstStyle/>
          <a:p>
            <a:r>
              <a:rPr lang="en-US" sz="2800" dirty="0"/>
              <a:t>In Java, there is no provision to declare a class, and then define the member functions outside the class</a:t>
            </a:r>
          </a:p>
          <a:p>
            <a:r>
              <a:rPr lang="en-US" sz="2800" dirty="0"/>
              <a:t>Body of every member function of a class (called method in Java) must be written when the method is declared</a:t>
            </a:r>
          </a:p>
          <a:p>
            <a:r>
              <a:rPr lang="en-US" sz="2800" dirty="0"/>
              <a:t>Java methods can be written in any order in the source file</a:t>
            </a:r>
          </a:p>
          <a:p>
            <a:r>
              <a:rPr lang="en-US" sz="2800" dirty="0"/>
              <a:t>A method defined earlier in the source file can call a method defined later</a:t>
            </a:r>
          </a:p>
          <a:p>
            <a:endParaRPr lang="en-US" sz="2800" dirty="0"/>
          </a:p>
        </p:txBody>
      </p:sp>
      <p:sp>
        <p:nvSpPr>
          <p:cNvPr id="4" name="Footer Placeholder 3">
            <a:extLst>
              <a:ext uri="{FF2B5EF4-FFF2-40B4-BE49-F238E27FC236}">
                <a16:creationId xmlns:a16="http://schemas.microsoft.com/office/drawing/2014/main" id="{BE149A95-6D3D-4EEA-9903-A06382D8F01B}"/>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65226BAF-F8EB-407C-AFC7-99D2982FD942}"/>
              </a:ext>
            </a:extLst>
          </p:cNvPr>
          <p:cNvSpPr>
            <a:spLocks noGrp="1"/>
          </p:cNvSpPr>
          <p:nvPr>
            <p:ph type="sldNum" sz="quarter" idx="12"/>
          </p:nvPr>
        </p:nvSpPr>
        <p:spPr/>
        <p:txBody>
          <a:bodyPr/>
          <a:lstStyle/>
          <a:p>
            <a:fld id="{EFD55D81-00EE-A74A-87ED-7F9182A32A7C}" type="slidenum">
              <a:rPr lang="en-US" smtClean="0"/>
              <a:t>14</a:t>
            </a:fld>
            <a:endParaRPr lang="en-US" dirty="0"/>
          </a:p>
        </p:txBody>
      </p:sp>
    </p:spTree>
    <p:extLst>
      <p:ext uri="{BB962C8B-B14F-4D97-AF65-F5344CB8AC3E}">
        <p14:creationId xmlns:p14="http://schemas.microsoft.com/office/powerpoint/2010/main" val="22063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Welcome.java</a:t>
            </a:r>
          </a:p>
        </p:txBody>
      </p:sp>
      <p:sp>
        <p:nvSpPr>
          <p:cNvPr id="3" name="Content Placeholder 2"/>
          <p:cNvSpPr>
            <a:spLocks noGrp="1"/>
          </p:cNvSpPr>
          <p:nvPr>
            <p:ph idx="1"/>
          </p:nvPr>
        </p:nvSpPr>
        <p:spPr/>
        <p:txBody>
          <a:bodyPr>
            <a:noAutofit/>
          </a:bodyPr>
          <a:lstStyle/>
          <a:p>
            <a:r>
              <a:rPr lang="en-US" sz="2800" b="1" i="1" dirty="0"/>
              <a:t>public static void main(String[] args)</a:t>
            </a:r>
          </a:p>
          <a:p>
            <a:pPr lvl="1"/>
            <a:r>
              <a:rPr lang="en-US" sz="2400" b="1" dirty="0"/>
              <a:t>main</a:t>
            </a:r>
            <a:r>
              <a:rPr lang="en-US" sz="2400" dirty="0"/>
              <a:t> is the starting point of every Java application</a:t>
            </a:r>
          </a:p>
          <a:p>
            <a:pPr lvl="1"/>
            <a:r>
              <a:rPr lang="en-US" sz="2400" b="1" dirty="0"/>
              <a:t>public</a:t>
            </a:r>
            <a:r>
              <a:rPr lang="en-US" sz="2400" dirty="0"/>
              <a:t> is used to make the method accessible by all</a:t>
            </a:r>
          </a:p>
          <a:p>
            <a:pPr lvl="1"/>
            <a:r>
              <a:rPr lang="en-US" sz="2400" b="1" dirty="0"/>
              <a:t>static</a:t>
            </a:r>
            <a:r>
              <a:rPr lang="en-US" sz="2400" dirty="0"/>
              <a:t> is used to make main a static method of class Welcome. Static methods can be called without using any object; just using the class name. JVM call main using the </a:t>
            </a:r>
            <a:r>
              <a:rPr lang="en-US" sz="2400" b="1" dirty="0"/>
              <a:t>ClassName.methodName</a:t>
            </a:r>
            <a:r>
              <a:rPr lang="en-US" sz="2400" dirty="0"/>
              <a:t> (</a:t>
            </a:r>
            <a:r>
              <a:rPr lang="en-US" sz="2400" i="1" dirty="0"/>
              <a:t>Welcome.main</a:t>
            </a:r>
            <a:r>
              <a:rPr lang="en-US" sz="2400" dirty="0"/>
              <a:t>) notation</a:t>
            </a:r>
          </a:p>
          <a:p>
            <a:pPr lvl="1"/>
            <a:r>
              <a:rPr lang="en-US" sz="2400" b="1" dirty="0"/>
              <a:t>void</a:t>
            </a:r>
            <a:r>
              <a:rPr lang="en-US" sz="2400" dirty="0"/>
              <a:t> means main does not return anything</a:t>
            </a:r>
          </a:p>
          <a:p>
            <a:pPr lvl="1"/>
            <a:r>
              <a:rPr lang="en-US" sz="2400" b="1" dirty="0"/>
              <a:t>String args[ ] </a:t>
            </a:r>
            <a:r>
              <a:rPr lang="en-US" sz="2400" dirty="0"/>
              <a:t>represents an array of String objects that holds the command line arguments passed to the application. </a:t>
            </a:r>
            <a:r>
              <a:rPr lang="en-US" sz="2400" i="1" dirty="0"/>
              <a:t>Where is the length of args array?</a:t>
            </a:r>
          </a:p>
          <a:p>
            <a:endParaRPr lang="en-US" sz="2800" dirty="0"/>
          </a:p>
        </p:txBody>
      </p:sp>
      <p:sp>
        <p:nvSpPr>
          <p:cNvPr id="4" name="Footer Placeholder 3">
            <a:extLst>
              <a:ext uri="{FF2B5EF4-FFF2-40B4-BE49-F238E27FC236}">
                <a16:creationId xmlns:a16="http://schemas.microsoft.com/office/drawing/2014/main" id="{CD34D08F-5136-4C64-9998-1206E049F8D1}"/>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76885160-117C-4703-AD76-73CF2E452885}"/>
              </a:ext>
            </a:extLst>
          </p:cNvPr>
          <p:cNvSpPr>
            <a:spLocks noGrp="1"/>
          </p:cNvSpPr>
          <p:nvPr>
            <p:ph type="sldNum" sz="quarter" idx="12"/>
          </p:nvPr>
        </p:nvSpPr>
        <p:spPr/>
        <p:txBody>
          <a:bodyPr/>
          <a:lstStyle/>
          <a:p>
            <a:fld id="{EFD55D81-00EE-A74A-87ED-7F9182A32A7C}" type="slidenum">
              <a:rPr lang="en-US" smtClean="0"/>
              <a:t>15</a:t>
            </a:fld>
            <a:endParaRPr lang="en-US" dirty="0"/>
          </a:p>
        </p:txBody>
      </p:sp>
    </p:spTree>
    <p:extLst>
      <p:ext uri="{BB962C8B-B14F-4D97-AF65-F5344CB8AC3E}">
        <p14:creationId xmlns:p14="http://schemas.microsoft.com/office/powerpoint/2010/main" val="315523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Welcome.java</a:t>
            </a:r>
          </a:p>
        </p:txBody>
      </p:sp>
      <p:sp>
        <p:nvSpPr>
          <p:cNvPr id="3" name="Content Placeholder 2"/>
          <p:cNvSpPr>
            <a:spLocks noGrp="1"/>
          </p:cNvSpPr>
          <p:nvPr>
            <p:ph idx="1"/>
          </p:nvPr>
        </p:nvSpPr>
        <p:spPr/>
        <p:txBody>
          <a:bodyPr>
            <a:noAutofit/>
          </a:bodyPr>
          <a:lstStyle/>
          <a:p>
            <a:r>
              <a:rPr lang="en-US" sz="2800" dirty="0"/>
              <a:t>Think of JVM as a outside Java entity who tries to access the main method of class Welcome</a:t>
            </a:r>
          </a:p>
          <a:p>
            <a:pPr lvl="1"/>
            <a:r>
              <a:rPr lang="en-US" sz="2400" dirty="0"/>
              <a:t>main must be declared as a public member of class Welcome</a:t>
            </a:r>
          </a:p>
          <a:p>
            <a:r>
              <a:rPr lang="en-US" sz="2800" dirty="0"/>
              <a:t>JVM wants to access main without creating an object of class Welcome</a:t>
            </a:r>
          </a:p>
          <a:p>
            <a:pPr lvl="1"/>
            <a:r>
              <a:rPr lang="en-US" sz="2400" dirty="0"/>
              <a:t>main must be declared as static</a:t>
            </a:r>
          </a:p>
          <a:p>
            <a:r>
              <a:rPr lang="en-US" sz="2800" dirty="0"/>
              <a:t>JVM wants to pass an array of String objects containing the command line arguments</a:t>
            </a:r>
          </a:p>
          <a:p>
            <a:pPr lvl="1"/>
            <a:r>
              <a:rPr lang="en-US" sz="2400" dirty="0"/>
              <a:t>main must take an array of String as parameter</a:t>
            </a:r>
          </a:p>
          <a:p>
            <a:endParaRPr lang="en-US" sz="2800" dirty="0"/>
          </a:p>
        </p:txBody>
      </p:sp>
      <p:sp>
        <p:nvSpPr>
          <p:cNvPr id="4" name="Footer Placeholder 3">
            <a:extLst>
              <a:ext uri="{FF2B5EF4-FFF2-40B4-BE49-F238E27FC236}">
                <a16:creationId xmlns:a16="http://schemas.microsoft.com/office/drawing/2014/main" id="{39F2DF5E-BA53-43D3-9878-7BF171584906}"/>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B8AAC5E7-33BE-4CDC-9C51-E4A78304B19F}"/>
              </a:ext>
            </a:extLst>
          </p:cNvPr>
          <p:cNvSpPr>
            <a:spLocks noGrp="1"/>
          </p:cNvSpPr>
          <p:nvPr>
            <p:ph type="sldNum" sz="quarter" idx="12"/>
          </p:nvPr>
        </p:nvSpPr>
        <p:spPr/>
        <p:txBody>
          <a:bodyPr/>
          <a:lstStyle/>
          <a:p>
            <a:fld id="{EFD55D81-00EE-A74A-87ED-7F9182A32A7C}" type="slidenum">
              <a:rPr lang="en-US" smtClean="0"/>
              <a:t>16</a:t>
            </a:fld>
            <a:endParaRPr lang="en-US" dirty="0"/>
          </a:p>
        </p:txBody>
      </p:sp>
    </p:spTree>
    <p:extLst>
      <p:ext uri="{BB962C8B-B14F-4D97-AF65-F5344CB8AC3E}">
        <p14:creationId xmlns:p14="http://schemas.microsoft.com/office/powerpoint/2010/main" val="295293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Welcome.java</a:t>
            </a:r>
          </a:p>
        </p:txBody>
      </p:sp>
      <p:sp>
        <p:nvSpPr>
          <p:cNvPr id="3" name="Content Placeholder 2"/>
          <p:cNvSpPr>
            <a:spLocks noGrp="1"/>
          </p:cNvSpPr>
          <p:nvPr>
            <p:ph idx="1"/>
          </p:nvPr>
        </p:nvSpPr>
        <p:spPr/>
        <p:txBody>
          <a:bodyPr>
            <a:noAutofit/>
          </a:bodyPr>
          <a:lstStyle/>
          <a:p>
            <a:r>
              <a:rPr lang="en-US" sz="2800" b="1" i="1" dirty="0"/>
              <a:t>System.out.println()	</a:t>
            </a:r>
          </a:p>
          <a:p>
            <a:pPr lvl="1"/>
            <a:r>
              <a:rPr lang="en-US" sz="2400" dirty="0"/>
              <a:t>Used to print a line of text followed by a new line</a:t>
            </a:r>
          </a:p>
          <a:p>
            <a:pPr lvl="1"/>
            <a:r>
              <a:rPr lang="en-US" sz="2400" b="1" dirty="0"/>
              <a:t>System</a:t>
            </a:r>
            <a:r>
              <a:rPr lang="en-US" sz="2400" dirty="0"/>
              <a:t> is a class inside the Java API</a:t>
            </a:r>
          </a:p>
          <a:p>
            <a:pPr lvl="1"/>
            <a:r>
              <a:rPr lang="en-US" sz="2400" b="1" dirty="0"/>
              <a:t>out</a:t>
            </a:r>
            <a:r>
              <a:rPr lang="en-US" sz="2400" dirty="0"/>
              <a:t> is a public static member of class System</a:t>
            </a:r>
          </a:p>
          <a:p>
            <a:pPr lvl="1"/>
            <a:r>
              <a:rPr lang="en-US" sz="2400" b="1" dirty="0"/>
              <a:t>out</a:t>
            </a:r>
            <a:r>
              <a:rPr lang="en-US" sz="2400" dirty="0"/>
              <a:t> is an object of another class of the Java API</a:t>
            </a:r>
          </a:p>
          <a:p>
            <a:pPr lvl="1"/>
            <a:r>
              <a:rPr lang="en-US" sz="2400" b="1" dirty="0"/>
              <a:t>out</a:t>
            </a:r>
            <a:r>
              <a:rPr lang="en-US" sz="2400" dirty="0"/>
              <a:t> represents the standard output (similar to stdout or cout)</a:t>
            </a:r>
          </a:p>
          <a:p>
            <a:pPr lvl="1"/>
            <a:r>
              <a:rPr lang="en-US" sz="2400" b="1" dirty="0"/>
              <a:t>println</a:t>
            </a:r>
            <a:r>
              <a:rPr lang="en-US" sz="2400" dirty="0"/>
              <a:t> is a public method of the class of which out is an object</a:t>
            </a:r>
          </a:p>
          <a:p>
            <a:endParaRPr lang="en-US" sz="2800" dirty="0"/>
          </a:p>
        </p:txBody>
      </p:sp>
      <p:sp>
        <p:nvSpPr>
          <p:cNvPr id="4" name="Footer Placeholder 3">
            <a:extLst>
              <a:ext uri="{FF2B5EF4-FFF2-40B4-BE49-F238E27FC236}">
                <a16:creationId xmlns:a16="http://schemas.microsoft.com/office/drawing/2014/main" id="{27DD4E22-90ED-4486-BDC4-0455F89A9819}"/>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18086CD7-985D-41AB-8A0C-612264A3217D}"/>
              </a:ext>
            </a:extLst>
          </p:cNvPr>
          <p:cNvSpPr>
            <a:spLocks noGrp="1"/>
          </p:cNvSpPr>
          <p:nvPr>
            <p:ph type="sldNum" sz="quarter" idx="12"/>
          </p:nvPr>
        </p:nvSpPr>
        <p:spPr/>
        <p:txBody>
          <a:bodyPr/>
          <a:lstStyle/>
          <a:p>
            <a:fld id="{EFD55D81-00EE-A74A-87ED-7F9182A32A7C}" type="slidenum">
              <a:rPr lang="en-US" smtClean="0"/>
              <a:t>17</a:t>
            </a:fld>
            <a:endParaRPr lang="en-US" dirty="0"/>
          </a:p>
        </p:txBody>
      </p:sp>
    </p:spTree>
    <p:extLst>
      <p:ext uri="{BB962C8B-B14F-4D97-AF65-F5344CB8AC3E}">
        <p14:creationId xmlns:p14="http://schemas.microsoft.com/office/powerpoint/2010/main" val="216094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Welcome.java</a:t>
            </a:r>
          </a:p>
        </p:txBody>
      </p:sp>
      <p:sp>
        <p:nvSpPr>
          <p:cNvPr id="3" name="Content Placeholder 2"/>
          <p:cNvSpPr>
            <a:spLocks noGrp="1"/>
          </p:cNvSpPr>
          <p:nvPr>
            <p:ph idx="1"/>
          </p:nvPr>
        </p:nvSpPr>
        <p:spPr/>
        <p:txBody>
          <a:bodyPr>
            <a:noAutofit/>
          </a:bodyPr>
          <a:lstStyle/>
          <a:p>
            <a:r>
              <a:rPr lang="en-US" sz="2800" b="1" dirty="0"/>
              <a:t>System.out.print() </a:t>
            </a:r>
            <a:r>
              <a:rPr lang="en-US" sz="2800" dirty="0"/>
              <a:t>is similar to </a:t>
            </a:r>
            <a:r>
              <a:rPr lang="en-US" sz="2800" b="1" dirty="0"/>
              <a:t>System.out.println()</a:t>
            </a:r>
            <a:r>
              <a:rPr lang="en-US" sz="2800" dirty="0"/>
              <a:t>, but does not print a new line automatically</a:t>
            </a:r>
          </a:p>
          <a:p>
            <a:r>
              <a:rPr lang="en-US" sz="2800" b="1" dirty="0"/>
              <a:t>System.out.printf() </a:t>
            </a:r>
            <a:r>
              <a:rPr lang="en-US" sz="2800" dirty="0"/>
              <a:t>is used to print formatted output like printf() in C</a:t>
            </a:r>
          </a:p>
          <a:p>
            <a:r>
              <a:rPr lang="en-US" sz="2800" dirty="0"/>
              <a:t>In  Java, characters enclosed by double quotes ("") represents a String object, where String is a class of the Java API</a:t>
            </a:r>
          </a:p>
          <a:p>
            <a:r>
              <a:rPr lang="en-US" sz="2800" dirty="0"/>
              <a:t>We can use the plus operator (+) to concatenate multiple String objects and create a new String object</a:t>
            </a:r>
          </a:p>
          <a:p>
            <a:endParaRPr lang="en-US" sz="2800" dirty="0"/>
          </a:p>
        </p:txBody>
      </p:sp>
      <p:sp>
        <p:nvSpPr>
          <p:cNvPr id="4" name="Footer Placeholder 3">
            <a:extLst>
              <a:ext uri="{FF2B5EF4-FFF2-40B4-BE49-F238E27FC236}">
                <a16:creationId xmlns:a16="http://schemas.microsoft.com/office/drawing/2014/main" id="{1396073F-309B-437A-BAA0-46F90784286B}"/>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1DDEA2DD-72F0-4C29-802B-30EBE4EDC9D4}"/>
              </a:ext>
            </a:extLst>
          </p:cNvPr>
          <p:cNvSpPr>
            <a:spLocks noGrp="1"/>
          </p:cNvSpPr>
          <p:nvPr>
            <p:ph type="sldNum" sz="quarter" idx="12"/>
          </p:nvPr>
        </p:nvSpPr>
        <p:spPr/>
        <p:txBody>
          <a:bodyPr/>
          <a:lstStyle/>
          <a:p>
            <a:fld id="{EFD55D81-00EE-A74A-87ED-7F9182A32A7C}" type="slidenum">
              <a:rPr lang="en-US" smtClean="0"/>
              <a:t>18</a:t>
            </a:fld>
            <a:endParaRPr lang="en-US" dirty="0"/>
          </a:p>
        </p:txBody>
      </p:sp>
    </p:spTree>
    <p:extLst>
      <p:ext uri="{BB962C8B-B14F-4D97-AF65-F5344CB8AC3E}">
        <p14:creationId xmlns:p14="http://schemas.microsoft.com/office/powerpoint/2010/main" val="1280278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Compiling a Java Program</a:t>
            </a:r>
          </a:p>
        </p:txBody>
      </p:sp>
      <p:sp>
        <p:nvSpPr>
          <p:cNvPr id="3" name="Content Placeholder 2"/>
          <p:cNvSpPr>
            <a:spLocks noGrp="1"/>
          </p:cNvSpPr>
          <p:nvPr>
            <p:ph idx="1"/>
          </p:nvPr>
        </p:nvSpPr>
        <p:spPr/>
        <p:txBody>
          <a:bodyPr>
            <a:noAutofit/>
          </a:bodyPr>
          <a:lstStyle/>
          <a:p>
            <a:r>
              <a:rPr lang="en-US" sz="2800" dirty="0"/>
              <a:t>Open  a  command  prompt  window  and  go  to  your working directory where the .java file is located</a:t>
            </a:r>
          </a:p>
          <a:p>
            <a:r>
              <a:rPr lang="en-US" sz="2800" dirty="0"/>
              <a:t>Execute the following command (path of java bin directory needs to be in PATH environment variable)</a:t>
            </a:r>
          </a:p>
          <a:p>
            <a:pPr lvl="1"/>
            <a:r>
              <a:rPr lang="en-US" sz="2400" b="1" i="1" dirty="0"/>
              <a:t>javac Welcome.java</a:t>
            </a:r>
          </a:p>
          <a:p>
            <a:r>
              <a:rPr lang="en-US" sz="2800" dirty="0"/>
              <a:t>If the source code is ok, then javac (the Java compiler) will produce a file called Welcome.class in the current directory</a:t>
            </a:r>
          </a:p>
          <a:p>
            <a:endParaRPr lang="en-US" sz="2800" dirty="0"/>
          </a:p>
        </p:txBody>
      </p:sp>
      <p:sp>
        <p:nvSpPr>
          <p:cNvPr id="4" name="Footer Placeholder 3">
            <a:extLst>
              <a:ext uri="{FF2B5EF4-FFF2-40B4-BE49-F238E27FC236}">
                <a16:creationId xmlns:a16="http://schemas.microsoft.com/office/drawing/2014/main" id="{890CD720-C4EA-4A32-A1EF-129A5E174A19}"/>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78249B68-09E0-4F65-81E5-F622D8C19686}"/>
              </a:ext>
            </a:extLst>
          </p:cNvPr>
          <p:cNvSpPr>
            <a:spLocks noGrp="1"/>
          </p:cNvSpPr>
          <p:nvPr>
            <p:ph type="sldNum" sz="quarter" idx="12"/>
          </p:nvPr>
        </p:nvSpPr>
        <p:spPr/>
        <p:txBody>
          <a:bodyPr/>
          <a:lstStyle/>
          <a:p>
            <a:fld id="{EFD55D81-00EE-A74A-87ED-7F9182A32A7C}" type="slidenum">
              <a:rPr lang="en-US" smtClean="0"/>
              <a:t>19</a:t>
            </a:fld>
            <a:endParaRPr lang="en-US" dirty="0"/>
          </a:p>
        </p:txBody>
      </p:sp>
    </p:spTree>
    <p:extLst>
      <p:ext uri="{BB962C8B-B14F-4D97-AF65-F5344CB8AC3E}">
        <p14:creationId xmlns:p14="http://schemas.microsoft.com/office/powerpoint/2010/main" val="1050073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163"/>
            <a:ext cx="8229600" cy="954087"/>
          </a:xfrm>
        </p:spPr>
        <p:txBody>
          <a:bodyPr/>
          <a:lstStyle/>
          <a:p>
            <a:r>
              <a:rPr lang="en-US" dirty="0">
                <a:solidFill>
                  <a:schemeClr val="tx2">
                    <a:lumMod val="60000"/>
                    <a:lumOff val="40000"/>
                  </a:schemeClr>
                </a:solidFill>
              </a:rPr>
              <a:t>History of Java</a:t>
            </a:r>
          </a:p>
        </p:txBody>
      </p:sp>
      <p:sp>
        <p:nvSpPr>
          <p:cNvPr id="3" name="Content Placeholder 2"/>
          <p:cNvSpPr>
            <a:spLocks noGrp="1"/>
          </p:cNvSpPr>
          <p:nvPr>
            <p:ph idx="1"/>
          </p:nvPr>
        </p:nvSpPr>
        <p:spPr/>
        <p:txBody>
          <a:bodyPr>
            <a:noAutofit/>
          </a:bodyPr>
          <a:lstStyle/>
          <a:p>
            <a:r>
              <a:rPr lang="en-US" sz="2800" dirty="0"/>
              <a:t>Java was originally developed by Sun Microsystems starting in 1991</a:t>
            </a:r>
          </a:p>
          <a:p>
            <a:pPr lvl="1"/>
            <a:r>
              <a:rPr lang="en-US" sz="2400" dirty="0"/>
              <a:t>James Gosling</a:t>
            </a:r>
          </a:p>
          <a:p>
            <a:pPr lvl="1"/>
            <a:r>
              <a:rPr lang="en-US" sz="2400" dirty="0"/>
              <a:t>Patrick Naughton</a:t>
            </a:r>
          </a:p>
          <a:p>
            <a:pPr lvl="1"/>
            <a:r>
              <a:rPr lang="en-US" sz="2400" dirty="0"/>
              <a:t>Chris Warth</a:t>
            </a:r>
          </a:p>
          <a:p>
            <a:pPr lvl="1"/>
            <a:r>
              <a:rPr lang="en-US" sz="2400" dirty="0"/>
              <a:t>Ed Frank</a:t>
            </a:r>
          </a:p>
          <a:p>
            <a:pPr lvl="1"/>
            <a:r>
              <a:rPr lang="en-US" sz="2400" dirty="0"/>
              <a:t>Mike Sheridan</a:t>
            </a:r>
          </a:p>
          <a:p>
            <a:r>
              <a:rPr lang="en-US" sz="2800" dirty="0"/>
              <a:t>This language was initially called </a:t>
            </a:r>
            <a:r>
              <a:rPr lang="en-US" sz="2800" b="1" i="1" dirty="0"/>
              <a:t>Oak</a:t>
            </a:r>
          </a:p>
          <a:p>
            <a:r>
              <a:rPr lang="en-US" sz="2800" dirty="0"/>
              <a:t>Renamed </a:t>
            </a:r>
            <a:r>
              <a:rPr lang="en-US" sz="2800" b="1" i="1" dirty="0"/>
              <a:t>Java</a:t>
            </a:r>
            <a:r>
              <a:rPr lang="en-US" sz="2800" dirty="0"/>
              <a:t> in 1995</a:t>
            </a:r>
          </a:p>
        </p:txBody>
      </p:sp>
      <p:sp>
        <p:nvSpPr>
          <p:cNvPr id="4" name="Footer Placeholder 3">
            <a:extLst>
              <a:ext uri="{FF2B5EF4-FFF2-40B4-BE49-F238E27FC236}">
                <a16:creationId xmlns:a16="http://schemas.microsoft.com/office/drawing/2014/main" id="{F2E17DC8-8CA3-4F7A-AAF5-FA4A4AC49E30}"/>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C07C1330-F12E-49E2-A093-B552AB21D8E5}"/>
              </a:ext>
            </a:extLst>
          </p:cNvPr>
          <p:cNvSpPr>
            <a:spLocks noGrp="1"/>
          </p:cNvSpPr>
          <p:nvPr>
            <p:ph type="sldNum" sz="quarter" idx="12"/>
          </p:nvPr>
        </p:nvSpPr>
        <p:spPr/>
        <p:txBody>
          <a:bodyPr/>
          <a:lstStyle/>
          <a:p>
            <a:fld id="{EFD55D81-00EE-A74A-87ED-7F9182A32A7C}" type="slidenum">
              <a:rPr lang="en-US" smtClean="0"/>
              <a:t>2</a:t>
            </a:fld>
            <a:endParaRPr lang="en-US" dirty="0"/>
          </a:p>
        </p:txBody>
      </p:sp>
    </p:spTree>
    <p:extLst>
      <p:ext uri="{BB962C8B-B14F-4D97-AF65-F5344CB8AC3E}">
        <p14:creationId xmlns:p14="http://schemas.microsoft.com/office/powerpoint/2010/main" val="36363810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Compiling a Java Program</a:t>
            </a:r>
          </a:p>
        </p:txBody>
      </p:sp>
      <p:sp>
        <p:nvSpPr>
          <p:cNvPr id="3" name="Content Placeholder 2"/>
          <p:cNvSpPr>
            <a:spLocks noGrp="1"/>
          </p:cNvSpPr>
          <p:nvPr>
            <p:ph idx="1"/>
          </p:nvPr>
        </p:nvSpPr>
        <p:spPr/>
        <p:txBody>
          <a:bodyPr>
            <a:noAutofit/>
          </a:bodyPr>
          <a:lstStyle/>
          <a:p>
            <a:r>
              <a:rPr lang="en-US" sz="2800" dirty="0"/>
              <a:t>If the source file contains multiple classes then javac will produce separate </a:t>
            </a:r>
            <a:r>
              <a:rPr lang="en-US" sz="2800" dirty="0">
                <a:solidFill>
                  <a:schemeClr val="accent6">
                    <a:lumMod val="75000"/>
                  </a:schemeClr>
                </a:solidFill>
              </a:rPr>
              <a:t>.class </a:t>
            </a:r>
            <a:r>
              <a:rPr lang="en-US" sz="2800" dirty="0"/>
              <a:t>files for each class</a:t>
            </a:r>
          </a:p>
          <a:p>
            <a:r>
              <a:rPr lang="en-US" sz="2800" dirty="0"/>
              <a:t>Every compiled class in Java will have their own .class file</a:t>
            </a:r>
          </a:p>
          <a:p>
            <a:r>
              <a:rPr lang="en-US" sz="2800" dirty="0"/>
              <a:t>.class files contain the bytecodes of each class</a:t>
            </a:r>
          </a:p>
          <a:p>
            <a:r>
              <a:rPr lang="en-US" sz="2800" dirty="0"/>
              <a:t>So, a </a:t>
            </a:r>
            <a:r>
              <a:rPr lang="en-US" sz="2800" dirty="0">
                <a:solidFill>
                  <a:schemeClr val="accent6">
                    <a:lumMod val="75000"/>
                  </a:schemeClr>
                </a:solidFill>
              </a:rPr>
              <a:t>.class</a:t>
            </a:r>
            <a:r>
              <a:rPr lang="en-US" sz="2800" dirty="0"/>
              <a:t> file in Java contains the bytecodes of a single class only</a:t>
            </a:r>
          </a:p>
          <a:p>
            <a:endParaRPr lang="en-US" sz="2800" dirty="0"/>
          </a:p>
        </p:txBody>
      </p:sp>
      <p:sp>
        <p:nvSpPr>
          <p:cNvPr id="4" name="Footer Placeholder 3">
            <a:extLst>
              <a:ext uri="{FF2B5EF4-FFF2-40B4-BE49-F238E27FC236}">
                <a16:creationId xmlns:a16="http://schemas.microsoft.com/office/drawing/2014/main" id="{3D274A8D-A5A5-4C9A-BDB0-8707917C5019}"/>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0111FAF6-726B-4E0A-A9FB-368369D49E2F}"/>
              </a:ext>
            </a:extLst>
          </p:cNvPr>
          <p:cNvSpPr>
            <a:spLocks noGrp="1"/>
          </p:cNvSpPr>
          <p:nvPr>
            <p:ph type="sldNum" sz="quarter" idx="12"/>
          </p:nvPr>
        </p:nvSpPr>
        <p:spPr/>
        <p:txBody>
          <a:bodyPr/>
          <a:lstStyle/>
          <a:p>
            <a:fld id="{EFD55D81-00EE-A74A-87ED-7F9182A32A7C}" type="slidenum">
              <a:rPr lang="en-US" smtClean="0"/>
              <a:t>20</a:t>
            </a:fld>
            <a:endParaRPr lang="en-US" dirty="0"/>
          </a:p>
        </p:txBody>
      </p:sp>
    </p:spTree>
    <p:extLst>
      <p:ext uri="{BB962C8B-B14F-4D97-AF65-F5344CB8AC3E}">
        <p14:creationId xmlns:p14="http://schemas.microsoft.com/office/powerpoint/2010/main" val="639354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Executing a Java Program</a:t>
            </a:r>
          </a:p>
        </p:txBody>
      </p:sp>
      <p:sp>
        <p:nvSpPr>
          <p:cNvPr id="3" name="Content Placeholder 2"/>
          <p:cNvSpPr>
            <a:spLocks noGrp="1"/>
          </p:cNvSpPr>
          <p:nvPr>
            <p:ph idx="1"/>
          </p:nvPr>
        </p:nvSpPr>
        <p:spPr/>
        <p:txBody>
          <a:bodyPr>
            <a:noAutofit/>
          </a:bodyPr>
          <a:lstStyle/>
          <a:p>
            <a:r>
              <a:rPr lang="en-US" sz="2800" dirty="0"/>
              <a:t>After successful compilation execute the following command</a:t>
            </a:r>
          </a:p>
          <a:p>
            <a:pPr lvl="1"/>
            <a:r>
              <a:rPr lang="en-US" sz="2400" b="1" i="1" dirty="0"/>
              <a:t>java Welcome</a:t>
            </a:r>
          </a:p>
          <a:p>
            <a:pPr lvl="1"/>
            <a:r>
              <a:rPr lang="en-US" sz="2400" i="1" dirty="0"/>
              <a:t>Note that we have omitted the	</a:t>
            </a:r>
            <a:r>
              <a:rPr lang="en-US" sz="2400" i="1" dirty="0">
                <a:solidFill>
                  <a:schemeClr val="accent6">
                    <a:lumMod val="75000"/>
                  </a:schemeClr>
                </a:solidFill>
              </a:rPr>
              <a:t> .class </a:t>
            </a:r>
            <a:r>
              <a:rPr lang="en-US" sz="2400" i="1" dirty="0"/>
              <a:t>extension here</a:t>
            </a:r>
          </a:p>
          <a:p>
            <a:r>
              <a:rPr lang="en-US" sz="2800" dirty="0"/>
              <a:t>The JVM will look for the class file </a:t>
            </a:r>
            <a:r>
              <a:rPr lang="en-US" sz="2800" i="1" dirty="0"/>
              <a:t>Welcome.class</a:t>
            </a:r>
            <a:r>
              <a:rPr lang="en-US" sz="2800" dirty="0"/>
              <a:t>  and search for a </a:t>
            </a:r>
            <a:r>
              <a:rPr lang="en-US" sz="2800" i="1" dirty="0"/>
              <a:t>public  static void main(String args[ ])</a:t>
            </a:r>
            <a:r>
              <a:rPr lang="en-US" sz="2800" dirty="0"/>
              <a:t> method inside the class</a:t>
            </a:r>
          </a:p>
          <a:p>
            <a:r>
              <a:rPr lang="en-US" sz="2800" dirty="0"/>
              <a:t>If the JVM finds the above two, it will execute the body of the main method, otherwise it will generate an error and will exit immediately</a:t>
            </a:r>
          </a:p>
          <a:p>
            <a:endParaRPr lang="en-US" sz="2800" dirty="0"/>
          </a:p>
        </p:txBody>
      </p:sp>
      <p:sp>
        <p:nvSpPr>
          <p:cNvPr id="4" name="Footer Placeholder 3">
            <a:extLst>
              <a:ext uri="{FF2B5EF4-FFF2-40B4-BE49-F238E27FC236}">
                <a16:creationId xmlns:a16="http://schemas.microsoft.com/office/drawing/2014/main" id="{276C6419-A840-4BAE-9F88-52B1BA462F3C}"/>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4CAD9E44-AC53-43CA-9CCC-84B238D43324}"/>
              </a:ext>
            </a:extLst>
          </p:cNvPr>
          <p:cNvSpPr>
            <a:spLocks noGrp="1"/>
          </p:cNvSpPr>
          <p:nvPr>
            <p:ph type="sldNum" sz="quarter" idx="12"/>
          </p:nvPr>
        </p:nvSpPr>
        <p:spPr/>
        <p:txBody>
          <a:bodyPr/>
          <a:lstStyle/>
          <a:p>
            <a:fld id="{EFD55D81-00EE-A74A-87ED-7F9182A32A7C}" type="slidenum">
              <a:rPr lang="en-US" smtClean="0"/>
              <a:t>21</a:t>
            </a:fld>
            <a:endParaRPr lang="en-US" dirty="0"/>
          </a:p>
        </p:txBody>
      </p:sp>
    </p:spTree>
    <p:extLst>
      <p:ext uri="{BB962C8B-B14F-4D97-AF65-F5344CB8AC3E}">
        <p14:creationId xmlns:p14="http://schemas.microsoft.com/office/powerpoint/2010/main" val="24624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6048"/>
            <a:ext cx="8229600" cy="1143000"/>
          </a:xfrm>
        </p:spPr>
        <p:txBody>
          <a:bodyPr vert="horz" lIns="91440" tIns="45720" rIns="91440" bIns="45720" rtlCol="0" anchor="ctr">
            <a:normAutofit/>
          </a:bodyPr>
          <a:lstStyle/>
          <a:p>
            <a:r>
              <a:rPr lang="en-US" dirty="0">
                <a:solidFill>
                  <a:schemeClr val="tx2">
                    <a:lumMod val="60000"/>
                    <a:lumOff val="40000"/>
                  </a:schemeClr>
                </a:solidFill>
              </a:rPr>
              <a:t>Java Development Environment</a:t>
            </a:r>
          </a:p>
        </p:txBody>
      </p:sp>
      <p:sp>
        <p:nvSpPr>
          <p:cNvPr id="3" name="Content Placeholder 2"/>
          <p:cNvSpPr>
            <a:spLocks noGrp="1"/>
          </p:cNvSpPr>
          <p:nvPr>
            <p:ph idx="1"/>
          </p:nvPr>
        </p:nvSpPr>
        <p:spPr>
          <a:xfrm>
            <a:off x="457200" y="1383030"/>
            <a:ext cx="4114800" cy="4525963"/>
          </a:xfrm>
        </p:spPr>
        <p:txBody>
          <a:bodyPr>
            <a:noAutofit/>
          </a:bodyPr>
          <a:lstStyle/>
          <a:p>
            <a:r>
              <a:rPr lang="en-US" sz="2400" dirty="0"/>
              <a:t>Edit</a:t>
            </a:r>
          </a:p>
          <a:p>
            <a:pPr lvl="1"/>
            <a:r>
              <a:rPr lang="en-US" sz="2000" dirty="0"/>
              <a:t>Create/edit the source code</a:t>
            </a:r>
          </a:p>
          <a:p>
            <a:r>
              <a:rPr lang="en-US" sz="2400" dirty="0"/>
              <a:t>Compile</a:t>
            </a:r>
          </a:p>
          <a:p>
            <a:pPr lvl="1"/>
            <a:r>
              <a:rPr lang="en-US" sz="2000" dirty="0"/>
              <a:t>Compile the source code</a:t>
            </a:r>
          </a:p>
          <a:p>
            <a:r>
              <a:rPr lang="en-US" sz="2400" dirty="0"/>
              <a:t>Load</a:t>
            </a:r>
          </a:p>
          <a:p>
            <a:pPr lvl="1"/>
            <a:r>
              <a:rPr lang="en-US" sz="2000" dirty="0"/>
              <a:t>Load the compiled code</a:t>
            </a:r>
          </a:p>
          <a:p>
            <a:r>
              <a:rPr lang="en-US" sz="2400" dirty="0"/>
              <a:t>Verify</a:t>
            </a:r>
          </a:p>
          <a:p>
            <a:pPr lvl="1"/>
            <a:r>
              <a:rPr lang="en-US" sz="2000" dirty="0"/>
              <a:t>Check against security restrictions</a:t>
            </a:r>
          </a:p>
          <a:p>
            <a:r>
              <a:rPr lang="en-US" sz="2400" dirty="0"/>
              <a:t>Execute</a:t>
            </a:r>
          </a:p>
          <a:p>
            <a:pPr lvl="1"/>
            <a:r>
              <a:rPr lang="en-US" sz="2000" dirty="0"/>
              <a:t>Execute the compiled</a:t>
            </a:r>
          </a:p>
        </p:txBody>
      </p:sp>
      <p:sp>
        <p:nvSpPr>
          <p:cNvPr id="4" name="Footer Placeholder 3">
            <a:extLst>
              <a:ext uri="{FF2B5EF4-FFF2-40B4-BE49-F238E27FC236}">
                <a16:creationId xmlns:a16="http://schemas.microsoft.com/office/drawing/2014/main" id="{89FDE95F-60CD-4B88-BC20-6209692B4DCC}"/>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9F41628C-8156-4661-820E-CE140AE145B1}"/>
              </a:ext>
            </a:extLst>
          </p:cNvPr>
          <p:cNvSpPr>
            <a:spLocks noGrp="1"/>
          </p:cNvSpPr>
          <p:nvPr>
            <p:ph type="sldNum" sz="quarter" idx="12"/>
          </p:nvPr>
        </p:nvSpPr>
        <p:spPr/>
        <p:txBody>
          <a:bodyPr/>
          <a:lstStyle/>
          <a:p>
            <a:fld id="{EFD55D81-00EE-A74A-87ED-7F9182A32A7C}" type="slidenum">
              <a:rPr lang="en-US" smtClean="0"/>
              <a:t>22</a:t>
            </a:fld>
            <a:endParaRPr lang="en-US" dirty="0"/>
          </a:p>
        </p:txBody>
      </p:sp>
      <p:pic>
        <p:nvPicPr>
          <p:cNvPr id="1028" name="Picture 4" descr="Execution Process of Java Program in Detail | Working of JUST-IT-TIME  Compiler (JIT) in Detail - Simple Snippets">
            <a:hlinkClick r:id="rId2"/>
            <a:extLst>
              <a:ext uri="{FF2B5EF4-FFF2-40B4-BE49-F238E27FC236}">
                <a16:creationId xmlns:a16="http://schemas.microsoft.com/office/drawing/2014/main" id="{4273B9C4-EBFA-0F0D-9B94-3CDE139FB9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290" y="1853565"/>
            <a:ext cx="4734572" cy="3689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238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Phase 1: Creating a Program</a:t>
            </a:r>
          </a:p>
        </p:txBody>
      </p:sp>
      <p:sp>
        <p:nvSpPr>
          <p:cNvPr id="3" name="Content Placeholder 2"/>
          <p:cNvSpPr>
            <a:spLocks noGrp="1"/>
          </p:cNvSpPr>
          <p:nvPr>
            <p:ph idx="1"/>
          </p:nvPr>
        </p:nvSpPr>
        <p:spPr/>
        <p:txBody>
          <a:bodyPr>
            <a:noAutofit/>
          </a:bodyPr>
          <a:lstStyle/>
          <a:p>
            <a:r>
              <a:rPr lang="en-US" sz="2800" dirty="0"/>
              <a:t>Any text editor or Java IDE (Integrated Development Environment) can be used to develop Java programs</a:t>
            </a:r>
          </a:p>
          <a:p>
            <a:r>
              <a:rPr lang="en-US" sz="2800" dirty="0"/>
              <a:t>Java source‐code file names must end with the </a:t>
            </a:r>
            <a:r>
              <a:rPr lang="en-US" sz="2800" b="1" i="1" dirty="0"/>
              <a:t>.java </a:t>
            </a:r>
            <a:r>
              <a:rPr lang="en-US" sz="2800" dirty="0"/>
              <a:t>extension</a:t>
            </a:r>
          </a:p>
          <a:p>
            <a:r>
              <a:rPr lang="en-US" sz="2800" dirty="0"/>
              <a:t>Some popular Java IDEs are </a:t>
            </a:r>
          </a:p>
          <a:p>
            <a:pPr lvl="1"/>
            <a:r>
              <a:rPr lang="en-US" sz="2400" dirty="0"/>
              <a:t>IntelliJ</a:t>
            </a:r>
          </a:p>
          <a:p>
            <a:pPr lvl="1"/>
            <a:r>
              <a:rPr lang="en-US" sz="2400" dirty="0"/>
              <a:t>VS Code (with appropriate extensions)</a:t>
            </a:r>
          </a:p>
          <a:p>
            <a:pPr lvl="1"/>
            <a:r>
              <a:rPr lang="en-US" sz="2400" dirty="0"/>
              <a:t>NetBeans</a:t>
            </a:r>
          </a:p>
          <a:p>
            <a:pPr lvl="1"/>
            <a:r>
              <a:rPr lang="en-US" sz="2400" dirty="0"/>
              <a:t>Eclipse </a:t>
            </a:r>
          </a:p>
          <a:p>
            <a:pPr marL="457200" lvl="1" indent="0">
              <a:buNone/>
            </a:pPr>
            <a:endParaRPr lang="en-US" sz="2400" dirty="0"/>
          </a:p>
          <a:p>
            <a:pPr lvl="1"/>
            <a:endParaRPr lang="en-US" sz="2400" dirty="0"/>
          </a:p>
          <a:p>
            <a:endParaRPr lang="en-US" sz="2800" dirty="0"/>
          </a:p>
        </p:txBody>
      </p:sp>
      <p:sp>
        <p:nvSpPr>
          <p:cNvPr id="4" name="Footer Placeholder 3">
            <a:extLst>
              <a:ext uri="{FF2B5EF4-FFF2-40B4-BE49-F238E27FC236}">
                <a16:creationId xmlns:a16="http://schemas.microsoft.com/office/drawing/2014/main" id="{3C735DFA-8472-4A40-9202-D748DF68E781}"/>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C95A20F9-2755-424B-A5E6-60F6DC82E28A}"/>
              </a:ext>
            </a:extLst>
          </p:cNvPr>
          <p:cNvSpPr>
            <a:spLocks noGrp="1"/>
          </p:cNvSpPr>
          <p:nvPr>
            <p:ph type="sldNum" sz="quarter" idx="12"/>
          </p:nvPr>
        </p:nvSpPr>
        <p:spPr/>
        <p:txBody>
          <a:bodyPr/>
          <a:lstStyle/>
          <a:p>
            <a:fld id="{EFD55D81-00EE-A74A-87ED-7F9182A32A7C}" type="slidenum">
              <a:rPr lang="en-US" smtClean="0"/>
              <a:t>23</a:t>
            </a:fld>
            <a:endParaRPr lang="en-US" dirty="0"/>
          </a:p>
        </p:txBody>
      </p:sp>
    </p:spTree>
    <p:extLst>
      <p:ext uri="{BB962C8B-B14F-4D97-AF65-F5344CB8AC3E}">
        <p14:creationId xmlns:p14="http://schemas.microsoft.com/office/powerpoint/2010/main" val="193537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Phase 2: Compiling a Java Program</a:t>
            </a:r>
          </a:p>
        </p:txBody>
      </p:sp>
      <p:sp>
        <p:nvSpPr>
          <p:cNvPr id="3" name="Content Placeholder 2"/>
          <p:cNvSpPr>
            <a:spLocks noGrp="1"/>
          </p:cNvSpPr>
          <p:nvPr>
            <p:ph idx="1"/>
          </p:nvPr>
        </p:nvSpPr>
        <p:spPr/>
        <p:txBody>
          <a:bodyPr>
            <a:normAutofit/>
          </a:bodyPr>
          <a:lstStyle/>
          <a:p>
            <a:r>
              <a:rPr lang="en-US" sz="2800" b="1" i="1" dirty="0"/>
              <a:t>javac Welcome.java</a:t>
            </a:r>
          </a:p>
          <a:p>
            <a:pPr lvl="1"/>
            <a:r>
              <a:rPr lang="en-US" sz="2400" dirty="0"/>
              <a:t>Searches the file in the current directory</a:t>
            </a:r>
            <a:endParaRPr lang="en-US" sz="2400" b="1" i="1" dirty="0"/>
          </a:p>
          <a:p>
            <a:pPr lvl="1"/>
            <a:r>
              <a:rPr lang="en-US" sz="2400" dirty="0"/>
              <a:t>Compiles  the  source  file  </a:t>
            </a:r>
          </a:p>
          <a:p>
            <a:pPr lvl="1"/>
            <a:r>
              <a:rPr lang="en-US" sz="2400" dirty="0"/>
              <a:t>Transforms the Java source code into bytecodes </a:t>
            </a:r>
          </a:p>
          <a:p>
            <a:pPr lvl="1"/>
            <a:r>
              <a:rPr lang="en-US" sz="2400" dirty="0"/>
              <a:t>Places the bytecodes in a file named </a:t>
            </a:r>
            <a:r>
              <a:rPr lang="en-US" sz="2400" b="1" dirty="0"/>
              <a:t>Welcome.class</a:t>
            </a:r>
          </a:p>
        </p:txBody>
      </p:sp>
      <p:sp>
        <p:nvSpPr>
          <p:cNvPr id="4" name="Footer Placeholder 3">
            <a:extLst>
              <a:ext uri="{FF2B5EF4-FFF2-40B4-BE49-F238E27FC236}">
                <a16:creationId xmlns:a16="http://schemas.microsoft.com/office/drawing/2014/main" id="{AA6BBEAD-10F7-40AE-8D93-074A4FD31021}"/>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07F2FEA7-3A16-4B17-810B-716F86142037}"/>
              </a:ext>
            </a:extLst>
          </p:cNvPr>
          <p:cNvSpPr>
            <a:spLocks noGrp="1"/>
          </p:cNvSpPr>
          <p:nvPr>
            <p:ph type="sldNum" sz="quarter" idx="12"/>
          </p:nvPr>
        </p:nvSpPr>
        <p:spPr/>
        <p:txBody>
          <a:bodyPr/>
          <a:lstStyle/>
          <a:p>
            <a:fld id="{EFD55D81-00EE-A74A-87ED-7F9182A32A7C}" type="slidenum">
              <a:rPr lang="en-US" smtClean="0"/>
              <a:t>24</a:t>
            </a:fld>
            <a:endParaRPr lang="en-US" dirty="0"/>
          </a:p>
        </p:txBody>
      </p:sp>
    </p:spTree>
    <p:extLst>
      <p:ext uri="{BB962C8B-B14F-4D97-AF65-F5344CB8AC3E}">
        <p14:creationId xmlns:p14="http://schemas.microsoft.com/office/powerpoint/2010/main" val="2777626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Bytecodes *</a:t>
            </a:r>
          </a:p>
        </p:txBody>
      </p:sp>
      <p:sp>
        <p:nvSpPr>
          <p:cNvPr id="3" name="Content Placeholder 2"/>
          <p:cNvSpPr>
            <a:spLocks noGrp="1"/>
          </p:cNvSpPr>
          <p:nvPr>
            <p:ph idx="1"/>
          </p:nvPr>
        </p:nvSpPr>
        <p:spPr>
          <a:xfrm>
            <a:off x="457200" y="1600200"/>
            <a:ext cx="8503920" cy="4525963"/>
          </a:xfrm>
        </p:spPr>
        <p:txBody>
          <a:bodyPr>
            <a:noAutofit/>
          </a:bodyPr>
          <a:lstStyle/>
          <a:p>
            <a:r>
              <a:rPr lang="en-US" sz="2800" dirty="0"/>
              <a:t>They are not machine language binary code</a:t>
            </a:r>
          </a:p>
          <a:p>
            <a:r>
              <a:rPr lang="en-US" sz="2800" dirty="0"/>
              <a:t>They are independent of any particular microprocessor or hardware platform</a:t>
            </a:r>
          </a:p>
          <a:p>
            <a:r>
              <a:rPr lang="en-US" sz="2800" dirty="0"/>
              <a:t>They are platform‐independent instructions</a:t>
            </a:r>
          </a:p>
          <a:p>
            <a:r>
              <a:rPr lang="en-US" sz="2800" dirty="0"/>
              <a:t>Another entity (interpreter) is required to convert the bytecodes into machine codes that the underlying microprocessor understands</a:t>
            </a:r>
          </a:p>
          <a:p>
            <a:r>
              <a:rPr lang="en-US" sz="2800" dirty="0"/>
              <a:t>This is the job of the </a:t>
            </a:r>
            <a:r>
              <a:rPr lang="en-US" sz="2800" b="1" dirty="0"/>
              <a:t>JVM</a:t>
            </a:r>
            <a:r>
              <a:rPr lang="en-US" sz="2800" dirty="0"/>
              <a:t> (Java Virtual Machine)</a:t>
            </a:r>
          </a:p>
          <a:p>
            <a:endParaRPr lang="en-US" sz="2800" dirty="0"/>
          </a:p>
        </p:txBody>
      </p:sp>
      <p:sp>
        <p:nvSpPr>
          <p:cNvPr id="4" name="Footer Placeholder 3">
            <a:extLst>
              <a:ext uri="{FF2B5EF4-FFF2-40B4-BE49-F238E27FC236}">
                <a16:creationId xmlns:a16="http://schemas.microsoft.com/office/drawing/2014/main" id="{9BAAA4BC-473D-47DB-B6ED-F9AC827FBB47}"/>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610BD4B3-334E-4E5D-9CC8-080156F55CE4}"/>
              </a:ext>
            </a:extLst>
          </p:cNvPr>
          <p:cNvSpPr>
            <a:spLocks noGrp="1"/>
          </p:cNvSpPr>
          <p:nvPr>
            <p:ph type="sldNum" sz="quarter" idx="12"/>
          </p:nvPr>
        </p:nvSpPr>
        <p:spPr/>
        <p:txBody>
          <a:bodyPr/>
          <a:lstStyle/>
          <a:p>
            <a:fld id="{EFD55D81-00EE-A74A-87ED-7F9182A32A7C}" type="slidenum">
              <a:rPr lang="en-US" smtClean="0"/>
              <a:t>25</a:t>
            </a:fld>
            <a:endParaRPr lang="en-US" dirty="0"/>
          </a:p>
        </p:txBody>
      </p:sp>
    </p:spTree>
    <p:extLst>
      <p:ext uri="{BB962C8B-B14F-4D97-AF65-F5344CB8AC3E}">
        <p14:creationId xmlns:p14="http://schemas.microsoft.com/office/powerpoint/2010/main" val="2417687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JVM (Java Virtual Machine) *</a:t>
            </a:r>
          </a:p>
        </p:txBody>
      </p:sp>
      <p:sp>
        <p:nvSpPr>
          <p:cNvPr id="3" name="Content Placeholder 2"/>
          <p:cNvSpPr>
            <a:spLocks noGrp="1"/>
          </p:cNvSpPr>
          <p:nvPr>
            <p:ph idx="1"/>
          </p:nvPr>
        </p:nvSpPr>
        <p:spPr/>
        <p:txBody>
          <a:bodyPr>
            <a:noAutofit/>
          </a:bodyPr>
          <a:lstStyle/>
          <a:p>
            <a:r>
              <a:rPr lang="en-US" sz="2800" dirty="0"/>
              <a:t>It is a part of the JDK and the foundation of the Java platform</a:t>
            </a:r>
          </a:p>
          <a:p>
            <a:r>
              <a:rPr lang="en-US" sz="2800" dirty="0"/>
              <a:t>It can be installed separately or with JDK</a:t>
            </a:r>
          </a:p>
          <a:p>
            <a:r>
              <a:rPr lang="en-US" sz="2800" dirty="0"/>
              <a:t>A virtual machine (VM) is a software application that simulates a computer, but hides the underlying operating system and hardware from the programs that interact with the VM</a:t>
            </a:r>
          </a:p>
          <a:p>
            <a:r>
              <a:rPr lang="en-US" sz="2800" dirty="0">
                <a:solidFill>
                  <a:srgbClr val="FF0000"/>
                </a:solidFill>
              </a:rPr>
              <a:t>It is the JVM that makes Java a portable language</a:t>
            </a:r>
          </a:p>
        </p:txBody>
      </p:sp>
      <p:sp>
        <p:nvSpPr>
          <p:cNvPr id="4" name="Footer Placeholder 3">
            <a:extLst>
              <a:ext uri="{FF2B5EF4-FFF2-40B4-BE49-F238E27FC236}">
                <a16:creationId xmlns:a16="http://schemas.microsoft.com/office/drawing/2014/main" id="{ECE2D0A8-0A5E-4D4A-A5C6-1A0D11BC6D28}"/>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FA6B88AB-480F-4789-B280-AEF963C3F5D4}"/>
              </a:ext>
            </a:extLst>
          </p:cNvPr>
          <p:cNvSpPr>
            <a:spLocks noGrp="1"/>
          </p:cNvSpPr>
          <p:nvPr>
            <p:ph type="sldNum" sz="quarter" idx="12"/>
          </p:nvPr>
        </p:nvSpPr>
        <p:spPr/>
        <p:txBody>
          <a:bodyPr/>
          <a:lstStyle/>
          <a:p>
            <a:fld id="{EFD55D81-00EE-A74A-87ED-7F9182A32A7C}" type="slidenum">
              <a:rPr lang="en-US" smtClean="0"/>
              <a:t>26</a:t>
            </a:fld>
            <a:endParaRPr lang="en-US" dirty="0"/>
          </a:p>
        </p:txBody>
      </p:sp>
    </p:spTree>
    <p:extLst>
      <p:ext uri="{BB962C8B-B14F-4D97-AF65-F5344CB8AC3E}">
        <p14:creationId xmlns:p14="http://schemas.microsoft.com/office/powerpoint/2010/main" val="2870679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JVM (Java Virtual Machine) *</a:t>
            </a:r>
          </a:p>
        </p:txBody>
      </p:sp>
      <p:sp>
        <p:nvSpPr>
          <p:cNvPr id="3" name="Content Placeholder 2"/>
          <p:cNvSpPr>
            <a:spLocks noGrp="1"/>
          </p:cNvSpPr>
          <p:nvPr>
            <p:ph idx="1"/>
          </p:nvPr>
        </p:nvSpPr>
        <p:spPr/>
        <p:txBody>
          <a:bodyPr>
            <a:noAutofit/>
          </a:bodyPr>
          <a:lstStyle/>
          <a:p>
            <a:r>
              <a:rPr lang="en-US" sz="2800" dirty="0"/>
              <a:t>The same bytecodes can be executed on any platform containing a compatible JVM</a:t>
            </a:r>
          </a:p>
          <a:p>
            <a:r>
              <a:rPr lang="en-US" sz="2800" dirty="0"/>
              <a:t>The JVM is invoked by the java command</a:t>
            </a:r>
          </a:p>
          <a:p>
            <a:pPr lvl="1"/>
            <a:r>
              <a:rPr lang="en-US" sz="2400" b="1" i="1" dirty="0"/>
              <a:t>java Welcome</a:t>
            </a:r>
          </a:p>
          <a:p>
            <a:r>
              <a:rPr lang="en-US" sz="2800" dirty="0"/>
              <a:t>It searches the class Welcome in the current directory and executes the main method of class Welcome</a:t>
            </a:r>
          </a:p>
          <a:p>
            <a:r>
              <a:rPr lang="en-US" sz="2800" dirty="0"/>
              <a:t>It issues an error if it cannot find the class Welcome or if class Welcome does not contain a method called main with proper signature</a:t>
            </a:r>
          </a:p>
          <a:p>
            <a:endParaRPr lang="en-US" sz="2800" dirty="0"/>
          </a:p>
        </p:txBody>
      </p:sp>
      <p:sp>
        <p:nvSpPr>
          <p:cNvPr id="4" name="Footer Placeholder 3">
            <a:extLst>
              <a:ext uri="{FF2B5EF4-FFF2-40B4-BE49-F238E27FC236}">
                <a16:creationId xmlns:a16="http://schemas.microsoft.com/office/drawing/2014/main" id="{D842C87F-D79E-4208-8B24-0453292B6453}"/>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77629F1D-4500-4D55-AC7A-585B16332E4A}"/>
              </a:ext>
            </a:extLst>
          </p:cNvPr>
          <p:cNvSpPr>
            <a:spLocks noGrp="1"/>
          </p:cNvSpPr>
          <p:nvPr>
            <p:ph type="sldNum" sz="quarter" idx="12"/>
          </p:nvPr>
        </p:nvSpPr>
        <p:spPr/>
        <p:txBody>
          <a:bodyPr/>
          <a:lstStyle/>
          <a:p>
            <a:fld id="{EFD55D81-00EE-A74A-87ED-7F9182A32A7C}" type="slidenum">
              <a:rPr lang="en-US" smtClean="0"/>
              <a:t>27</a:t>
            </a:fld>
            <a:endParaRPr lang="en-US" dirty="0"/>
          </a:p>
        </p:txBody>
      </p:sp>
    </p:spTree>
    <p:extLst>
      <p:ext uri="{BB962C8B-B14F-4D97-AF65-F5344CB8AC3E}">
        <p14:creationId xmlns:p14="http://schemas.microsoft.com/office/powerpoint/2010/main" val="377242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Phase 3: Loading a Program *</a:t>
            </a:r>
          </a:p>
        </p:txBody>
      </p:sp>
      <p:sp>
        <p:nvSpPr>
          <p:cNvPr id="3" name="Content Placeholder 2"/>
          <p:cNvSpPr>
            <a:spLocks noGrp="1"/>
          </p:cNvSpPr>
          <p:nvPr>
            <p:ph idx="1"/>
          </p:nvPr>
        </p:nvSpPr>
        <p:spPr/>
        <p:txBody>
          <a:bodyPr>
            <a:noAutofit/>
          </a:bodyPr>
          <a:lstStyle/>
          <a:p>
            <a:r>
              <a:rPr lang="en-US" sz="2800" dirty="0"/>
              <a:t>One of the components of the JVM is the class loader</a:t>
            </a:r>
          </a:p>
          <a:p>
            <a:r>
              <a:rPr lang="en-US" sz="2800" dirty="0"/>
              <a:t>The class loader takes the .class files containing the programs bytecodes and transfers them to RAM</a:t>
            </a:r>
          </a:p>
          <a:p>
            <a:r>
              <a:rPr lang="en-US" sz="2800" dirty="0"/>
              <a:t>The class loader also loads any of the .class files provided by Java that our program uses</a:t>
            </a:r>
          </a:p>
          <a:p>
            <a:pPr marL="0" indent="0">
              <a:buNone/>
            </a:pPr>
            <a:endParaRPr lang="en-US" sz="2800" dirty="0"/>
          </a:p>
        </p:txBody>
      </p:sp>
      <p:sp>
        <p:nvSpPr>
          <p:cNvPr id="4" name="Footer Placeholder 3">
            <a:extLst>
              <a:ext uri="{FF2B5EF4-FFF2-40B4-BE49-F238E27FC236}">
                <a16:creationId xmlns:a16="http://schemas.microsoft.com/office/drawing/2014/main" id="{8AB0BF2C-FA12-4D41-8E27-DD295A7D9C96}"/>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C0CAFA3C-7580-4F50-8468-3A2906D78F6E}"/>
              </a:ext>
            </a:extLst>
          </p:cNvPr>
          <p:cNvSpPr>
            <a:spLocks noGrp="1"/>
          </p:cNvSpPr>
          <p:nvPr>
            <p:ph type="sldNum" sz="quarter" idx="12"/>
          </p:nvPr>
        </p:nvSpPr>
        <p:spPr/>
        <p:txBody>
          <a:bodyPr/>
          <a:lstStyle/>
          <a:p>
            <a:fld id="{EFD55D81-00EE-A74A-87ED-7F9182A32A7C}" type="slidenum">
              <a:rPr lang="en-US" smtClean="0"/>
              <a:t>28</a:t>
            </a:fld>
            <a:endParaRPr lang="en-US" dirty="0"/>
          </a:p>
        </p:txBody>
      </p:sp>
    </p:spTree>
    <p:extLst>
      <p:ext uri="{BB962C8B-B14F-4D97-AF65-F5344CB8AC3E}">
        <p14:creationId xmlns:p14="http://schemas.microsoft.com/office/powerpoint/2010/main" val="464535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Phase 4: Bytecode Verification *</a:t>
            </a:r>
          </a:p>
        </p:txBody>
      </p:sp>
      <p:sp>
        <p:nvSpPr>
          <p:cNvPr id="3" name="Content Placeholder 2"/>
          <p:cNvSpPr>
            <a:spLocks noGrp="1"/>
          </p:cNvSpPr>
          <p:nvPr>
            <p:ph idx="1"/>
          </p:nvPr>
        </p:nvSpPr>
        <p:spPr/>
        <p:txBody>
          <a:bodyPr>
            <a:noAutofit/>
          </a:bodyPr>
          <a:lstStyle/>
          <a:p>
            <a:r>
              <a:rPr lang="en-US" sz="2800" dirty="0"/>
              <a:t>Another component of	 the JVM is the bytecode verifier</a:t>
            </a:r>
          </a:p>
          <a:p>
            <a:r>
              <a:rPr lang="en-US" sz="2800" dirty="0"/>
              <a:t>Its job is to ensure that bytecodes are valid and do not violate Java’s security restrictions</a:t>
            </a:r>
          </a:p>
          <a:p>
            <a:r>
              <a:rPr lang="en-US" sz="2800" dirty="0"/>
              <a:t>This feature helps to prevent Java programs arriving over the network from damaging our system</a:t>
            </a:r>
          </a:p>
          <a:p>
            <a:pPr marL="0" indent="0">
              <a:buNone/>
            </a:pPr>
            <a:endParaRPr lang="en-US" sz="2800" dirty="0"/>
          </a:p>
        </p:txBody>
      </p:sp>
      <p:sp>
        <p:nvSpPr>
          <p:cNvPr id="4" name="Footer Placeholder 3">
            <a:extLst>
              <a:ext uri="{FF2B5EF4-FFF2-40B4-BE49-F238E27FC236}">
                <a16:creationId xmlns:a16="http://schemas.microsoft.com/office/drawing/2014/main" id="{3A750FFD-3E33-4785-B461-99DEE6DDC5BD}"/>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06B3FBA3-4B67-4057-AD15-5140E0B06DE8}"/>
              </a:ext>
            </a:extLst>
          </p:cNvPr>
          <p:cNvSpPr>
            <a:spLocks noGrp="1"/>
          </p:cNvSpPr>
          <p:nvPr>
            <p:ph type="sldNum" sz="quarter" idx="12"/>
          </p:nvPr>
        </p:nvSpPr>
        <p:spPr/>
        <p:txBody>
          <a:bodyPr/>
          <a:lstStyle/>
          <a:p>
            <a:fld id="{EFD55D81-00EE-A74A-87ED-7F9182A32A7C}" type="slidenum">
              <a:rPr lang="en-US" smtClean="0"/>
              <a:t>29</a:t>
            </a:fld>
            <a:endParaRPr lang="en-US" dirty="0"/>
          </a:p>
        </p:txBody>
      </p:sp>
    </p:spTree>
    <p:extLst>
      <p:ext uri="{BB962C8B-B14F-4D97-AF65-F5344CB8AC3E}">
        <p14:creationId xmlns:p14="http://schemas.microsoft.com/office/powerpoint/2010/main" val="3779471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What is Java</a:t>
            </a:r>
          </a:p>
        </p:txBody>
      </p:sp>
      <p:sp>
        <p:nvSpPr>
          <p:cNvPr id="3" name="Content Placeholder 2"/>
          <p:cNvSpPr>
            <a:spLocks noGrp="1"/>
          </p:cNvSpPr>
          <p:nvPr>
            <p:ph idx="1"/>
          </p:nvPr>
        </p:nvSpPr>
        <p:spPr/>
        <p:txBody>
          <a:bodyPr>
            <a:normAutofit/>
          </a:bodyPr>
          <a:lstStyle/>
          <a:p>
            <a:r>
              <a:rPr lang="en-US" sz="2800" dirty="0"/>
              <a:t>A simple, object‐oriented, distributed, interpreted, robust, secure, architecture neutral, portable, high‐performance, multithreaded, and dynamic language ‐‐ </a:t>
            </a:r>
            <a:r>
              <a:rPr lang="en-US" sz="2800" b="1" dirty="0"/>
              <a:t>Sun Microsystems </a:t>
            </a:r>
          </a:p>
          <a:p>
            <a:r>
              <a:rPr lang="en-US" sz="2800" b="1" dirty="0"/>
              <a:t>Object‐Oriented</a:t>
            </a:r>
          </a:p>
          <a:p>
            <a:pPr lvl="1"/>
            <a:r>
              <a:rPr lang="en-US" sz="2400" dirty="0"/>
              <a:t>No free functions</a:t>
            </a:r>
          </a:p>
          <a:p>
            <a:pPr lvl="1"/>
            <a:r>
              <a:rPr lang="en-US" sz="2400" dirty="0"/>
              <a:t>All code belong to some class</a:t>
            </a:r>
          </a:p>
          <a:p>
            <a:pPr lvl="1"/>
            <a:r>
              <a:rPr lang="en-US" sz="2400" dirty="0"/>
              <a:t>Classes are in turn arranged in a hierarchy or package structure</a:t>
            </a:r>
          </a:p>
        </p:txBody>
      </p:sp>
      <p:sp>
        <p:nvSpPr>
          <p:cNvPr id="4" name="Footer Placeholder 3">
            <a:extLst>
              <a:ext uri="{FF2B5EF4-FFF2-40B4-BE49-F238E27FC236}">
                <a16:creationId xmlns:a16="http://schemas.microsoft.com/office/drawing/2014/main" id="{51C6980A-6AC2-4482-AD47-0AC36DE173DA}"/>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98EC67CA-9A82-4E64-AEFA-90AF14511A27}"/>
              </a:ext>
            </a:extLst>
          </p:cNvPr>
          <p:cNvSpPr>
            <a:spLocks noGrp="1"/>
          </p:cNvSpPr>
          <p:nvPr>
            <p:ph type="sldNum" sz="quarter" idx="12"/>
          </p:nvPr>
        </p:nvSpPr>
        <p:spPr/>
        <p:txBody>
          <a:bodyPr/>
          <a:lstStyle/>
          <a:p>
            <a:fld id="{EFD55D81-00EE-A74A-87ED-7F9182A32A7C}" type="slidenum">
              <a:rPr lang="en-US" smtClean="0"/>
              <a:t>3</a:t>
            </a:fld>
            <a:endParaRPr lang="en-US" dirty="0"/>
          </a:p>
        </p:txBody>
      </p:sp>
    </p:spTree>
    <p:extLst>
      <p:ext uri="{BB962C8B-B14F-4D97-AF65-F5344CB8AC3E}">
        <p14:creationId xmlns:p14="http://schemas.microsoft.com/office/powerpoint/2010/main" val="427834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Phase 5: Execution</a:t>
            </a:r>
          </a:p>
        </p:txBody>
      </p:sp>
      <p:sp>
        <p:nvSpPr>
          <p:cNvPr id="3" name="Content Placeholder 2"/>
          <p:cNvSpPr>
            <a:spLocks noGrp="1"/>
          </p:cNvSpPr>
          <p:nvPr>
            <p:ph idx="1"/>
          </p:nvPr>
        </p:nvSpPr>
        <p:spPr/>
        <p:txBody>
          <a:bodyPr>
            <a:normAutofit/>
          </a:bodyPr>
          <a:lstStyle/>
          <a:p>
            <a:r>
              <a:rPr lang="en-US" sz="2800" dirty="0"/>
              <a:t>Now the actual execution of the program begins</a:t>
            </a:r>
          </a:p>
          <a:p>
            <a:r>
              <a:rPr lang="en-US" sz="2800" dirty="0"/>
              <a:t>Bytecodes are converted to machine language suitable for the underlying OS and hardware</a:t>
            </a:r>
          </a:p>
          <a:p>
            <a:r>
              <a:rPr lang="en-US" sz="2800" dirty="0"/>
              <a:t>Java programs go through two compilation phases</a:t>
            </a:r>
          </a:p>
          <a:p>
            <a:pPr lvl="1"/>
            <a:r>
              <a:rPr lang="en-US" sz="2400" dirty="0"/>
              <a:t>Source code ‐&gt; Bytecodes </a:t>
            </a:r>
          </a:p>
          <a:p>
            <a:pPr lvl="1"/>
            <a:r>
              <a:rPr lang="en-US" sz="2400" dirty="0"/>
              <a:t>Bytecodes ‐&gt; Machine language</a:t>
            </a:r>
          </a:p>
        </p:txBody>
      </p:sp>
      <p:sp>
        <p:nvSpPr>
          <p:cNvPr id="4" name="Footer Placeholder 3">
            <a:extLst>
              <a:ext uri="{FF2B5EF4-FFF2-40B4-BE49-F238E27FC236}">
                <a16:creationId xmlns:a16="http://schemas.microsoft.com/office/drawing/2014/main" id="{44DC75A5-63E5-4615-9B0F-FF5A009FB9BD}"/>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D34D37E1-041D-4D18-8875-0D5C59AD2F1E}"/>
              </a:ext>
            </a:extLst>
          </p:cNvPr>
          <p:cNvSpPr>
            <a:spLocks noGrp="1"/>
          </p:cNvSpPr>
          <p:nvPr>
            <p:ph type="sldNum" sz="quarter" idx="12"/>
          </p:nvPr>
        </p:nvSpPr>
        <p:spPr/>
        <p:txBody>
          <a:bodyPr/>
          <a:lstStyle/>
          <a:p>
            <a:fld id="{EFD55D81-00EE-A74A-87ED-7F9182A32A7C}" type="slidenum">
              <a:rPr lang="en-US" smtClean="0"/>
              <a:t>30</a:t>
            </a:fld>
            <a:endParaRPr lang="en-US" dirty="0"/>
          </a:p>
        </p:txBody>
      </p:sp>
    </p:spTree>
    <p:extLst>
      <p:ext uri="{BB962C8B-B14F-4D97-AF65-F5344CB8AC3E}">
        <p14:creationId xmlns:p14="http://schemas.microsoft.com/office/powerpoint/2010/main" val="3154420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Another Java Program</a:t>
            </a:r>
          </a:p>
        </p:txBody>
      </p:sp>
      <p:pic>
        <p:nvPicPr>
          <p:cNvPr id="8" name="Picture 7"/>
          <p:cNvPicPr>
            <a:picLocks noChangeAspect="1"/>
          </p:cNvPicPr>
          <p:nvPr/>
        </p:nvPicPr>
        <p:blipFill>
          <a:blip r:embed="rId2"/>
          <a:stretch>
            <a:fillRect/>
          </a:stretch>
        </p:blipFill>
        <p:spPr>
          <a:xfrm>
            <a:off x="109057" y="1572424"/>
            <a:ext cx="4335676" cy="4402380"/>
          </a:xfrm>
          <a:prstGeom prst="rect">
            <a:avLst/>
          </a:prstGeom>
        </p:spPr>
      </p:pic>
      <p:pic>
        <p:nvPicPr>
          <p:cNvPr id="9" name="Picture 8"/>
          <p:cNvPicPr>
            <a:picLocks noChangeAspect="1"/>
          </p:cNvPicPr>
          <p:nvPr/>
        </p:nvPicPr>
        <p:blipFill>
          <a:blip r:embed="rId3"/>
          <a:stretch>
            <a:fillRect/>
          </a:stretch>
        </p:blipFill>
        <p:spPr>
          <a:xfrm>
            <a:off x="4068557" y="2643809"/>
            <a:ext cx="4969286" cy="2057400"/>
          </a:xfrm>
          <a:prstGeom prst="rect">
            <a:avLst/>
          </a:prstGeom>
        </p:spPr>
      </p:pic>
      <p:sp>
        <p:nvSpPr>
          <p:cNvPr id="3" name="Footer Placeholder 2">
            <a:extLst>
              <a:ext uri="{FF2B5EF4-FFF2-40B4-BE49-F238E27FC236}">
                <a16:creationId xmlns:a16="http://schemas.microsoft.com/office/drawing/2014/main" id="{8819AE28-F5DD-41F5-B5D6-92A89A0C7AAC}"/>
              </a:ext>
            </a:extLst>
          </p:cNvPr>
          <p:cNvSpPr>
            <a:spLocks noGrp="1"/>
          </p:cNvSpPr>
          <p:nvPr>
            <p:ph type="ftr" sz="quarter" idx="11"/>
          </p:nvPr>
        </p:nvSpPr>
        <p:spPr/>
        <p:txBody>
          <a:bodyPr/>
          <a:lstStyle/>
          <a:p>
            <a:r>
              <a:rPr lang="en-US" dirty="0"/>
              <a:t>Prepared By - Rifat Shahriyar</a:t>
            </a:r>
          </a:p>
        </p:txBody>
      </p:sp>
      <p:sp>
        <p:nvSpPr>
          <p:cNvPr id="4" name="Slide Number Placeholder 3">
            <a:extLst>
              <a:ext uri="{FF2B5EF4-FFF2-40B4-BE49-F238E27FC236}">
                <a16:creationId xmlns:a16="http://schemas.microsoft.com/office/drawing/2014/main" id="{BEF1A990-E8FF-43BE-B3B7-31AF26201EE4}"/>
              </a:ext>
            </a:extLst>
          </p:cNvPr>
          <p:cNvSpPr>
            <a:spLocks noGrp="1"/>
          </p:cNvSpPr>
          <p:nvPr>
            <p:ph type="sldNum" sz="quarter" idx="12"/>
          </p:nvPr>
        </p:nvSpPr>
        <p:spPr/>
        <p:txBody>
          <a:bodyPr/>
          <a:lstStyle/>
          <a:p>
            <a:fld id="{EFD55D81-00EE-A74A-87ED-7F9182A32A7C}" type="slidenum">
              <a:rPr lang="en-US" smtClean="0"/>
              <a:t>31</a:t>
            </a:fld>
            <a:endParaRPr lang="en-US" dirty="0"/>
          </a:p>
        </p:txBody>
      </p:sp>
    </p:spTree>
    <p:extLst>
      <p:ext uri="{BB962C8B-B14F-4D97-AF65-F5344CB8AC3E}">
        <p14:creationId xmlns:p14="http://schemas.microsoft.com/office/powerpoint/2010/main" val="1659793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Examining A.java</a:t>
            </a:r>
          </a:p>
        </p:txBody>
      </p:sp>
      <p:sp>
        <p:nvSpPr>
          <p:cNvPr id="3" name="Content Placeholder 2"/>
          <p:cNvSpPr>
            <a:spLocks noGrp="1"/>
          </p:cNvSpPr>
          <p:nvPr>
            <p:ph idx="1"/>
          </p:nvPr>
        </p:nvSpPr>
        <p:spPr/>
        <p:txBody>
          <a:bodyPr>
            <a:noAutofit/>
          </a:bodyPr>
          <a:lstStyle/>
          <a:p>
            <a:r>
              <a:rPr lang="en-US" sz="2800" dirty="0"/>
              <a:t>The variable of a class type is called a reference</a:t>
            </a:r>
          </a:p>
          <a:p>
            <a:pPr lvl="1"/>
            <a:r>
              <a:rPr lang="en-US" i="1" dirty="0"/>
              <a:t>ob</a:t>
            </a:r>
            <a:r>
              <a:rPr lang="en-US" dirty="0"/>
              <a:t> is a reference to A object</a:t>
            </a:r>
          </a:p>
          <a:p>
            <a:r>
              <a:rPr lang="en-US" sz="2800" dirty="0"/>
              <a:t>Declaring  a  class  reference  is  not  enough, we have to use new to create an object</a:t>
            </a:r>
          </a:p>
          <a:p>
            <a:r>
              <a:rPr lang="en-US" sz="2800" dirty="0"/>
              <a:t>Every Java object has to be instantiated using keyword </a:t>
            </a:r>
            <a:r>
              <a:rPr lang="en-US" sz="2800" b="1" dirty="0"/>
              <a:t>new</a:t>
            </a:r>
            <a:endParaRPr lang="en-US" sz="2800" dirty="0"/>
          </a:p>
          <a:p>
            <a:r>
              <a:rPr lang="en-US" sz="2800" dirty="0"/>
              <a:t>We  access  a  public  member  of  a  class  using  the  dot operator (.)</a:t>
            </a:r>
          </a:p>
          <a:p>
            <a:pPr lvl="1"/>
            <a:r>
              <a:rPr lang="en-US" sz="2400" dirty="0"/>
              <a:t>Dot (.) is the only member access operator in Java</a:t>
            </a:r>
          </a:p>
          <a:p>
            <a:pPr lvl="1"/>
            <a:r>
              <a:rPr lang="en-US" sz="2400" dirty="0"/>
              <a:t>Java does not have </a:t>
            </a:r>
            <a:r>
              <a:rPr lang="en-US" sz="2400" b="1" dirty="0"/>
              <a:t>-&gt;, &amp; </a:t>
            </a:r>
            <a:r>
              <a:rPr lang="en-US" sz="2400" dirty="0"/>
              <a:t>and</a:t>
            </a:r>
            <a:r>
              <a:rPr lang="en-US" sz="2400" b="1" dirty="0"/>
              <a:t> *</a:t>
            </a:r>
          </a:p>
          <a:p>
            <a:endParaRPr lang="en-US" sz="2800" dirty="0"/>
          </a:p>
        </p:txBody>
      </p:sp>
      <p:pic>
        <p:nvPicPr>
          <p:cNvPr id="4" name="Picture 3" descr="9c4eMLoMi.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561" y="4916769"/>
            <a:ext cx="1543596" cy="1465210"/>
          </a:xfrm>
          <a:prstGeom prst="rect">
            <a:avLst/>
          </a:prstGeom>
        </p:spPr>
      </p:pic>
      <p:sp>
        <p:nvSpPr>
          <p:cNvPr id="5" name="Footer Placeholder 4">
            <a:extLst>
              <a:ext uri="{FF2B5EF4-FFF2-40B4-BE49-F238E27FC236}">
                <a16:creationId xmlns:a16="http://schemas.microsoft.com/office/drawing/2014/main" id="{D642A6C4-0186-4370-8659-08FA0DA5BD4D}"/>
              </a:ext>
            </a:extLst>
          </p:cNvPr>
          <p:cNvSpPr>
            <a:spLocks noGrp="1"/>
          </p:cNvSpPr>
          <p:nvPr>
            <p:ph type="ftr" sz="quarter" idx="11"/>
          </p:nvPr>
        </p:nvSpPr>
        <p:spPr/>
        <p:txBody>
          <a:bodyPr/>
          <a:lstStyle/>
          <a:p>
            <a:r>
              <a:rPr lang="en-US" dirty="0"/>
              <a:t>Prepared By - Rifat Shahriyar</a:t>
            </a:r>
          </a:p>
        </p:txBody>
      </p:sp>
      <p:sp>
        <p:nvSpPr>
          <p:cNvPr id="6" name="Slide Number Placeholder 5">
            <a:extLst>
              <a:ext uri="{FF2B5EF4-FFF2-40B4-BE49-F238E27FC236}">
                <a16:creationId xmlns:a16="http://schemas.microsoft.com/office/drawing/2014/main" id="{307D2929-4C1B-4CAF-BE72-135735B45A34}"/>
              </a:ext>
            </a:extLst>
          </p:cNvPr>
          <p:cNvSpPr>
            <a:spLocks noGrp="1"/>
          </p:cNvSpPr>
          <p:nvPr>
            <p:ph type="sldNum" sz="quarter" idx="12"/>
          </p:nvPr>
        </p:nvSpPr>
        <p:spPr/>
        <p:txBody>
          <a:bodyPr/>
          <a:lstStyle/>
          <a:p>
            <a:fld id="{EFD55D81-00EE-A74A-87ED-7F9182A32A7C}" type="slidenum">
              <a:rPr lang="en-US" smtClean="0"/>
              <a:t>32</a:t>
            </a:fld>
            <a:endParaRPr lang="en-US" dirty="0"/>
          </a:p>
        </p:txBody>
      </p:sp>
    </p:spTree>
    <p:extLst>
      <p:ext uri="{BB962C8B-B14F-4D97-AF65-F5344CB8AC3E}">
        <p14:creationId xmlns:p14="http://schemas.microsoft.com/office/powerpoint/2010/main" val="47042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Primitive (built‐in) Data types</a:t>
            </a:r>
          </a:p>
        </p:txBody>
      </p:sp>
      <p:sp>
        <p:nvSpPr>
          <p:cNvPr id="3" name="Content Placeholder 2"/>
          <p:cNvSpPr>
            <a:spLocks noGrp="1"/>
          </p:cNvSpPr>
          <p:nvPr>
            <p:ph idx="1"/>
          </p:nvPr>
        </p:nvSpPr>
        <p:spPr/>
        <p:txBody>
          <a:bodyPr>
            <a:noAutofit/>
          </a:bodyPr>
          <a:lstStyle/>
          <a:p>
            <a:r>
              <a:rPr lang="en-US" sz="2800" dirty="0"/>
              <a:t>Integers</a:t>
            </a:r>
          </a:p>
          <a:p>
            <a:pPr lvl="1"/>
            <a:r>
              <a:rPr lang="en-US" sz="2000" b="1" dirty="0"/>
              <a:t>byte 		8‐bit integer (new) </a:t>
            </a:r>
          </a:p>
          <a:p>
            <a:pPr lvl="1"/>
            <a:r>
              <a:rPr lang="en-US" sz="2000" dirty="0"/>
              <a:t>short 		16‐bit integer</a:t>
            </a:r>
          </a:p>
          <a:p>
            <a:pPr lvl="1"/>
            <a:r>
              <a:rPr lang="en-US" sz="2000" dirty="0"/>
              <a:t>int 		32‐bit signed integer</a:t>
            </a:r>
          </a:p>
          <a:p>
            <a:pPr lvl="1"/>
            <a:r>
              <a:rPr lang="en-US" sz="2000" dirty="0"/>
              <a:t>long 		64‐bit signed integer</a:t>
            </a:r>
          </a:p>
          <a:p>
            <a:r>
              <a:rPr lang="en-US" sz="2800" dirty="0"/>
              <a:t>Real Numbers</a:t>
            </a:r>
          </a:p>
          <a:p>
            <a:pPr lvl="1"/>
            <a:r>
              <a:rPr lang="en-US" sz="2000" dirty="0"/>
              <a:t>float 		32‐bit floating‐point number</a:t>
            </a:r>
          </a:p>
          <a:p>
            <a:pPr lvl="1"/>
            <a:r>
              <a:rPr lang="en-US" sz="2000" dirty="0"/>
              <a:t>double 	64‐bit floating‐point number</a:t>
            </a:r>
          </a:p>
          <a:p>
            <a:r>
              <a:rPr lang="en-US" sz="2800" dirty="0"/>
              <a:t>Other types</a:t>
            </a:r>
          </a:p>
          <a:p>
            <a:pPr lvl="1"/>
            <a:r>
              <a:rPr lang="en-US" sz="2000" b="1" dirty="0"/>
              <a:t>char 		16‐bit, Unicode 2.1 character</a:t>
            </a:r>
          </a:p>
          <a:p>
            <a:pPr lvl="1"/>
            <a:r>
              <a:rPr lang="en-US" sz="2000" dirty="0"/>
              <a:t>boolean 	true or false, </a:t>
            </a:r>
            <a:r>
              <a:rPr lang="en-US" sz="2000" i="1" dirty="0"/>
              <a:t>false is not 0 in Java</a:t>
            </a:r>
          </a:p>
        </p:txBody>
      </p:sp>
      <p:sp>
        <p:nvSpPr>
          <p:cNvPr id="4" name="Footer Placeholder 3">
            <a:extLst>
              <a:ext uri="{FF2B5EF4-FFF2-40B4-BE49-F238E27FC236}">
                <a16:creationId xmlns:a16="http://schemas.microsoft.com/office/drawing/2014/main" id="{C4B5BB03-D191-47E5-98F7-897A574392EA}"/>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17317542-CBBA-47D5-93C4-D35556DD751C}"/>
              </a:ext>
            </a:extLst>
          </p:cNvPr>
          <p:cNvSpPr>
            <a:spLocks noGrp="1"/>
          </p:cNvSpPr>
          <p:nvPr>
            <p:ph type="sldNum" sz="quarter" idx="12"/>
          </p:nvPr>
        </p:nvSpPr>
        <p:spPr/>
        <p:txBody>
          <a:bodyPr/>
          <a:lstStyle/>
          <a:p>
            <a:fld id="{EFD55D81-00EE-A74A-87ED-7F9182A32A7C}" type="slidenum">
              <a:rPr lang="en-US" smtClean="0"/>
              <a:t>33</a:t>
            </a:fld>
            <a:endParaRPr lang="en-US" dirty="0"/>
          </a:p>
        </p:txBody>
      </p:sp>
    </p:spTree>
    <p:extLst>
      <p:ext uri="{BB962C8B-B14F-4D97-AF65-F5344CB8AC3E}">
        <p14:creationId xmlns:p14="http://schemas.microsoft.com/office/powerpoint/2010/main" val="2106330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barn(inVertical)">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arn(inVertical)">
                                      <p:cBhvr>
                                        <p:cTn id="38" dur="500"/>
                                        <p:tgtEl>
                                          <p:spTgt spid="3">
                                            <p:txEl>
                                              <p:pRg st="9" end="9"/>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barn(inVertical)">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Boolean Type</a:t>
            </a:r>
          </a:p>
        </p:txBody>
      </p:sp>
      <p:pic>
        <p:nvPicPr>
          <p:cNvPr id="4" name="Picture 3"/>
          <p:cNvPicPr>
            <a:picLocks noChangeAspect="1"/>
          </p:cNvPicPr>
          <p:nvPr/>
        </p:nvPicPr>
        <p:blipFill>
          <a:blip r:embed="rId2"/>
          <a:stretch>
            <a:fillRect/>
          </a:stretch>
        </p:blipFill>
        <p:spPr>
          <a:xfrm>
            <a:off x="1405663" y="1618477"/>
            <a:ext cx="6796620" cy="4537034"/>
          </a:xfrm>
          <a:prstGeom prst="rect">
            <a:avLst/>
          </a:prstGeom>
        </p:spPr>
      </p:pic>
      <p:sp>
        <p:nvSpPr>
          <p:cNvPr id="3" name="Footer Placeholder 2">
            <a:extLst>
              <a:ext uri="{FF2B5EF4-FFF2-40B4-BE49-F238E27FC236}">
                <a16:creationId xmlns:a16="http://schemas.microsoft.com/office/drawing/2014/main" id="{83E8F0EA-6CB6-4911-8A3F-C3CCCF06516E}"/>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4586FE28-1CCA-46D5-B33F-860311672475}"/>
              </a:ext>
            </a:extLst>
          </p:cNvPr>
          <p:cNvSpPr>
            <a:spLocks noGrp="1"/>
          </p:cNvSpPr>
          <p:nvPr>
            <p:ph type="sldNum" sz="quarter" idx="12"/>
          </p:nvPr>
        </p:nvSpPr>
        <p:spPr/>
        <p:txBody>
          <a:bodyPr/>
          <a:lstStyle/>
          <a:p>
            <a:fld id="{EFD55D81-00EE-A74A-87ED-7F9182A32A7C}" type="slidenum">
              <a:rPr lang="en-US" smtClean="0"/>
              <a:t>34</a:t>
            </a:fld>
            <a:endParaRPr lang="en-US" dirty="0"/>
          </a:p>
        </p:txBody>
      </p:sp>
    </p:spTree>
    <p:extLst>
      <p:ext uri="{BB962C8B-B14F-4D97-AF65-F5344CB8AC3E}">
        <p14:creationId xmlns:p14="http://schemas.microsoft.com/office/powerpoint/2010/main" val="64041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Non‐primitive Data types</a:t>
            </a:r>
          </a:p>
        </p:txBody>
      </p:sp>
      <p:sp>
        <p:nvSpPr>
          <p:cNvPr id="3" name="Content Placeholder 2"/>
          <p:cNvSpPr>
            <a:spLocks noGrp="1"/>
          </p:cNvSpPr>
          <p:nvPr>
            <p:ph idx="1"/>
          </p:nvPr>
        </p:nvSpPr>
        <p:spPr/>
        <p:txBody>
          <a:bodyPr>
            <a:normAutofit/>
          </a:bodyPr>
          <a:lstStyle/>
          <a:p>
            <a:r>
              <a:rPr lang="en-US" sz="2800" dirty="0"/>
              <a:t>The non‐primitive data types in java are </a:t>
            </a:r>
          </a:p>
          <a:p>
            <a:pPr lvl="1"/>
            <a:r>
              <a:rPr lang="en-US" sz="2400" dirty="0"/>
              <a:t>Objects</a:t>
            </a:r>
          </a:p>
          <a:p>
            <a:pPr lvl="1"/>
            <a:r>
              <a:rPr lang="en-US" sz="2400" dirty="0"/>
              <a:t>Array</a:t>
            </a:r>
          </a:p>
          <a:p>
            <a:r>
              <a:rPr lang="en-US" sz="2800" dirty="0"/>
              <a:t>Non‐primitive types are also called reference types </a:t>
            </a:r>
          </a:p>
        </p:txBody>
      </p:sp>
      <p:pic>
        <p:nvPicPr>
          <p:cNvPr id="5" name="Picture 4"/>
          <p:cNvPicPr>
            <a:picLocks noChangeAspect="1"/>
          </p:cNvPicPr>
          <p:nvPr/>
        </p:nvPicPr>
        <p:blipFill>
          <a:blip r:embed="rId2"/>
          <a:stretch>
            <a:fillRect/>
          </a:stretch>
        </p:blipFill>
        <p:spPr>
          <a:xfrm>
            <a:off x="1337383" y="3689396"/>
            <a:ext cx="5777557" cy="2867274"/>
          </a:xfrm>
          <a:prstGeom prst="rect">
            <a:avLst/>
          </a:prstGeom>
        </p:spPr>
      </p:pic>
      <p:sp>
        <p:nvSpPr>
          <p:cNvPr id="4" name="Footer Placeholder 3">
            <a:extLst>
              <a:ext uri="{FF2B5EF4-FFF2-40B4-BE49-F238E27FC236}">
                <a16:creationId xmlns:a16="http://schemas.microsoft.com/office/drawing/2014/main" id="{1D9695E6-878A-4E73-B499-4572A56EF98A}"/>
              </a:ext>
            </a:extLst>
          </p:cNvPr>
          <p:cNvSpPr>
            <a:spLocks noGrp="1"/>
          </p:cNvSpPr>
          <p:nvPr>
            <p:ph type="ftr" sz="quarter" idx="11"/>
          </p:nvPr>
        </p:nvSpPr>
        <p:spPr/>
        <p:txBody>
          <a:bodyPr/>
          <a:lstStyle/>
          <a:p>
            <a:r>
              <a:rPr lang="en-US" dirty="0"/>
              <a:t>Prepared By - Rifat Shahriyar</a:t>
            </a:r>
          </a:p>
        </p:txBody>
      </p:sp>
      <p:sp>
        <p:nvSpPr>
          <p:cNvPr id="6" name="Slide Number Placeholder 5">
            <a:extLst>
              <a:ext uri="{FF2B5EF4-FFF2-40B4-BE49-F238E27FC236}">
                <a16:creationId xmlns:a16="http://schemas.microsoft.com/office/drawing/2014/main" id="{DFB0B13D-0FB5-401C-BDF5-6D9B7DFC1ABE}"/>
              </a:ext>
            </a:extLst>
          </p:cNvPr>
          <p:cNvSpPr>
            <a:spLocks noGrp="1"/>
          </p:cNvSpPr>
          <p:nvPr>
            <p:ph type="sldNum" sz="quarter" idx="12"/>
          </p:nvPr>
        </p:nvSpPr>
        <p:spPr/>
        <p:txBody>
          <a:bodyPr/>
          <a:lstStyle/>
          <a:p>
            <a:fld id="{EFD55D81-00EE-A74A-87ED-7F9182A32A7C}" type="slidenum">
              <a:rPr lang="en-US" smtClean="0"/>
              <a:t>35</a:t>
            </a:fld>
            <a:endParaRPr lang="en-US" dirty="0"/>
          </a:p>
        </p:txBody>
      </p:sp>
    </p:spTree>
    <p:extLst>
      <p:ext uri="{BB962C8B-B14F-4D97-AF65-F5344CB8AC3E}">
        <p14:creationId xmlns:p14="http://schemas.microsoft.com/office/powerpoint/2010/main" val="3088893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Primitive vs. Non‐primitive type</a:t>
            </a:r>
          </a:p>
        </p:txBody>
      </p:sp>
      <p:sp>
        <p:nvSpPr>
          <p:cNvPr id="3" name="Content Placeholder 2"/>
          <p:cNvSpPr>
            <a:spLocks noGrp="1"/>
          </p:cNvSpPr>
          <p:nvPr>
            <p:ph idx="1"/>
          </p:nvPr>
        </p:nvSpPr>
        <p:spPr/>
        <p:txBody>
          <a:bodyPr>
            <a:noAutofit/>
          </a:bodyPr>
          <a:lstStyle/>
          <a:p>
            <a:r>
              <a:rPr lang="en-US" sz="2800" dirty="0"/>
              <a:t>Primitive types are handled by value – the  actual primitive values are stored in variable and passed to methods</a:t>
            </a:r>
          </a:p>
          <a:p>
            <a:pPr marL="457200" lvl="1" indent="0">
              <a:buNone/>
            </a:pPr>
            <a:r>
              <a:rPr lang="en-US" dirty="0"/>
              <a:t>	</a:t>
            </a:r>
            <a:r>
              <a:rPr lang="en-US" sz="2400" b="1" i="1" dirty="0"/>
              <a:t>int x = 10;</a:t>
            </a:r>
          </a:p>
          <a:p>
            <a:pPr marL="457200" lvl="1" indent="0">
              <a:buNone/>
            </a:pPr>
            <a:r>
              <a:rPr lang="en-US" sz="2400" b="1" i="1" dirty="0"/>
              <a:t>	public MyPrimitive(int x) { }</a:t>
            </a:r>
          </a:p>
          <a:p>
            <a:r>
              <a:rPr lang="en-US" sz="2800" dirty="0"/>
              <a:t>Non‐primitive data types (objects and arrays) are handled by reference – the reference is stored in variable and passed to methods</a:t>
            </a:r>
          </a:p>
          <a:p>
            <a:pPr marL="457200" lvl="1" indent="0">
              <a:buNone/>
            </a:pPr>
            <a:r>
              <a:rPr lang="en-US" sz="2400" b="1" i="1" dirty="0"/>
              <a:t>	Box b = new Box(1,2,3);</a:t>
            </a:r>
          </a:p>
          <a:p>
            <a:pPr marL="457200" lvl="1" indent="0">
              <a:buNone/>
            </a:pPr>
            <a:r>
              <a:rPr lang="en-US" sz="2400" b="1" i="1" dirty="0"/>
              <a:t>	public MyNonPrimitive(Box x) { }</a:t>
            </a:r>
          </a:p>
          <a:p>
            <a:pPr marL="0" indent="0">
              <a:buNone/>
            </a:pPr>
            <a:endParaRPr lang="en-US" sz="2800" dirty="0"/>
          </a:p>
        </p:txBody>
      </p:sp>
      <p:sp>
        <p:nvSpPr>
          <p:cNvPr id="4" name="Footer Placeholder 3">
            <a:extLst>
              <a:ext uri="{FF2B5EF4-FFF2-40B4-BE49-F238E27FC236}">
                <a16:creationId xmlns:a16="http://schemas.microsoft.com/office/drawing/2014/main" id="{9645BABF-B829-4A60-8058-179D5BBE4D7D}"/>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28DE3621-B60B-4749-98D1-5928DE5B55D6}"/>
              </a:ext>
            </a:extLst>
          </p:cNvPr>
          <p:cNvSpPr>
            <a:spLocks noGrp="1"/>
          </p:cNvSpPr>
          <p:nvPr>
            <p:ph type="sldNum" sz="quarter" idx="12"/>
          </p:nvPr>
        </p:nvSpPr>
        <p:spPr/>
        <p:txBody>
          <a:bodyPr/>
          <a:lstStyle/>
          <a:p>
            <a:fld id="{EFD55D81-00EE-A74A-87ED-7F9182A32A7C}" type="slidenum">
              <a:rPr lang="en-US" smtClean="0"/>
              <a:t>36</a:t>
            </a:fld>
            <a:endParaRPr lang="en-US" dirty="0"/>
          </a:p>
        </p:txBody>
      </p:sp>
    </p:spTree>
    <p:extLst>
      <p:ext uri="{BB962C8B-B14F-4D97-AF65-F5344CB8AC3E}">
        <p14:creationId xmlns:p14="http://schemas.microsoft.com/office/powerpoint/2010/main" val="184772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Primitive vs. Non‐primitive type</a:t>
            </a:r>
          </a:p>
        </p:txBody>
      </p:sp>
      <p:sp>
        <p:nvSpPr>
          <p:cNvPr id="3" name="Content Placeholder 2"/>
          <p:cNvSpPr>
            <a:spLocks noGrp="1"/>
          </p:cNvSpPr>
          <p:nvPr>
            <p:ph idx="1"/>
          </p:nvPr>
        </p:nvSpPr>
        <p:spPr/>
        <p:txBody>
          <a:bodyPr>
            <a:noAutofit/>
          </a:bodyPr>
          <a:lstStyle/>
          <a:p>
            <a:r>
              <a:rPr lang="en-US" sz="2800" dirty="0"/>
              <a:t>Primitive types are handled by value</a:t>
            </a:r>
          </a:p>
          <a:p>
            <a:pPr lvl="1"/>
            <a:r>
              <a:rPr lang="en-US" sz="2400" dirty="0"/>
              <a:t>There is no easy way to swap two primitive integers in Java </a:t>
            </a:r>
          </a:p>
          <a:p>
            <a:pPr lvl="1"/>
            <a:r>
              <a:rPr lang="en-US" sz="2400" dirty="0"/>
              <a:t>No method like </a:t>
            </a:r>
            <a:r>
              <a:rPr lang="en-US" sz="2400" b="1" dirty="0"/>
              <a:t>void swap(int *x, int *y)</a:t>
            </a:r>
          </a:p>
          <a:p>
            <a:pPr lvl="1"/>
            <a:r>
              <a:rPr lang="en-US" sz="2400" dirty="0"/>
              <a:t>Can only be done using object or array</a:t>
            </a:r>
          </a:p>
          <a:p>
            <a:r>
              <a:rPr lang="en-US" sz="2800" dirty="0"/>
              <a:t>But do we actually need a method to swap?</a:t>
            </a:r>
          </a:p>
          <a:p>
            <a:pPr lvl="1"/>
            <a:r>
              <a:rPr lang="en-US" sz="2400" b="1" dirty="0"/>
              <a:t>x += (y - (y = x))</a:t>
            </a:r>
            <a:r>
              <a:rPr lang="en-US" sz="2400" dirty="0"/>
              <a:t> does the same in a single statement</a:t>
            </a:r>
          </a:p>
          <a:p>
            <a:pPr>
              <a:buFont typeface="Arial" panose="020B0604020202020204" pitchFamily="34" charset="0"/>
              <a:buChar char="•"/>
            </a:pPr>
            <a:r>
              <a:rPr lang="en-US" sz="1800" b="1" dirty="0"/>
              <a:t>Swap(int[] </a:t>
            </a:r>
            <a:r>
              <a:rPr lang="en-US" sz="1800" b="1" dirty="0" err="1"/>
              <a:t>arr</a:t>
            </a:r>
            <a:r>
              <a:rPr lang="en-US" sz="1800" b="1" dirty="0"/>
              <a:t>){</a:t>
            </a:r>
          </a:p>
          <a:p>
            <a:pPr marL="0" indent="0">
              <a:buNone/>
            </a:pPr>
            <a:r>
              <a:rPr lang="en-US" sz="1800" b="1" dirty="0"/>
              <a:t>		temp = </a:t>
            </a:r>
            <a:r>
              <a:rPr lang="en-US" sz="1800" b="1" dirty="0" err="1"/>
              <a:t>arr</a:t>
            </a:r>
            <a:r>
              <a:rPr lang="en-US" sz="1800" b="1" dirty="0"/>
              <a:t>[0];</a:t>
            </a:r>
          </a:p>
          <a:p>
            <a:pPr marL="0" indent="0">
              <a:buNone/>
            </a:pPr>
            <a:r>
              <a:rPr lang="en-US" sz="1800" b="1" dirty="0"/>
              <a:t>		</a:t>
            </a:r>
            <a:r>
              <a:rPr lang="en-US" sz="1800" b="1" dirty="0" err="1"/>
              <a:t>arr</a:t>
            </a:r>
            <a:r>
              <a:rPr lang="en-US" sz="1800" b="1" dirty="0"/>
              <a:t>[0] = </a:t>
            </a:r>
            <a:r>
              <a:rPr lang="en-US" sz="1800" b="1" dirty="0" err="1"/>
              <a:t>arr</a:t>
            </a:r>
            <a:r>
              <a:rPr lang="en-US" sz="1800" b="1" dirty="0"/>
              <a:t>[1];</a:t>
            </a:r>
          </a:p>
          <a:p>
            <a:pPr marL="0" indent="0">
              <a:buNone/>
            </a:pPr>
            <a:r>
              <a:rPr lang="en-US" sz="1800" b="1" dirty="0"/>
              <a:t>		</a:t>
            </a:r>
            <a:r>
              <a:rPr lang="en-US" sz="1800" b="1" dirty="0" err="1"/>
              <a:t>arr</a:t>
            </a:r>
            <a:r>
              <a:rPr lang="en-US" sz="1800" b="1" dirty="0"/>
              <a:t>[0]  = temp;</a:t>
            </a:r>
          </a:p>
          <a:p>
            <a:pPr marL="0" indent="0">
              <a:buNone/>
            </a:pPr>
            <a:r>
              <a:rPr lang="en-US" sz="1800" b="1" dirty="0"/>
              <a:t>	}</a:t>
            </a:r>
          </a:p>
        </p:txBody>
      </p:sp>
      <p:sp>
        <p:nvSpPr>
          <p:cNvPr id="4" name="Footer Placeholder 3">
            <a:extLst>
              <a:ext uri="{FF2B5EF4-FFF2-40B4-BE49-F238E27FC236}">
                <a16:creationId xmlns:a16="http://schemas.microsoft.com/office/drawing/2014/main" id="{C624B91D-9D82-4B95-9035-E560F55BD060}"/>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8767B88D-5857-405B-BB4E-7459CC778AB0}"/>
              </a:ext>
            </a:extLst>
          </p:cNvPr>
          <p:cNvSpPr>
            <a:spLocks noGrp="1"/>
          </p:cNvSpPr>
          <p:nvPr>
            <p:ph type="sldNum" sz="quarter" idx="12"/>
          </p:nvPr>
        </p:nvSpPr>
        <p:spPr/>
        <p:txBody>
          <a:bodyPr/>
          <a:lstStyle/>
          <a:p>
            <a:fld id="{EFD55D81-00EE-A74A-87ED-7F9182A32A7C}" type="slidenum">
              <a:rPr lang="en-US" smtClean="0"/>
              <a:t>37</a:t>
            </a:fld>
            <a:endParaRPr lang="en-US" dirty="0"/>
          </a:p>
        </p:txBody>
      </p:sp>
    </p:spTree>
    <p:extLst>
      <p:ext uri="{BB962C8B-B14F-4D97-AF65-F5344CB8AC3E}">
        <p14:creationId xmlns:p14="http://schemas.microsoft.com/office/powerpoint/2010/main" val="135969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arn(inVertical)">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barn(inVertical)">
                                      <p:cBhvr>
                                        <p:cTn id="41" dur="500"/>
                                        <p:tgtEl>
                                          <p:spTgt spid="3">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barn(inVertical)">
                                      <p:cBhvr>
                                        <p:cTn id="46" dur="500"/>
                                        <p:tgtEl>
                                          <p:spTgt spid="3">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grpId="0"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barn(inVertical)">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Java References</a:t>
            </a:r>
          </a:p>
        </p:txBody>
      </p:sp>
      <p:sp>
        <p:nvSpPr>
          <p:cNvPr id="3" name="Content Placeholder 2"/>
          <p:cNvSpPr>
            <a:spLocks noGrp="1"/>
          </p:cNvSpPr>
          <p:nvPr>
            <p:ph idx="1"/>
          </p:nvPr>
        </p:nvSpPr>
        <p:spPr/>
        <p:txBody>
          <a:bodyPr>
            <a:noAutofit/>
          </a:bodyPr>
          <a:lstStyle/>
          <a:p>
            <a:r>
              <a:rPr lang="en-US" sz="2800" dirty="0"/>
              <a:t>Java references are used to point to Java objects created by new</a:t>
            </a:r>
          </a:p>
          <a:p>
            <a:r>
              <a:rPr lang="en-US" sz="2800" dirty="0"/>
              <a:t>Java objects are </a:t>
            </a:r>
            <a:r>
              <a:rPr lang="en-US" sz="2800" b="1" dirty="0"/>
              <a:t>always</a:t>
            </a:r>
            <a:r>
              <a:rPr lang="en-US" sz="2800" dirty="0"/>
              <a:t> passed </a:t>
            </a:r>
            <a:r>
              <a:rPr lang="en-US" sz="2800" b="1" dirty="0"/>
              <a:t>by reference</a:t>
            </a:r>
            <a:r>
              <a:rPr lang="en-US" sz="2800" dirty="0"/>
              <a:t> to other functions, </a:t>
            </a:r>
            <a:r>
              <a:rPr lang="en-US" sz="2800" b="1" i="1" dirty="0"/>
              <a:t>never by value</a:t>
            </a:r>
          </a:p>
          <a:p>
            <a:r>
              <a:rPr lang="en-US" sz="2800" dirty="0"/>
              <a:t>Java references act as pointers but does not allow pointer arithmetic</a:t>
            </a:r>
          </a:p>
          <a:p>
            <a:r>
              <a:rPr lang="en-US" sz="2800" dirty="0"/>
              <a:t>We cannot read the value of a reference and hence cannot find the address of a Java object</a:t>
            </a:r>
          </a:p>
          <a:p>
            <a:r>
              <a:rPr lang="en-US" sz="2800" dirty="0"/>
              <a:t>We cannot take the address of a Java reference</a:t>
            </a:r>
          </a:p>
          <a:p>
            <a:endParaRPr lang="en-US" sz="2800" dirty="0"/>
          </a:p>
        </p:txBody>
      </p:sp>
      <p:sp>
        <p:nvSpPr>
          <p:cNvPr id="4" name="Footer Placeholder 3">
            <a:extLst>
              <a:ext uri="{FF2B5EF4-FFF2-40B4-BE49-F238E27FC236}">
                <a16:creationId xmlns:a16="http://schemas.microsoft.com/office/drawing/2014/main" id="{E3C6124F-E651-4CBC-896A-9D57A9BD8C64}"/>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2EECCBDB-01BC-4307-AE2A-B3B18678E7FE}"/>
              </a:ext>
            </a:extLst>
          </p:cNvPr>
          <p:cNvSpPr>
            <a:spLocks noGrp="1"/>
          </p:cNvSpPr>
          <p:nvPr>
            <p:ph type="sldNum" sz="quarter" idx="12"/>
          </p:nvPr>
        </p:nvSpPr>
        <p:spPr/>
        <p:txBody>
          <a:bodyPr/>
          <a:lstStyle/>
          <a:p>
            <a:fld id="{EFD55D81-00EE-A74A-87ED-7F9182A32A7C}" type="slidenum">
              <a:rPr lang="en-US" smtClean="0"/>
              <a:t>38</a:t>
            </a:fld>
            <a:endParaRPr lang="en-US" dirty="0"/>
          </a:p>
        </p:txBody>
      </p:sp>
    </p:spTree>
    <p:extLst>
      <p:ext uri="{BB962C8B-B14F-4D97-AF65-F5344CB8AC3E}">
        <p14:creationId xmlns:p14="http://schemas.microsoft.com/office/powerpoint/2010/main" val="3706428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668A15-50BF-469D-9BAA-FDD7F018A2B4}"/>
              </a:ext>
            </a:extLst>
          </p:cNvPr>
          <p:cNvSpPr>
            <a:spLocks noGrp="1"/>
          </p:cNvSpPr>
          <p:nvPr>
            <p:ph idx="1"/>
          </p:nvPr>
        </p:nvSpPr>
        <p:spPr>
          <a:xfrm>
            <a:off x="457200" y="405354"/>
            <a:ext cx="8229600" cy="5720810"/>
          </a:xfrm>
        </p:spPr>
        <p:txBody>
          <a:bodyPr/>
          <a:lstStyle/>
          <a:p>
            <a:r>
              <a:rPr lang="en-US" dirty="0"/>
              <a:t>Java is strictly </a:t>
            </a:r>
            <a:r>
              <a:rPr lang="en-US" b="1" dirty="0">
                <a:solidFill>
                  <a:srgbClr val="FF0000"/>
                </a:solidFill>
              </a:rPr>
              <a:t>pass by value</a:t>
            </a:r>
          </a:p>
          <a:p>
            <a:r>
              <a:rPr lang="en-US" dirty="0"/>
              <a:t>Non Primitive-</a:t>
            </a:r>
          </a:p>
          <a:p>
            <a:pPr marL="0" indent="0">
              <a:buNone/>
            </a:pPr>
            <a:r>
              <a:rPr lang="en-US" dirty="0"/>
              <a:t>	-</a:t>
            </a:r>
            <a:r>
              <a:rPr lang="en-US" i="1" dirty="0"/>
              <a:t>passed by value(copy), no change found in </a:t>
            </a:r>
          </a:p>
          <a:p>
            <a:pPr marL="0" indent="0">
              <a:buNone/>
            </a:pPr>
            <a:r>
              <a:rPr lang="en-US" i="1" dirty="0"/>
              <a:t>	main</a:t>
            </a:r>
          </a:p>
          <a:p>
            <a:pPr>
              <a:buFont typeface="Arial" panose="020B0604020202020204" pitchFamily="34" charset="0"/>
              <a:buChar char="•"/>
            </a:pPr>
            <a:r>
              <a:rPr lang="en-US" dirty="0"/>
              <a:t>Primitive-</a:t>
            </a:r>
          </a:p>
          <a:p>
            <a:pPr marL="0" indent="0">
              <a:buNone/>
            </a:pPr>
            <a:r>
              <a:rPr lang="en-US" dirty="0"/>
              <a:t>	</a:t>
            </a:r>
            <a:r>
              <a:rPr lang="en-US" i="1" dirty="0"/>
              <a:t>-reference is passed by value(copy of address)</a:t>
            </a:r>
          </a:p>
          <a:p>
            <a:pPr marL="0" indent="0">
              <a:buNone/>
            </a:pPr>
            <a:r>
              <a:rPr lang="en-US" i="1" dirty="0"/>
              <a:t>	so, address cannot be changed, but contents </a:t>
            </a:r>
          </a:p>
          <a:p>
            <a:pPr marL="0" indent="0">
              <a:buNone/>
            </a:pPr>
            <a:r>
              <a:rPr lang="en-US" i="1" dirty="0"/>
              <a:t>	are mutable</a:t>
            </a:r>
          </a:p>
          <a:p>
            <a:pPr marL="0" indent="0">
              <a:buNone/>
            </a:pPr>
            <a:endParaRPr lang="en-US" dirty="0"/>
          </a:p>
        </p:txBody>
      </p:sp>
      <p:sp>
        <p:nvSpPr>
          <p:cNvPr id="4" name="Footer Placeholder 3">
            <a:extLst>
              <a:ext uri="{FF2B5EF4-FFF2-40B4-BE49-F238E27FC236}">
                <a16:creationId xmlns:a16="http://schemas.microsoft.com/office/drawing/2014/main" id="{A62398E7-96A3-4CD2-B91C-959B4975BD32}"/>
              </a:ext>
            </a:extLst>
          </p:cNvPr>
          <p:cNvSpPr>
            <a:spLocks noGrp="1"/>
          </p:cNvSpPr>
          <p:nvPr>
            <p:ph type="ftr" sz="quarter" idx="11"/>
          </p:nvPr>
        </p:nvSpPr>
        <p:spPr/>
        <p:txBody>
          <a:bodyPr/>
          <a:lstStyle/>
          <a:p>
            <a:r>
              <a:rPr lang="en-US"/>
              <a:t>Prepared By - Rifat Shahriyar</a:t>
            </a:r>
            <a:endParaRPr lang="en-US" dirty="0"/>
          </a:p>
        </p:txBody>
      </p:sp>
      <p:sp>
        <p:nvSpPr>
          <p:cNvPr id="5" name="Slide Number Placeholder 4">
            <a:extLst>
              <a:ext uri="{FF2B5EF4-FFF2-40B4-BE49-F238E27FC236}">
                <a16:creationId xmlns:a16="http://schemas.microsoft.com/office/drawing/2014/main" id="{04F6203F-B9A4-43EA-82E8-0617E292C64C}"/>
              </a:ext>
            </a:extLst>
          </p:cNvPr>
          <p:cNvSpPr>
            <a:spLocks noGrp="1"/>
          </p:cNvSpPr>
          <p:nvPr>
            <p:ph type="sldNum" sz="quarter" idx="12"/>
          </p:nvPr>
        </p:nvSpPr>
        <p:spPr/>
        <p:txBody>
          <a:bodyPr/>
          <a:lstStyle/>
          <a:p>
            <a:fld id="{EFD55D81-00EE-A74A-87ED-7F9182A32A7C}" type="slidenum">
              <a:rPr lang="en-US" smtClean="0"/>
              <a:t>39</a:t>
            </a:fld>
            <a:endParaRPr lang="en-US" dirty="0"/>
          </a:p>
        </p:txBody>
      </p:sp>
    </p:spTree>
    <p:extLst>
      <p:ext uri="{BB962C8B-B14F-4D97-AF65-F5344CB8AC3E}">
        <p14:creationId xmlns:p14="http://schemas.microsoft.com/office/powerpoint/2010/main" val="6093623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down)">
                                      <p:cBhvr>
                                        <p:cTn id="38" dur="500"/>
                                        <p:tgtEl>
                                          <p:spTgt spid="3">
                                            <p:txEl>
                                              <p:pRg st="6" end="6"/>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down)">
                                      <p:cBhvr>
                                        <p:cTn id="4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What is Java (2)</a:t>
            </a:r>
          </a:p>
        </p:txBody>
      </p:sp>
      <p:sp>
        <p:nvSpPr>
          <p:cNvPr id="3" name="Content Placeholder 2"/>
          <p:cNvSpPr>
            <a:spLocks noGrp="1"/>
          </p:cNvSpPr>
          <p:nvPr>
            <p:ph idx="1"/>
          </p:nvPr>
        </p:nvSpPr>
        <p:spPr/>
        <p:txBody>
          <a:bodyPr>
            <a:normAutofit/>
          </a:bodyPr>
          <a:lstStyle/>
          <a:p>
            <a:r>
              <a:rPr lang="en-US" sz="2800" b="1" dirty="0"/>
              <a:t>Distributed</a:t>
            </a:r>
          </a:p>
          <a:p>
            <a:pPr lvl="1"/>
            <a:r>
              <a:rPr lang="en-US" sz="2400" dirty="0"/>
              <a:t>Fully supports IPv4, with structures to support IPv6</a:t>
            </a:r>
          </a:p>
          <a:p>
            <a:pPr lvl="1"/>
            <a:r>
              <a:rPr lang="en-US" sz="2400" dirty="0"/>
              <a:t>Includes support for Applets: small programs embedded in HTML documents</a:t>
            </a:r>
          </a:p>
          <a:p>
            <a:r>
              <a:rPr lang="en-US" sz="2800" b="1" dirty="0"/>
              <a:t>Interpreted</a:t>
            </a:r>
          </a:p>
          <a:p>
            <a:pPr lvl="1"/>
            <a:r>
              <a:rPr lang="en-US" sz="2400" dirty="0"/>
              <a:t>The program are compiled into Java Virtual Machine (JVM) code called bytecode</a:t>
            </a:r>
          </a:p>
          <a:p>
            <a:pPr lvl="1"/>
            <a:r>
              <a:rPr lang="en-US" sz="2400" dirty="0"/>
              <a:t>Each bytecode instruction is translated into machine code at the time of execution</a:t>
            </a:r>
          </a:p>
        </p:txBody>
      </p:sp>
      <p:sp>
        <p:nvSpPr>
          <p:cNvPr id="4" name="Footer Placeholder 3">
            <a:extLst>
              <a:ext uri="{FF2B5EF4-FFF2-40B4-BE49-F238E27FC236}">
                <a16:creationId xmlns:a16="http://schemas.microsoft.com/office/drawing/2014/main" id="{6D800BF4-8E28-4D58-893F-75B57528B924}"/>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54AD077F-0A96-4F29-A4D3-0823E4A822F4}"/>
              </a:ext>
            </a:extLst>
          </p:cNvPr>
          <p:cNvSpPr>
            <a:spLocks noGrp="1"/>
          </p:cNvSpPr>
          <p:nvPr>
            <p:ph type="sldNum" sz="quarter" idx="12"/>
          </p:nvPr>
        </p:nvSpPr>
        <p:spPr/>
        <p:txBody>
          <a:bodyPr/>
          <a:lstStyle/>
          <a:p>
            <a:fld id="{EFD55D81-00EE-A74A-87ED-7F9182A32A7C}" type="slidenum">
              <a:rPr lang="en-US" smtClean="0"/>
              <a:t>4</a:t>
            </a:fld>
            <a:endParaRPr lang="en-US" dirty="0"/>
          </a:p>
        </p:txBody>
      </p:sp>
    </p:spTree>
    <p:extLst>
      <p:ext uri="{BB962C8B-B14F-4D97-AF65-F5344CB8AC3E}">
        <p14:creationId xmlns:p14="http://schemas.microsoft.com/office/powerpoint/2010/main" val="645820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Java References</a:t>
            </a:r>
          </a:p>
        </p:txBody>
      </p:sp>
      <p:sp>
        <p:nvSpPr>
          <p:cNvPr id="3" name="Content Placeholder 2"/>
          <p:cNvSpPr>
            <a:spLocks noGrp="1"/>
          </p:cNvSpPr>
          <p:nvPr>
            <p:ph idx="1"/>
          </p:nvPr>
        </p:nvSpPr>
        <p:spPr/>
        <p:txBody>
          <a:bodyPr>
            <a:noAutofit/>
          </a:bodyPr>
          <a:lstStyle/>
          <a:p>
            <a:r>
              <a:rPr lang="en-US" sz="2800" dirty="0"/>
              <a:t>We can make a Java reference point to a new object</a:t>
            </a:r>
          </a:p>
          <a:p>
            <a:pPr lvl="1"/>
            <a:r>
              <a:rPr lang="en-US" sz="2400" dirty="0"/>
              <a:t>By copying one reference to another</a:t>
            </a:r>
          </a:p>
          <a:p>
            <a:pPr marL="914400" lvl="2" indent="0">
              <a:buNone/>
            </a:pPr>
            <a:r>
              <a:rPr lang="en-US" b="1" i="1" dirty="0"/>
              <a:t>ClassName ref2 = ref1; // Here ref1 is declared earlier</a:t>
            </a:r>
          </a:p>
          <a:p>
            <a:pPr lvl="1"/>
            <a:r>
              <a:rPr lang="en-US" sz="2400" dirty="0"/>
              <a:t>By creating a new object and assign it to the reference </a:t>
            </a:r>
            <a:r>
              <a:rPr lang="en-US" sz="2400" b="1" i="1" dirty="0"/>
              <a:t>	ClassName ref1 = new ClassName();</a:t>
            </a:r>
          </a:p>
          <a:p>
            <a:r>
              <a:rPr lang="en-US" sz="2800" dirty="0"/>
              <a:t>We cannot place arbitrary values to a reference except the special value </a:t>
            </a:r>
            <a:r>
              <a:rPr lang="en-US" sz="2800" b="1" dirty="0"/>
              <a:t>null</a:t>
            </a:r>
            <a:r>
              <a:rPr lang="en-US" sz="2800" dirty="0"/>
              <a:t> which means that the reference is pointing to nothing</a:t>
            </a:r>
          </a:p>
          <a:p>
            <a:pPr marL="457200" lvl="1" indent="0">
              <a:buNone/>
            </a:pPr>
            <a:r>
              <a:rPr lang="en-US" sz="2400" b="1" i="1" dirty="0"/>
              <a:t>	ClassName ref1 = 100; // compiler error</a:t>
            </a:r>
          </a:p>
          <a:p>
            <a:pPr marL="457200" lvl="1" indent="0">
              <a:buNone/>
            </a:pPr>
            <a:r>
              <a:rPr lang="en-US" sz="2400" b="1" i="1" dirty="0"/>
              <a:t>	ClassName ref2 = null; // no problem</a:t>
            </a:r>
          </a:p>
          <a:p>
            <a:endParaRPr lang="en-US" sz="2800" dirty="0"/>
          </a:p>
        </p:txBody>
      </p:sp>
      <p:sp>
        <p:nvSpPr>
          <p:cNvPr id="4" name="Footer Placeholder 3">
            <a:extLst>
              <a:ext uri="{FF2B5EF4-FFF2-40B4-BE49-F238E27FC236}">
                <a16:creationId xmlns:a16="http://schemas.microsoft.com/office/drawing/2014/main" id="{7BEEA3F4-3D1C-4F52-B9FC-3E5840DD1996}"/>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8667B9FA-6141-4FF9-9F0B-FDEBD8FA35FA}"/>
              </a:ext>
            </a:extLst>
          </p:cNvPr>
          <p:cNvSpPr>
            <a:spLocks noGrp="1"/>
          </p:cNvSpPr>
          <p:nvPr>
            <p:ph type="sldNum" sz="quarter" idx="12"/>
          </p:nvPr>
        </p:nvSpPr>
        <p:spPr/>
        <p:txBody>
          <a:bodyPr/>
          <a:lstStyle/>
          <a:p>
            <a:fld id="{EFD55D81-00EE-A74A-87ED-7F9182A32A7C}" type="slidenum">
              <a:rPr lang="en-US" smtClean="0"/>
              <a:t>40</a:t>
            </a:fld>
            <a:endParaRPr lang="en-US" dirty="0"/>
          </a:p>
        </p:txBody>
      </p:sp>
    </p:spTree>
    <p:extLst>
      <p:ext uri="{BB962C8B-B14F-4D97-AF65-F5344CB8AC3E}">
        <p14:creationId xmlns:p14="http://schemas.microsoft.com/office/powerpoint/2010/main" val="404180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Java References</a:t>
            </a:r>
          </a:p>
        </p:txBody>
      </p:sp>
      <p:pic>
        <p:nvPicPr>
          <p:cNvPr id="5" name="Picture 4"/>
          <p:cNvPicPr>
            <a:picLocks noChangeAspect="1"/>
          </p:cNvPicPr>
          <p:nvPr/>
        </p:nvPicPr>
        <p:blipFill>
          <a:blip r:embed="rId2"/>
          <a:stretch>
            <a:fillRect/>
          </a:stretch>
        </p:blipFill>
        <p:spPr>
          <a:xfrm>
            <a:off x="719647" y="1620416"/>
            <a:ext cx="7704706" cy="4533156"/>
          </a:xfrm>
          <a:prstGeom prst="rect">
            <a:avLst/>
          </a:prstGeom>
        </p:spPr>
      </p:pic>
      <p:sp>
        <p:nvSpPr>
          <p:cNvPr id="3" name="Footer Placeholder 2">
            <a:extLst>
              <a:ext uri="{FF2B5EF4-FFF2-40B4-BE49-F238E27FC236}">
                <a16:creationId xmlns:a16="http://schemas.microsoft.com/office/drawing/2014/main" id="{77204EF2-EF64-4186-9D73-6B992E7A25D6}"/>
              </a:ext>
            </a:extLst>
          </p:cNvPr>
          <p:cNvSpPr>
            <a:spLocks noGrp="1"/>
          </p:cNvSpPr>
          <p:nvPr>
            <p:ph type="ftr" sz="quarter" idx="11"/>
          </p:nvPr>
        </p:nvSpPr>
        <p:spPr/>
        <p:txBody>
          <a:bodyPr/>
          <a:lstStyle/>
          <a:p>
            <a:r>
              <a:rPr lang="en-US" dirty="0"/>
              <a:t>Prepared By - Rifat Shahriyar</a:t>
            </a:r>
          </a:p>
        </p:txBody>
      </p:sp>
      <p:sp>
        <p:nvSpPr>
          <p:cNvPr id="4" name="Slide Number Placeholder 3">
            <a:extLst>
              <a:ext uri="{FF2B5EF4-FFF2-40B4-BE49-F238E27FC236}">
                <a16:creationId xmlns:a16="http://schemas.microsoft.com/office/drawing/2014/main" id="{17EE5C6F-AAE3-4B7A-AB57-417EC0FAD6D1}"/>
              </a:ext>
            </a:extLst>
          </p:cNvPr>
          <p:cNvSpPr>
            <a:spLocks noGrp="1"/>
          </p:cNvSpPr>
          <p:nvPr>
            <p:ph type="sldNum" sz="quarter" idx="12"/>
          </p:nvPr>
        </p:nvSpPr>
        <p:spPr/>
        <p:txBody>
          <a:bodyPr/>
          <a:lstStyle/>
          <a:p>
            <a:fld id="{EFD55D81-00EE-A74A-87ED-7F9182A32A7C}" type="slidenum">
              <a:rPr lang="en-US" smtClean="0"/>
              <a:t>41</a:t>
            </a:fld>
            <a:endParaRPr lang="en-US" dirty="0"/>
          </a:p>
        </p:txBody>
      </p:sp>
    </p:spTree>
    <p:extLst>
      <p:ext uri="{BB962C8B-B14F-4D97-AF65-F5344CB8AC3E}">
        <p14:creationId xmlns:p14="http://schemas.microsoft.com/office/powerpoint/2010/main" val="1468245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5" y="2536948"/>
            <a:ext cx="1784350" cy="738664"/>
          </a:xfrm>
          <a:prstGeom prst="rect">
            <a:avLst/>
          </a:prstGeom>
        </p:spPr>
        <p:txBody>
          <a:bodyPr vert="horz" wrap="square" lIns="0" tIns="0" rIns="0" bIns="0" rtlCol="0">
            <a:spAutoFit/>
          </a:bodyPr>
          <a:lstStyle/>
          <a:p>
            <a:pPr marL="12700">
              <a:lnSpc>
                <a:spcPct val="100000"/>
              </a:lnSpc>
            </a:pPr>
            <a:r>
              <a:rPr sz="4800" b="1" i="1" dirty="0">
                <a:latin typeface="Calibri"/>
                <a:cs typeface="Calibri"/>
              </a:rPr>
              <a:t>Array</a:t>
            </a:r>
            <a:endParaRPr sz="4800" dirty="0">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42</a:t>
            </a:fld>
            <a:endParaRPr lang="en-US"/>
          </a:p>
        </p:txBody>
      </p:sp>
      <p:sp>
        <p:nvSpPr>
          <p:cNvPr id="4" name="Footer Placeholder 3">
            <a:extLst>
              <a:ext uri="{FF2B5EF4-FFF2-40B4-BE49-F238E27FC236}">
                <a16:creationId xmlns:a16="http://schemas.microsoft.com/office/drawing/2014/main" id="{1E658749-1101-4859-A095-C86F56328C6F}"/>
              </a:ext>
            </a:extLst>
          </p:cNvPr>
          <p:cNvSpPr>
            <a:spLocks noGrp="1"/>
          </p:cNvSpPr>
          <p:nvPr>
            <p:ph type="ftr" sz="quarter" idx="11"/>
          </p:nvPr>
        </p:nvSpPr>
        <p:spPr/>
        <p:txBody>
          <a:bodyPr/>
          <a:lstStyle/>
          <a:p>
            <a:r>
              <a:rPr lang="en-US"/>
              <a:t>Prepared By - Rifat Shahriyar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Arrays</a:t>
            </a:r>
          </a:p>
        </p:txBody>
      </p:sp>
      <p:sp>
        <p:nvSpPr>
          <p:cNvPr id="4" name="Content Placeholder 3"/>
          <p:cNvSpPr>
            <a:spLocks noGrp="1"/>
          </p:cNvSpPr>
          <p:nvPr>
            <p:ph idx="1"/>
          </p:nvPr>
        </p:nvSpPr>
        <p:spPr/>
        <p:txBody>
          <a:bodyPr>
            <a:normAutofit/>
          </a:bodyPr>
          <a:lstStyle/>
          <a:p>
            <a:r>
              <a:rPr lang="en-US" sz="2800" dirty="0"/>
              <a:t>A group of variables containing values that all have the same type</a:t>
            </a:r>
          </a:p>
          <a:p>
            <a:r>
              <a:rPr lang="en-US" sz="2800" dirty="0"/>
              <a:t>Arrays are fixed‐length entities</a:t>
            </a:r>
          </a:p>
          <a:p>
            <a:r>
              <a:rPr lang="en-US" sz="2800" dirty="0"/>
              <a:t>In Java, arrays are objects, so they are considered reference types</a:t>
            </a:r>
          </a:p>
          <a:p>
            <a:r>
              <a:rPr lang="en-US" sz="2800" dirty="0"/>
              <a:t>But the elements of an array can be either primitive types or reference types</a:t>
            </a:r>
          </a:p>
        </p:txBody>
      </p:sp>
      <p:sp>
        <p:nvSpPr>
          <p:cNvPr id="2" name="Slide Number Placeholder 1"/>
          <p:cNvSpPr>
            <a:spLocks noGrp="1"/>
          </p:cNvSpPr>
          <p:nvPr>
            <p:ph type="sldNum" sz="quarter" idx="12"/>
          </p:nvPr>
        </p:nvSpPr>
        <p:spPr/>
        <p:txBody>
          <a:bodyPr/>
          <a:lstStyle/>
          <a:p>
            <a:fld id="{B6F15528-21DE-4FAA-801E-634DDDAF4B2B}" type="slidenum">
              <a:rPr lang="en-US" smtClean="0"/>
              <a:t>43</a:t>
            </a:fld>
            <a:endParaRPr lang="en-US"/>
          </a:p>
        </p:txBody>
      </p:sp>
      <p:sp>
        <p:nvSpPr>
          <p:cNvPr id="5" name="Footer Placeholder 4">
            <a:extLst>
              <a:ext uri="{FF2B5EF4-FFF2-40B4-BE49-F238E27FC236}">
                <a16:creationId xmlns:a16="http://schemas.microsoft.com/office/drawing/2014/main" id="{2FCB841F-AB7C-402E-8D5E-33DBFD11537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255029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Arrays</a:t>
            </a:r>
          </a:p>
        </p:txBody>
      </p:sp>
      <p:sp>
        <p:nvSpPr>
          <p:cNvPr id="3" name="Content Placeholder 2"/>
          <p:cNvSpPr>
            <a:spLocks noGrp="1"/>
          </p:cNvSpPr>
          <p:nvPr>
            <p:ph idx="1"/>
          </p:nvPr>
        </p:nvSpPr>
        <p:spPr/>
        <p:txBody>
          <a:bodyPr>
            <a:normAutofit/>
          </a:bodyPr>
          <a:lstStyle/>
          <a:p>
            <a:r>
              <a:rPr lang="en-US" sz="2800" dirty="0"/>
              <a:t>We	 access the element of an array using the following syntax</a:t>
            </a:r>
          </a:p>
          <a:p>
            <a:pPr lvl="1"/>
            <a:r>
              <a:rPr lang="en-US" sz="2400" dirty="0"/>
              <a:t>name[index]</a:t>
            </a:r>
          </a:p>
          <a:p>
            <a:pPr lvl="1"/>
            <a:r>
              <a:rPr lang="en-US" sz="2400" dirty="0"/>
              <a:t>“index” must be a nonnegative integer</a:t>
            </a:r>
          </a:p>
          <a:p>
            <a:pPr lvl="2"/>
            <a:r>
              <a:rPr lang="en-US" dirty="0"/>
              <a:t>“index” can be int/byte/short/char but not long</a:t>
            </a:r>
          </a:p>
          <a:p>
            <a:r>
              <a:rPr lang="en-US" sz="2800" dirty="0"/>
              <a:t>In Java, every array knows its own length</a:t>
            </a:r>
          </a:p>
          <a:p>
            <a:r>
              <a:rPr lang="en-US" sz="2800" dirty="0"/>
              <a:t>The length information is maintained in a public final int member variable called </a:t>
            </a:r>
            <a:r>
              <a:rPr lang="en-US" sz="2800" b="1" dirty="0"/>
              <a:t>length</a:t>
            </a:r>
          </a:p>
        </p:txBody>
      </p:sp>
      <p:sp>
        <p:nvSpPr>
          <p:cNvPr id="4" name="Slide Number Placeholder 3"/>
          <p:cNvSpPr>
            <a:spLocks noGrp="1"/>
          </p:cNvSpPr>
          <p:nvPr>
            <p:ph type="sldNum" sz="quarter" idx="12"/>
          </p:nvPr>
        </p:nvSpPr>
        <p:spPr/>
        <p:txBody>
          <a:bodyPr/>
          <a:lstStyle/>
          <a:p>
            <a:fld id="{B6F15528-21DE-4FAA-801E-634DDDAF4B2B}" type="slidenum">
              <a:rPr lang="en-US" smtClean="0"/>
              <a:t>44</a:t>
            </a:fld>
            <a:endParaRPr lang="en-US"/>
          </a:p>
        </p:txBody>
      </p:sp>
      <p:sp>
        <p:nvSpPr>
          <p:cNvPr id="5" name="Footer Placeholder 4">
            <a:extLst>
              <a:ext uri="{FF2B5EF4-FFF2-40B4-BE49-F238E27FC236}">
                <a16:creationId xmlns:a16="http://schemas.microsoft.com/office/drawing/2014/main" id="{61F2E7B4-1843-4458-837A-440FBAAE7C42}"/>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783513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Declaring and Creating Arrays</a:t>
            </a:r>
          </a:p>
        </p:txBody>
      </p:sp>
      <p:sp>
        <p:nvSpPr>
          <p:cNvPr id="3" name="Content Placeholder 2"/>
          <p:cNvSpPr>
            <a:spLocks noGrp="1"/>
          </p:cNvSpPr>
          <p:nvPr>
            <p:ph idx="1"/>
          </p:nvPr>
        </p:nvSpPr>
        <p:spPr/>
        <p:txBody>
          <a:bodyPr>
            <a:noAutofit/>
          </a:bodyPr>
          <a:lstStyle/>
          <a:p>
            <a:r>
              <a:rPr lang="en-US" sz="2800" dirty="0"/>
              <a:t>int c[ ] = new int [12]</a:t>
            </a:r>
          </a:p>
          <a:p>
            <a:pPr lvl="1"/>
            <a:r>
              <a:rPr lang="en-US" sz="2400" dirty="0"/>
              <a:t>Here, “c” is a reference to an integer array</a:t>
            </a:r>
          </a:p>
          <a:p>
            <a:pPr lvl="1"/>
            <a:r>
              <a:rPr lang="en-US" sz="2400" dirty="0"/>
              <a:t>“c” is now pointing to an array object holding 12 integers</a:t>
            </a:r>
          </a:p>
          <a:p>
            <a:pPr lvl="1"/>
            <a:r>
              <a:rPr lang="en-US" sz="2400" dirty="0"/>
              <a:t>Like other objects arrays are created using “new” and are created in the heap</a:t>
            </a:r>
          </a:p>
          <a:p>
            <a:pPr lvl="1"/>
            <a:r>
              <a:rPr lang="en-US" sz="2400" dirty="0"/>
              <a:t>“int c[ ]” represents both the data type and the variable name. Placing number here is a syntax error</a:t>
            </a:r>
          </a:p>
          <a:p>
            <a:pPr lvl="1"/>
            <a:r>
              <a:rPr lang="en-US" sz="2400" b="1" dirty="0"/>
              <a:t>int c[12]; // compiler error</a:t>
            </a:r>
          </a:p>
        </p:txBody>
      </p:sp>
      <p:sp>
        <p:nvSpPr>
          <p:cNvPr id="4" name="Slide Number Placeholder 3"/>
          <p:cNvSpPr>
            <a:spLocks noGrp="1"/>
          </p:cNvSpPr>
          <p:nvPr>
            <p:ph type="sldNum" sz="quarter" idx="12"/>
          </p:nvPr>
        </p:nvSpPr>
        <p:spPr/>
        <p:txBody>
          <a:bodyPr/>
          <a:lstStyle/>
          <a:p>
            <a:fld id="{B6F15528-21DE-4FAA-801E-634DDDAF4B2B}" type="slidenum">
              <a:rPr lang="en-US" smtClean="0"/>
              <a:t>45</a:t>
            </a:fld>
            <a:endParaRPr lang="en-US"/>
          </a:p>
        </p:txBody>
      </p:sp>
      <p:sp>
        <p:nvSpPr>
          <p:cNvPr id="5" name="Footer Placeholder 4">
            <a:extLst>
              <a:ext uri="{FF2B5EF4-FFF2-40B4-BE49-F238E27FC236}">
                <a16:creationId xmlns:a16="http://schemas.microsoft.com/office/drawing/2014/main" id="{69D854EA-41C1-4E08-BA5C-2DA39D8229AE}"/>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2611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Declaring and Creating Arrays</a:t>
            </a:r>
          </a:p>
        </p:txBody>
      </p:sp>
      <p:sp>
        <p:nvSpPr>
          <p:cNvPr id="3" name="Content Placeholder 2"/>
          <p:cNvSpPr>
            <a:spLocks noGrp="1"/>
          </p:cNvSpPr>
          <p:nvPr>
            <p:ph idx="1"/>
          </p:nvPr>
        </p:nvSpPr>
        <p:spPr/>
        <p:txBody>
          <a:bodyPr>
            <a:normAutofit/>
          </a:bodyPr>
          <a:lstStyle/>
          <a:p>
            <a:r>
              <a:rPr lang="en-US" sz="2800" dirty="0"/>
              <a:t>int[ ] c = new int [12]</a:t>
            </a:r>
          </a:p>
          <a:p>
            <a:pPr lvl="1"/>
            <a:r>
              <a:rPr lang="en-US" sz="2400" dirty="0"/>
              <a:t>Here, the data type is more evident i.e. “int[ ]”</a:t>
            </a:r>
          </a:p>
          <a:p>
            <a:pPr lvl="1"/>
            <a:r>
              <a:rPr lang="en-US" sz="2400" dirty="0"/>
              <a:t>But does the same work as</a:t>
            </a:r>
          </a:p>
          <a:p>
            <a:pPr lvl="2"/>
            <a:r>
              <a:rPr lang="en-US" dirty="0"/>
              <a:t>int c[ ] = new int [12]</a:t>
            </a:r>
          </a:p>
          <a:p>
            <a:r>
              <a:rPr lang="en-US" sz="2800" dirty="0"/>
              <a:t>Is there any difference between the above two approaches?</a:t>
            </a:r>
          </a:p>
        </p:txBody>
      </p:sp>
      <p:sp>
        <p:nvSpPr>
          <p:cNvPr id="4" name="Slide Number Placeholder 3"/>
          <p:cNvSpPr>
            <a:spLocks noGrp="1"/>
          </p:cNvSpPr>
          <p:nvPr>
            <p:ph type="sldNum" sz="quarter" idx="12"/>
          </p:nvPr>
        </p:nvSpPr>
        <p:spPr/>
        <p:txBody>
          <a:bodyPr/>
          <a:lstStyle/>
          <a:p>
            <a:fld id="{B6F15528-21DE-4FAA-801E-634DDDAF4B2B}" type="slidenum">
              <a:rPr lang="en-US" smtClean="0"/>
              <a:t>46</a:t>
            </a:fld>
            <a:endParaRPr lang="en-US"/>
          </a:p>
        </p:txBody>
      </p:sp>
      <p:sp>
        <p:nvSpPr>
          <p:cNvPr id="5" name="Footer Placeholder 4">
            <a:extLst>
              <a:ext uri="{FF2B5EF4-FFF2-40B4-BE49-F238E27FC236}">
                <a16:creationId xmlns:a16="http://schemas.microsoft.com/office/drawing/2014/main" id="{EAD72C41-1833-4473-9044-EA6910CC21E0}"/>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52061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Declaring and Creating Arrays</a:t>
            </a:r>
          </a:p>
        </p:txBody>
      </p:sp>
      <p:sp>
        <p:nvSpPr>
          <p:cNvPr id="3" name="Content Placeholder 2"/>
          <p:cNvSpPr>
            <a:spLocks noGrp="1"/>
          </p:cNvSpPr>
          <p:nvPr>
            <p:ph idx="1"/>
          </p:nvPr>
        </p:nvSpPr>
        <p:spPr/>
        <p:txBody>
          <a:bodyPr>
            <a:normAutofit/>
          </a:bodyPr>
          <a:lstStyle/>
          <a:p>
            <a:r>
              <a:rPr lang="en-US" sz="2800" dirty="0"/>
              <a:t>int c[ ], x</a:t>
            </a:r>
          </a:p>
          <a:p>
            <a:pPr lvl="1"/>
            <a:r>
              <a:rPr lang="en-US" sz="2400" dirty="0"/>
              <a:t>Here, ‘c’ is a reference to an integer array</a:t>
            </a:r>
          </a:p>
          <a:p>
            <a:pPr lvl="1"/>
            <a:r>
              <a:rPr lang="en-US" sz="2400" dirty="0"/>
              <a:t>‘x’ is just a normal integer variable</a:t>
            </a:r>
          </a:p>
          <a:p>
            <a:r>
              <a:rPr lang="en-US" sz="2800" dirty="0"/>
              <a:t>int[ ] c, x;</a:t>
            </a:r>
          </a:p>
          <a:p>
            <a:pPr lvl="1"/>
            <a:r>
              <a:rPr lang="en-US" sz="2400" dirty="0"/>
              <a:t>Here, ‘c’ is a reference to an integer array (same as before)</a:t>
            </a:r>
          </a:p>
          <a:p>
            <a:pPr lvl="1"/>
            <a:r>
              <a:rPr lang="en-US" sz="2400" dirty="0"/>
              <a:t>But, now ‘x’ is also a reference to an integer array</a:t>
            </a:r>
          </a:p>
        </p:txBody>
      </p:sp>
      <p:sp>
        <p:nvSpPr>
          <p:cNvPr id="4" name="Slide Number Placeholder 3"/>
          <p:cNvSpPr>
            <a:spLocks noGrp="1"/>
          </p:cNvSpPr>
          <p:nvPr>
            <p:ph type="sldNum" sz="quarter" idx="12"/>
          </p:nvPr>
        </p:nvSpPr>
        <p:spPr/>
        <p:txBody>
          <a:bodyPr/>
          <a:lstStyle/>
          <a:p>
            <a:fld id="{B6F15528-21DE-4FAA-801E-634DDDAF4B2B}" type="slidenum">
              <a:rPr lang="en-US" smtClean="0"/>
              <a:t>47</a:t>
            </a:fld>
            <a:endParaRPr lang="en-US"/>
          </a:p>
        </p:txBody>
      </p:sp>
      <p:sp>
        <p:nvSpPr>
          <p:cNvPr id="5" name="Footer Placeholder 4">
            <a:extLst>
              <a:ext uri="{FF2B5EF4-FFF2-40B4-BE49-F238E27FC236}">
                <a16:creationId xmlns:a16="http://schemas.microsoft.com/office/drawing/2014/main" id="{09458FA9-E8F3-4DBE-AF58-1B0EC50F069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2934881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54AA-8CA0-461D-980A-2EB01579322B}"/>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Arrays</a:t>
            </a:r>
          </a:p>
        </p:txBody>
      </p:sp>
      <p:sp>
        <p:nvSpPr>
          <p:cNvPr id="4" name="Slide Number Placeholder 3">
            <a:extLst>
              <a:ext uri="{FF2B5EF4-FFF2-40B4-BE49-F238E27FC236}">
                <a16:creationId xmlns:a16="http://schemas.microsoft.com/office/drawing/2014/main" id="{A41818CC-69E4-4DC2-83AF-461480F94B60}"/>
              </a:ext>
            </a:extLst>
          </p:cNvPr>
          <p:cNvSpPr>
            <a:spLocks noGrp="1"/>
          </p:cNvSpPr>
          <p:nvPr>
            <p:ph type="sldNum" sz="quarter" idx="12"/>
          </p:nvPr>
        </p:nvSpPr>
        <p:spPr/>
        <p:txBody>
          <a:bodyPr/>
          <a:lstStyle/>
          <a:p>
            <a:fld id="{B6F15528-21DE-4FAA-801E-634DDDAF4B2B}" type="slidenum">
              <a:rPr lang="en-US" smtClean="0"/>
              <a:t>48</a:t>
            </a:fld>
            <a:endParaRPr lang="en-US"/>
          </a:p>
        </p:txBody>
      </p:sp>
      <p:pic>
        <p:nvPicPr>
          <p:cNvPr id="6" name="Picture 5">
            <a:extLst>
              <a:ext uri="{FF2B5EF4-FFF2-40B4-BE49-F238E27FC236}">
                <a16:creationId xmlns:a16="http://schemas.microsoft.com/office/drawing/2014/main" id="{5FB77D80-0279-4E18-ACDD-CCB75F9011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71" y="1600200"/>
            <a:ext cx="7831456" cy="4307301"/>
          </a:xfrm>
          <a:prstGeom prst="rect">
            <a:avLst/>
          </a:prstGeom>
        </p:spPr>
      </p:pic>
      <p:sp>
        <p:nvSpPr>
          <p:cNvPr id="3" name="Footer Placeholder 2">
            <a:extLst>
              <a:ext uri="{FF2B5EF4-FFF2-40B4-BE49-F238E27FC236}">
                <a16:creationId xmlns:a16="http://schemas.microsoft.com/office/drawing/2014/main" id="{9C03BF73-D309-408E-AC20-600FAA9E622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260034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Using an Array Initializer</a:t>
            </a:r>
          </a:p>
        </p:txBody>
      </p:sp>
      <p:sp>
        <p:nvSpPr>
          <p:cNvPr id="3" name="Content Placeholder 2"/>
          <p:cNvSpPr>
            <a:spLocks noGrp="1"/>
          </p:cNvSpPr>
          <p:nvPr>
            <p:ph idx="1"/>
          </p:nvPr>
        </p:nvSpPr>
        <p:spPr/>
        <p:txBody>
          <a:bodyPr>
            <a:normAutofit/>
          </a:bodyPr>
          <a:lstStyle/>
          <a:p>
            <a:r>
              <a:rPr lang="en-US" sz="2800" dirty="0"/>
              <a:t>We can also use an array initializer to create an array</a:t>
            </a:r>
          </a:p>
          <a:p>
            <a:pPr lvl="1"/>
            <a:r>
              <a:rPr lang="en-US" dirty="0"/>
              <a:t>int n[ ] = {10, 20, 30, 40, 50}</a:t>
            </a:r>
          </a:p>
          <a:p>
            <a:r>
              <a:rPr lang="en-US" sz="2800" dirty="0"/>
              <a:t>The length of the above array is 5</a:t>
            </a:r>
          </a:p>
          <a:p>
            <a:r>
              <a:rPr lang="en-US" sz="2800" dirty="0"/>
              <a:t>n[0] is initialized to 10, n[1] is initialized to 20, and so on</a:t>
            </a:r>
          </a:p>
          <a:p>
            <a:r>
              <a:rPr lang="en-US" sz="2800" dirty="0"/>
              <a:t>The compiler	automatically performs a “new” operation taking	 the count information from	the list and initializes the elements properly</a:t>
            </a:r>
          </a:p>
        </p:txBody>
      </p:sp>
      <p:sp>
        <p:nvSpPr>
          <p:cNvPr id="4" name="Slide Number Placeholder 3"/>
          <p:cNvSpPr>
            <a:spLocks noGrp="1"/>
          </p:cNvSpPr>
          <p:nvPr>
            <p:ph type="sldNum" sz="quarter" idx="12"/>
          </p:nvPr>
        </p:nvSpPr>
        <p:spPr/>
        <p:txBody>
          <a:bodyPr/>
          <a:lstStyle/>
          <a:p>
            <a:fld id="{B6F15528-21DE-4FAA-801E-634DDDAF4B2B}" type="slidenum">
              <a:rPr lang="en-US" smtClean="0"/>
              <a:t>49</a:t>
            </a:fld>
            <a:endParaRPr lang="en-US"/>
          </a:p>
        </p:txBody>
      </p:sp>
      <p:sp>
        <p:nvSpPr>
          <p:cNvPr id="5" name="Footer Placeholder 4">
            <a:extLst>
              <a:ext uri="{FF2B5EF4-FFF2-40B4-BE49-F238E27FC236}">
                <a16:creationId xmlns:a16="http://schemas.microsoft.com/office/drawing/2014/main" id="{402F80E8-CE8D-431A-B1D9-F8062B07DB46}"/>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8347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arn(inVertic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arn(inVertical)">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What is Java</a:t>
            </a:r>
          </a:p>
        </p:txBody>
      </p:sp>
      <p:sp>
        <p:nvSpPr>
          <p:cNvPr id="3" name="Content Placeholder 2"/>
          <p:cNvSpPr>
            <a:spLocks noGrp="1"/>
          </p:cNvSpPr>
          <p:nvPr>
            <p:ph idx="1"/>
          </p:nvPr>
        </p:nvSpPr>
        <p:spPr/>
        <p:txBody>
          <a:bodyPr>
            <a:normAutofit/>
          </a:bodyPr>
          <a:lstStyle/>
          <a:p>
            <a:r>
              <a:rPr lang="en-US" sz="2800" b="1" dirty="0"/>
              <a:t>Robust</a:t>
            </a:r>
          </a:p>
          <a:p>
            <a:pPr lvl="1"/>
            <a:r>
              <a:rPr lang="en-US" sz="2400" dirty="0"/>
              <a:t>Java is simple – no pointers/stack concerns</a:t>
            </a:r>
          </a:p>
          <a:p>
            <a:pPr lvl="1"/>
            <a:r>
              <a:rPr lang="en-US" sz="2400" dirty="0"/>
              <a:t>Exception handling – try/catch/finally series allows for simplified error recovery</a:t>
            </a:r>
          </a:p>
          <a:p>
            <a:pPr lvl="1"/>
            <a:r>
              <a:rPr lang="en-US" sz="2400" dirty="0"/>
              <a:t>Strongly	typed language – many errors caught during compilation</a:t>
            </a:r>
          </a:p>
          <a:p>
            <a:endParaRPr lang="en-US" dirty="0"/>
          </a:p>
        </p:txBody>
      </p:sp>
      <p:sp>
        <p:nvSpPr>
          <p:cNvPr id="4" name="Footer Placeholder 3">
            <a:extLst>
              <a:ext uri="{FF2B5EF4-FFF2-40B4-BE49-F238E27FC236}">
                <a16:creationId xmlns:a16="http://schemas.microsoft.com/office/drawing/2014/main" id="{2805D3A5-41D7-4007-8E67-A584BCAEBA9D}"/>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E01B45BE-2B39-45E7-AA3D-E4E681703859}"/>
              </a:ext>
            </a:extLst>
          </p:cNvPr>
          <p:cNvSpPr>
            <a:spLocks noGrp="1"/>
          </p:cNvSpPr>
          <p:nvPr>
            <p:ph type="sldNum" sz="quarter" idx="12"/>
          </p:nvPr>
        </p:nvSpPr>
        <p:spPr/>
        <p:txBody>
          <a:bodyPr/>
          <a:lstStyle/>
          <a:p>
            <a:fld id="{EFD55D81-00EE-A74A-87ED-7F9182A32A7C}" type="slidenum">
              <a:rPr lang="en-US" smtClean="0"/>
              <a:t>5</a:t>
            </a:fld>
            <a:endParaRPr lang="en-US" dirty="0"/>
          </a:p>
        </p:txBody>
      </p:sp>
    </p:spTree>
    <p:extLst>
      <p:ext uri="{BB962C8B-B14F-4D97-AF65-F5344CB8AC3E}">
        <p14:creationId xmlns:p14="http://schemas.microsoft.com/office/powerpoint/2010/main" val="1656046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Arrays of Primitive Types</a:t>
            </a:r>
          </a:p>
        </p:txBody>
      </p:sp>
      <p:sp>
        <p:nvSpPr>
          <p:cNvPr id="3" name="Content Placeholder 2"/>
          <p:cNvSpPr>
            <a:spLocks noGrp="1"/>
          </p:cNvSpPr>
          <p:nvPr>
            <p:ph idx="1"/>
          </p:nvPr>
        </p:nvSpPr>
        <p:spPr/>
        <p:txBody>
          <a:bodyPr>
            <a:normAutofit/>
          </a:bodyPr>
          <a:lstStyle/>
          <a:p>
            <a:r>
              <a:rPr lang="en-US" sz="2800" dirty="0"/>
              <a:t>When	created	by	“new”, all the elements are initialized with default values</a:t>
            </a:r>
          </a:p>
          <a:p>
            <a:pPr lvl="1"/>
            <a:r>
              <a:rPr lang="en-US" sz="2400" dirty="0"/>
              <a:t>byte, short, char, int, long, float and double are initialized to zero</a:t>
            </a:r>
          </a:p>
          <a:p>
            <a:pPr lvl="1"/>
            <a:r>
              <a:rPr lang="en-US" sz="2400" dirty="0"/>
              <a:t>boolean is initialized to false</a:t>
            </a:r>
          </a:p>
          <a:p>
            <a:r>
              <a:rPr lang="en-US" sz="2800" dirty="0"/>
              <a:t>This happens	for	both member arrays and local arrays</a:t>
            </a:r>
          </a:p>
        </p:txBody>
      </p:sp>
      <p:sp>
        <p:nvSpPr>
          <p:cNvPr id="4" name="Slide Number Placeholder 3"/>
          <p:cNvSpPr>
            <a:spLocks noGrp="1"/>
          </p:cNvSpPr>
          <p:nvPr>
            <p:ph type="sldNum" sz="quarter" idx="12"/>
          </p:nvPr>
        </p:nvSpPr>
        <p:spPr/>
        <p:txBody>
          <a:bodyPr/>
          <a:lstStyle/>
          <a:p>
            <a:fld id="{B6F15528-21DE-4FAA-801E-634DDDAF4B2B}" type="slidenum">
              <a:rPr lang="en-US" smtClean="0"/>
              <a:t>50</a:t>
            </a:fld>
            <a:endParaRPr lang="en-US"/>
          </a:p>
        </p:txBody>
      </p:sp>
      <p:sp>
        <p:nvSpPr>
          <p:cNvPr id="5" name="Footer Placeholder 4">
            <a:extLst>
              <a:ext uri="{FF2B5EF4-FFF2-40B4-BE49-F238E27FC236}">
                <a16:creationId xmlns:a16="http://schemas.microsoft.com/office/drawing/2014/main" id="{DA184B6B-CB3C-486C-94AF-6DFC9179CBE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133269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Arrays of Reference Types</a:t>
            </a:r>
          </a:p>
        </p:txBody>
      </p:sp>
      <p:sp>
        <p:nvSpPr>
          <p:cNvPr id="3" name="Content Placeholder 2"/>
          <p:cNvSpPr>
            <a:spLocks noGrp="1"/>
          </p:cNvSpPr>
          <p:nvPr>
            <p:ph idx="1"/>
          </p:nvPr>
        </p:nvSpPr>
        <p:spPr/>
        <p:txBody>
          <a:bodyPr>
            <a:normAutofit/>
          </a:bodyPr>
          <a:lstStyle/>
          <a:p>
            <a:r>
              <a:rPr lang="en-AU" sz="2800" dirty="0"/>
              <a:t>String [] str = new String[3]</a:t>
            </a:r>
          </a:p>
          <a:p>
            <a:pPr lvl="1"/>
            <a:r>
              <a:rPr lang="en-AU" sz="2400" dirty="0"/>
              <a:t>Only 3 String references are created</a:t>
            </a:r>
          </a:p>
          <a:p>
            <a:pPr lvl="1"/>
            <a:r>
              <a:rPr lang="en-AU" sz="2400" dirty="0"/>
              <a:t>Those references are initialized to </a:t>
            </a:r>
            <a:r>
              <a:rPr lang="en-AU" sz="2400" b="1" dirty="0"/>
              <a:t>null</a:t>
            </a:r>
            <a:r>
              <a:rPr lang="en-AU" sz="2400" dirty="0"/>
              <a:t> by default</a:t>
            </a:r>
          </a:p>
          <a:p>
            <a:pPr lvl="1"/>
            <a:r>
              <a:rPr lang="en-AU" sz="2400" dirty="0"/>
              <a:t>Need to explicitly create and assign actual String objects in the above three positions.</a:t>
            </a:r>
          </a:p>
          <a:p>
            <a:pPr lvl="2"/>
            <a:r>
              <a:rPr lang="en-AU" dirty="0"/>
              <a:t>str[0] = new String(“Hello”);</a:t>
            </a:r>
          </a:p>
          <a:p>
            <a:pPr lvl="2"/>
            <a:r>
              <a:rPr lang="en-AU" dirty="0"/>
              <a:t>str[1] = “World”;</a:t>
            </a:r>
          </a:p>
          <a:p>
            <a:pPr lvl="2"/>
            <a:r>
              <a:rPr lang="en-AU" dirty="0"/>
              <a:t>str[2] = “I” + “ Like” + “ Java”;</a:t>
            </a:r>
          </a:p>
        </p:txBody>
      </p:sp>
      <p:sp>
        <p:nvSpPr>
          <p:cNvPr id="4" name="Slide Number Placeholder 3"/>
          <p:cNvSpPr>
            <a:spLocks noGrp="1"/>
          </p:cNvSpPr>
          <p:nvPr>
            <p:ph type="sldNum" sz="quarter" idx="12"/>
          </p:nvPr>
        </p:nvSpPr>
        <p:spPr/>
        <p:txBody>
          <a:bodyPr/>
          <a:lstStyle/>
          <a:p>
            <a:fld id="{B6F15528-21DE-4FAA-801E-634DDDAF4B2B}" type="slidenum">
              <a:rPr lang="en-US" smtClean="0"/>
              <a:t>51</a:t>
            </a:fld>
            <a:endParaRPr lang="en-US"/>
          </a:p>
        </p:txBody>
      </p:sp>
      <p:sp>
        <p:nvSpPr>
          <p:cNvPr id="5" name="Footer Placeholder 4">
            <a:extLst>
              <a:ext uri="{FF2B5EF4-FFF2-40B4-BE49-F238E27FC236}">
                <a16:creationId xmlns:a16="http://schemas.microsoft.com/office/drawing/2014/main" id="{7342E64F-80BF-4B7D-B9FC-525F5BCC6EFB}"/>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29376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Arrays of Reference Types</a:t>
            </a:r>
          </a:p>
        </p:txBody>
      </p:sp>
      <p:sp>
        <p:nvSpPr>
          <p:cNvPr id="4" name="Slide Number Placeholder 3"/>
          <p:cNvSpPr>
            <a:spLocks noGrp="1"/>
          </p:cNvSpPr>
          <p:nvPr>
            <p:ph type="sldNum" sz="quarter" idx="12"/>
          </p:nvPr>
        </p:nvSpPr>
        <p:spPr/>
        <p:txBody>
          <a:bodyPr/>
          <a:lstStyle/>
          <a:p>
            <a:fld id="{B6F15528-21DE-4FAA-801E-634DDDAF4B2B}" type="slidenum">
              <a:rPr lang="en-US" smtClean="0"/>
              <a:t>52</a:t>
            </a:fld>
            <a:endParaRPr lang="en-US"/>
          </a:p>
        </p:txBody>
      </p:sp>
      <p:sp>
        <p:nvSpPr>
          <p:cNvPr id="5" name="Footer Placeholder 4">
            <a:extLst>
              <a:ext uri="{FF2B5EF4-FFF2-40B4-BE49-F238E27FC236}">
                <a16:creationId xmlns:a16="http://schemas.microsoft.com/office/drawing/2014/main" id="{7342E64F-80BF-4B7D-B9FC-525F5BCC6EFB}"/>
              </a:ext>
            </a:extLst>
          </p:cNvPr>
          <p:cNvSpPr>
            <a:spLocks noGrp="1"/>
          </p:cNvSpPr>
          <p:nvPr>
            <p:ph type="ftr" sz="quarter" idx="11"/>
          </p:nvPr>
        </p:nvSpPr>
        <p:spPr/>
        <p:txBody>
          <a:bodyPr/>
          <a:lstStyle/>
          <a:p>
            <a:r>
              <a:rPr lang="en-US"/>
              <a:t>Prepared By - Rifat Shahriyar</a:t>
            </a:r>
          </a:p>
        </p:txBody>
      </p:sp>
      <p:sp>
        <p:nvSpPr>
          <p:cNvPr id="9" name="TextBox 8">
            <a:extLst>
              <a:ext uri="{FF2B5EF4-FFF2-40B4-BE49-F238E27FC236}">
                <a16:creationId xmlns:a16="http://schemas.microsoft.com/office/drawing/2014/main" id="{4E9C6A7D-9520-84F7-6F7A-599EB1887313}"/>
              </a:ext>
            </a:extLst>
          </p:cNvPr>
          <p:cNvSpPr txBox="1"/>
          <p:nvPr/>
        </p:nvSpPr>
        <p:spPr>
          <a:xfrm>
            <a:off x="152400" y="1600200"/>
            <a:ext cx="30480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8000FF"/>
                </a:solidFill>
                <a:highlight>
                  <a:srgbClr val="FFFFFF"/>
                </a:highlight>
              </a:rPr>
              <a:t>class</a:t>
            </a:r>
            <a:r>
              <a:rPr lang="en-US" sz="1800" dirty="0">
                <a:solidFill>
                  <a:srgbClr val="000000"/>
                </a:solidFill>
                <a:highlight>
                  <a:srgbClr val="FFFFFF"/>
                </a:highlight>
              </a:rPr>
              <a:t> A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private</a:t>
            </a:r>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0" dirty="0">
                <a:solidFill>
                  <a:srgbClr val="000000"/>
                </a:solidFill>
                <a:highlight>
                  <a:srgbClr val="FFFFFF"/>
                </a:highlight>
              </a:rPr>
              <a:t> </a:t>
            </a:r>
            <a:r>
              <a:rPr lang="en-US" sz="1800" b="0" dirty="0" err="1">
                <a:solidFill>
                  <a:srgbClr val="000000"/>
                </a:solidFill>
                <a:highlight>
                  <a:srgbClr val="FFFFFF"/>
                </a:highlight>
              </a:rPr>
              <a:t>getA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FF"/>
                </a:solidFill>
                <a:highlight>
                  <a:srgbClr val="FFFFFF"/>
                </a:highlight>
              </a:rPr>
              <a:t>return</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void</a:t>
            </a:r>
            <a:r>
              <a:rPr lang="en-US" sz="1800" b="0" dirty="0">
                <a:solidFill>
                  <a:srgbClr val="000000"/>
                </a:solidFill>
                <a:highlight>
                  <a:srgbClr val="FFFFFF"/>
                </a:highlight>
              </a:rPr>
              <a:t> </a:t>
            </a:r>
            <a:r>
              <a:rPr lang="en-US" sz="1800" b="0" dirty="0" err="1">
                <a:solidFill>
                  <a:srgbClr val="000000"/>
                </a:solidFill>
                <a:highlight>
                  <a:srgbClr val="FFFFFF"/>
                </a:highlight>
              </a:rPr>
              <a:t>setA</a:t>
            </a:r>
            <a:r>
              <a:rPr lang="en-US" sz="1800" b="1" dirty="0">
                <a:solidFill>
                  <a:srgbClr val="000080"/>
                </a:solidFill>
                <a:highlight>
                  <a:srgbClr val="FFFFFF"/>
                </a:highlight>
              </a:rPr>
              <a:t>(</a:t>
            </a:r>
            <a:r>
              <a:rPr lang="en-US" sz="1800" b="0" dirty="0">
                <a:solidFill>
                  <a:srgbClr val="8000FF"/>
                </a:solidFill>
                <a:highlight>
                  <a:srgbClr val="FFFFFF"/>
                </a:highlight>
              </a:rPr>
              <a:t>int</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err="1">
                <a:solidFill>
                  <a:srgbClr val="0000FF"/>
                </a:solidFill>
                <a:highlight>
                  <a:srgbClr val="FFFFFF"/>
                </a:highlight>
              </a:rPr>
              <a:t>this</a:t>
            </a:r>
            <a:r>
              <a:rPr lang="en-US" sz="1800" b="1" dirty="0" err="1">
                <a:solidFill>
                  <a:srgbClr val="000080"/>
                </a:solidFill>
                <a:highlight>
                  <a:srgbClr val="FFFFFF"/>
                </a:highlight>
              </a:rPr>
              <a:t>.</a:t>
            </a:r>
            <a:r>
              <a:rPr lang="en-US" sz="1800" b="0" dirty="0" err="1">
                <a:solidFill>
                  <a:srgbClr val="000000"/>
                </a:solidFill>
                <a:highlight>
                  <a:srgbClr val="FFFFFF"/>
                </a:highlight>
              </a:rPr>
              <a:t>a</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p:txBody>
      </p:sp>
      <p:sp>
        <p:nvSpPr>
          <p:cNvPr id="11" name="TextBox 10">
            <a:extLst>
              <a:ext uri="{FF2B5EF4-FFF2-40B4-BE49-F238E27FC236}">
                <a16:creationId xmlns:a16="http://schemas.microsoft.com/office/drawing/2014/main" id="{C055C386-4D3D-D5FB-44F1-9D953DC18741}"/>
              </a:ext>
            </a:extLst>
          </p:cNvPr>
          <p:cNvSpPr txBox="1"/>
          <p:nvPr/>
        </p:nvSpPr>
        <p:spPr>
          <a:xfrm>
            <a:off x="3276600" y="1600200"/>
            <a:ext cx="5715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class</a:t>
            </a:r>
            <a:r>
              <a:rPr lang="en-US" sz="1800" b="0" dirty="0">
                <a:solidFill>
                  <a:srgbClr val="000000"/>
                </a:solidFill>
                <a:highlight>
                  <a:srgbClr val="FFFFFF"/>
                </a:highlight>
              </a:rPr>
              <a:t> ArrayDemo2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static</a:t>
            </a:r>
            <a:r>
              <a:rPr lang="en-US" sz="1800" b="0" dirty="0">
                <a:solidFill>
                  <a:srgbClr val="000000"/>
                </a:solidFill>
                <a:highlight>
                  <a:srgbClr val="FFFFFF"/>
                </a:highlight>
              </a:rPr>
              <a:t> </a:t>
            </a:r>
            <a:r>
              <a:rPr lang="en-US" sz="1800" b="0" dirty="0">
                <a:solidFill>
                  <a:srgbClr val="8000FF"/>
                </a:solidFill>
                <a:highlight>
                  <a:srgbClr val="FFFFFF"/>
                </a:highlight>
              </a:rPr>
              <a:t>void</a:t>
            </a:r>
            <a:r>
              <a:rPr lang="en-US" sz="1800" b="0" dirty="0">
                <a:solidFill>
                  <a:srgbClr val="000000"/>
                </a:solidFill>
                <a:highlight>
                  <a:srgbClr val="FFFFFF"/>
                </a:highlight>
              </a:rPr>
              <a:t> main</a:t>
            </a:r>
            <a:r>
              <a:rPr lang="en-US" sz="1800" b="1" dirty="0">
                <a:solidFill>
                  <a:srgbClr val="000080"/>
                </a:solidFill>
                <a:highlight>
                  <a:srgbClr val="FFFFFF"/>
                </a:highlight>
              </a:rPr>
              <a:t>(</a:t>
            </a:r>
            <a:r>
              <a:rPr lang="en-US" sz="1800" b="0" dirty="0">
                <a:solidFill>
                  <a:srgbClr val="000000"/>
                </a:solidFill>
                <a:highlight>
                  <a:srgbClr val="FFFFFF"/>
                </a:highlight>
              </a:rPr>
              <a:t>String</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args</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array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FF"/>
                </a:solidFill>
                <a:highlight>
                  <a:srgbClr val="FFFFFF"/>
                </a:highlight>
              </a:rPr>
              <a:t>new</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FF8000"/>
                </a:solidFill>
                <a:highlight>
                  <a:srgbClr val="FFFFFF"/>
                </a:highlight>
              </a:rPr>
              <a:t>10</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nn-NO" sz="1800" b="0" dirty="0">
                <a:solidFill>
                  <a:srgbClr val="000000"/>
                </a:solidFill>
                <a:highlight>
                  <a:srgbClr val="FFFFFF"/>
                </a:highlight>
              </a:rPr>
              <a:t>        </a:t>
            </a:r>
            <a:r>
              <a:rPr lang="nn-NO" sz="1800" b="1" dirty="0">
                <a:solidFill>
                  <a:srgbClr val="0000FF"/>
                </a:solidFill>
                <a:highlight>
                  <a:srgbClr val="FFFFFF"/>
                </a:highlight>
              </a:rPr>
              <a:t>for</a:t>
            </a:r>
            <a:r>
              <a:rPr lang="nn-NO" sz="1800" b="0" dirty="0">
                <a:solidFill>
                  <a:srgbClr val="000000"/>
                </a:solidFill>
                <a:highlight>
                  <a:srgbClr val="FFFFFF"/>
                </a:highlight>
              </a:rPr>
              <a:t> </a:t>
            </a:r>
            <a:r>
              <a:rPr lang="nn-NO" sz="1800" b="1" dirty="0">
                <a:solidFill>
                  <a:srgbClr val="000080"/>
                </a:solidFill>
                <a:highlight>
                  <a:srgbClr val="FFFFFF"/>
                </a:highlight>
              </a:rPr>
              <a:t>(</a:t>
            </a:r>
            <a:r>
              <a:rPr lang="nn-NO" sz="1800" b="0" dirty="0">
                <a:solidFill>
                  <a:srgbClr val="8000FF"/>
                </a:solidFill>
                <a:highlight>
                  <a:srgbClr val="FFFFFF"/>
                </a:highlight>
              </a:rPr>
              <a:t>int</a:t>
            </a:r>
            <a:r>
              <a:rPr lang="nn-NO" sz="1800" b="0" dirty="0">
                <a:solidFill>
                  <a:srgbClr val="000000"/>
                </a:solidFill>
                <a:highlight>
                  <a:srgbClr val="FFFFFF"/>
                </a:highlight>
              </a:rPr>
              <a:t> i </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0" dirty="0">
                <a:solidFill>
                  <a:srgbClr val="FF8000"/>
                </a:solidFill>
                <a:highlight>
                  <a:srgbClr val="FFFFFF"/>
                </a:highlight>
              </a:rPr>
              <a:t>0</a:t>
            </a:r>
            <a:r>
              <a:rPr lang="nn-NO" sz="1800" b="1" dirty="0">
                <a:solidFill>
                  <a:srgbClr val="000080"/>
                </a:solidFill>
                <a:highlight>
                  <a:srgbClr val="FFFFFF"/>
                </a:highlight>
              </a:rPr>
              <a:t>;</a:t>
            </a:r>
            <a:r>
              <a:rPr lang="nn-NO" sz="1800" b="0" dirty="0">
                <a:solidFill>
                  <a:srgbClr val="000000"/>
                </a:solidFill>
                <a:highlight>
                  <a:srgbClr val="FFFFFF"/>
                </a:highlight>
              </a:rPr>
              <a:t> i </a:t>
            </a:r>
            <a:r>
              <a:rPr lang="nn-NO" sz="1800" b="1" dirty="0">
                <a:solidFill>
                  <a:srgbClr val="000080"/>
                </a:solidFill>
                <a:highlight>
                  <a:srgbClr val="FFFFFF"/>
                </a:highlight>
              </a:rPr>
              <a:t>&lt;</a:t>
            </a:r>
            <a:r>
              <a:rPr lang="nn-NO" sz="1800" b="0" dirty="0">
                <a:solidFill>
                  <a:srgbClr val="000000"/>
                </a:solidFill>
                <a:highlight>
                  <a:srgbClr val="FFFFFF"/>
                </a:highlight>
              </a:rPr>
              <a:t> array</a:t>
            </a:r>
            <a:r>
              <a:rPr lang="nn-NO" sz="1800" b="1" dirty="0">
                <a:solidFill>
                  <a:srgbClr val="000080"/>
                </a:solidFill>
                <a:highlight>
                  <a:srgbClr val="FFFFFF"/>
                </a:highlight>
              </a:rPr>
              <a:t>.</a:t>
            </a:r>
            <a:r>
              <a:rPr lang="nn-NO" sz="1800" b="0" dirty="0">
                <a:solidFill>
                  <a:srgbClr val="000000"/>
                </a:solidFill>
                <a:highlight>
                  <a:srgbClr val="FFFFFF"/>
                </a:highlight>
              </a:rPr>
              <a:t>length</a:t>
            </a:r>
            <a:r>
              <a:rPr lang="nn-NO" sz="1800" b="1" dirty="0">
                <a:solidFill>
                  <a:srgbClr val="000080"/>
                </a:solidFill>
                <a:highlight>
                  <a:srgbClr val="FFFFFF"/>
                </a:highlight>
              </a:rPr>
              <a:t>;</a:t>
            </a:r>
            <a:r>
              <a:rPr lang="nn-NO" sz="1800" b="0" dirty="0">
                <a:solidFill>
                  <a:srgbClr val="000000"/>
                </a:solidFill>
                <a:highlight>
                  <a:srgbClr val="FFFFFF"/>
                </a:highlight>
              </a:rPr>
              <a:t> i</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1" dirty="0">
                <a:solidFill>
                  <a:srgbClr val="000080"/>
                </a:solidFill>
                <a:highlight>
                  <a:srgbClr val="FFFFFF"/>
                </a:highlight>
              </a:rPr>
              <a:t>{</a:t>
            </a:r>
            <a:endParaRPr lang="nn-NO" sz="1800" b="0" dirty="0">
              <a:solidFill>
                <a:srgbClr val="000000"/>
              </a:solidFill>
              <a:highlight>
                <a:srgbClr val="FFFFFF"/>
              </a:highlight>
            </a:endParaRPr>
          </a:p>
          <a:p>
            <a:r>
              <a:rPr lang="en-US" sz="1800" b="0" dirty="0">
                <a:solidFill>
                  <a:srgbClr val="000000"/>
                </a:solidFill>
                <a:highlight>
                  <a:srgbClr val="FFFFFF"/>
                </a:highlight>
              </a:rPr>
              <a:t>            array</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FF"/>
                </a:solidFill>
                <a:highlight>
                  <a:srgbClr val="FFFFFF"/>
                </a:highlight>
              </a:rPr>
              <a:t>new</a:t>
            </a:r>
            <a:r>
              <a:rPr lang="en-US" sz="1800" b="0" dirty="0">
                <a:solidFill>
                  <a:srgbClr val="000000"/>
                </a:solidFill>
                <a:highlight>
                  <a:srgbClr val="FFFFFF"/>
                </a:highlight>
              </a:rPr>
              <a:t> 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array</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r>
              <a:rPr lang="en-US" sz="1800" b="0" dirty="0" err="1">
                <a:solidFill>
                  <a:srgbClr val="000000"/>
                </a:solidFill>
                <a:highlight>
                  <a:srgbClr val="FFFFFF"/>
                </a:highlight>
              </a:rPr>
              <a:t>setA</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nn-NO" sz="1800" b="0" dirty="0">
                <a:solidFill>
                  <a:srgbClr val="000000"/>
                </a:solidFill>
                <a:highlight>
                  <a:srgbClr val="FFFFFF"/>
                </a:highlight>
              </a:rPr>
              <a:t>        </a:t>
            </a:r>
            <a:r>
              <a:rPr lang="nn-NO" sz="1800" b="1" dirty="0">
                <a:solidFill>
                  <a:srgbClr val="0000FF"/>
                </a:solidFill>
                <a:highlight>
                  <a:srgbClr val="FFFFFF"/>
                </a:highlight>
              </a:rPr>
              <a:t>for</a:t>
            </a:r>
            <a:r>
              <a:rPr lang="nn-NO" sz="1800" b="0" dirty="0">
                <a:solidFill>
                  <a:srgbClr val="000000"/>
                </a:solidFill>
                <a:highlight>
                  <a:srgbClr val="FFFFFF"/>
                </a:highlight>
              </a:rPr>
              <a:t> </a:t>
            </a:r>
            <a:r>
              <a:rPr lang="nn-NO" sz="1800" b="1" dirty="0">
                <a:solidFill>
                  <a:srgbClr val="000080"/>
                </a:solidFill>
                <a:highlight>
                  <a:srgbClr val="FFFFFF"/>
                </a:highlight>
              </a:rPr>
              <a:t>(</a:t>
            </a:r>
            <a:r>
              <a:rPr lang="nn-NO" sz="1800" b="0" dirty="0">
                <a:solidFill>
                  <a:srgbClr val="8000FF"/>
                </a:solidFill>
                <a:highlight>
                  <a:srgbClr val="FFFFFF"/>
                </a:highlight>
              </a:rPr>
              <a:t>int</a:t>
            </a:r>
            <a:r>
              <a:rPr lang="nn-NO" sz="1800" b="0" dirty="0">
                <a:solidFill>
                  <a:srgbClr val="000000"/>
                </a:solidFill>
                <a:highlight>
                  <a:srgbClr val="FFFFFF"/>
                </a:highlight>
              </a:rPr>
              <a:t> i </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0" dirty="0">
                <a:solidFill>
                  <a:srgbClr val="FF8000"/>
                </a:solidFill>
                <a:highlight>
                  <a:srgbClr val="FFFFFF"/>
                </a:highlight>
              </a:rPr>
              <a:t>0</a:t>
            </a:r>
            <a:r>
              <a:rPr lang="nn-NO" sz="1800" b="1" dirty="0">
                <a:solidFill>
                  <a:srgbClr val="000080"/>
                </a:solidFill>
                <a:highlight>
                  <a:srgbClr val="FFFFFF"/>
                </a:highlight>
              </a:rPr>
              <a:t>;</a:t>
            </a:r>
            <a:r>
              <a:rPr lang="nn-NO" sz="1800" b="0" dirty="0">
                <a:solidFill>
                  <a:srgbClr val="000000"/>
                </a:solidFill>
                <a:highlight>
                  <a:srgbClr val="FFFFFF"/>
                </a:highlight>
              </a:rPr>
              <a:t> i </a:t>
            </a:r>
            <a:r>
              <a:rPr lang="nn-NO" sz="1800" b="1" dirty="0">
                <a:solidFill>
                  <a:srgbClr val="000080"/>
                </a:solidFill>
                <a:highlight>
                  <a:srgbClr val="FFFFFF"/>
                </a:highlight>
              </a:rPr>
              <a:t>&lt;</a:t>
            </a:r>
            <a:r>
              <a:rPr lang="nn-NO" sz="1800" b="0" dirty="0">
                <a:solidFill>
                  <a:srgbClr val="000000"/>
                </a:solidFill>
                <a:highlight>
                  <a:srgbClr val="FFFFFF"/>
                </a:highlight>
              </a:rPr>
              <a:t> array</a:t>
            </a:r>
            <a:r>
              <a:rPr lang="nn-NO" sz="1800" b="1" dirty="0">
                <a:solidFill>
                  <a:srgbClr val="000080"/>
                </a:solidFill>
                <a:highlight>
                  <a:srgbClr val="FFFFFF"/>
                </a:highlight>
              </a:rPr>
              <a:t>.</a:t>
            </a:r>
            <a:r>
              <a:rPr lang="nn-NO" sz="1800" b="0" dirty="0">
                <a:solidFill>
                  <a:srgbClr val="000000"/>
                </a:solidFill>
                <a:highlight>
                  <a:srgbClr val="FFFFFF"/>
                </a:highlight>
              </a:rPr>
              <a:t>length</a:t>
            </a:r>
            <a:r>
              <a:rPr lang="nn-NO" sz="1800" b="1" dirty="0">
                <a:solidFill>
                  <a:srgbClr val="000080"/>
                </a:solidFill>
                <a:highlight>
                  <a:srgbClr val="FFFFFF"/>
                </a:highlight>
              </a:rPr>
              <a:t>;</a:t>
            </a:r>
            <a:r>
              <a:rPr lang="nn-NO" sz="1800" b="0" dirty="0">
                <a:solidFill>
                  <a:srgbClr val="000000"/>
                </a:solidFill>
                <a:highlight>
                  <a:srgbClr val="FFFFFF"/>
                </a:highlight>
              </a:rPr>
              <a:t> i</a:t>
            </a:r>
            <a:r>
              <a:rPr lang="nn-NO" sz="1800" b="1" dirty="0">
                <a:solidFill>
                  <a:srgbClr val="000080"/>
                </a:solidFill>
                <a:highlight>
                  <a:srgbClr val="FFFFFF"/>
                </a:highlight>
              </a:rPr>
              <a:t>++)</a:t>
            </a:r>
            <a:r>
              <a:rPr lang="nn-NO" sz="1800" b="0" dirty="0">
                <a:solidFill>
                  <a:srgbClr val="000000"/>
                </a:solidFill>
                <a:highlight>
                  <a:srgbClr val="FFFFFF"/>
                </a:highlight>
              </a:rPr>
              <a:t> </a:t>
            </a:r>
            <a:r>
              <a:rPr lang="nn-NO" sz="1800" b="1" dirty="0">
                <a:solidFill>
                  <a:srgbClr val="000080"/>
                </a:solidFill>
                <a:highlight>
                  <a:srgbClr val="FFFFFF"/>
                </a:highlight>
              </a:rPr>
              <a:t>{</a:t>
            </a:r>
            <a:endParaRPr lang="nn-NO"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808080"/>
                </a:solidFill>
                <a:highlight>
                  <a:srgbClr val="FFFFFF"/>
                </a:highlight>
              </a:rPr>
              <a:t>"Object of  A: "</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array</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r>
              <a:rPr lang="en-US" sz="1800" b="0" dirty="0" err="1">
                <a:solidFill>
                  <a:srgbClr val="000000"/>
                </a:solidFill>
                <a:highlight>
                  <a:srgbClr val="FFFFFF"/>
                </a:highlight>
              </a:rPr>
              <a:t>getA</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1" dirty="0">
                <a:solidFill>
                  <a:srgbClr val="000080"/>
                </a:solidFill>
                <a:highlight>
                  <a:srgbClr val="FFFFFF"/>
                </a:highlight>
              </a:rPr>
              <a:t>}</a:t>
            </a:r>
            <a:endParaRPr lang="en-US" dirty="0"/>
          </a:p>
        </p:txBody>
      </p:sp>
    </p:spTree>
    <p:extLst>
      <p:ext uri="{BB962C8B-B14F-4D97-AF65-F5344CB8AC3E}">
        <p14:creationId xmlns:p14="http://schemas.microsoft.com/office/powerpoint/2010/main" val="2631887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Passing Arrays to Methods</a:t>
            </a:r>
          </a:p>
        </p:txBody>
      </p:sp>
      <p:sp>
        <p:nvSpPr>
          <p:cNvPr id="3" name="Content Placeholder 2"/>
          <p:cNvSpPr>
            <a:spLocks noGrp="1"/>
          </p:cNvSpPr>
          <p:nvPr>
            <p:ph idx="1"/>
          </p:nvPr>
        </p:nvSpPr>
        <p:spPr/>
        <p:txBody>
          <a:bodyPr>
            <a:noAutofit/>
          </a:bodyPr>
          <a:lstStyle/>
          <a:p>
            <a:pPr marL="0" indent="0">
              <a:buNone/>
            </a:pPr>
            <a:r>
              <a:rPr lang="en-US" sz="2400" b="1" i="1" dirty="0"/>
              <a:t>void modifyArray(double d[ ]) {…} </a:t>
            </a:r>
          </a:p>
          <a:p>
            <a:pPr marL="0" indent="0">
              <a:buNone/>
            </a:pPr>
            <a:r>
              <a:rPr lang="en-US" sz="2400" b="1" i="1" dirty="0"/>
              <a:t>double [] temperature = new double[24];       </a:t>
            </a:r>
          </a:p>
          <a:p>
            <a:pPr marL="0" indent="0">
              <a:buNone/>
            </a:pPr>
            <a:r>
              <a:rPr lang="en-US" sz="2400" b="1" i="1" dirty="0"/>
              <a:t>modifyArray(temperature);</a:t>
            </a:r>
          </a:p>
          <a:p>
            <a:r>
              <a:rPr lang="en-US" sz="2800" dirty="0"/>
              <a:t>Changes made to the elements of ‘d’ inside “modifyArray” is visible and reflected in the “temperature” array</a:t>
            </a:r>
          </a:p>
          <a:p>
            <a:r>
              <a:rPr lang="en-US" sz="2800" dirty="0"/>
              <a:t>But inside “modifyArray” if we create a new array and assign it to ‘d’ then ‘d’ will point to the newly created array and changing its elements will have no effect on “temperature”</a:t>
            </a:r>
          </a:p>
        </p:txBody>
      </p:sp>
      <p:sp>
        <p:nvSpPr>
          <p:cNvPr id="4" name="Slide Number Placeholder 3"/>
          <p:cNvSpPr>
            <a:spLocks noGrp="1"/>
          </p:cNvSpPr>
          <p:nvPr>
            <p:ph type="sldNum" sz="quarter" idx="12"/>
          </p:nvPr>
        </p:nvSpPr>
        <p:spPr/>
        <p:txBody>
          <a:bodyPr/>
          <a:lstStyle/>
          <a:p>
            <a:fld id="{B6F15528-21DE-4FAA-801E-634DDDAF4B2B}" type="slidenum">
              <a:rPr lang="en-US" smtClean="0"/>
              <a:t>53</a:t>
            </a:fld>
            <a:endParaRPr lang="en-US"/>
          </a:p>
        </p:txBody>
      </p:sp>
      <p:sp>
        <p:nvSpPr>
          <p:cNvPr id="5" name="Footer Placeholder 4">
            <a:extLst>
              <a:ext uri="{FF2B5EF4-FFF2-40B4-BE49-F238E27FC236}">
                <a16:creationId xmlns:a16="http://schemas.microsoft.com/office/drawing/2014/main" id="{2AC1BDD1-F5D0-459B-9DDA-C45FD82BAC0D}"/>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19905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Passing Arrays to Methods</a:t>
            </a:r>
          </a:p>
        </p:txBody>
      </p:sp>
      <p:sp>
        <p:nvSpPr>
          <p:cNvPr id="3" name="Content Placeholder 2"/>
          <p:cNvSpPr>
            <a:spLocks noGrp="1"/>
          </p:cNvSpPr>
          <p:nvPr>
            <p:ph idx="1"/>
          </p:nvPr>
        </p:nvSpPr>
        <p:spPr/>
        <p:txBody>
          <a:bodyPr>
            <a:noAutofit/>
          </a:bodyPr>
          <a:lstStyle/>
          <a:p>
            <a:r>
              <a:rPr lang="en-AU" sz="2800" dirty="0"/>
              <a:t>Changing the elements is visible, but changing the array reference itself is not visible</a:t>
            </a:r>
          </a:p>
          <a:p>
            <a:pPr marL="0" indent="0">
              <a:buNone/>
            </a:pPr>
            <a:endParaRPr lang="en-AU" sz="2800" b="1" i="1" dirty="0"/>
          </a:p>
          <a:p>
            <a:pPr marL="0" indent="0">
              <a:buNone/>
            </a:pPr>
            <a:r>
              <a:rPr lang="en-AU" sz="2400" b="1" i="1" dirty="0"/>
              <a:t>void modifyArray(double d[ ]) {</a:t>
            </a:r>
          </a:p>
          <a:p>
            <a:pPr marL="0" indent="0">
              <a:buNone/>
            </a:pPr>
            <a:r>
              <a:rPr lang="en-AU" sz="2400" b="1" i="1" dirty="0"/>
              <a:t>	d[0] = 1.1; </a:t>
            </a:r>
            <a:r>
              <a:rPr lang="en-AU" sz="2400" i="1" dirty="0"/>
              <a:t>// visible to the caller</a:t>
            </a:r>
          </a:p>
          <a:p>
            <a:pPr marL="0" indent="0">
              <a:buNone/>
            </a:pPr>
            <a:r>
              <a:rPr lang="en-AU" sz="2400" b="1" i="1" dirty="0"/>
              <a:t>}</a:t>
            </a:r>
          </a:p>
          <a:p>
            <a:pPr marL="0" indent="0">
              <a:buNone/>
            </a:pPr>
            <a:r>
              <a:rPr lang="en-AU" sz="2400" b="1" i="1" dirty="0"/>
              <a:t>void modifyArray(double d[ ]) {</a:t>
            </a:r>
          </a:p>
          <a:p>
            <a:pPr marL="0" indent="0">
              <a:buNone/>
            </a:pPr>
            <a:r>
              <a:rPr lang="en-AU" sz="2400" b="1" i="1" dirty="0"/>
              <a:t>	d = new double [10];  </a:t>
            </a:r>
          </a:p>
          <a:p>
            <a:pPr marL="0" indent="0">
              <a:buNone/>
            </a:pPr>
            <a:r>
              <a:rPr lang="en-AU" sz="2400" b="1" i="1" dirty="0"/>
              <a:t>	d[0] = 1.1; </a:t>
            </a:r>
            <a:r>
              <a:rPr lang="en-AU" sz="2400" i="1" dirty="0"/>
              <a:t>// not visible to the caller</a:t>
            </a:r>
          </a:p>
          <a:p>
            <a:pPr marL="0" indent="0">
              <a:buNone/>
            </a:pPr>
            <a:r>
              <a:rPr lang="en-AU" sz="2400" b="1" i="1" dirty="0"/>
              <a:t>}</a:t>
            </a:r>
          </a:p>
          <a:p>
            <a:endParaRPr lang="en-AU"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54</a:t>
            </a:fld>
            <a:endParaRPr lang="en-US"/>
          </a:p>
        </p:txBody>
      </p:sp>
      <p:sp>
        <p:nvSpPr>
          <p:cNvPr id="5" name="Footer Placeholder 4">
            <a:extLst>
              <a:ext uri="{FF2B5EF4-FFF2-40B4-BE49-F238E27FC236}">
                <a16:creationId xmlns:a16="http://schemas.microsoft.com/office/drawing/2014/main" id="{277E9FA4-A78A-4046-B012-5407BCCA3F9C}"/>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8282179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Multidimensional Arrays</a:t>
            </a:r>
          </a:p>
        </p:txBody>
      </p:sp>
      <p:sp>
        <p:nvSpPr>
          <p:cNvPr id="3" name="Content Placeholder 2"/>
          <p:cNvSpPr>
            <a:spLocks noGrp="1"/>
          </p:cNvSpPr>
          <p:nvPr>
            <p:ph idx="1"/>
          </p:nvPr>
        </p:nvSpPr>
        <p:spPr/>
        <p:txBody>
          <a:bodyPr>
            <a:normAutofit/>
          </a:bodyPr>
          <a:lstStyle/>
          <a:p>
            <a:r>
              <a:rPr lang="en-US" sz="2800" dirty="0"/>
              <a:t>Can be termed as array of arrays.</a:t>
            </a:r>
          </a:p>
          <a:p>
            <a:r>
              <a:rPr lang="en-US" sz="2800" dirty="0"/>
              <a:t>int b[ ][ ] = new int[3][4];</a:t>
            </a:r>
          </a:p>
          <a:p>
            <a:pPr lvl="1"/>
            <a:r>
              <a:rPr lang="en-US" sz="2400" dirty="0"/>
              <a:t>Length of first dimension = 3</a:t>
            </a:r>
          </a:p>
          <a:p>
            <a:pPr lvl="2"/>
            <a:r>
              <a:rPr lang="en-US" dirty="0"/>
              <a:t>b.length equals 3</a:t>
            </a:r>
          </a:p>
          <a:p>
            <a:pPr lvl="1"/>
            <a:r>
              <a:rPr lang="en-US" sz="2400" dirty="0"/>
              <a:t>Length of second dimension = 4</a:t>
            </a:r>
          </a:p>
          <a:p>
            <a:pPr lvl="2"/>
            <a:r>
              <a:rPr lang="en-US" dirty="0"/>
              <a:t>b[0].length equals 4</a:t>
            </a:r>
          </a:p>
          <a:p>
            <a:r>
              <a:rPr lang="en-US" sz="2800" dirty="0"/>
              <a:t>int[ ][ ] b = new int[3][4];</a:t>
            </a:r>
          </a:p>
          <a:p>
            <a:pPr lvl="1"/>
            <a:r>
              <a:rPr lang="en-US" sz="2400" dirty="0"/>
              <a:t>Here, the data type is more evident i.e. “int[ ][ ]”</a:t>
            </a:r>
          </a:p>
        </p:txBody>
      </p:sp>
      <p:sp>
        <p:nvSpPr>
          <p:cNvPr id="4" name="Slide Number Placeholder 3"/>
          <p:cNvSpPr>
            <a:spLocks noGrp="1"/>
          </p:cNvSpPr>
          <p:nvPr>
            <p:ph type="sldNum" sz="quarter" idx="12"/>
          </p:nvPr>
        </p:nvSpPr>
        <p:spPr/>
        <p:txBody>
          <a:bodyPr/>
          <a:lstStyle/>
          <a:p>
            <a:fld id="{B6F15528-21DE-4FAA-801E-634DDDAF4B2B}" type="slidenum">
              <a:rPr lang="en-US" smtClean="0"/>
              <a:t>55</a:t>
            </a:fld>
            <a:endParaRPr lang="en-US"/>
          </a:p>
        </p:txBody>
      </p:sp>
      <p:sp>
        <p:nvSpPr>
          <p:cNvPr id="5" name="Footer Placeholder 4">
            <a:extLst>
              <a:ext uri="{FF2B5EF4-FFF2-40B4-BE49-F238E27FC236}">
                <a16:creationId xmlns:a16="http://schemas.microsoft.com/office/drawing/2014/main" id="{2CF3D8FA-4ABE-4393-9F6D-1775492BE3C2}"/>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84796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down)">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Multidimensional Arrays</a:t>
            </a:r>
          </a:p>
        </p:txBody>
      </p:sp>
      <p:sp>
        <p:nvSpPr>
          <p:cNvPr id="3" name="Content Placeholder 2"/>
          <p:cNvSpPr>
            <a:spLocks noGrp="1"/>
          </p:cNvSpPr>
          <p:nvPr>
            <p:ph idx="1"/>
          </p:nvPr>
        </p:nvSpPr>
        <p:spPr/>
        <p:txBody>
          <a:bodyPr>
            <a:normAutofit/>
          </a:bodyPr>
          <a:lstStyle/>
          <a:p>
            <a:r>
              <a:rPr lang="en-US" sz="2800" dirty="0"/>
              <a:t>int b[ ][ ] = { { 1, 2, 3 }, { 4, 5, 6 } };</a:t>
            </a:r>
          </a:p>
          <a:p>
            <a:pPr lvl="1"/>
            <a:r>
              <a:rPr lang="en-US" sz="2400" dirty="0"/>
              <a:t>b.length equals 2</a:t>
            </a:r>
          </a:p>
          <a:p>
            <a:pPr lvl="1"/>
            <a:r>
              <a:rPr lang="en-US" sz="2400" dirty="0"/>
              <a:t>b[0].length and b[1].length equals 3</a:t>
            </a:r>
          </a:p>
          <a:p>
            <a:r>
              <a:rPr lang="en-US" sz="2800" dirty="0"/>
              <a:t>All these examples represent rectangular two dimensional arrays where every row has same number of columns</a:t>
            </a:r>
          </a:p>
          <a:p>
            <a:r>
              <a:rPr lang="en-US" sz="2800" dirty="0"/>
              <a:t>Java also supports jagged array where rows can have different number of columns</a:t>
            </a:r>
          </a:p>
        </p:txBody>
      </p:sp>
      <p:sp>
        <p:nvSpPr>
          <p:cNvPr id="4" name="Slide Number Placeholder 3"/>
          <p:cNvSpPr>
            <a:spLocks noGrp="1"/>
          </p:cNvSpPr>
          <p:nvPr>
            <p:ph type="sldNum" sz="quarter" idx="12"/>
          </p:nvPr>
        </p:nvSpPr>
        <p:spPr/>
        <p:txBody>
          <a:bodyPr/>
          <a:lstStyle/>
          <a:p>
            <a:fld id="{B6F15528-21DE-4FAA-801E-634DDDAF4B2B}" type="slidenum">
              <a:rPr lang="en-US" smtClean="0"/>
              <a:t>56</a:t>
            </a:fld>
            <a:endParaRPr lang="en-US"/>
          </a:p>
        </p:txBody>
      </p:sp>
      <p:sp>
        <p:nvSpPr>
          <p:cNvPr id="5" name="Footer Placeholder 4">
            <a:extLst>
              <a:ext uri="{FF2B5EF4-FFF2-40B4-BE49-F238E27FC236}">
                <a16:creationId xmlns:a16="http://schemas.microsoft.com/office/drawing/2014/main" id="{F15EBC79-9607-45AD-A084-898D9E5BCDFD}"/>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0788414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lIns="91440" tIns="45720" rIns="91440" bIns="45720" rtlCol="0" anchor="ctr">
            <a:normAutofit/>
          </a:bodyPr>
          <a:lstStyle/>
          <a:p>
            <a:r>
              <a:rPr dirty="0">
                <a:solidFill>
                  <a:schemeClr val="tx2">
                    <a:lumMod val="60000"/>
                    <a:lumOff val="40000"/>
                  </a:schemeClr>
                </a:solidFill>
              </a:rPr>
              <a:t>Multidimensional Arrays</a:t>
            </a:r>
          </a:p>
        </p:txBody>
      </p:sp>
      <p:sp>
        <p:nvSpPr>
          <p:cNvPr id="4" name="object 4"/>
          <p:cNvSpPr txBox="1"/>
          <p:nvPr/>
        </p:nvSpPr>
        <p:spPr>
          <a:xfrm>
            <a:off x="535940" y="1552575"/>
            <a:ext cx="3823970" cy="4924425"/>
          </a:xfrm>
          <a:prstGeom prst="rect">
            <a:avLst/>
          </a:prstGeom>
        </p:spPr>
        <p:txBody>
          <a:bodyPr vert="horz" wrap="square" lIns="0" tIns="0" rIns="0" bIns="0" rtlCol="0">
            <a:spAutoFit/>
          </a:bodyPr>
          <a:lstStyle/>
          <a:p>
            <a:pPr marL="12700">
              <a:lnSpc>
                <a:spcPct val="100000"/>
              </a:lnSpc>
              <a:tabLst>
                <a:tab pos="355600" algn="l"/>
              </a:tabLst>
            </a:pPr>
            <a:r>
              <a:rPr sz="2000" b="1" spc="-15" dirty="0">
                <a:latin typeface="Calibri"/>
                <a:cs typeface="Calibri"/>
              </a:rPr>
              <a:t>E</a:t>
            </a:r>
            <a:r>
              <a:rPr sz="2000" b="1" spc="-45" dirty="0">
                <a:latin typeface="Calibri"/>
                <a:cs typeface="Calibri"/>
              </a:rPr>
              <a:t>x</a:t>
            </a:r>
            <a:r>
              <a:rPr sz="2000" b="1" spc="-15" dirty="0">
                <a:latin typeface="Calibri"/>
                <a:cs typeface="Calibri"/>
              </a:rPr>
              <a:t>ample</a:t>
            </a:r>
            <a:r>
              <a:rPr sz="2000" b="1" spc="-45" dirty="0">
                <a:latin typeface="Times New Roman"/>
                <a:cs typeface="Times New Roman"/>
              </a:rPr>
              <a:t> </a:t>
            </a:r>
            <a:r>
              <a:rPr sz="2000" b="1" spc="445" dirty="0">
                <a:latin typeface="Calibri"/>
                <a:cs typeface="Calibri"/>
              </a:rPr>
              <a:t>–</a:t>
            </a:r>
            <a:r>
              <a:rPr sz="2000" b="1" spc="-15" dirty="0">
                <a:latin typeface="Calibri"/>
                <a:cs typeface="Calibri"/>
              </a:rPr>
              <a:t>1</a:t>
            </a:r>
            <a:r>
              <a:rPr sz="2000" b="1" spc="-45" dirty="0">
                <a:latin typeface="Times New Roman"/>
                <a:cs typeface="Times New Roman"/>
              </a:rPr>
              <a:t> </a:t>
            </a:r>
            <a:endParaRPr sz="2000" dirty="0">
              <a:latin typeface="Times New Roman"/>
              <a:cs typeface="Times New Roman"/>
            </a:endParaRPr>
          </a:p>
          <a:p>
            <a:pPr marL="12700">
              <a:lnSpc>
                <a:spcPct val="100000"/>
              </a:lnSpc>
            </a:pPr>
            <a:r>
              <a:rPr sz="2000" spc="-5" dirty="0">
                <a:latin typeface="Calibri"/>
                <a:cs typeface="Calibri"/>
              </a:rPr>
              <a:t>i</a:t>
            </a:r>
            <a:r>
              <a:rPr sz="2000" spc="-20" dirty="0">
                <a:latin typeface="Calibri"/>
                <a:cs typeface="Calibri"/>
              </a:rPr>
              <a:t>n</a:t>
            </a:r>
            <a:r>
              <a:rPr sz="2000" spc="-10" dirty="0">
                <a:latin typeface="Calibri"/>
                <a:cs typeface="Calibri"/>
              </a:rPr>
              <a:t>t</a:t>
            </a:r>
            <a:r>
              <a:rPr sz="2000" spc="-40" dirty="0">
                <a:latin typeface="Times New Roman"/>
                <a:cs typeface="Times New Roman"/>
              </a:rPr>
              <a:t> </a:t>
            </a:r>
            <a:r>
              <a:rPr sz="2000" spc="-20" dirty="0">
                <a:latin typeface="Calibri"/>
                <a:cs typeface="Calibri"/>
              </a:rPr>
              <a:t>b</a:t>
            </a:r>
            <a:r>
              <a:rPr sz="2000" spc="-10" dirty="0">
                <a:latin typeface="Calibri"/>
                <a:cs typeface="Calibri"/>
              </a:rPr>
              <a:t>[</a:t>
            </a:r>
            <a:r>
              <a:rPr sz="2000" spc="-50" dirty="0">
                <a:latin typeface="Times New Roman"/>
                <a:cs typeface="Times New Roman"/>
              </a:rPr>
              <a:t> </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lang="en-US" sz="2000" spc="-10" dirty="0">
                <a:latin typeface="Calibri"/>
                <a:cs typeface="Calibri"/>
              </a:rPr>
              <a:t>;</a:t>
            </a:r>
            <a:endParaRPr sz="2000" dirty="0">
              <a:latin typeface="Calibri"/>
              <a:cs typeface="Calibri"/>
            </a:endParaRPr>
          </a:p>
          <a:p>
            <a:pPr marL="12700">
              <a:lnSpc>
                <a:spcPct val="100000"/>
              </a:lnSpc>
            </a:pPr>
            <a:r>
              <a:rPr sz="2000" spc="-15" dirty="0">
                <a:latin typeface="Calibri"/>
                <a:cs typeface="Calibri"/>
              </a:rPr>
              <a:t>b</a:t>
            </a:r>
            <a:r>
              <a:rPr sz="2000" spc="-60"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20" dirty="0">
                <a:latin typeface="Calibri"/>
                <a:cs typeface="Calibri"/>
              </a:rPr>
              <a:t>ne</a:t>
            </a:r>
            <a:r>
              <a:rPr sz="2000" spc="-15" dirty="0">
                <a:latin typeface="Calibri"/>
                <a:cs typeface="Calibri"/>
              </a:rPr>
              <a:t>w</a:t>
            </a:r>
            <a:r>
              <a:rPr sz="2000" spc="-55" dirty="0">
                <a:latin typeface="Times New Roman"/>
                <a:cs typeface="Times New Roman"/>
              </a:rPr>
              <a:t> </a:t>
            </a:r>
            <a:r>
              <a:rPr sz="2000" spc="-5" dirty="0">
                <a:latin typeface="Calibri"/>
                <a:cs typeface="Calibri"/>
              </a:rPr>
              <a:t>i</a:t>
            </a:r>
            <a:r>
              <a:rPr sz="2000" spc="-20" dirty="0">
                <a:latin typeface="Calibri"/>
                <a:cs typeface="Calibri"/>
              </a:rPr>
              <a:t>n</a:t>
            </a:r>
            <a:r>
              <a:rPr sz="2000" spc="-10" dirty="0">
                <a:latin typeface="Calibri"/>
                <a:cs typeface="Calibri"/>
              </a:rPr>
              <a:t>t[</a:t>
            </a:r>
            <a:r>
              <a:rPr sz="2000" spc="-15" dirty="0">
                <a:latin typeface="Calibri"/>
                <a:cs typeface="Calibri"/>
              </a:rPr>
              <a:t>2</a:t>
            </a:r>
            <a:r>
              <a:rPr sz="2000" spc="-10" dirty="0">
                <a:latin typeface="Calibri"/>
                <a:cs typeface="Calibri"/>
              </a:rPr>
              <a:t>][</a:t>
            </a:r>
            <a:r>
              <a:rPr sz="2000" spc="-55" dirty="0">
                <a:latin typeface="Times New Roman"/>
                <a:cs typeface="Times New Roman"/>
              </a:rPr>
              <a:t> </a:t>
            </a:r>
            <a:r>
              <a:rPr sz="2000" spc="-10" dirty="0">
                <a:latin typeface="Calibri"/>
                <a:cs typeface="Calibri"/>
              </a:rPr>
              <a:t>];</a:t>
            </a:r>
            <a:endParaRPr sz="2000" dirty="0">
              <a:latin typeface="Calibri"/>
              <a:cs typeface="Calibri"/>
            </a:endParaRPr>
          </a:p>
          <a:p>
            <a:pPr marL="12700">
              <a:lnSpc>
                <a:spcPct val="100000"/>
              </a:lnSpc>
            </a:pPr>
            <a:r>
              <a:rPr lang="en-US" sz="2000" spc="-20" dirty="0">
                <a:latin typeface="Calibri"/>
                <a:cs typeface="Calibri"/>
              </a:rPr>
              <a:t>b</a:t>
            </a:r>
            <a:r>
              <a:rPr sz="2000" spc="-10" dirty="0">
                <a:latin typeface="Calibri"/>
                <a:cs typeface="Calibri"/>
              </a:rPr>
              <a:t>[</a:t>
            </a:r>
            <a:r>
              <a:rPr sz="2000" spc="-15" dirty="0">
                <a:latin typeface="Calibri"/>
                <a:cs typeface="Calibri"/>
              </a:rPr>
              <a:t>0</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20" dirty="0">
                <a:latin typeface="Calibri"/>
                <a:cs typeface="Calibri"/>
              </a:rPr>
              <a:t>ne</a:t>
            </a:r>
            <a:r>
              <a:rPr sz="2000" spc="-15" dirty="0">
                <a:latin typeface="Calibri"/>
                <a:cs typeface="Calibri"/>
              </a:rPr>
              <a:t>w</a:t>
            </a:r>
            <a:r>
              <a:rPr sz="2000" spc="-55" dirty="0">
                <a:latin typeface="Times New Roman"/>
                <a:cs typeface="Times New Roman"/>
              </a:rPr>
              <a:t> </a:t>
            </a:r>
            <a:r>
              <a:rPr sz="2000" spc="-5" dirty="0">
                <a:latin typeface="Calibri"/>
                <a:cs typeface="Calibri"/>
              </a:rPr>
              <a:t>i</a:t>
            </a:r>
            <a:r>
              <a:rPr sz="2000" spc="-20" dirty="0">
                <a:latin typeface="Calibri"/>
                <a:cs typeface="Calibri"/>
              </a:rPr>
              <a:t>n</a:t>
            </a:r>
            <a:r>
              <a:rPr sz="2000" spc="-10" dirty="0">
                <a:latin typeface="Calibri"/>
                <a:cs typeface="Calibri"/>
              </a:rPr>
              <a:t>t[</a:t>
            </a:r>
            <a:r>
              <a:rPr sz="2000" spc="-15" dirty="0">
                <a:latin typeface="Calibri"/>
                <a:cs typeface="Calibri"/>
              </a:rPr>
              <a:t>2</a:t>
            </a:r>
            <a:r>
              <a:rPr sz="2000" spc="-10" dirty="0">
                <a:latin typeface="Calibri"/>
                <a:cs typeface="Calibri"/>
              </a:rPr>
              <a:t>];</a:t>
            </a:r>
            <a:endParaRPr sz="2000" dirty="0">
              <a:latin typeface="Calibri"/>
              <a:cs typeface="Calibri"/>
            </a:endParaRPr>
          </a:p>
          <a:p>
            <a:pPr marL="12700">
              <a:lnSpc>
                <a:spcPct val="100000"/>
              </a:lnSpc>
            </a:pPr>
            <a:r>
              <a:rPr lang="en-US" sz="2000" spc="-20" dirty="0">
                <a:latin typeface="Calibri"/>
                <a:cs typeface="Calibri"/>
              </a:rPr>
              <a:t>b</a:t>
            </a:r>
            <a:r>
              <a:rPr sz="2000" spc="-10" dirty="0">
                <a:latin typeface="Calibri"/>
                <a:cs typeface="Calibri"/>
              </a:rPr>
              <a:t>[</a:t>
            </a:r>
            <a:r>
              <a:rPr sz="2000" spc="-15" dirty="0">
                <a:latin typeface="Calibri"/>
                <a:cs typeface="Calibri"/>
              </a:rPr>
              <a:t>1</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20" dirty="0">
                <a:latin typeface="Calibri"/>
                <a:cs typeface="Calibri"/>
              </a:rPr>
              <a:t>ne</a:t>
            </a:r>
            <a:r>
              <a:rPr sz="2000" spc="-15" dirty="0">
                <a:latin typeface="Calibri"/>
                <a:cs typeface="Calibri"/>
              </a:rPr>
              <a:t>w</a:t>
            </a:r>
            <a:r>
              <a:rPr sz="2000" spc="-55" dirty="0">
                <a:latin typeface="Times New Roman"/>
                <a:cs typeface="Times New Roman"/>
              </a:rPr>
              <a:t> </a:t>
            </a:r>
            <a:r>
              <a:rPr sz="2000" spc="-5" dirty="0">
                <a:latin typeface="Calibri"/>
                <a:cs typeface="Calibri"/>
              </a:rPr>
              <a:t>i</a:t>
            </a:r>
            <a:r>
              <a:rPr sz="2000" spc="-20" dirty="0">
                <a:latin typeface="Calibri"/>
                <a:cs typeface="Calibri"/>
              </a:rPr>
              <a:t>n</a:t>
            </a:r>
            <a:r>
              <a:rPr sz="2000" spc="-10" dirty="0">
                <a:latin typeface="Calibri"/>
                <a:cs typeface="Calibri"/>
              </a:rPr>
              <a:t>t[</a:t>
            </a:r>
            <a:r>
              <a:rPr sz="2000" spc="-15" dirty="0">
                <a:latin typeface="Calibri"/>
                <a:cs typeface="Calibri"/>
              </a:rPr>
              <a:t>3</a:t>
            </a:r>
            <a:r>
              <a:rPr sz="2000" spc="-10" dirty="0">
                <a:latin typeface="Calibri"/>
                <a:cs typeface="Calibri"/>
              </a:rPr>
              <a:t>];</a:t>
            </a:r>
            <a:endParaRPr sz="2000" dirty="0">
              <a:latin typeface="Calibri"/>
              <a:cs typeface="Calibri"/>
            </a:endParaRPr>
          </a:p>
          <a:p>
            <a:pPr marL="13335">
              <a:lnSpc>
                <a:spcPct val="100000"/>
              </a:lnSpc>
            </a:pPr>
            <a:r>
              <a:rPr sz="2000" spc="-15" dirty="0">
                <a:latin typeface="Calibri"/>
                <a:cs typeface="Calibri"/>
              </a:rPr>
              <a:t>b[0][2</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10" dirty="0">
                <a:latin typeface="Calibri"/>
                <a:cs typeface="Calibri"/>
              </a:rPr>
              <a:t>7;</a:t>
            </a:r>
            <a:r>
              <a:rPr sz="2000" spc="-55" dirty="0">
                <a:latin typeface="Times New Roman"/>
                <a:cs typeface="Times New Roman"/>
              </a:rPr>
              <a:t> </a:t>
            </a:r>
            <a:r>
              <a:rPr sz="2000" spc="-15" dirty="0">
                <a:latin typeface="Calibri"/>
                <a:cs typeface="Calibri"/>
              </a:rPr>
              <a:t>//wil</a:t>
            </a:r>
            <a:r>
              <a:rPr sz="2000" spc="-5" dirty="0">
                <a:latin typeface="Calibri"/>
                <a:cs typeface="Calibri"/>
              </a:rPr>
              <a:t>l</a:t>
            </a:r>
            <a:r>
              <a:rPr sz="2000" spc="-35" dirty="0">
                <a:latin typeface="Times New Roman"/>
                <a:cs typeface="Times New Roman"/>
              </a:rPr>
              <a:t> </a:t>
            </a:r>
            <a:r>
              <a:rPr sz="2000" spc="-10" dirty="0">
                <a:latin typeface="Calibri"/>
                <a:cs typeface="Calibri"/>
              </a:rPr>
              <a:t>th</a:t>
            </a:r>
            <a:r>
              <a:rPr sz="2000" spc="-45" dirty="0">
                <a:latin typeface="Calibri"/>
                <a:cs typeface="Calibri"/>
              </a:rPr>
              <a:t>r</a:t>
            </a:r>
            <a:r>
              <a:rPr sz="2000" spc="-20" dirty="0">
                <a:latin typeface="Calibri"/>
                <a:cs typeface="Calibri"/>
              </a:rPr>
              <a:t>o</a:t>
            </a:r>
            <a:r>
              <a:rPr sz="2000" spc="-15" dirty="0">
                <a:latin typeface="Calibri"/>
                <a:cs typeface="Calibri"/>
              </a:rPr>
              <a:t>w</a:t>
            </a:r>
            <a:r>
              <a:rPr sz="2000" spc="-60" dirty="0">
                <a:latin typeface="Times New Roman"/>
                <a:cs typeface="Times New Roman"/>
              </a:rPr>
              <a:t> </a:t>
            </a:r>
            <a:r>
              <a:rPr sz="2000" spc="-10" dirty="0">
                <a:latin typeface="Calibri"/>
                <a:cs typeface="Calibri"/>
              </a:rPr>
              <a:t>an</a:t>
            </a:r>
            <a:r>
              <a:rPr sz="2000" spc="-55" dirty="0">
                <a:latin typeface="Times New Roman"/>
                <a:cs typeface="Times New Roman"/>
              </a:rPr>
              <a:t> </a:t>
            </a:r>
            <a:r>
              <a:rPr sz="2000" spc="-40" dirty="0">
                <a:latin typeface="Calibri"/>
                <a:cs typeface="Calibri"/>
              </a:rPr>
              <a:t>e</a:t>
            </a:r>
            <a:r>
              <a:rPr sz="2000" spc="-65" dirty="0">
                <a:latin typeface="Calibri"/>
                <a:cs typeface="Calibri"/>
              </a:rPr>
              <a:t>x</a:t>
            </a:r>
            <a:r>
              <a:rPr sz="2000" spc="-10" dirty="0">
                <a:latin typeface="Calibri"/>
                <a:cs typeface="Calibri"/>
              </a:rPr>
              <a:t>ce</a:t>
            </a:r>
            <a:r>
              <a:rPr sz="2000" spc="-30" dirty="0">
                <a:latin typeface="Calibri"/>
                <a:cs typeface="Calibri"/>
              </a:rPr>
              <a:t>p</a:t>
            </a:r>
            <a:r>
              <a:rPr sz="2000" spc="-5" dirty="0">
                <a:latin typeface="Calibri"/>
                <a:cs typeface="Calibri"/>
              </a:rPr>
              <a:t>ti</a:t>
            </a:r>
            <a:r>
              <a:rPr sz="2000" spc="-15" dirty="0">
                <a:latin typeface="Calibri"/>
                <a:cs typeface="Calibri"/>
              </a:rPr>
              <a:t>on</a:t>
            </a:r>
            <a:endParaRPr lang="en-US" sz="2000" dirty="0">
              <a:latin typeface="Calibri"/>
              <a:cs typeface="Calibri"/>
            </a:endParaRPr>
          </a:p>
          <a:p>
            <a:pPr marL="13335">
              <a:lnSpc>
                <a:spcPct val="100000"/>
              </a:lnSpc>
            </a:pPr>
            <a:endParaRPr lang="en-US" sz="2000" b="1" spc="-15" dirty="0">
              <a:latin typeface="Calibri"/>
              <a:cs typeface="Calibri"/>
            </a:endParaRPr>
          </a:p>
          <a:p>
            <a:pPr marL="12700">
              <a:lnSpc>
                <a:spcPct val="100000"/>
              </a:lnSpc>
              <a:tabLst>
                <a:tab pos="356235" algn="l"/>
              </a:tabLst>
            </a:pPr>
            <a:r>
              <a:rPr sz="2000" b="1" spc="-15" dirty="0">
                <a:latin typeface="Calibri"/>
                <a:cs typeface="Calibri"/>
              </a:rPr>
              <a:t>E</a:t>
            </a:r>
            <a:r>
              <a:rPr sz="2000" b="1" spc="-45" dirty="0">
                <a:latin typeface="Calibri"/>
                <a:cs typeface="Calibri"/>
              </a:rPr>
              <a:t>x</a:t>
            </a:r>
            <a:r>
              <a:rPr sz="2000" b="1" spc="-15" dirty="0">
                <a:latin typeface="Calibri"/>
                <a:cs typeface="Calibri"/>
              </a:rPr>
              <a:t>ample</a:t>
            </a:r>
            <a:r>
              <a:rPr sz="2000" b="1" spc="-45" dirty="0">
                <a:latin typeface="Times New Roman"/>
                <a:cs typeface="Times New Roman"/>
              </a:rPr>
              <a:t> </a:t>
            </a:r>
            <a:r>
              <a:rPr sz="2000" b="1" spc="445" dirty="0">
                <a:latin typeface="Calibri"/>
                <a:cs typeface="Calibri"/>
              </a:rPr>
              <a:t>–</a:t>
            </a:r>
            <a:r>
              <a:rPr sz="2000" b="1" spc="-15" dirty="0">
                <a:latin typeface="Calibri"/>
                <a:cs typeface="Calibri"/>
              </a:rPr>
              <a:t>2</a:t>
            </a:r>
            <a:r>
              <a:rPr sz="2000" b="1" spc="-45" dirty="0">
                <a:latin typeface="Times New Roman"/>
                <a:cs typeface="Times New Roman"/>
              </a:rPr>
              <a:t> </a:t>
            </a:r>
            <a:endParaRPr sz="2000" dirty="0">
              <a:latin typeface="Times New Roman"/>
              <a:cs typeface="Times New Roman"/>
            </a:endParaRPr>
          </a:p>
          <a:p>
            <a:pPr marL="12700">
              <a:lnSpc>
                <a:spcPct val="100000"/>
              </a:lnSpc>
            </a:pPr>
            <a:r>
              <a:rPr sz="2000" spc="-5" dirty="0">
                <a:latin typeface="Calibri"/>
                <a:cs typeface="Calibri"/>
              </a:rPr>
              <a:t>i</a:t>
            </a:r>
            <a:r>
              <a:rPr sz="2000" spc="-20" dirty="0">
                <a:latin typeface="Calibri"/>
                <a:cs typeface="Calibri"/>
              </a:rPr>
              <a:t>n</a:t>
            </a:r>
            <a:r>
              <a:rPr sz="2000" spc="-10" dirty="0">
                <a:latin typeface="Calibri"/>
                <a:cs typeface="Calibri"/>
              </a:rPr>
              <a:t>t</a:t>
            </a:r>
            <a:r>
              <a:rPr sz="2000" spc="-40" dirty="0">
                <a:latin typeface="Times New Roman"/>
                <a:cs typeface="Times New Roman"/>
              </a:rPr>
              <a:t> </a:t>
            </a:r>
            <a:r>
              <a:rPr sz="2000" spc="-20" dirty="0">
                <a:latin typeface="Calibri"/>
                <a:cs typeface="Calibri"/>
              </a:rPr>
              <a:t>b</a:t>
            </a:r>
            <a:r>
              <a:rPr sz="2000" spc="-10" dirty="0">
                <a:latin typeface="Calibri"/>
                <a:cs typeface="Calibri"/>
              </a:rPr>
              <a:t>[</a:t>
            </a:r>
            <a:r>
              <a:rPr sz="2000" spc="-50" dirty="0">
                <a:latin typeface="Times New Roman"/>
                <a:cs typeface="Times New Roman"/>
              </a:rPr>
              <a:t> </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dirty="0">
                <a:latin typeface="Calibri"/>
                <a:cs typeface="Calibri"/>
              </a:rPr>
              <a:t>{</a:t>
            </a:r>
            <a:r>
              <a:rPr sz="2000" spc="-60"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1,</a:t>
            </a:r>
            <a:r>
              <a:rPr sz="2000" spc="-55" dirty="0">
                <a:latin typeface="Times New Roman"/>
                <a:cs typeface="Times New Roman"/>
              </a:rPr>
              <a:t> </a:t>
            </a:r>
            <a:r>
              <a:rPr sz="2000" spc="-15" dirty="0">
                <a:latin typeface="Calibri"/>
                <a:cs typeface="Calibri"/>
              </a:rPr>
              <a:t>2</a:t>
            </a:r>
            <a:r>
              <a:rPr sz="2000" spc="-50" dirty="0">
                <a:latin typeface="Times New Roman"/>
                <a:cs typeface="Times New Roman"/>
              </a:rPr>
              <a:t> </a:t>
            </a:r>
            <a:r>
              <a:rPr sz="2000" spc="-10" dirty="0">
                <a:latin typeface="Calibri"/>
                <a:cs typeface="Calibri"/>
              </a:rPr>
              <a:t>},</a:t>
            </a:r>
            <a:r>
              <a:rPr sz="2000" spc="-60" dirty="0">
                <a:latin typeface="Times New Roman"/>
                <a:cs typeface="Times New Roman"/>
              </a:rPr>
              <a:t> </a:t>
            </a:r>
            <a:r>
              <a:rPr sz="2000" dirty="0">
                <a:latin typeface="Calibri"/>
                <a:cs typeface="Calibri"/>
              </a:rPr>
              <a:t>{</a:t>
            </a:r>
            <a:r>
              <a:rPr sz="2000" spc="-60" dirty="0">
                <a:latin typeface="Times New Roman"/>
                <a:cs typeface="Times New Roman"/>
              </a:rPr>
              <a:t> </a:t>
            </a:r>
            <a:r>
              <a:rPr sz="2000" spc="-10" dirty="0">
                <a:latin typeface="Calibri"/>
                <a:cs typeface="Calibri"/>
              </a:rPr>
              <a:t>3,</a:t>
            </a:r>
            <a:r>
              <a:rPr sz="2000" spc="-55" dirty="0">
                <a:latin typeface="Times New Roman"/>
                <a:cs typeface="Times New Roman"/>
              </a:rPr>
              <a:t> </a:t>
            </a:r>
            <a:r>
              <a:rPr sz="2000" spc="-10" dirty="0">
                <a:latin typeface="Calibri"/>
                <a:cs typeface="Calibri"/>
              </a:rPr>
              <a:t>4,</a:t>
            </a:r>
            <a:r>
              <a:rPr sz="2000" spc="-45" dirty="0">
                <a:latin typeface="Times New Roman"/>
                <a:cs typeface="Times New Roman"/>
              </a:rPr>
              <a:t> </a:t>
            </a:r>
            <a:r>
              <a:rPr sz="2000" spc="-15" dirty="0">
                <a:latin typeface="Calibri"/>
                <a:cs typeface="Calibri"/>
              </a:rPr>
              <a:t>5</a:t>
            </a:r>
            <a:r>
              <a:rPr sz="2000" spc="-55" dirty="0">
                <a:latin typeface="Times New Roman"/>
                <a:cs typeface="Times New Roman"/>
              </a:rPr>
              <a:t> </a:t>
            </a:r>
            <a:r>
              <a:rPr sz="2000" dirty="0">
                <a:latin typeface="Calibri"/>
                <a:cs typeface="Calibri"/>
              </a:rPr>
              <a:t>}</a:t>
            </a:r>
            <a:r>
              <a:rPr sz="2000" spc="-55" dirty="0">
                <a:latin typeface="Times New Roman"/>
                <a:cs typeface="Times New Roman"/>
              </a:rPr>
              <a:t> </a:t>
            </a:r>
            <a:r>
              <a:rPr sz="2000" spc="-10" dirty="0">
                <a:latin typeface="Calibri"/>
                <a:cs typeface="Calibri"/>
              </a:rPr>
              <a:t>};</a:t>
            </a:r>
            <a:endParaRPr sz="2000" dirty="0">
              <a:latin typeface="Calibri"/>
              <a:cs typeface="Calibri"/>
            </a:endParaRPr>
          </a:p>
          <a:p>
            <a:pPr marL="12700">
              <a:lnSpc>
                <a:spcPct val="100000"/>
              </a:lnSpc>
            </a:pPr>
            <a:r>
              <a:rPr sz="2000" spc="-15" dirty="0">
                <a:latin typeface="Calibri"/>
                <a:cs typeface="Calibri"/>
              </a:rPr>
              <a:t>b[0][2</a:t>
            </a:r>
            <a:r>
              <a:rPr sz="2000" spc="-10" dirty="0">
                <a:latin typeface="Calibri"/>
                <a:cs typeface="Calibri"/>
              </a:rPr>
              <a:t>]</a:t>
            </a:r>
            <a:r>
              <a:rPr sz="2000" spc="-55" dirty="0">
                <a:latin typeface="Times New Roman"/>
                <a:cs typeface="Times New Roman"/>
              </a:rPr>
              <a:t> </a:t>
            </a:r>
            <a:r>
              <a:rPr sz="2000" spc="-10" dirty="0">
                <a:latin typeface="Calibri"/>
                <a:cs typeface="Calibri"/>
              </a:rPr>
              <a:t>=</a:t>
            </a:r>
            <a:r>
              <a:rPr sz="2000" spc="-45" dirty="0">
                <a:latin typeface="Times New Roman"/>
                <a:cs typeface="Times New Roman"/>
              </a:rPr>
              <a:t> </a:t>
            </a:r>
            <a:r>
              <a:rPr sz="2000" spc="-10" dirty="0">
                <a:latin typeface="Calibri"/>
                <a:cs typeface="Calibri"/>
              </a:rPr>
              <a:t>8;</a:t>
            </a:r>
            <a:r>
              <a:rPr sz="2000" spc="-55" dirty="0">
                <a:latin typeface="Times New Roman"/>
                <a:cs typeface="Times New Roman"/>
              </a:rPr>
              <a:t> </a:t>
            </a:r>
            <a:r>
              <a:rPr sz="2000" spc="-15" dirty="0">
                <a:latin typeface="Calibri"/>
                <a:cs typeface="Calibri"/>
              </a:rPr>
              <a:t>//wil</a:t>
            </a:r>
            <a:r>
              <a:rPr sz="2000" spc="-5" dirty="0">
                <a:latin typeface="Calibri"/>
                <a:cs typeface="Calibri"/>
              </a:rPr>
              <a:t>l</a:t>
            </a:r>
            <a:r>
              <a:rPr sz="2000" spc="-35" dirty="0">
                <a:latin typeface="Times New Roman"/>
                <a:cs typeface="Times New Roman"/>
              </a:rPr>
              <a:t> </a:t>
            </a:r>
            <a:r>
              <a:rPr sz="2000" spc="-10" dirty="0">
                <a:latin typeface="Calibri"/>
                <a:cs typeface="Calibri"/>
              </a:rPr>
              <a:t>th</a:t>
            </a:r>
            <a:r>
              <a:rPr sz="2000" spc="-45" dirty="0">
                <a:latin typeface="Calibri"/>
                <a:cs typeface="Calibri"/>
              </a:rPr>
              <a:t>r</a:t>
            </a:r>
            <a:r>
              <a:rPr sz="2000" spc="-20" dirty="0">
                <a:latin typeface="Calibri"/>
                <a:cs typeface="Calibri"/>
              </a:rPr>
              <a:t>o</a:t>
            </a:r>
            <a:r>
              <a:rPr sz="2000" spc="-15" dirty="0">
                <a:latin typeface="Calibri"/>
                <a:cs typeface="Calibri"/>
              </a:rPr>
              <a:t>w</a:t>
            </a:r>
            <a:r>
              <a:rPr sz="2000" spc="-60" dirty="0">
                <a:latin typeface="Times New Roman"/>
                <a:cs typeface="Times New Roman"/>
              </a:rPr>
              <a:t> </a:t>
            </a:r>
            <a:r>
              <a:rPr sz="2000" spc="-10" dirty="0">
                <a:latin typeface="Calibri"/>
                <a:cs typeface="Calibri"/>
              </a:rPr>
              <a:t>an</a:t>
            </a:r>
            <a:r>
              <a:rPr sz="2000" spc="-55" dirty="0">
                <a:latin typeface="Times New Roman"/>
                <a:cs typeface="Times New Roman"/>
              </a:rPr>
              <a:t> </a:t>
            </a:r>
            <a:r>
              <a:rPr sz="2000" spc="-40" dirty="0">
                <a:latin typeface="Calibri"/>
                <a:cs typeface="Calibri"/>
              </a:rPr>
              <a:t>e</a:t>
            </a:r>
            <a:r>
              <a:rPr sz="2000" spc="-65" dirty="0">
                <a:latin typeface="Calibri"/>
                <a:cs typeface="Calibri"/>
              </a:rPr>
              <a:t>x</a:t>
            </a:r>
            <a:r>
              <a:rPr sz="2000" spc="-10" dirty="0">
                <a:latin typeface="Calibri"/>
                <a:cs typeface="Calibri"/>
              </a:rPr>
              <a:t>ce</a:t>
            </a:r>
            <a:r>
              <a:rPr sz="2000" spc="-30" dirty="0">
                <a:latin typeface="Calibri"/>
                <a:cs typeface="Calibri"/>
              </a:rPr>
              <a:t>p</a:t>
            </a:r>
            <a:r>
              <a:rPr sz="2000" spc="-5" dirty="0">
                <a:latin typeface="Calibri"/>
                <a:cs typeface="Calibri"/>
              </a:rPr>
              <a:t>ti</a:t>
            </a:r>
            <a:r>
              <a:rPr sz="2000" spc="-15" dirty="0">
                <a:latin typeface="Calibri"/>
                <a:cs typeface="Calibri"/>
              </a:rPr>
              <a:t>on</a:t>
            </a:r>
            <a:endParaRPr lang="en-US" sz="2000" spc="-15" dirty="0">
              <a:latin typeface="Calibri"/>
              <a:cs typeface="Calibri"/>
            </a:endParaRPr>
          </a:p>
          <a:p>
            <a:pPr marL="12700">
              <a:lnSpc>
                <a:spcPct val="100000"/>
              </a:lnSpc>
            </a:pPr>
            <a:endParaRPr lang="en-US" sz="2000" spc="-15" dirty="0">
              <a:cs typeface="Calibri"/>
            </a:endParaRPr>
          </a:p>
          <a:p>
            <a:pPr marL="12700">
              <a:lnSpc>
                <a:spcPct val="100000"/>
              </a:lnSpc>
            </a:pPr>
            <a:r>
              <a:rPr lang="en-US" sz="2000" b="1" spc="-15" dirty="0">
                <a:cs typeface="Calibri"/>
              </a:rPr>
              <a:t>In both cases</a:t>
            </a:r>
          </a:p>
          <a:p>
            <a:pPr marL="12700">
              <a:lnSpc>
                <a:spcPct val="100000"/>
              </a:lnSpc>
            </a:pPr>
            <a:r>
              <a:rPr lang="en-US" sz="2000" spc="-15" dirty="0">
                <a:cs typeface="Calibri"/>
              </a:rPr>
              <a:t>b.length equals 2</a:t>
            </a:r>
          </a:p>
          <a:p>
            <a:pPr marL="12700">
              <a:lnSpc>
                <a:spcPct val="100000"/>
              </a:lnSpc>
            </a:pPr>
            <a:r>
              <a:rPr lang="en-US" sz="2000" spc="-15" dirty="0">
                <a:cs typeface="Calibri"/>
              </a:rPr>
              <a:t>b[0].length equals 2</a:t>
            </a:r>
          </a:p>
          <a:p>
            <a:pPr marL="12700">
              <a:lnSpc>
                <a:spcPct val="100000"/>
              </a:lnSpc>
            </a:pPr>
            <a:r>
              <a:rPr lang="en-US" sz="2000" spc="-15" dirty="0">
                <a:cs typeface="Calibri"/>
              </a:rPr>
              <a:t>b[1].length equals 3</a:t>
            </a:r>
          </a:p>
          <a:p>
            <a:pPr marL="12700">
              <a:lnSpc>
                <a:spcPct val="100000"/>
              </a:lnSpc>
            </a:pPr>
            <a:endParaRPr sz="2000" dirty="0">
              <a:latin typeface="Calibri"/>
              <a:cs typeface="Calibri"/>
            </a:endParaRPr>
          </a:p>
        </p:txBody>
      </p:sp>
      <p:sp>
        <p:nvSpPr>
          <p:cNvPr id="5" name="object 5"/>
          <p:cNvSpPr txBox="1"/>
          <p:nvPr/>
        </p:nvSpPr>
        <p:spPr>
          <a:xfrm>
            <a:off x="536208" y="4673272"/>
            <a:ext cx="2077085" cy="307777"/>
          </a:xfrm>
          <a:prstGeom prst="rect">
            <a:avLst/>
          </a:prstGeom>
        </p:spPr>
        <p:txBody>
          <a:bodyPr vert="horz" wrap="square" lIns="0" tIns="0" rIns="0" bIns="0" rtlCol="0">
            <a:spAutoFit/>
          </a:bodyPr>
          <a:lstStyle/>
          <a:p>
            <a:pPr marL="12700">
              <a:lnSpc>
                <a:spcPct val="100000"/>
              </a:lnSpc>
            </a:pPr>
            <a:endParaRPr sz="2000" dirty="0">
              <a:latin typeface="Calibri"/>
              <a:cs typeface="Calibri"/>
            </a:endParaRPr>
          </a:p>
        </p:txBody>
      </p:sp>
      <p:sp>
        <p:nvSpPr>
          <p:cNvPr id="6" name="object 6"/>
          <p:cNvSpPr/>
          <p:nvPr/>
        </p:nvSpPr>
        <p:spPr>
          <a:xfrm>
            <a:off x="4648200" y="1600200"/>
            <a:ext cx="4038600" cy="4526280"/>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4726944" y="1624071"/>
            <a:ext cx="1066800" cy="330200"/>
          </a:xfrm>
          <a:prstGeom prst="rect">
            <a:avLst/>
          </a:prstGeom>
        </p:spPr>
        <p:txBody>
          <a:bodyPr vert="horz" wrap="square" lIns="0" tIns="0" rIns="0" bIns="0" rtlCol="0">
            <a:spAutoFit/>
          </a:bodyPr>
          <a:lstStyle/>
          <a:p>
            <a:pPr marL="12700">
              <a:lnSpc>
                <a:spcPct val="100000"/>
              </a:lnSpc>
            </a:pPr>
            <a:r>
              <a:rPr sz="2400" spc="-20" dirty="0">
                <a:latin typeface="Calibri"/>
                <a:cs typeface="Calibri"/>
              </a:rPr>
              <a:t>Ar</a:t>
            </a:r>
            <a:r>
              <a:rPr sz="2400" spc="-60" dirty="0">
                <a:latin typeface="Calibri"/>
                <a:cs typeface="Calibri"/>
              </a:rPr>
              <a:t>r</a:t>
            </a:r>
            <a:r>
              <a:rPr sz="2400" spc="-40" dirty="0">
                <a:latin typeface="Calibri"/>
                <a:cs typeface="Calibri"/>
              </a:rPr>
              <a:t>a</a:t>
            </a:r>
            <a:r>
              <a:rPr sz="2400" spc="-15" dirty="0">
                <a:latin typeface="Calibri"/>
                <a:cs typeface="Calibri"/>
              </a:rPr>
              <a:t>y</a:t>
            </a:r>
            <a:r>
              <a:rPr sz="2400" spc="-75" dirty="0">
                <a:latin typeface="Times New Roman"/>
                <a:cs typeface="Times New Roman"/>
              </a:rPr>
              <a:t> </a:t>
            </a:r>
            <a:r>
              <a:rPr sz="2400" spc="-10" dirty="0">
                <a:latin typeface="Calibri"/>
                <a:cs typeface="Calibri"/>
              </a:rPr>
              <a:t>‘b’</a:t>
            </a:r>
            <a:endParaRPr sz="2400">
              <a:latin typeface="Calibri"/>
              <a:cs typeface="Calibri"/>
            </a:endParaRPr>
          </a:p>
        </p:txBody>
      </p:sp>
      <p:sp>
        <p:nvSpPr>
          <p:cNvPr id="8" name="object 8"/>
          <p:cNvSpPr/>
          <p:nvPr/>
        </p:nvSpPr>
        <p:spPr>
          <a:xfrm>
            <a:off x="5638800" y="3134106"/>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9" name="object 9"/>
          <p:cNvSpPr/>
          <p:nvPr/>
        </p:nvSpPr>
        <p:spPr>
          <a:xfrm>
            <a:off x="5632703" y="3128010"/>
            <a:ext cx="851535" cy="774700"/>
          </a:xfrm>
          <a:custGeom>
            <a:avLst/>
            <a:gdLst/>
            <a:ahLst/>
            <a:cxnLst/>
            <a:rect l="l" t="t" r="r" b="b"/>
            <a:pathLst>
              <a:path w="851535"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5" h="774700">
                <a:moveTo>
                  <a:pt x="12953" y="761999"/>
                </a:moveTo>
                <a:lnTo>
                  <a:pt x="6095" y="761999"/>
                </a:lnTo>
                <a:lnTo>
                  <a:pt x="12953" y="768095"/>
                </a:lnTo>
                <a:lnTo>
                  <a:pt x="12953" y="761999"/>
                </a:lnTo>
                <a:close/>
              </a:path>
              <a:path w="851535" h="774700">
                <a:moveTo>
                  <a:pt x="838199" y="761999"/>
                </a:moveTo>
                <a:lnTo>
                  <a:pt x="12953" y="761999"/>
                </a:lnTo>
                <a:lnTo>
                  <a:pt x="12953" y="768095"/>
                </a:lnTo>
                <a:lnTo>
                  <a:pt x="838199" y="768095"/>
                </a:lnTo>
                <a:lnTo>
                  <a:pt x="838199" y="761999"/>
                </a:lnTo>
                <a:close/>
              </a:path>
              <a:path w="851535" h="774700">
                <a:moveTo>
                  <a:pt x="838199" y="6095"/>
                </a:moveTo>
                <a:lnTo>
                  <a:pt x="838199" y="768095"/>
                </a:lnTo>
                <a:lnTo>
                  <a:pt x="844295" y="761999"/>
                </a:lnTo>
                <a:lnTo>
                  <a:pt x="851153" y="761999"/>
                </a:lnTo>
                <a:lnTo>
                  <a:pt x="851153" y="12191"/>
                </a:lnTo>
                <a:lnTo>
                  <a:pt x="844295" y="12191"/>
                </a:lnTo>
                <a:lnTo>
                  <a:pt x="838199" y="6095"/>
                </a:lnTo>
                <a:close/>
              </a:path>
              <a:path w="851535" h="774700">
                <a:moveTo>
                  <a:pt x="851153" y="761999"/>
                </a:moveTo>
                <a:lnTo>
                  <a:pt x="844295" y="761999"/>
                </a:lnTo>
                <a:lnTo>
                  <a:pt x="838199" y="768095"/>
                </a:lnTo>
                <a:lnTo>
                  <a:pt x="851153" y="768095"/>
                </a:lnTo>
                <a:lnTo>
                  <a:pt x="851153" y="761999"/>
                </a:lnTo>
                <a:close/>
              </a:path>
              <a:path w="851535" h="774700">
                <a:moveTo>
                  <a:pt x="12953" y="6095"/>
                </a:moveTo>
                <a:lnTo>
                  <a:pt x="6095" y="12191"/>
                </a:lnTo>
                <a:lnTo>
                  <a:pt x="12953" y="12191"/>
                </a:lnTo>
                <a:lnTo>
                  <a:pt x="12953" y="6095"/>
                </a:lnTo>
                <a:close/>
              </a:path>
              <a:path w="851535" h="774700">
                <a:moveTo>
                  <a:pt x="838199" y="6095"/>
                </a:moveTo>
                <a:lnTo>
                  <a:pt x="12953" y="6095"/>
                </a:lnTo>
                <a:lnTo>
                  <a:pt x="12953" y="12191"/>
                </a:lnTo>
                <a:lnTo>
                  <a:pt x="838199" y="12191"/>
                </a:lnTo>
                <a:lnTo>
                  <a:pt x="838199" y="6095"/>
                </a:lnTo>
                <a:close/>
              </a:path>
              <a:path w="851535"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0" name="object 10"/>
          <p:cNvSpPr/>
          <p:nvPr/>
        </p:nvSpPr>
        <p:spPr>
          <a:xfrm>
            <a:off x="6477000" y="3134106"/>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1" name="object 11"/>
          <p:cNvSpPr/>
          <p:nvPr/>
        </p:nvSpPr>
        <p:spPr>
          <a:xfrm>
            <a:off x="6470903" y="3128010"/>
            <a:ext cx="851535" cy="774700"/>
          </a:xfrm>
          <a:custGeom>
            <a:avLst/>
            <a:gdLst/>
            <a:ahLst/>
            <a:cxnLst/>
            <a:rect l="l" t="t" r="r" b="b"/>
            <a:pathLst>
              <a:path w="851534"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4" h="774700">
                <a:moveTo>
                  <a:pt x="12953" y="761999"/>
                </a:moveTo>
                <a:lnTo>
                  <a:pt x="6095" y="761999"/>
                </a:lnTo>
                <a:lnTo>
                  <a:pt x="12953" y="768095"/>
                </a:lnTo>
                <a:lnTo>
                  <a:pt x="12953" y="761999"/>
                </a:lnTo>
                <a:close/>
              </a:path>
              <a:path w="851534" h="774700">
                <a:moveTo>
                  <a:pt x="838199" y="761999"/>
                </a:moveTo>
                <a:lnTo>
                  <a:pt x="12953" y="761999"/>
                </a:lnTo>
                <a:lnTo>
                  <a:pt x="12953" y="768095"/>
                </a:lnTo>
                <a:lnTo>
                  <a:pt x="838199" y="768095"/>
                </a:lnTo>
                <a:lnTo>
                  <a:pt x="838199" y="761999"/>
                </a:lnTo>
                <a:close/>
              </a:path>
              <a:path w="851534" h="774700">
                <a:moveTo>
                  <a:pt x="838199" y="6095"/>
                </a:moveTo>
                <a:lnTo>
                  <a:pt x="838199" y="768095"/>
                </a:lnTo>
                <a:lnTo>
                  <a:pt x="844295" y="761999"/>
                </a:lnTo>
                <a:lnTo>
                  <a:pt x="851153" y="761999"/>
                </a:lnTo>
                <a:lnTo>
                  <a:pt x="851153" y="12191"/>
                </a:lnTo>
                <a:lnTo>
                  <a:pt x="844295" y="12191"/>
                </a:lnTo>
                <a:lnTo>
                  <a:pt x="838199" y="6095"/>
                </a:lnTo>
                <a:close/>
              </a:path>
              <a:path w="851534" h="774700">
                <a:moveTo>
                  <a:pt x="851153" y="761999"/>
                </a:moveTo>
                <a:lnTo>
                  <a:pt x="844295" y="761999"/>
                </a:lnTo>
                <a:lnTo>
                  <a:pt x="838199" y="768095"/>
                </a:lnTo>
                <a:lnTo>
                  <a:pt x="851153" y="768095"/>
                </a:lnTo>
                <a:lnTo>
                  <a:pt x="851153" y="761999"/>
                </a:lnTo>
                <a:close/>
              </a:path>
              <a:path w="851534" h="774700">
                <a:moveTo>
                  <a:pt x="12953" y="6095"/>
                </a:moveTo>
                <a:lnTo>
                  <a:pt x="6095" y="12191"/>
                </a:lnTo>
                <a:lnTo>
                  <a:pt x="12953" y="12191"/>
                </a:lnTo>
                <a:lnTo>
                  <a:pt x="12953" y="6095"/>
                </a:lnTo>
                <a:close/>
              </a:path>
              <a:path w="851534" h="774700">
                <a:moveTo>
                  <a:pt x="838199" y="6095"/>
                </a:moveTo>
                <a:lnTo>
                  <a:pt x="12953" y="6095"/>
                </a:lnTo>
                <a:lnTo>
                  <a:pt x="12953" y="12191"/>
                </a:lnTo>
                <a:lnTo>
                  <a:pt x="838199" y="12191"/>
                </a:lnTo>
                <a:lnTo>
                  <a:pt x="838199" y="6095"/>
                </a:lnTo>
                <a:close/>
              </a:path>
              <a:path w="851534"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2" name="object 12"/>
          <p:cNvSpPr/>
          <p:nvPr/>
        </p:nvSpPr>
        <p:spPr>
          <a:xfrm>
            <a:off x="5638800" y="3896105"/>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3" name="object 13"/>
          <p:cNvSpPr/>
          <p:nvPr/>
        </p:nvSpPr>
        <p:spPr>
          <a:xfrm>
            <a:off x="5632703" y="3890010"/>
            <a:ext cx="851535" cy="774700"/>
          </a:xfrm>
          <a:custGeom>
            <a:avLst/>
            <a:gdLst/>
            <a:ahLst/>
            <a:cxnLst/>
            <a:rect l="l" t="t" r="r" b="b"/>
            <a:pathLst>
              <a:path w="851535"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5" h="774700">
                <a:moveTo>
                  <a:pt x="12953" y="761999"/>
                </a:moveTo>
                <a:lnTo>
                  <a:pt x="6095" y="761999"/>
                </a:lnTo>
                <a:lnTo>
                  <a:pt x="12953" y="768095"/>
                </a:lnTo>
                <a:lnTo>
                  <a:pt x="12953" y="761999"/>
                </a:lnTo>
                <a:close/>
              </a:path>
              <a:path w="851535" h="774700">
                <a:moveTo>
                  <a:pt x="838199" y="761999"/>
                </a:moveTo>
                <a:lnTo>
                  <a:pt x="12953" y="761999"/>
                </a:lnTo>
                <a:lnTo>
                  <a:pt x="12953" y="768095"/>
                </a:lnTo>
                <a:lnTo>
                  <a:pt x="838199" y="768095"/>
                </a:lnTo>
                <a:lnTo>
                  <a:pt x="838199" y="761999"/>
                </a:lnTo>
                <a:close/>
              </a:path>
              <a:path w="851535" h="774700">
                <a:moveTo>
                  <a:pt x="838199" y="6095"/>
                </a:moveTo>
                <a:lnTo>
                  <a:pt x="838199" y="768095"/>
                </a:lnTo>
                <a:lnTo>
                  <a:pt x="844295" y="761999"/>
                </a:lnTo>
                <a:lnTo>
                  <a:pt x="851153" y="761999"/>
                </a:lnTo>
                <a:lnTo>
                  <a:pt x="851153" y="12191"/>
                </a:lnTo>
                <a:lnTo>
                  <a:pt x="844295" y="12191"/>
                </a:lnTo>
                <a:lnTo>
                  <a:pt x="838199" y="6095"/>
                </a:lnTo>
                <a:close/>
              </a:path>
              <a:path w="851535" h="774700">
                <a:moveTo>
                  <a:pt x="851153" y="761999"/>
                </a:moveTo>
                <a:lnTo>
                  <a:pt x="844295" y="761999"/>
                </a:lnTo>
                <a:lnTo>
                  <a:pt x="838199" y="768095"/>
                </a:lnTo>
                <a:lnTo>
                  <a:pt x="851153" y="768095"/>
                </a:lnTo>
                <a:lnTo>
                  <a:pt x="851153" y="761999"/>
                </a:lnTo>
                <a:close/>
              </a:path>
              <a:path w="851535" h="774700">
                <a:moveTo>
                  <a:pt x="12953" y="6095"/>
                </a:moveTo>
                <a:lnTo>
                  <a:pt x="6095" y="12191"/>
                </a:lnTo>
                <a:lnTo>
                  <a:pt x="12953" y="12191"/>
                </a:lnTo>
                <a:lnTo>
                  <a:pt x="12953" y="6095"/>
                </a:lnTo>
                <a:close/>
              </a:path>
              <a:path w="851535" h="774700">
                <a:moveTo>
                  <a:pt x="838199" y="6095"/>
                </a:moveTo>
                <a:lnTo>
                  <a:pt x="12953" y="6095"/>
                </a:lnTo>
                <a:lnTo>
                  <a:pt x="12953" y="12191"/>
                </a:lnTo>
                <a:lnTo>
                  <a:pt x="838199" y="12191"/>
                </a:lnTo>
                <a:lnTo>
                  <a:pt x="838199" y="6095"/>
                </a:lnTo>
                <a:close/>
              </a:path>
              <a:path w="851535"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4" name="object 14"/>
          <p:cNvSpPr/>
          <p:nvPr/>
        </p:nvSpPr>
        <p:spPr>
          <a:xfrm>
            <a:off x="6477000" y="3896105"/>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5" name="object 15"/>
          <p:cNvSpPr/>
          <p:nvPr/>
        </p:nvSpPr>
        <p:spPr>
          <a:xfrm>
            <a:off x="6470903" y="3890010"/>
            <a:ext cx="851535" cy="774700"/>
          </a:xfrm>
          <a:custGeom>
            <a:avLst/>
            <a:gdLst/>
            <a:ahLst/>
            <a:cxnLst/>
            <a:rect l="l" t="t" r="r" b="b"/>
            <a:pathLst>
              <a:path w="851534"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4" h="774700">
                <a:moveTo>
                  <a:pt x="12953" y="761999"/>
                </a:moveTo>
                <a:lnTo>
                  <a:pt x="6095" y="761999"/>
                </a:lnTo>
                <a:lnTo>
                  <a:pt x="12953" y="768095"/>
                </a:lnTo>
                <a:lnTo>
                  <a:pt x="12953" y="761999"/>
                </a:lnTo>
                <a:close/>
              </a:path>
              <a:path w="851534" h="774700">
                <a:moveTo>
                  <a:pt x="838199" y="761999"/>
                </a:moveTo>
                <a:lnTo>
                  <a:pt x="12953" y="761999"/>
                </a:lnTo>
                <a:lnTo>
                  <a:pt x="12953" y="768095"/>
                </a:lnTo>
                <a:lnTo>
                  <a:pt x="838199" y="768095"/>
                </a:lnTo>
                <a:lnTo>
                  <a:pt x="838199" y="761999"/>
                </a:lnTo>
                <a:close/>
              </a:path>
              <a:path w="851534" h="774700">
                <a:moveTo>
                  <a:pt x="838199" y="6095"/>
                </a:moveTo>
                <a:lnTo>
                  <a:pt x="838199" y="768095"/>
                </a:lnTo>
                <a:lnTo>
                  <a:pt x="844295" y="761999"/>
                </a:lnTo>
                <a:lnTo>
                  <a:pt x="851153" y="761999"/>
                </a:lnTo>
                <a:lnTo>
                  <a:pt x="851153" y="12191"/>
                </a:lnTo>
                <a:lnTo>
                  <a:pt x="844295" y="12191"/>
                </a:lnTo>
                <a:lnTo>
                  <a:pt x="838199" y="6095"/>
                </a:lnTo>
                <a:close/>
              </a:path>
              <a:path w="851534" h="774700">
                <a:moveTo>
                  <a:pt x="851153" y="761999"/>
                </a:moveTo>
                <a:lnTo>
                  <a:pt x="844295" y="761999"/>
                </a:lnTo>
                <a:lnTo>
                  <a:pt x="838199" y="768095"/>
                </a:lnTo>
                <a:lnTo>
                  <a:pt x="851153" y="768095"/>
                </a:lnTo>
                <a:lnTo>
                  <a:pt x="851153" y="761999"/>
                </a:lnTo>
                <a:close/>
              </a:path>
              <a:path w="851534" h="774700">
                <a:moveTo>
                  <a:pt x="12953" y="6095"/>
                </a:moveTo>
                <a:lnTo>
                  <a:pt x="6095" y="12191"/>
                </a:lnTo>
                <a:lnTo>
                  <a:pt x="12953" y="12191"/>
                </a:lnTo>
                <a:lnTo>
                  <a:pt x="12953" y="6095"/>
                </a:lnTo>
                <a:close/>
              </a:path>
              <a:path w="851534" h="774700">
                <a:moveTo>
                  <a:pt x="838199" y="6095"/>
                </a:moveTo>
                <a:lnTo>
                  <a:pt x="12953" y="6095"/>
                </a:lnTo>
                <a:lnTo>
                  <a:pt x="12953" y="12191"/>
                </a:lnTo>
                <a:lnTo>
                  <a:pt x="838199" y="12191"/>
                </a:lnTo>
                <a:lnTo>
                  <a:pt x="838199" y="6095"/>
                </a:lnTo>
                <a:close/>
              </a:path>
              <a:path w="851534"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6" name="object 16"/>
          <p:cNvSpPr/>
          <p:nvPr/>
        </p:nvSpPr>
        <p:spPr>
          <a:xfrm>
            <a:off x="7315200" y="3896105"/>
            <a:ext cx="838200" cy="762000"/>
          </a:xfrm>
          <a:custGeom>
            <a:avLst/>
            <a:gdLst/>
            <a:ahLst/>
            <a:cxnLst/>
            <a:rect l="l" t="t" r="r" b="b"/>
            <a:pathLst>
              <a:path w="838200" h="762000">
                <a:moveTo>
                  <a:pt x="0" y="761999"/>
                </a:moveTo>
                <a:lnTo>
                  <a:pt x="838199" y="761999"/>
                </a:lnTo>
                <a:lnTo>
                  <a:pt x="838199" y="0"/>
                </a:lnTo>
                <a:lnTo>
                  <a:pt x="0" y="0"/>
                </a:lnTo>
                <a:lnTo>
                  <a:pt x="0" y="761999"/>
                </a:lnTo>
                <a:close/>
              </a:path>
            </a:pathLst>
          </a:custGeom>
          <a:solidFill>
            <a:srgbClr val="FFFFFF"/>
          </a:solidFill>
        </p:spPr>
        <p:txBody>
          <a:bodyPr wrap="square" lIns="0" tIns="0" rIns="0" bIns="0" rtlCol="0"/>
          <a:lstStyle/>
          <a:p>
            <a:endParaRPr/>
          </a:p>
        </p:txBody>
      </p:sp>
      <p:sp>
        <p:nvSpPr>
          <p:cNvPr id="17" name="object 17"/>
          <p:cNvSpPr/>
          <p:nvPr/>
        </p:nvSpPr>
        <p:spPr>
          <a:xfrm>
            <a:off x="7309103" y="3890010"/>
            <a:ext cx="851535" cy="774700"/>
          </a:xfrm>
          <a:custGeom>
            <a:avLst/>
            <a:gdLst/>
            <a:ahLst/>
            <a:cxnLst/>
            <a:rect l="l" t="t" r="r" b="b"/>
            <a:pathLst>
              <a:path w="851534" h="774700">
                <a:moveTo>
                  <a:pt x="851153" y="0"/>
                </a:moveTo>
                <a:lnTo>
                  <a:pt x="0" y="0"/>
                </a:lnTo>
                <a:lnTo>
                  <a:pt x="0" y="774191"/>
                </a:lnTo>
                <a:lnTo>
                  <a:pt x="851153" y="774191"/>
                </a:lnTo>
                <a:lnTo>
                  <a:pt x="851153" y="768095"/>
                </a:lnTo>
                <a:lnTo>
                  <a:pt x="12953" y="768095"/>
                </a:lnTo>
                <a:lnTo>
                  <a:pt x="6095" y="761999"/>
                </a:lnTo>
                <a:lnTo>
                  <a:pt x="12953" y="761999"/>
                </a:lnTo>
                <a:lnTo>
                  <a:pt x="12953" y="12191"/>
                </a:lnTo>
                <a:lnTo>
                  <a:pt x="6095" y="12191"/>
                </a:lnTo>
                <a:lnTo>
                  <a:pt x="12953" y="6095"/>
                </a:lnTo>
                <a:lnTo>
                  <a:pt x="851153" y="6095"/>
                </a:lnTo>
                <a:lnTo>
                  <a:pt x="851153" y="0"/>
                </a:lnTo>
                <a:close/>
              </a:path>
              <a:path w="851534" h="774700">
                <a:moveTo>
                  <a:pt x="12953" y="761999"/>
                </a:moveTo>
                <a:lnTo>
                  <a:pt x="6095" y="761999"/>
                </a:lnTo>
                <a:lnTo>
                  <a:pt x="12953" y="768095"/>
                </a:lnTo>
                <a:lnTo>
                  <a:pt x="12953" y="761999"/>
                </a:lnTo>
                <a:close/>
              </a:path>
              <a:path w="851534" h="774700">
                <a:moveTo>
                  <a:pt x="838199" y="761999"/>
                </a:moveTo>
                <a:lnTo>
                  <a:pt x="12953" y="761999"/>
                </a:lnTo>
                <a:lnTo>
                  <a:pt x="12953" y="768095"/>
                </a:lnTo>
                <a:lnTo>
                  <a:pt x="838199" y="768095"/>
                </a:lnTo>
                <a:lnTo>
                  <a:pt x="838199" y="761999"/>
                </a:lnTo>
                <a:close/>
              </a:path>
              <a:path w="851534" h="774700">
                <a:moveTo>
                  <a:pt x="838199" y="6095"/>
                </a:moveTo>
                <a:lnTo>
                  <a:pt x="838199" y="768095"/>
                </a:lnTo>
                <a:lnTo>
                  <a:pt x="844295" y="761999"/>
                </a:lnTo>
                <a:lnTo>
                  <a:pt x="851153" y="761999"/>
                </a:lnTo>
                <a:lnTo>
                  <a:pt x="851153" y="12191"/>
                </a:lnTo>
                <a:lnTo>
                  <a:pt x="844295" y="12191"/>
                </a:lnTo>
                <a:lnTo>
                  <a:pt x="838199" y="6095"/>
                </a:lnTo>
                <a:close/>
              </a:path>
              <a:path w="851534" h="774700">
                <a:moveTo>
                  <a:pt x="851153" y="761999"/>
                </a:moveTo>
                <a:lnTo>
                  <a:pt x="844295" y="761999"/>
                </a:lnTo>
                <a:lnTo>
                  <a:pt x="838199" y="768095"/>
                </a:lnTo>
                <a:lnTo>
                  <a:pt x="851153" y="768095"/>
                </a:lnTo>
                <a:lnTo>
                  <a:pt x="851153" y="761999"/>
                </a:lnTo>
                <a:close/>
              </a:path>
              <a:path w="851534" h="774700">
                <a:moveTo>
                  <a:pt x="12953" y="6095"/>
                </a:moveTo>
                <a:lnTo>
                  <a:pt x="6095" y="12191"/>
                </a:lnTo>
                <a:lnTo>
                  <a:pt x="12953" y="12191"/>
                </a:lnTo>
                <a:lnTo>
                  <a:pt x="12953" y="6095"/>
                </a:lnTo>
                <a:close/>
              </a:path>
              <a:path w="851534" h="774700">
                <a:moveTo>
                  <a:pt x="838199" y="6095"/>
                </a:moveTo>
                <a:lnTo>
                  <a:pt x="12953" y="6095"/>
                </a:lnTo>
                <a:lnTo>
                  <a:pt x="12953" y="12191"/>
                </a:lnTo>
                <a:lnTo>
                  <a:pt x="838199" y="12191"/>
                </a:lnTo>
                <a:lnTo>
                  <a:pt x="838199" y="6095"/>
                </a:lnTo>
                <a:close/>
              </a:path>
              <a:path w="851534" h="774700">
                <a:moveTo>
                  <a:pt x="851153" y="6095"/>
                </a:moveTo>
                <a:lnTo>
                  <a:pt x="838199" y="6095"/>
                </a:lnTo>
                <a:lnTo>
                  <a:pt x="844295" y="12191"/>
                </a:lnTo>
                <a:lnTo>
                  <a:pt x="851153" y="12191"/>
                </a:lnTo>
                <a:lnTo>
                  <a:pt x="851153" y="6095"/>
                </a:lnTo>
                <a:close/>
              </a:path>
            </a:pathLst>
          </a:custGeom>
          <a:solidFill>
            <a:srgbClr val="000000"/>
          </a:solidFill>
        </p:spPr>
        <p:txBody>
          <a:bodyPr wrap="square" lIns="0" tIns="0" rIns="0" bIns="0" rtlCol="0"/>
          <a:lstStyle/>
          <a:p>
            <a:endParaRPr/>
          </a:p>
        </p:txBody>
      </p:sp>
      <p:sp>
        <p:nvSpPr>
          <p:cNvPr id="18" name="object 18"/>
          <p:cNvSpPr txBox="1"/>
          <p:nvPr/>
        </p:nvSpPr>
        <p:spPr>
          <a:xfrm>
            <a:off x="5841751" y="2852445"/>
            <a:ext cx="498475" cy="229235"/>
          </a:xfrm>
          <a:prstGeom prst="rect">
            <a:avLst/>
          </a:prstGeom>
        </p:spPr>
        <p:txBody>
          <a:bodyPr vert="horz" wrap="square" lIns="0" tIns="0" rIns="0" bIns="0" rtlCol="0">
            <a:spAutoFit/>
          </a:bodyPr>
          <a:lstStyle/>
          <a:p>
            <a:pPr marL="12700">
              <a:lnSpc>
                <a:spcPts val="1750"/>
              </a:lnSpc>
            </a:pPr>
            <a:r>
              <a:rPr sz="1600" spc="-5" dirty="0">
                <a:latin typeface="Arial"/>
                <a:cs typeface="Arial"/>
              </a:rPr>
              <a:t>Co</a:t>
            </a:r>
            <a:r>
              <a:rPr sz="1600" dirty="0">
                <a:latin typeface="Arial"/>
                <a:cs typeface="Arial"/>
              </a:rPr>
              <a:t>l</a:t>
            </a:r>
            <a:r>
              <a:rPr sz="1600" spc="-15" dirty="0">
                <a:latin typeface="Arial"/>
                <a:cs typeface="Arial"/>
              </a:rPr>
              <a:t> </a:t>
            </a:r>
            <a:r>
              <a:rPr sz="1600" dirty="0">
                <a:latin typeface="Arial"/>
                <a:cs typeface="Arial"/>
              </a:rPr>
              <a:t>0</a:t>
            </a:r>
          </a:p>
        </p:txBody>
      </p:sp>
      <p:sp>
        <p:nvSpPr>
          <p:cNvPr id="19" name="object 19"/>
          <p:cNvSpPr txBox="1"/>
          <p:nvPr/>
        </p:nvSpPr>
        <p:spPr>
          <a:xfrm>
            <a:off x="6679987" y="2862410"/>
            <a:ext cx="498475" cy="229235"/>
          </a:xfrm>
          <a:prstGeom prst="rect">
            <a:avLst/>
          </a:prstGeom>
        </p:spPr>
        <p:txBody>
          <a:bodyPr vert="horz" wrap="square" lIns="0" tIns="0" rIns="0" bIns="0" rtlCol="0">
            <a:spAutoFit/>
          </a:bodyPr>
          <a:lstStyle/>
          <a:p>
            <a:pPr marL="12700">
              <a:lnSpc>
                <a:spcPts val="1750"/>
              </a:lnSpc>
            </a:pPr>
            <a:r>
              <a:rPr sz="1600" spc="-5" dirty="0">
                <a:latin typeface="Arial"/>
                <a:cs typeface="Arial"/>
              </a:rPr>
              <a:t>Co</a:t>
            </a:r>
            <a:r>
              <a:rPr sz="1600" dirty="0">
                <a:latin typeface="Arial"/>
                <a:cs typeface="Arial"/>
              </a:rPr>
              <a:t>l</a:t>
            </a:r>
            <a:r>
              <a:rPr sz="1600" spc="-15" dirty="0">
                <a:latin typeface="Arial"/>
                <a:cs typeface="Arial"/>
              </a:rPr>
              <a:t> </a:t>
            </a:r>
            <a:r>
              <a:rPr sz="1600" dirty="0">
                <a:latin typeface="Arial"/>
                <a:cs typeface="Arial"/>
              </a:rPr>
              <a:t>1</a:t>
            </a:r>
          </a:p>
        </p:txBody>
      </p:sp>
      <p:sp>
        <p:nvSpPr>
          <p:cNvPr id="20" name="object 20"/>
          <p:cNvSpPr txBox="1"/>
          <p:nvPr/>
        </p:nvSpPr>
        <p:spPr>
          <a:xfrm>
            <a:off x="7518212" y="2862410"/>
            <a:ext cx="498475" cy="229235"/>
          </a:xfrm>
          <a:prstGeom prst="rect">
            <a:avLst/>
          </a:prstGeom>
        </p:spPr>
        <p:txBody>
          <a:bodyPr vert="horz" wrap="square" lIns="0" tIns="0" rIns="0" bIns="0" rtlCol="0">
            <a:spAutoFit/>
          </a:bodyPr>
          <a:lstStyle/>
          <a:p>
            <a:pPr marL="12700">
              <a:lnSpc>
                <a:spcPts val="1750"/>
              </a:lnSpc>
            </a:pPr>
            <a:r>
              <a:rPr sz="1600" spc="-5" dirty="0">
                <a:latin typeface="Arial"/>
                <a:cs typeface="Arial"/>
              </a:rPr>
              <a:t>Co</a:t>
            </a:r>
            <a:r>
              <a:rPr sz="1600" dirty="0">
                <a:latin typeface="Arial"/>
                <a:cs typeface="Arial"/>
              </a:rPr>
              <a:t>l</a:t>
            </a:r>
            <a:r>
              <a:rPr sz="1600" spc="-15" dirty="0">
                <a:latin typeface="Arial"/>
                <a:cs typeface="Arial"/>
              </a:rPr>
              <a:t> </a:t>
            </a:r>
            <a:r>
              <a:rPr sz="1600" dirty="0">
                <a:latin typeface="Arial"/>
                <a:cs typeface="Arial"/>
              </a:rPr>
              <a:t>2</a:t>
            </a:r>
          </a:p>
        </p:txBody>
      </p:sp>
      <p:sp>
        <p:nvSpPr>
          <p:cNvPr id="21" name="object 21"/>
          <p:cNvSpPr txBox="1"/>
          <p:nvPr/>
        </p:nvSpPr>
        <p:spPr>
          <a:xfrm>
            <a:off x="4879418" y="3363723"/>
            <a:ext cx="600075" cy="229235"/>
          </a:xfrm>
          <a:prstGeom prst="rect">
            <a:avLst/>
          </a:prstGeom>
        </p:spPr>
        <p:txBody>
          <a:bodyPr vert="horz" wrap="square" lIns="0" tIns="0" rIns="0" bIns="0" rtlCol="0">
            <a:spAutoFit/>
          </a:bodyPr>
          <a:lstStyle/>
          <a:p>
            <a:pPr marL="12700">
              <a:lnSpc>
                <a:spcPts val="1750"/>
              </a:lnSpc>
            </a:pPr>
            <a:r>
              <a:rPr sz="1600" dirty="0">
                <a:latin typeface="Arial"/>
                <a:cs typeface="Arial"/>
              </a:rPr>
              <a:t>Row</a:t>
            </a:r>
            <a:r>
              <a:rPr sz="1600" spc="-20" dirty="0">
                <a:latin typeface="Arial"/>
                <a:cs typeface="Arial"/>
              </a:rPr>
              <a:t> </a:t>
            </a:r>
            <a:r>
              <a:rPr sz="1600" dirty="0">
                <a:latin typeface="Arial"/>
                <a:cs typeface="Arial"/>
              </a:rPr>
              <a:t>0</a:t>
            </a:r>
            <a:endParaRPr sz="1600">
              <a:latin typeface="Arial"/>
              <a:cs typeface="Arial"/>
            </a:endParaRPr>
          </a:p>
        </p:txBody>
      </p:sp>
      <p:sp>
        <p:nvSpPr>
          <p:cNvPr id="22" name="object 22"/>
          <p:cNvSpPr txBox="1"/>
          <p:nvPr/>
        </p:nvSpPr>
        <p:spPr>
          <a:xfrm>
            <a:off x="4879418" y="4157812"/>
            <a:ext cx="600075" cy="229235"/>
          </a:xfrm>
          <a:prstGeom prst="rect">
            <a:avLst/>
          </a:prstGeom>
        </p:spPr>
        <p:txBody>
          <a:bodyPr vert="horz" wrap="square" lIns="0" tIns="0" rIns="0" bIns="0" rtlCol="0">
            <a:spAutoFit/>
          </a:bodyPr>
          <a:lstStyle/>
          <a:p>
            <a:pPr marL="12700">
              <a:lnSpc>
                <a:spcPts val="1750"/>
              </a:lnSpc>
            </a:pPr>
            <a:r>
              <a:rPr sz="1600" dirty="0">
                <a:latin typeface="Arial"/>
                <a:cs typeface="Arial"/>
              </a:rPr>
              <a:t>Row</a:t>
            </a:r>
            <a:r>
              <a:rPr sz="1600" spc="-20" dirty="0">
                <a:latin typeface="Arial"/>
                <a:cs typeface="Arial"/>
              </a:rPr>
              <a:t> </a:t>
            </a:r>
            <a:r>
              <a:rPr sz="1600" dirty="0">
                <a:latin typeface="Arial"/>
                <a:cs typeface="Arial"/>
              </a:rPr>
              <a:t>1</a:t>
            </a:r>
          </a:p>
        </p:txBody>
      </p:sp>
      <p:sp>
        <p:nvSpPr>
          <p:cNvPr id="23" name="object 23"/>
          <p:cNvSpPr/>
          <p:nvPr/>
        </p:nvSpPr>
        <p:spPr>
          <a:xfrm>
            <a:off x="4953000" y="4930902"/>
            <a:ext cx="3429000" cy="457200"/>
          </a:xfrm>
          <a:prstGeom prst="rect">
            <a:avLst/>
          </a:prstGeom>
          <a:blipFill>
            <a:blip r:embed="rId4" cstate="print"/>
            <a:stretch>
              <a:fillRect/>
            </a:stretch>
          </a:blipFill>
        </p:spPr>
        <p:txBody>
          <a:bodyPr wrap="square" lIns="0" tIns="0" rIns="0" bIns="0" rtlCol="0"/>
          <a:lstStyle/>
          <a:p>
            <a:endParaRPr/>
          </a:p>
        </p:txBody>
      </p:sp>
      <p:sp>
        <p:nvSpPr>
          <p:cNvPr id="24" name="object 24"/>
          <p:cNvSpPr txBox="1"/>
          <p:nvPr/>
        </p:nvSpPr>
        <p:spPr>
          <a:xfrm>
            <a:off x="5123946" y="5021157"/>
            <a:ext cx="3085465" cy="330200"/>
          </a:xfrm>
          <a:prstGeom prst="rect">
            <a:avLst/>
          </a:prstGeom>
        </p:spPr>
        <p:txBody>
          <a:bodyPr vert="horz" wrap="square" lIns="0" tIns="0" rIns="0" bIns="0" rtlCol="0">
            <a:spAutoFit/>
          </a:bodyPr>
          <a:lstStyle/>
          <a:p>
            <a:pPr marL="12700">
              <a:lnSpc>
                <a:spcPct val="100000"/>
              </a:lnSpc>
            </a:pPr>
            <a:r>
              <a:rPr sz="2400" b="1" i="1" spc="-5" dirty="0">
                <a:latin typeface="Arial"/>
                <a:cs typeface="Arial"/>
              </a:rPr>
              <a:t>b[0][2</a:t>
            </a:r>
            <a:r>
              <a:rPr sz="2400" b="1" i="1" dirty="0">
                <a:latin typeface="Arial"/>
                <a:cs typeface="Arial"/>
              </a:rPr>
              <a:t>]</a:t>
            </a:r>
            <a:r>
              <a:rPr sz="2400" b="1" i="1" spc="-5" dirty="0">
                <a:latin typeface="Arial"/>
                <a:cs typeface="Arial"/>
              </a:rPr>
              <a:t> doe</a:t>
            </a:r>
            <a:r>
              <a:rPr sz="2400" b="1" i="1" dirty="0">
                <a:latin typeface="Arial"/>
                <a:cs typeface="Arial"/>
              </a:rPr>
              <a:t>s</a:t>
            </a:r>
            <a:r>
              <a:rPr sz="2400" b="1" i="1" spc="-5" dirty="0">
                <a:latin typeface="Arial"/>
                <a:cs typeface="Arial"/>
              </a:rPr>
              <a:t> no</a:t>
            </a:r>
            <a:r>
              <a:rPr sz="2400" b="1" i="1" dirty="0">
                <a:latin typeface="Arial"/>
                <a:cs typeface="Arial"/>
              </a:rPr>
              <a:t>t</a:t>
            </a:r>
            <a:r>
              <a:rPr sz="2400" b="1" i="1" spc="-5" dirty="0">
                <a:latin typeface="Arial"/>
                <a:cs typeface="Arial"/>
              </a:rPr>
              <a:t> exist</a:t>
            </a:r>
            <a:endParaRPr sz="2400">
              <a:latin typeface="Arial"/>
              <a:cs typeface="Aria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57</a:t>
            </a:fld>
            <a:endParaRPr lang="en-US"/>
          </a:p>
        </p:txBody>
      </p:sp>
      <p:sp>
        <p:nvSpPr>
          <p:cNvPr id="25" name="Footer Placeholder 24">
            <a:extLst>
              <a:ext uri="{FF2B5EF4-FFF2-40B4-BE49-F238E27FC236}">
                <a16:creationId xmlns:a16="http://schemas.microsoft.com/office/drawing/2014/main" id="{E278DF1E-852C-43C5-A4A1-51385FCFBE7F}"/>
              </a:ext>
            </a:extLst>
          </p:cNvPr>
          <p:cNvSpPr>
            <a:spLocks noGrp="1"/>
          </p:cNvSpPr>
          <p:nvPr>
            <p:ph type="ftr" sz="quarter" idx="11"/>
          </p:nvPr>
        </p:nvSpPr>
        <p:spPr/>
        <p:txBody>
          <a:bodyPr/>
          <a:lstStyle/>
          <a:p>
            <a:r>
              <a:rPr lang="en-US"/>
              <a:t>Prepared By - Rifat Shahriyar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2536948"/>
            <a:ext cx="8153400" cy="738664"/>
          </a:xfrm>
          <a:prstGeom prst="rect">
            <a:avLst/>
          </a:prstGeom>
        </p:spPr>
        <p:txBody>
          <a:bodyPr vert="horz" wrap="square" lIns="0" tIns="0" rIns="0" bIns="0" rtlCol="0">
            <a:spAutoFit/>
          </a:bodyPr>
          <a:lstStyle/>
          <a:p>
            <a:pPr marL="12700" algn="ctr">
              <a:lnSpc>
                <a:spcPct val="100000"/>
              </a:lnSpc>
            </a:pPr>
            <a:r>
              <a:rPr lang="en-US" sz="4800" b="1" i="1" dirty="0">
                <a:solidFill>
                  <a:schemeClr val="accent6">
                    <a:lumMod val="75000"/>
                  </a:schemeClr>
                </a:solidFill>
                <a:cs typeface="Calibri"/>
              </a:rPr>
              <a:t>Command Line Arguments</a:t>
            </a:r>
            <a:endParaRPr sz="4800" dirty="0">
              <a:solidFill>
                <a:schemeClr val="accent6">
                  <a:lumMod val="75000"/>
                </a:schemeClr>
              </a:solidFill>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58</a:t>
            </a:fld>
            <a:endParaRPr lang="en-US"/>
          </a:p>
        </p:txBody>
      </p:sp>
      <p:sp>
        <p:nvSpPr>
          <p:cNvPr id="4" name="Footer Placeholder 3">
            <a:extLst>
              <a:ext uri="{FF2B5EF4-FFF2-40B4-BE49-F238E27FC236}">
                <a16:creationId xmlns:a16="http://schemas.microsoft.com/office/drawing/2014/main" id="{D248B6D3-9105-48A9-A215-0ABD0D25B80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3800383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Using Command‐Line Arguments</a:t>
            </a:r>
          </a:p>
        </p:txBody>
      </p:sp>
      <p:sp>
        <p:nvSpPr>
          <p:cNvPr id="4" name="Content Placeholder 3"/>
          <p:cNvSpPr>
            <a:spLocks noGrp="1"/>
          </p:cNvSpPr>
          <p:nvPr>
            <p:ph idx="1"/>
          </p:nvPr>
        </p:nvSpPr>
        <p:spPr/>
        <p:txBody>
          <a:bodyPr>
            <a:noAutofit/>
          </a:bodyPr>
          <a:lstStyle/>
          <a:p>
            <a:r>
              <a:rPr lang="en-US" sz="2800" dirty="0"/>
              <a:t>java MyClass arg1 arg2 … argN</a:t>
            </a:r>
          </a:p>
          <a:p>
            <a:pPr lvl="1"/>
            <a:r>
              <a:rPr lang="en-US" sz="2400" dirty="0"/>
              <a:t>words after the class name are treated as command‐line arguments by Java</a:t>
            </a:r>
          </a:p>
          <a:p>
            <a:pPr lvl="1"/>
            <a:r>
              <a:rPr lang="en-US" sz="2400" dirty="0"/>
              <a:t>Java creates a separate String object containing each command‐line argument, places them in a String array and supplies that array to main</a:t>
            </a:r>
          </a:p>
          <a:p>
            <a:pPr lvl="1"/>
            <a:r>
              <a:rPr lang="en-US" sz="2400" dirty="0"/>
              <a:t>That’s why we have to have a String array parameter (String args[ ]) in main</a:t>
            </a:r>
          </a:p>
          <a:p>
            <a:pPr lvl="1"/>
            <a:r>
              <a:rPr lang="en-US" sz="2400" dirty="0"/>
              <a:t>We do not need a “argc” type parameter (for parameter counting) as we can easily use “</a:t>
            </a:r>
            <a:r>
              <a:rPr lang="en-US" sz="2400" dirty="0" err="1"/>
              <a:t>args.length</a:t>
            </a:r>
            <a:r>
              <a:rPr lang="en-US" sz="2400" dirty="0"/>
              <a:t>” to determine the number of parameters supplied.</a:t>
            </a:r>
          </a:p>
        </p:txBody>
      </p:sp>
      <p:sp>
        <p:nvSpPr>
          <p:cNvPr id="2" name="Slide Number Placeholder 1"/>
          <p:cNvSpPr>
            <a:spLocks noGrp="1"/>
          </p:cNvSpPr>
          <p:nvPr>
            <p:ph type="sldNum" sz="quarter" idx="12"/>
          </p:nvPr>
        </p:nvSpPr>
        <p:spPr/>
        <p:txBody>
          <a:bodyPr/>
          <a:lstStyle/>
          <a:p>
            <a:fld id="{B6F15528-21DE-4FAA-801E-634DDDAF4B2B}" type="slidenum">
              <a:rPr lang="en-US" smtClean="0"/>
              <a:t>59</a:t>
            </a:fld>
            <a:endParaRPr lang="en-US"/>
          </a:p>
        </p:txBody>
      </p:sp>
      <p:sp>
        <p:nvSpPr>
          <p:cNvPr id="5" name="Footer Placeholder 4">
            <a:extLst>
              <a:ext uri="{FF2B5EF4-FFF2-40B4-BE49-F238E27FC236}">
                <a16:creationId xmlns:a16="http://schemas.microsoft.com/office/drawing/2014/main" id="{98AA953F-C9CF-43AC-96FA-19759C6C602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908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5588"/>
            <a:ext cx="8229600" cy="1143000"/>
          </a:xfrm>
        </p:spPr>
        <p:txBody>
          <a:bodyPr vert="horz" lIns="91440" tIns="45720" rIns="91440" bIns="45720" rtlCol="0" anchor="ctr">
            <a:normAutofit/>
          </a:bodyPr>
          <a:lstStyle/>
          <a:p>
            <a:r>
              <a:rPr lang="en-US" dirty="0">
                <a:solidFill>
                  <a:schemeClr val="tx2">
                    <a:lumMod val="60000"/>
                    <a:lumOff val="40000"/>
                  </a:schemeClr>
                </a:solidFill>
              </a:rPr>
              <a:t>Java in TIOBE Programming Index</a:t>
            </a:r>
          </a:p>
        </p:txBody>
      </p:sp>
      <p:sp>
        <p:nvSpPr>
          <p:cNvPr id="3" name="Footer Placeholder 2">
            <a:extLst>
              <a:ext uri="{FF2B5EF4-FFF2-40B4-BE49-F238E27FC236}">
                <a16:creationId xmlns:a16="http://schemas.microsoft.com/office/drawing/2014/main" id="{0907037F-5D0A-44A8-BA00-A551548746A4}"/>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F3DAE60D-60E5-4E2A-90C8-9475DFAFF882}"/>
              </a:ext>
            </a:extLst>
          </p:cNvPr>
          <p:cNvSpPr>
            <a:spLocks noGrp="1"/>
          </p:cNvSpPr>
          <p:nvPr>
            <p:ph type="sldNum" sz="quarter" idx="12"/>
          </p:nvPr>
        </p:nvSpPr>
        <p:spPr/>
        <p:txBody>
          <a:bodyPr/>
          <a:lstStyle/>
          <a:p>
            <a:fld id="{EFD55D81-00EE-A74A-87ED-7F9182A32A7C}" type="slidenum">
              <a:rPr lang="en-US" smtClean="0"/>
              <a:t>6</a:t>
            </a:fld>
            <a:endParaRPr lang="en-US" dirty="0"/>
          </a:p>
        </p:txBody>
      </p:sp>
      <p:pic>
        <p:nvPicPr>
          <p:cNvPr id="8" name="Picture 7">
            <a:extLst>
              <a:ext uri="{FF2B5EF4-FFF2-40B4-BE49-F238E27FC236}">
                <a16:creationId xmlns:a16="http://schemas.microsoft.com/office/drawing/2014/main" id="{6E1FC6A8-CD70-450A-9970-4CD587D76D05}"/>
              </a:ext>
            </a:extLst>
          </p:cNvPr>
          <p:cNvPicPr>
            <a:picLocks noChangeAspect="1"/>
          </p:cNvPicPr>
          <p:nvPr/>
        </p:nvPicPr>
        <p:blipFill>
          <a:blip r:embed="rId2"/>
          <a:stretch>
            <a:fillRect/>
          </a:stretch>
        </p:blipFill>
        <p:spPr>
          <a:xfrm>
            <a:off x="0" y="1948081"/>
            <a:ext cx="9144000" cy="2961837"/>
          </a:xfrm>
          <a:prstGeom prst="rect">
            <a:avLst/>
          </a:prstGeom>
        </p:spPr>
      </p:pic>
      <p:sp>
        <p:nvSpPr>
          <p:cNvPr id="10" name="Rectangle 9">
            <a:extLst>
              <a:ext uri="{FF2B5EF4-FFF2-40B4-BE49-F238E27FC236}">
                <a16:creationId xmlns:a16="http://schemas.microsoft.com/office/drawing/2014/main" id="{67FBFC15-04D8-35C3-4769-C700BAE02189}"/>
              </a:ext>
            </a:extLst>
          </p:cNvPr>
          <p:cNvSpPr/>
          <p:nvPr/>
        </p:nvSpPr>
        <p:spPr>
          <a:xfrm>
            <a:off x="2657475" y="2257843"/>
            <a:ext cx="4019549" cy="2186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i="1" dirty="0">
                <a:solidFill>
                  <a:schemeClr val="bg2">
                    <a:lumMod val="50000"/>
                  </a:schemeClr>
                </a:solidFill>
                <a:hlinkClick r:id="rId3"/>
              </a:rPr>
              <a:t>https://www.tiobe.com/tiobe-index/</a:t>
            </a:r>
            <a:endParaRPr lang="en-US" sz="1200" i="1" dirty="0">
              <a:solidFill>
                <a:schemeClr val="bg2">
                  <a:lumMod val="50000"/>
                </a:schemeClr>
              </a:solidFill>
            </a:endParaRPr>
          </a:p>
          <a:p>
            <a:pPr algn="ctr"/>
            <a:endParaRPr lang="en-US" sz="1200" dirty="0"/>
          </a:p>
        </p:txBody>
      </p:sp>
    </p:spTree>
    <p:extLst>
      <p:ext uri="{BB962C8B-B14F-4D97-AF65-F5344CB8AC3E}">
        <p14:creationId xmlns:p14="http://schemas.microsoft.com/office/powerpoint/2010/main" val="18436150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Using Command‐Line Arguments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145" y="1565326"/>
            <a:ext cx="7184710" cy="3751893"/>
          </a:xfrm>
          <a:prstGeom prst="rect">
            <a:avLst/>
          </a:prstGeom>
        </p:spPr>
      </p:pic>
      <p:sp>
        <p:nvSpPr>
          <p:cNvPr id="8" name="TextBox 7"/>
          <p:cNvSpPr txBox="1"/>
          <p:nvPr/>
        </p:nvSpPr>
        <p:spPr>
          <a:xfrm>
            <a:off x="1043144" y="5486400"/>
            <a:ext cx="7491255" cy="461665"/>
          </a:xfrm>
          <a:prstGeom prst="rect">
            <a:avLst/>
          </a:prstGeom>
          <a:noFill/>
        </p:spPr>
        <p:txBody>
          <a:bodyPr wrap="square" rtlCol="0">
            <a:spAutoFit/>
          </a:bodyPr>
          <a:lstStyle/>
          <a:p>
            <a:r>
              <a:rPr lang="en-US" sz="2400" b="1" i="1" dirty="0"/>
              <a:t>java CommandLineTest Hello 2 You</a:t>
            </a:r>
          </a:p>
        </p:txBody>
      </p:sp>
      <p:sp>
        <p:nvSpPr>
          <p:cNvPr id="9" name="TextBox 8"/>
          <p:cNvSpPr txBox="1"/>
          <p:nvPr/>
        </p:nvSpPr>
        <p:spPr>
          <a:xfrm>
            <a:off x="5856130" y="5364540"/>
            <a:ext cx="1219200" cy="1323439"/>
          </a:xfrm>
          <a:prstGeom prst="rect">
            <a:avLst/>
          </a:prstGeom>
          <a:solidFill>
            <a:schemeClr val="tx1"/>
          </a:solidFill>
        </p:spPr>
        <p:txBody>
          <a:bodyPr wrap="square" rtlCol="0">
            <a:spAutoFit/>
          </a:bodyPr>
          <a:lstStyle/>
          <a:p>
            <a:pPr algn="ctr"/>
            <a:r>
              <a:rPr lang="en-US" sz="2000" b="1" i="1" dirty="0">
                <a:solidFill>
                  <a:schemeClr val="bg1"/>
                </a:solidFill>
              </a:rPr>
              <a:t>3</a:t>
            </a:r>
          </a:p>
          <a:p>
            <a:pPr algn="ctr"/>
            <a:r>
              <a:rPr lang="en-US" sz="2000" b="1" i="1" dirty="0">
                <a:solidFill>
                  <a:schemeClr val="bg1"/>
                </a:solidFill>
              </a:rPr>
              <a:t>Hello</a:t>
            </a:r>
          </a:p>
          <a:p>
            <a:pPr algn="ctr"/>
            <a:r>
              <a:rPr lang="en-US" sz="2000" b="1" i="1" dirty="0">
                <a:solidFill>
                  <a:schemeClr val="bg1"/>
                </a:solidFill>
              </a:rPr>
              <a:t>2</a:t>
            </a:r>
          </a:p>
          <a:p>
            <a:pPr algn="ctr"/>
            <a:r>
              <a:rPr lang="en-US" sz="2000" b="1" i="1" dirty="0">
                <a:solidFill>
                  <a:schemeClr val="bg1"/>
                </a:solidFill>
              </a:rPr>
              <a:t>You</a:t>
            </a:r>
          </a:p>
        </p:txBody>
      </p:sp>
      <p:sp>
        <p:nvSpPr>
          <p:cNvPr id="3" name="Slide Number Placeholder 2"/>
          <p:cNvSpPr>
            <a:spLocks noGrp="1"/>
          </p:cNvSpPr>
          <p:nvPr>
            <p:ph type="sldNum" sz="quarter" idx="12"/>
          </p:nvPr>
        </p:nvSpPr>
        <p:spPr/>
        <p:txBody>
          <a:bodyPr/>
          <a:lstStyle/>
          <a:p>
            <a:fld id="{B6F15528-21DE-4FAA-801E-634DDDAF4B2B}" type="slidenum">
              <a:rPr lang="en-US" smtClean="0"/>
              <a:t>60</a:t>
            </a:fld>
            <a:endParaRPr lang="en-US"/>
          </a:p>
        </p:txBody>
      </p:sp>
      <p:sp>
        <p:nvSpPr>
          <p:cNvPr id="4" name="Footer Placeholder 3">
            <a:extLst>
              <a:ext uri="{FF2B5EF4-FFF2-40B4-BE49-F238E27FC236}">
                <a16:creationId xmlns:a16="http://schemas.microsoft.com/office/drawing/2014/main" id="{870F10D3-EE91-40F6-9080-35E60994AFE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83705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4" y="2536948"/>
            <a:ext cx="2263646" cy="738664"/>
          </a:xfrm>
          <a:prstGeom prst="rect">
            <a:avLst/>
          </a:prstGeom>
        </p:spPr>
        <p:txBody>
          <a:bodyPr vert="horz" wrap="square" lIns="0" tIns="0" rIns="0" bIns="0" rtlCol="0">
            <a:spAutoFit/>
          </a:bodyPr>
          <a:lstStyle/>
          <a:p>
            <a:pPr marL="12700">
              <a:lnSpc>
                <a:spcPct val="100000"/>
              </a:lnSpc>
            </a:pPr>
            <a:r>
              <a:rPr lang="en-US" sz="4800" b="1" i="1" dirty="0">
                <a:solidFill>
                  <a:schemeClr val="accent6">
                    <a:lumMod val="75000"/>
                  </a:schemeClr>
                </a:solidFill>
                <a:latin typeface="Calibri"/>
                <a:cs typeface="Calibri"/>
              </a:rPr>
              <a:t>For-Each</a:t>
            </a:r>
            <a:endParaRPr sz="4800" dirty="0">
              <a:solidFill>
                <a:schemeClr val="accent6">
                  <a:lumMod val="75000"/>
                </a:schemeClr>
              </a:solidFill>
              <a:latin typeface="Calibri"/>
              <a:cs typeface="Calibri"/>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t>61</a:t>
            </a:fld>
            <a:endParaRPr lang="en-US"/>
          </a:p>
        </p:txBody>
      </p:sp>
      <p:sp>
        <p:nvSpPr>
          <p:cNvPr id="4" name="Footer Placeholder 3">
            <a:extLst>
              <a:ext uri="{FF2B5EF4-FFF2-40B4-BE49-F238E27FC236}">
                <a16:creationId xmlns:a16="http://schemas.microsoft.com/office/drawing/2014/main" id="{CF93543A-1864-4A05-A700-63E2AB20F688}"/>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9387333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062A816-5988-4F8F-BA62-92E2E55BD11B}"/>
              </a:ext>
            </a:extLst>
          </p:cNvPr>
          <p:cNvSpPr txBox="1"/>
          <p:nvPr/>
        </p:nvSpPr>
        <p:spPr>
          <a:xfrm>
            <a:off x="621792" y="1367605"/>
            <a:ext cx="8229600" cy="5355312"/>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ForEachTest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numbers[]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numbers)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a:t>
            </a:r>
            <a:r>
              <a:rPr lang="en-US" b="0" dirty="0">
                <a:solidFill>
                  <a:srgbClr val="000000"/>
                </a:solidFill>
                <a:effectLst/>
                <a:latin typeface="Consolas" panose="020B0609020204030204" pitchFamily="49" charset="0"/>
              </a:rPr>
              <a:t>(x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x = x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no effect on numbers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numbers2[][]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7</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8</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numbers2)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y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x)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a:t>
            </a:r>
            <a:r>
              <a:rPr lang="en-US" b="0" dirty="0">
                <a:solidFill>
                  <a:srgbClr val="000000"/>
                </a:solidFill>
                <a:effectLst/>
                <a:latin typeface="Consolas" panose="020B0609020204030204" pitchFamily="49" charset="0"/>
              </a:rPr>
              <a:t>(y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3" name="Title 2"/>
          <p:cNvSpPr>
            <a:spLocks noGrp="1"/>
          </p:cNvSpPr>
          <p:nvPr>
            <p:ph type="title"/>
          </p:nvPr>
        </p:nvSpPr>
        <p:spPr>
          <a:xfrm>
            <a:off x="457200" y="274638"/>
            <a:ext cx="8229600" cy="847026"/>
          </a:xfrm>
        </p:spPr>
        <p:txBody>
          <a:bodyPr vert="horz" lIns="91440" tIns="45720" rIns="91440" bIns="45720" rtlCol="0" anchor="ctr">
            <a:normAutofit/>
          </a:bodyPr>
          <a:lstStyle/>
          <a:p>
            <a:r>
              <a:rPr lang="en-US" dirty="0">
                <a:solidFill>
                  <a:schemeClr val="tx2">
                    <a:lumMod val="60000"/>
                    <a:lumOff val="40000"/>
                  </a:schemeClr>
                </a:solidFill>
              </a:rPr>
              <a:t>For‐Each version of the for loop</a:t>
            </a:r>
          </a:p>
        </p:txBody>
      </p:sp>
      <p:sp>
        <p:nvSpPr>
          <p:cNvPr id="6" name="Slide Number Placeholder 5"/>
          <p:cNvSpPr>
            <a:spLocks noGrp="1"/>
          </p:cNvSpPr>
          <p:nvPr>
            <p:ph type="sldNum" sz="quarter" idx="12"/>
          </p:nvPr>
        </p:nvSpPr>
        <p:spPr/>
        <p:txBody>
          <a:bodyPr/>
          <a:lstStyle/>
          <a:p>
            <a:fld id="{B6F15528-21DE-4FAA-801E-634DDDAF4B2B}" type="slidenum">
              <a:rPr lang="en-US" smtClean="0"/>
              <a:t>62</a:t>
            </a:fld>
            <a:endParaRPr lang="en-US"/>
          </a:p>
        </p:txBody>
      </p:sp>
      <p:sp>
        <p:nvSpPr>
          <p:cNvPr id="2" name="Footer Placeholder 1">
            <a:extLst>
              <a:ext uri="{FF2B5EF4-FFF2-40B4-BE49-F238E27FC236}">
                <a16:creationId xmlns:a16="http://schemas.microsoft.com/office/drawing/2014/main" id="{653EF9A6-9FE1-461C-A099-875F32C89AE4}"/>
              </a:ext>
            </a:extLst>
          </p:cNvPr>
          <p:cNvSpPr>
            <a:spLocks noGrp="1"/>
          </p:cNvSpPr>
          <p:nvPr>
            <p:ph type="ftr" sz="quarter" idx="11"/>
          </p:nvPr>
        </p:nvSpPr>
        <p:spPr/>
        <p:txBody>
          <a:bodyPr/>
          <a:lstStyle/>
          <a:p>
            <a:r>
              <a:rPr lang="en-US"/>
              <a:t>Prepared By - Rifat Shahriyar</a:t>
            </a:r>
          </a:p>
        </p:txBody>
      </p:sp>
      <p:sp>
        <p:nvSpPr>
          <p:cNvPr id="4" name="Rectangle 3">
            <a:extLst>
              <a:ext uri="{FF2B5EF4-FFF2-40B4-BE49-F238E27FC236}">
                <a16:creationId xmlns:a16="http://schemas.microsoft.com/office/drawing/2014/main" id="{8CFDBBB9-3948-41B5-9E8B-8C4C4BCD7989}"/>
              </a:ext>
            </a:extLst>
          </p:cNvPr>
          <p:cNvSpPr/>
          <p:nvPr/>
        </p:nvSpPr>
        <p:spPr>
          <a:xfrm>
            <a:off x="1389888" y="4218431"/>
            <a:ext cx="7132319" cy="165849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8000" dirty="0">
                <a:solidFill>
                  <a:srgbClr val="FF0000"/>
                </a:solidFill>
              </a:rPr>
              <a:t>?</a:t>
            </a:r>
            <a:endParaRPr lang="en-US" sz="8000" dirty="0">
              <a:solidFill>
                <a:srgbClr val="FF0000"/>
              </a:solidFill>
            </a:endParaRPr>
          </a:p>
        </p:txBody>
      </p:sp>
    </p:spTree>
    <p:extLst>
      <p:ext uri="{BB962C8B-B14F-4D97-AF65-F5344CB8AC3E}">
        <p14:creationId xmlns:p14="http://schemas.microsoft.com/office/powerpoint/2010/main" val="305827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536948"/>
            <a:ext cx="7239000" cy="738664"/>
          </a:xfrm>
          <a:prstGeom prst="rect">
            <a:avLst/>
          </a:prstGeom>
        </p:spPr>
        <p:txBody>
          <a:bodyPr vert="horz" wrap="square" lIns="0" tIns="0" rIns="0" bIns="0" rtlCol="0">
            <a:spAutoFit/>
          </a:bodyPr>
          <a:lstStyle>
            <a:defPPr>
              <a:defRPr lang="en-US"/>
            </a:defPPr>
            <a:lvl1pPr marL="12700">
              <a:lnSpc>
                <a:spcPct val="100000"/>
              </a:lnSpc>
              <a:defRPr sz="4800" b="1" i="1">
                <a:solidFill>
                  <a:schemeClr val="accent6">
                    <a:lumMod val="75000"/>
                  </a:schemeClr>
                </a:solidFill>
                <a:latin typeface="Calibri"/>
                <a:cs typeface="Calibri"/>
              </a:defRPr>
            </a:lvl1pPr>
          </a:lstStyle>
          <a:p>
            <a:pPr algn="ctr"/>
            <a:r>
              <a:rPr lang="en-US" dirty="0"/>
              <a:t>Scanner</a:t>
            </a:r>
            <a:endParaRPr dirty="0"/>
          </a:p>
        </p:txBody>
      </p:sp>
      <p:sp>
        <p:nvSpPr>
          <p:cNvPr id="3" name="Slide Number Placeholder 2"/>
          <p:cNvSpPr>
            <a:spLocks noGrp="1"/>
          </p:cNvSpPr>
          <p:nvPr>
            <p:ph type="sldNum" sz="quarter" idx="12"/>
          </p:nvPr>
        </p:nvSpPr>
        <p:spPr/>
        <p:txBody>
          <a:bodyPr/>
          <a:lstStyle/>
          <a:p>
            <a:fld id="{B6F15528-21DE-4FAA-801E-634DDDAF4B2B}" type="slidenum">
              <a:rPr lang="en-US" smtClean="0"/>
              <a:t>63</a:t>
            </a:fld>
            <a:endParaRPr lang="en-US"/>
          </a:p>
        </p:txBody>
      </p:sp>
      <p:sp>
        <p:nvSpPr>
          <p:cNvPr id="4" name="Footer Placeholder 3">
            <a:extLst>
              <a:ext uri="{FF2B5EF4-FFF2-40B4-BE49-F238E27FC236}">
                <a16:creationId xmlns:a16="http://schemas.microsoft.com/office/drawing/2014/main" id="{AC21F056-8DDB-402E-A1C8-AD0A47B77A94}"/>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7830113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Scanner</a:t>
            </a:r>
          </a:p>
        </p:txBody>
      </p:sp>
      <p:sp>
        <p:nvSpPr>
          <p:cNvPr id="3" name="Content Placeholder 2"/>
          <p:cNvSpPr>
            <a:spLocks noGrp="1"/>
          </p:cNvSpPr>
          <p:nvPr>
            <p:ph idx="1"/>
          </p:nvPr>
        </p:nvSpPr>
        <p:spPr/>
        <p:txBody>
          <a:bodyPr>
            <a:normAutofit/>
          </a:bodyPr>
          <a:lstStyle/>
          <a:p>
            <a:r>
              <a:rPr lang="en-US" sz="2800" dirty="0"/>
              <a:t>It is one of the utility class located in the java.util package</a:t>
            </a:r>
          </a:p>
          <a:p>
            <a:r>
              <a:rPr lang="en-US" sz="2800" dirty="0"/>
              <a:t>Using Scanner class, we can take inputs from the keyboard</a:t>
            </a:r>
          </a:p>
          <a:p>
            <a:r>
              <a:rPr lang="en-US" sz="2800" dirty="0"/>
              <a:t>Provides methods for scanning</a:t>
            </a:r>
          </a:p>
          <a:p>
            <a:pPr lvl="1"/>
            <a:r>
              <a:rPr lang="en-US" sz="2400" dirty="0"/>
              <a:t>int</a:t>
            </a:r>
          </a:p>
          <a:p>
            <a:pPr lvl="1"/>
            <a:r>
              <a:rPr lang="en-US" sz="2400" dirty="0"/>
              <a:t>float</a:t>
            </a:r>
          </a:p>
          <a:p>
            <a:pPr lvl="1"/>
            <a:r>
              <a:rPr lang="en-US" sz="2400" dirty="0"/>
              <a:t>double</a:t>
            </a:r>
          </a:p>
          <a:p>
            <a:pPr lvl="1"/>
            <a:r>
              <a:rPr lang="en-US" sz="2400" dirty="0"/>
              <a:t>line etc.</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64</a:t>
            </a:fld>
            <a:endParaRPr lang="en-US"/>
          </a:p>
        </p:txBody>
      </p:sp>
      <p:sp>
        <p:nvSpPr>
          <p:cNvPr id="5" name="Footer Placeholder 4">
            <a:extLst>
              <a:ext uri="{FF2B5EF4-FFF2-40B4-BE49-F238E27FC236}">
                <a16:creationId xmlns:a16="http://schemas.microsoft.com/office/drawing/2014/main" id="{9DF4FF9B-9A17-44C7-A3B4-B016055545ED}"/>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848887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Scanner</a:t>
            </a:r>
          </a:p>
        </p:txBody>
      </p:sp>
      <p:pic>
        <p:nvPicPr>
          <p:cNvPr id="4" name="Picture 3" descr="java7.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799" y="1447800"/>
            <a:ext cx="4876801" cy="2377578"/>
          </a:xfrm>
          <a:prstGeom prst="rect">
            <a:avLst/>
          </a:prstGeom>
        </p:spPr>
      </p:pic>
      <p:pic>
        <p:nvPicPr>
          <p:cNvPr id="5" name="Picture 4" descr="java8.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459" y="3886200"/>
            <a:ext cx="4944141" cy="2362200"/>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t>65</a:t>
            </a:fld>
            <a:endParaRPr lang="en-US"/>
          </a:p>
        </p:txBody>
      </p:sp>
      <p:sp>
        <p:nvSpPr>
          <p:cNvPr id="3" name="Footer Placeholder 2">
            <a:extLst>
              <a:ext uri="{FF2B5EF4-FFF2-40B4-BE49-F238E27FC236}">
                <a16:creationId xmlns:a16="http://schemas.microsoft.com/office/drawing/2014/main" id="{5D23AA14-D0E1-42C7-BD49-2A8A19AA0726}"/>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68955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JOptionPane</a:t>
            </a:r>
          </a:p>
        </p:txBody>
      </p:sp>
      <p:pic>
        <p:nvPicPr>
          <p:cNvPr id="4" name="Picture 3" descr="java9.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28800"/>
            <a:ext cx="8674100" cy="2717800"/>
          </a:xfrm>
          <a:prstGeom prst="rect">
            <a:avLst/>
          </a:prstGeom>
        </p:spPr>
      </p:pic>
      <p:pic>
        <p:nvPicPr>
          <p:cNvPr id="5" name="Picture 4" descr="java10.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4800600"/>
            <a:ext cx="3227778" cy="1371600"/>
          </a:xfrm>
          <a:prstGeom prst="rect">
            <a:avLst/>
          </a:prstGeom>
        </p:spPr>
      </p:pic>
      <p:pic>
        <p:nvPicPr>
          <p:cNvPr id="6" name="Picture 5" descr="java11.tif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9000" y="4800600"/>
            <a:ext cx="3227778" cy="1371600"/>
          </a:xfrm>
          <a:prstGeom prst="rect">
            <a:avLst/>
          </a:prstGeom>
        </p:spPr>
      </p:pic>
      <p:pic>
        <p:nvPicPr>
          <p:cNvPr id="7" name="Picture 6" descr="java12.tif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1800" y="4800600"/>
            <a:ext cx="2151851" cy="1371600"/>
          </a:xfrm>
          <a:prstGeom prst="rect">
            <a:avLst/>
          </a:prstGeom>
        </p:spPr>
      </p:pic>
      <p:sp>
        <p:nvSpPr>
          <p:cNvPr id="8" name="Slide Number Placeholder 7"/>
          <p:cNvSpPr>
            <a:spLocks noGrp="1"/>
          </p:cNvSpPr>
          <p:nvPr>
            <p:ph type="sldNum" sz="quarter" idx="12"/>
          </p:nvPr>
        </p:nvSpPr>
        <p:spPr/>
        <p:txBody>
          <a:bodyPr/>
          <a:lstStyle/>
          <a:p>
            <a:fld id="{B6F15528-21DE-4FAA-801E-634DDDAF4B2B}" type="slidenum">
              <a:rPr lang="en-US" smtClean="0"/>
              <a:t>66</a:t>
            </a:fld>
            <a:endParaRPr lang="en-US"/>
          </a:p>
        </p:txBody>
      </p:sp>
      <p:sp>
        <p:nvSpPr>
          <p:cNvPr id="3" name="Footer Placeholder 2">
            <a:extLst>
              <a:ext uri="{FF2B5EF4-FFF2-40B4-BE49-F238E27FC236}">
                <a16:creationId xmlns:a16="http://schemas.microsoft.com/office/drawing/2014/main" id="{ABBA46AF-8E5F-4B8E-965A-760E2A2116E4}"/>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7700739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536948"/>
            <a:ext cx="7239000" cy="738664"/>
          </a:xfrm>
          <a:prstGeom prst="rect">
            <a:avLst/>
          </a:prstGeom>
        </p:spPr>
        <p:txBody>
          <a:bodyPr vert="horz" wrap="square" lIns="0" tIns="0" rIns="0" bIns="0" rtlCol="0">
            <a:spAutoFit/>
          </a:bodyPr>
          <a:lstStyle>
            <a:defPPr>
              <a:defRPr lang="en-US"/>
            </a:defPPr>
            <a:lvl1pPr marL="12700">
              <a:lnSpc>
                <a:spcPct val="100000"/>
              </a:lnSpc>
              <a:defRPr sz="4800" b="1" i="1">
                <a:solidFill>
                  <a:schemeClr val="accent6">
                    <a:lumMod val="75000"/>
                  </a:schemeClr>
                </a:solidFill>
                <a:latin typeface="Calibri"/>
                <a:cs typeface="Calibri"/>
              </a:defRPr>
            </a:lvl1pPr>
          </a:lstStyle>
          <a:p>
            <a:pPr algn="ctr"/>
            <a:r>
              <a:rPr lang="en-US" dirty="0"/>
              <a:t>Static</a:t>
            </a:r>
            <a:endParaRPr dirty="0"/>
          </a:p>
        </p:txBody>
      </p:sp>
      <p:sp>
        <p:nvSpPr>
          <p:cNvPr id="3" name="Slide Number Placeholder 2"/>
          <p:cNvSpPr>
            <a:spLocks noGrp="1"/>
          </p:cNvSpPr>
          <p:nvPr>
            <p:ph type="sldNum" sz="quarter" idx="12"/>
          </p:nvPr>
        </p:nvSpPr>
        <p:spPr/>
        <p:txBody>
          <a:bodyPr/>
          <a:lstStyle/>
          <a:p>
            <a:fld id="{B6F15528-21DE-4FAA-801E-634DDDAF4B2B}" type="slidenum">
              <a:rPr lang="en-US" smtClean="0"/>
              <a:t>67</a:t>
            </a:fld>
            <a:endParaRPr lang="en-US"/>
          </a:p>
        </p:txBody>
      </p:sp>
      <p:sp>
        <p:nvSpPr>
          <p:cNvPr id="4" name="Footer Placeholder 3">
            <a:extLst>
              <a:ext uri="{FF2B5EF4-FFF2-40B4-BE49-F238E27FC236}">
                <a16:creationId xmlns:a16="http://schemas.microsoft.com/office/drawing/2014/main" id="{B03D06BE-0616-40C8-B9EF-5C94AF9B95FC}"/>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5614481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Static Variables</a:t>
            </a:r>
          </a:p>
        </p:txBody>
      </p:sp>
      <p:sp>
        <p:nvSpPr>
          <p:cNvPr id="3" name="Content Placeholder 2"/>
          <p:cNvSpPr>
            <a:spLocks noGrp="1"/>
          </p:cNvSpPr>
          <p:nvPr>
            <p:ph idx="1"/>
          </p:nvPr>
        </p:nvSpPr>
        <p:spPr/>
        <p:txBody>
          <a:bodyPr>
            <a:noAutofit/>
          </a:bodyPr>
          <a:lstStyle/>
          <a:p>
            <a:r>
              <a:rPr lang="en-US" sz="2800" dirty="0"/>
              <a:t>When a member (both methods and variables) is declared static, it can be accessed before any objects of its class are created, and without reference to any object</a:t>
            </a:r>
          </a:p>
          <a:p>
            <a:r>
              <a:rPr lang="en-US" sz="2800" dirty="0"/>
              <a:t>Static variable</a:t>
            </a:r>
          </a:p>
          <a:p>
            <a:pPr lvl="1"/>
            <a:r>
              <a:rPr lang="en-US" sz="2400" dirty="0"/>
              <a:t>Instance variables declared as static are like global variables</a:t>
            </a:r>
          </a:p>
          <a:p>
            <a:pPr lvl="1"/>
            <a:r>
              <a:rPr lang="en-US" sz="2400" dirty="0"/>
              <a:t>When objects of its class are declared, no copy of a static variable is made</a:t>
            </a:r>
          </a:p>
        </p:txBody>
      </p:sp>
      <p:sp>
        <p:nvSpPr>
          <p:cNvPr id="4" name="Slide Number Placeholder 3"/>
          <p:cNvSpPr>
            <a:spLocks noGrp="1"/>
          </p:cNvSpPr>
          <p:nvPr>
            <p:ph type="sldNum" sz="quarter" idx="12"/>
          </p:nvPr>
        </p:nvSpPr>
        <p:spPr/>
        <p:txBody>
          <a:bodyPr/>
          <a:lstStyle/>
          <a:p>
            <a:fld id="{B6F15528-21DE-4FAA-801E-634DDDAF4B2B}" type="slidenum">
              <a:rPr lang="en-US" smtClean="0"/>
              <a:t>68</a:t>
            </a:fld>
            <a:endParaRPr lang="en-US"/>
          </a:p>
        </p:txBody>
      </p:sp>
      <p:sp>
        <p:nvSpPr>
          <p:cNvPr id="5" name="Footer Placeholder 4">
            <a:extLst>
              <a:ext uri="{FF2B5EF4-FFF2-40B4-BE49-F238E27FC236}">
                <a16:creationId xmlns:a16="http://schemas.microsoft.com/office/drawing/2014/main" id="{03F0E2D4-1405-40E7-9255-53E817FF11AC}"/>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64456067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Static Methods &amp; Blocks</a:t>
            </a:r>
          </a:p>
        </p:txBody>
      </p:sp>
      <p:sp>
        <p:nvSpPr>
          <p:cNvPr id="3" name="Content Placeholder 2"/>
          <p:cNvSpPr>
            <a:spLocks noGrp="1"/>
          </p:cNvSpPr>
          <p:nvPr>
            <p:ph idx="1"/>
          </p:nvPr>
        </p:nvSpPr>
        <p:spPr/>
        <p:txBody>
          <a:bodyPr>
            <a:noAutofit/>
          </a:bodyPr>
          <a:lstStyle/>
          <a:p>
            <a:r>
              <a:rPr lang="en-US" sz="2800" dirty="0"/>
              <a:t>Static method</a:t>
            </a:r>
          </a:p>
          <a:p>
            <a:pPr lvl="1"/>
            <a:r>
              <a:rPr lang="en-US" sz="2400" dirty="0"/>
              <a:t>They can only call other static methods</a:t>
            </a:r>
          </a:p>
          <a:p>
            <a:pPr lvl="1"/>
            <a:r>
              <a:rPr lang="en-US" sz="2400" dirty="0"/>
              <a:t>They must only access static data</a:t>
            </a:r>
          </a:p>
          <a:p>
            <a:pPr lvl="1"/>
            <a:r>
              <a:rPr lang="en-US" sz="2400" dirty="0"/>
              <a:t>They cannot refer to </a:t>
            </a:r>
            <a:r>
              <a:rPr lang="en-US" sz="2400" b="1" i="1" dirty="0"/>
              <a:t>this</a:t>
            </a:r>
            <a:r>
              <a:rPr lang="en-US" sz="2400" dirty="0"/>
              <a:t> or </a:t>
            </a:r>
            <a:r>
              <a:rPr lang="en-US" sz="2400" b="1" i="1" dirty="0"/>
              <a:t>super</a:t>
            </a:r>
            <a:r>
              <a:rPr lang="en-US" sz="2400" dirty="0"/>
              <a:t> in any way</a:t>
            </a:r>
          </a:p>
          <a:p>
            <a:r>
              <a:rPr lang="en-US" sz="2800" dirty="0"/>
              <a:t>Static block</a:t>
            </a:r>
          </a:p>
          <a:p>
            <a:pPr lvl="1"/>
            <a:r>
              <a:rPr lang="en-US" sz="2400" dirty="0"/>
              <a:t>Initialize static variables.</a:t>
            </a:r>
          </a:p>
          <a:p>
            <a:pPr lvl="1"/>
            <a:r>
              <a:rPr lang="en-US" sz="2400" dirty="0"/>
              <a:t>Get executed exactly once, when the class is first loaded</a:t>
            </a:r>
          </a:p>
        </p:txBody>
      </p:sp>
      <p:sp>
        <p:nvSpPr>
          <p:cNvPr id="4" name="Slide Number Placeholder 3"/>
          <p:cNvSpPr>
            <a:spLocks noGrp="1"/>
          </p:cNvSpPr>
          <p:nvPr>
            <p:ph type="sldNum" sz="quarter" idx="12"/>
          </p:nvPr>
        </p:nvSpPr>
        <p:spPr/>
        <p:txBody>
          <a:bodyPr/>
          <a:lstStyle/>
          <a:p>
            <a:fld id="{B6F15528-21DE-4FAA-801E-634DDDAF4B2B}" type="slidenum">
              <a:rPr lang="en-US" smtClean="0"/>
              <a:t>69</a:t>
            </a:fld>
            <a:endParaRPr lang="en-US"/>
          </a:p>
        </p:txBody>
      </p:sp>
      <p:sp>
        <p:nvSpPr>
          <p:cNvPr id="5" name="Footer Placeholder 4">
            <a:extLst>
              <a:ext uri="{FF2B5EF4-FFF2-40B4-BE49-F238E27FC236}">
                <a16:creationId xmlns:a16="http://schemas.microsoft.com/office/drawing/2014/main" id="{B5A4B5CC-755A-4C6F-86E7-4D867F288F1B}"/>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448568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94304" y="274638"/>
            <a:ext cx="8718286" cy="1143000"/>
          </a:xfrm>
        </p:spPr>
        <p:txBody>
          <a:bodyPr vert="horz" lIns="91440" tIns="45720" rIns="91440" bIns="45720" rtlCol="0" anchor="ctr">
            <a:normAutofit/>
          </a:bodyPr>
          <a:lstStyle/>
          <a:p>
            <a:r>
              <a:rPr lang="en-US" dirty="0">
                <a:solidFill>
                  <a:schemeClr val="tx2">
                    <a:lumMod val="60000"/>
                    <a:lumOff val="40000"/>
                  </a:schemeClr>
                </a:solidFill>
              </a:rPr>
              <a:t>Java – The Most Popular (2002-2020)</a:t>
            </a:r>
          </a:p>
        </p:txBody>
      </p:sp>
      <p:sp>
        <p:nvSpPr>
          <p:cNvPr id="3" name="Footer Placeholder 2">
            <a:extLst>
              <a:ext uri="{FF2B5EF4-FFF2-40B4-BE49-F238E27FC236}">
                <a16:creationId xmlns:a16="http://schemas.microsoft.com/office/drawing/2014/main" id="{0907037F-5D0A-44A8-BA00-A551548746A4}"/>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C402148D-6D29-4E2C-8058-BC95B2A9F8BE}"/>
              </a:ext>
            </a:extLst>
          </p:cNvPr>
          <p:cNvSpPr>
            <a:spLocks noGrp="1"/>
          </p:cNvSpPr>
          <p:nvPr>
            <p:ph type="sldNum" sz="quarter" idx="12"/>
          </p:nvPr>
        </p:nvSpPr>
        <p:spPr/>
        <p:txBody>
          <a:bodyPr/>
          <a:lstStyle/>
          <a:p>
            <a:fld id="{EFD55D81-00EE-A74A-87ED-7F9182A32A7C}" type="slidenum">
              <a:rPr lang="en-US" smtClean="0"/>
              <a:t>7</a:t>
            </a:fld>
            <a:endParaRPr lang="en-US" dirty="0"/>
          </a:p>
        </p:txBody>
      </p:sp>
      <p:pic>
        <p:nvPicPr>
          <p:cNvPr id="6" name="Picture 5" descr="Background pattern, table&#10;&#10;Description automatically generated">
            <a:extLst>
              <a:ext uri="{FF2B5EF4-FFF2-40B4-BE49-F238E27FC236}">
                <a16:creationId xmlns:a16="http://schemas.microsoft.com/office/drawing/2014/main" id="{92D52375-5DE9-4B2A-8267-097542D01BA7}"/>
              </a:ext>
            </a:extLst>
          </p:cNvPr>
          <p:cNvPicPr>
            <a:picLocks noChangeAspect="1"/>
          </p:cNvPicPr>
          <p:nvPr/>
        </p:nvPicPr>
        <p:blipFill>
          <a:blip r:embed="rId2"/>
          <a:stretch>
            <a:fillRect/>
          </a:stretch>
        </p:blipFill>
        <p:spPr>
          <a:xfrm>
            <a:off x="294304" y="2052212"/>
            <a:ext cx="8555391" cy="2934458"/>
          </a:xfrm>
          <a:prstGeom prst="rect">
            <a:avLst/>
          </a:prstGeom>
        </p:spPr>
      </p:pic>
    </p:spTree>
    <p:extLst>
      <p:ext uri="{BB962C8B-B14F-4D97-AF65-F5344CB8AC3E}">
        <p14:creationId xmlns:p14="http://schemas.microsoft.com/office/powerpoint/2010/main" val="369790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Static</a:t>
            </a:r>
          </a:p>
        </p:txBody>
      </p:sp>
      <p:sp>
        <p:nvSpPr>
          <p:cNvPr id="4" name="Slide Number Placeholder 3"/>
          <p:cNvSpPr>
            <a:spLocks noGrp="1"/>
          </p:cNvSpPr>
          <p:nvPr>
            <p:ph type="sldNum" sz="quarter" idx="12"/>
          </p:nvPr>
        </p:nvSpPr>
        <p:spPr/>
        <p:txBody>
          <a:bodyPr/>
          <a:lstStyle/>
          <a:p>
            <a:fld id="{B6F15528-21DE-4FAA-801E-634DDDAF4B2B}" type="slidenum">
              <a:rPr lang="en-US" smtClean="0"/>
              <a:t>70</a:t>
            </a:fld>
            <a:endParaRPr lang="en-US"/>
          </a:p>
        </p:txBody>
      </p:sp>
      <p:pic>
        <p:nvPicPr>
          <p:cNvPr id="8" name="Picture 7" descr="java13.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2999" y="1447800"/>
            <a:ext cx="6400801" cy="5304202"/>
          </a:xfrm>
          <a:prstGeom prst="rect">
            <a:avLst/>
          </a:prstGeom>
        </p:spPr>
      </p:pic>
      <p:sp>
        <p:nvSpPr>
          <p:cNvPr id="3" name="Footer Placeholder 2">
            <a:extLst>
              <a:ext uri="{FF2B5EF4-FFF2-40B4-BE49-F238E27FC236}">
                <a16:creationId xmlns:a16="http://schemas.microsoft.com/office/drawing/2014/main" id="{96DAB6EB-BF21-490D-A372-497A832EF7F8}"/>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8596432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Final</a:t>
            </a:r>
          </a:p>
        </p:txBody>
      </p:sp>
      <p:sp>
        <p:nvSpPr>
          <p:cNvPr id="3" name="Content Placeholder 2"/>
          <p:cNvSpPr>
            <a:spLocks noGrp="1"/>
          </p:cNvSpPr>
          <p:nvPr>
            <p:ph idx="1"/>
          </p:nvPr>
        </p:nvSpPr>
        <p:spPr>
          <a:xfrm>
            <a:off x="457200" y="1514475"/>
            <a:ext cx="8229600" cy="4525963"/>
          </a:xfrm>
        </p:spPr>
        <p:txBody>
          <a:bodyPr>
            <a:noAutofit/>
          </a:bodyPr>
          <a:lstStyle/>
          <a:p>
            <a:r>
              <a:rPr lang="en-US" sz="2800" dirty="0"/>
              <a:t>Declare a final variable, prevents its contents from being modified</a:t>
            </a:r>
          </a:p>
          <a:p>
            <a:r>
              <a:rPr lang="en-US" sz="2800" dirty="0"/>
              <a:t>final variable must be initialized when it is declared</a:t>
            </a:r>
          </a:p>
          <a:p>
            <a:r>
              <a:rPr lang="en-US" sz="2800" dirty="0"/>
              <a:t>It is common coding convention to choose all uppercase identifiers for final variables</a:t>
            </a:r>
          </a:p>
          <a:p>
            <a:pPr marL="0" indent="0">
              <a:buNone/>
            </a:pPr>
            <a:r>
              <a:rPr lang="en-US" sz="2400" dirty="0"/>
              <a:t>	</a:t>
            </a:r>
            <a:r>
              <a:rPr lang="en-US" sz="2400" i="1" dirty="0"/>
              <a:t>final int FILE_NEW = 1;</a:t>
            </a:r>
          </a:p>
          <a:p>
            <a:pPr marL="0" indent="0">
              <a:buNone/>
            </a:pPr>
            <a:r>
              <a:rPr lang="en-US" sz="2400" i="1" dirty="0"/>
              <a:t>	final int FILE_OPEN = 2;</a:t>
            </a:r>
          </a:p>
          <a:p>
            <a:pPr marL="0" indent="0">
              <a:buNone/>
            </a:pPr>
            <a:r>
              <a:rPr lang="en-US" sz="2400" i="1" dirty="0"/>
              <a:t>	final int FILE_SAVE = 3;</a:t>
            </a:r>
          </a:p>
          <a:p>
            <a:pPr marL="0" indent="0">
              <a:buNone/>
            </a:pPr>
            <a:r>
              <a:rPr lang="en-US" sz="2400" i="1" dirty="0"/>
              <a:t>	final int FILE_SAVEAS = 4;</a:t>
            </a:r>
          </a:p>
          <a:p>
            <a:pPr marL="0" indent="0">
              <a:buNone/>
            </a:pPr>
            <a:r>
              <a:rPr lang="en-US" sz="2400" i="1" dirty="0"/>
              <a:t>	final int FILE_QUIT = 5;</a:t>
            </a:r>
          </a:p>
        </p:txBody>
      </p:sp>
      <p:sp>
        <p:nvSpPr>
          <p:cNvPr id="4" name="Slide Number Placeholder 3"/>
          <p:cNvSpPr>
            <a:spLocks noGrp="1"/>
          </p:cNvSpPr>
          <p:nvPr>
            <p:ph type="sldNum" sz="quarter" idx="12"/>
          </p:nvPr>
        </p:nvSpPr>
        <p:spPr/>
        <p:txBody>
          <a:bodyPr/>
          <a:lstStyle/>
          <a:p>
            <a:fld id="{B6F15528-21DE-4FAA-801E-634DDDAF4B2B}" type="slidenum">
              <a:rPr lang="en-US" smtClean="0"/>
              <a:t>71</a:t>
            </a:fld>
            <a:endParaRPr lang="en-US"/>
          </a:p>
        </p:txBody>
      </p:sp>
      <p:sp>
        <p:nvSpPr>
          <p:cNvPr id="5" name="Footer Placeholder 4">
            <a:extLst>
              <a:ext uri="{FF2B5EF4-FFF2-40B4-BE49-F238E27FC236}">
                <a16:creationId xmlns:a16="http://schemas.microsoft.com/office/drawing/2014/main" id="{95E42EB6-160B-4EFF-BF9C-27FCFC0DE703}"/>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69576250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Unsigned right shift operator</a:t>
            </a:r>
          </a:p>
        </p:txBody>
      </p:sp>
      <p:sp>
        <p:nvSpPr>
          <p:cNvPr id="3" name="Content Placeholder 2"/>
          <p:cNvSpPr>
            <a:spLocks noGrp="1"/>
          </p:cNvSpPr>
          <p:nvPr>
            <p:ph idx="1"/>
          </p:nvPr>
        </p:nvSpPr>
        <p:spPr/>
        <p:txBody>
          <a:bodyPr>
            <a:normAutofit/>
          </a:bodyPr>
          <a:lstStyle/>
          <a:p>
            <a:r>
              <a:rPr lang="en-US" sz="2800" dirty="0"/>
              <a:t>The &gt;&gt; operator automatically fills the high‐order bit with its previous contents each time a shift occurs</a:t>
            </a:r>
          </a:p>
          <a:p>
            <a:r>
              <a:rPr lang="en-US" sz="2800" dirty="0"/>
              <a:t>This preserves the sign of the value</a:t>
            </a:r>
          </a:p>
          <a:p>
            <a:r>
              <a:rPr lang="en-US" sz="2800" dirty="0"/>
              <a:t>But if you want to shift something that doesn’t represent a numeric value, you may not want the sign extension</a:t>
            </a:r>
          </a:p>
          <a:p>
            <a:r>
              <a:rPr lang="en-US" sz="2800" dirty="0"/>
              <a:t>Java’s &gt;&gt;&gt; shifts zeros into the high‐order bit</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72</a:t>
            </a:fld>
            <a:endParaRPr lang="en-US"/>
          </a:p>
        </p:txBody>
      </p:sp>
      <p:graphicFrame>
        <p:nvGraphicFramePr>
          <p:cNvPr id="5" name="object 4"/>
          <p:cNvGraphicFramePr>
            <a:graphicFrameLocks noGrp="1"/>
          </p:cNvGraphicFramePr>
          <p:nvPr/>
        </p:nvGraphicFramePr>
        <p:xfrm>
          <a:off x="513722" y="4953000"/>
          <a:ext cx="8249277" cy="1325597"/>
        </p:xfrm>
        <a:graphic>
          <a:graphicData uri="http://schemas.openxmlformats.org/drawingml/2006/table">
            <a:tbl>
              <a:tblPr firstRow="1" bandRow="1">
                <a:tableStyleId>{2D5ABB26-0587-4C30-8999-92F81FD0307C}</a:tableStyleId>
              </a:tblPr>
              <a:tblGrid>
                <a:gridCol w="1898617">
                  <a:extLst>
                    <a:ext uri="{9D8B030D-6E8A-4147-A177-3AD203B41FA5}">
                      <a16:colId xmlns:a16="http://schemas.microsoft.com/office/drawing/2014/main" val="20000"/>
                    </a:ext>
                  </a:extLst>
                </a:gridCol>
                <a:gridCol w="1938605">
                  <a:extLst>
                    <a:ext uri="{9D8B030D-6E8A-4147-A177-3AD203B41FA5}">
                      <a16:colId xmlns:a16="http://schemas.microsoft.com/office/drawing/2014/main" val="20001"/>
                    </a:ext>
                  </a:extLst>
                </a:gridCol>
                <a:gridCol w="1709107">
                  <a:extLst>
                    <a:ext uri="{9D8B030D-6E8A-4147-A177-3AD203B41FA5}">
                      <a16:colId xmlns:a16="http://schemas.microsoft.com/office/drawing/2014/main" val="20002"/>
                    </a:ext>
                  </a:extLst>
                </a:gridCol>
                <a:gridCol w="1788966">
                  <a:extLst>
                    <a:ext uri="{9D8B030D-6E8A-4147-A177-3AD203B41FA5}">
                      <a16:colId xmlns:a16="http://schemas.microsoft.com/office/drawing/2014/main" val="20003"/>
                    </a:ext>
                  </a:extLst>
                </a:gridCol>
                <a:gridCol w="913982">
                  <a:extLst>
                    <a:ext uri="{9D8B030D-6E8A-4147-A177-3AD203B41FA5}">
                      <a16:colId xmlns:a16="http://schemas.microsoft.com/office/drawing/2014/main" val="20004"/>
                    </a:ext>
                  </a:extLst>
                </a:gridCol>
              </a:tblGrid>
              <a:tr h="444114">
                <a:tc>
                  <a:txBody>
                    <a:bodyPr/>
                    <a:lstStyle/>
                    <a:p>
                      <a:pPr marL="34925" indent="0">
                        <a:lnSpc>
                          <a:spcPct val="100000"/>
                        </a:lnSpc>
                        <a:buFont typeface="Arial"/>
                        <a:buNone/>
                        <a:tabLst>
                          <a:tab pos="378460" algn="l"/>
                        </a:tabLst>
                      </a:pPr>
                      <a:r>
                        <a:rPr lang="en-US" sz="2800" b="1" i="1" spc="-5" dirty="0">
                          <a:latin typeface="Calibri"/>
                          <a:cs typeface="Calibri"/>
                        </a:rPr>
                        <a:t>     </a:t>
                      </a:r>
                      <a:r>
                        <a:rPr sz="2800" b="1" i="1" spc="-5" dirty="0">
                          <a:latin typeface="Calibri"/>
                          <a:cs typeface="Calibri"/>
                        </a:rPr>
                        <a:t>i</a:t>
                      </a:r>
                      <a:r>
                        <a:rPr sz="2800" b="1" i="1" spc="-35" dirty="0">
                          <a:latin typeface="Calibri"/>
                          <a:cs typeface="Calibri"/>
                        </a:rPr>
                        <a:t>n</a:t>
                      </a:r>
                      <a:r>
                        <a:rPr sz="2800" b="1" i="1" dirty="0">
                          <a:latin typeface="Calibri"/>
                          <a:cs typeface="Calibri"/>
                        </a:rPr>
                        <a:t>t</a:t>
                      </a:r>
                      <a:r>
                        <a:rPr sz="2800" b="1" i="1" spc="-75" dirty="0">
                          <a:latin typeface="Times New Roman"/>
                          <a:cs typeface="Times New Roman"/>
                        </a:rPr>
                        <a:t> </a:t>
                      </a:r>
                      <a:r>
                        <a:rPr sz="2800" b="1" i="1" spc="-5" dirty="0">
                          <a:latin typeface="Calibri"/>
                          <a:cs typeface="Calibri"/>
                        </a:rPr>
                        <a:t>a</a:t>
                      </a:r>
                      <a:r>
                        <a:rPr sz="2800" b="1" i="1" dirty="0">
                          <a:latin typeface="Calibri"/>
                          <a:cs typeface="Calibri"/>
                        </a:rPr>
                        <a:t>=</a:t>
                      </a:r>
                      <a:r>
                        <a:rPr sz="2800" b="1" i="1" spc="-60" dirty="0">
                          <a:latin typeface="Times New Roman"/>
                          <a:cs typeface="Times New Roman"/>
                        </a:rPr>
                        <a:t> </a:t>
                      </a:r>
                      <a:r>
                        <a:rPr sz="2800" b="1" i="1" dirty="0">
                          <a:latin typeface="Calibri"/>
                          <a:cs typeface="Calibri"/>
                        </a:rPr>
                        <a:t>‐1;</a:t>
                      </a:r>
                      <a:endParaRPr sz="2800" b="1" dirty="0">
                        <a:latin typeface="Calibri"/>
                        <a:cs typeface="Calibri"/>
                      </a:endParaRPr>
                    </a:p>
                  </a:txBody>
                  <a:tcPr marL="0" marR="0" marT="0" marB="0"/>
                </a:tc>
                <a:tc>
                  <a:txBody>
                    <a:bodyPr/>
                    <a:lstStyle/>
                    <a:p>
                      <a:pPr marL="1270">
                        <a:lnSpc>
                          <a:spcPct val="100000"/>
                        </a:lnSpc>
                      </a:pPr>
                      <a:r>
                        <a:rPr sz="2800" b="1" i="1" dirty="0">
                          <a:latin typeface="Calibri"/>
                          <a:cs typeface="Calibri"/>
                        </a:rPr>
                        <a:t>a</a:t>
                      </a:r>
                      <a:r>
                        <a:rPr sz="2800" b="1" i="1" spc="-65" dirty="0">
                          <a:latin typeface="Times New Roman"/>
                          <a:cs typeface="Times New Roman"/>
                        </a:rPr>
                        <a:t> </a:t>
                      </a:r>
                      <a:r>
                        <a:rPr sz="2800" b="1" i="1" dirty="0">
                          <a:latin typeface="Calibri"/>
                          <a:cs typeface="Calibri"/>
                        </a:rPr>
                        <a:t>=</a:t>
                      </a:r>
                      <a:r>
                        <a:rPr sz="2800" b="1" i="1" spc="-65" dirty="0">
                          <a:latin typeface="Times New Roman"/>
                          <a:cs typeface="Times New Roman"/>
                        </a:rPr>
                        <a:t> </a:t>
                      </a:r>
                      <a:r>
                        <a:rPr sz="2800" b="1" i="1" dirty="0">
                          <a:latin typeface="Calibri"/>
                          <a:cs typeface="Calibri"/>
                        </a:rPr>
                        <a:t>a</a:t>
                      </a:r>
                      <a:r>
                        <a:rPr sz="2800" b="1" i="1" spc="-65" dirty="0">
                          <a:latin typeface="Times New Roman"/>
                          <a:cs typeface="Times New Roman"/>
                        </a:rPr>
                        <a:t> </a:t>
                      </a:r>
                      <a:r>
                        <a:rPr sz="2800" b="1" i="1" dirty="0">
                          <a:latin typeface="Calibri"/>
                          <a:cs typeface="Calibri"/>
                        </a:rPr>
                        <a:t>&gt;&gt;&gt;24;</a:t>
                      </a:r>
                      <a:endParaRPr sz="2800" b="1" dirty="0">
                        <a:latin typeface="Calibri"/>
                        <a:cs typeface="Calibri"/>
                      </a:endParaRPr>
                    </a:p>
                  </a:txBody>
                  <a:tcPr marL="0" marR="0" marT="0" marB="0"/>
                </a:tc>
                <a:tc gridSpan="3">
                  <a:txBody>
                    <a:bodyPr/>
                    <a:lstStyle/>
                    <a:p>
                      <a:endParaRPr sz="2800">
                        <a:latin typeface="Calibri"/>
                        <a:cs typeface="Calibri"/>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426673">
                <a:tc>
                  <a:txBody>
                    <a:bodyPr/>
                    <a:lstStyle/>
                    <a:p>
                      <a:pPr marL="377825">
                        <a:lnSpc>
                          <a:spcPct val="100000"/>
                        </a:lnSpc>
                      </a:pPr>
                      <a:r>
                        <a:rPr sz="2800" dirty="0">
                          <a:latin typeface="Calibri"/>
                          <a:cs typeface="Calibri"/>
                        </a:rPr>
                        <a:t>11111111</a:t>
                      </a:r>
                    </a:p>
                  </a:txBody>
                  <a:tcPr marL="0" marR="0" marT="0" marB="0"/>
                </a:tc>
                <a:tc>
                  <a:txBody>
                    <a:bodyPr/>
                    <a:lstStyle/>
                    <a:p>
                      <a:pPr marL="162560">
                        <a:lnSpc>
                          <a:spcPct val="100000"/>
                        </a:lnSpc>
                      </a:pPr>
                      <a:r>
                        <a:rPr sz="2800" dirty="0">
                          <a:latin typeface="Calibri"/>
                          <a:cs typeface="Calibri"/>
                        </a:rPr>
                        <a:t>11111111</a:t>
                      </a:r>
                    </a:p>
                  </a:txBody>
                  <a:tcPr marL="0" marR="0" marT="0" marB="0"/>
                </a:tc>
                <a:tc>
                  <a:txBody>
                    <a:bodyPr/>
                    <a:lstStyle/>
                    <a:p>
                      <a:pPr marL="5080">
                        <a:lnSpc>
                          <a:spcPct val="100000"/>
                        </a:lnSpc>
                      </a:pPr>
                      <a:r>
                        <a:rPr sz="2800" dirty="0">
                          <a:latin typeface="Calibri"/>
                          <a:cs typeface="Calibri"/>
                        </a:rPr>
                        <a:t>11111111</a:t>
                      </a:r>
                    </a:p>
                  </a:txBody>
                  <a:tcPr marL="0" marR="0" marT="0" marB="0"/>
                </a:tc>
                <a:tc>
                  <a:txBody>
                    <a:bodyPr/>
                    <a:lstStyle/>
                    <a:p>
                      <a:pPr marL="191770">
                        <a:lnSpc>
                          <a:spcPct val="100000"/>
                        </a:lnSpc>
                      </a:pPr>
                      <a:r>
                        <a:rPr sz="2800" dirty="0">
                          <a:latin typeface="Calibri"/>
                          <a:cs typeface="Calibri"/>
                        </a:rPr>
                        <a:t>11111111</a:t>
                      </a:r>
                    </a:p>
                  </a:txBody>
                  <a:tcPr marL="0" marR="0" marT="0" marB="0"/>
                </a:tc>
                <a:tc>
                  <a:txBody>
                    <a:bodyPr/>
                    <a:lstStyle/>
                    <a:p>
                      <a:pPr marL="81915">
                        <a:lnSpc>
                          <a:spcPct val="100000"/>
                        </a:lnSpc>
                      </a:pPr>
                      <a:r>
                        <a:rPr sz="2800" spc="-15" dirty="0">
                          <a:latin typeface="Calibri"/>
                          <a:cs typeface="Calibri"/>
                        </a:rPr>
                        <a:t>[</a:t>
                      </a:r>
                      <a:r>
                        <a:rPr sz="2800" dirty="0">
                          <a:latin typeface="Calibri"/>
                          <a:cs typeface="Calibri"/>
                        </a:rPr>
                        <a:t>‐1]</a:t>
                      </a:r>
                      <a:endParaRPr sz="2800">
                        <a:latin typeface="Calibri"/>
                        <a:cs typeface="Calibri"/>
                      </a:endParaRPr>
                    </a:p>
                  </a:txBody>
                  <a:tcPr marL="0" marR="0" marT="0" marB="0"/>
                </a:tc>
                <a:extLst>
                  <a:ext uri="{0D108BD9-81ED-4DB2-BD59-A6C34878D82A}">
                    <a16:rowId xmlns:a16="http://schemas.microsoft.com/office/drawing/2014/main" val="10001"/>
                  </a:ext>
                </a:extLst>
              </a:tr>
              <a:tr h="454763">
                <a:tc>
                  <a:txBody>
                    <a:bodyPr/>
                    <a:lstStyle/>
                    <a:p>
                      <a:pPr marL="377825">
                        <a:lnSpc>
                          <a:spcPct val="100000"/>
                        </a:lnSpc>
                      </a:pPr>
                      <a:r>
                        <a:rPr sz="2800" dirty="0">
                          <a:latin typeface="Calibri"/>
                          <a:cs typeface="Calibri"/>
                        </a:rPr>
                        <a:t>00000000</a:t>
                      </a:r>
                      <a:endParaRPr sz="2800">
                        <a:latin typeface="Calibri"/>
                        <a:cs typeface="Calibri"/>
                      </a:endParaRPr>
                    </a:p>
                  </a:txBody>
                  <a:tcPr marL="0" marR="0" marT="0" marB="0"/>
                </a:tc>
                <a:tc>
                  <a:txBody>
                    <a:bodyPr/>
                    <a:lstStyle/>
                    <a:p>
                      <a:pPr marL="200660">
                        <a:lnSpc>
                          <a:spcPct val="100000"/>
                        </a:lnSpc>
                      </a:pPr>
                      <a:r>
                        <a:rPr sz="2800" dirty="0">
                          <a:latin typeface="Calibri"/>
                          <a:cs typeface="Calibri"/>
                        </a:rPr>
                        <a:t>00000000</a:t>
                      </a:r>
                      <a:endParaRPr sz="2800">
                        <a:latin typeface="Calibri"/>
                        <a:cs typeface="Calibri"/>
                      </a:endParaRPr>
                    </a:p>
                  </a:txBody>
                  <a:tcPr marL="0" marR="0" marT="0" marB="0"/>
                </a:tc>
                <a:tc>
                  <a:txBody>
                    <a:bodyPr/>
                    <a:lstStyle/>
                    <a:p>
                      <a:pPr marL="5080">
                        <a:lnSpc>
                          <a:spcPct val="100000"/>
                        </a:lnSpc>
                      </a:pPr>
                      <a:r>
                        <a:rPr sz="2800" dirty="0">
                          <a:latin typeface="Calibri"/>
                          <a:cs typeface="Calibri"/>
                        </a:rPr>
                        <a:t>00000000</a:t>
                      </a:r>
                    </a:p>
                  </a:txBody>
                  <a:tcPr marL="0" marR="0" marT="0" marB="0"/>
                </a:tc>
                <a:tc>
                  <a:txBody>
                    <a:bodyPr/>
                    <a:lstStyle/>
                    <a:p>
                      <a:pPr marL="191770">
                        <a:lnSpc>
                          <a:spcPct val="100000"/>
                        </a:lnSpc>
                      </a:pPr>
                      <a:r>
                        <a:rPr sz="2800" dirty="0">
                          <a:latin typeface="Calibri"/>
                          <a:cs typeface="Calibri"/>
                        </a:rPr>
                        <a:t>11111111</a:t>
                      </a:r>
                    </a:p>
                  </a:txBody>
                  <a:tcPr marL="0" marR="0" marT="0" marB="0"/>
                </a:tc>
                <a:tc>
                  <a:txBody>
                    <a:bodyPr/>
                    <a:lstStyle/>
                    <a:p>
                      <a:pPr marL="81915">
                        <a:lnSpc>
                          <a:spcPct val="100000"/>
                        </a:lnSpc>
                      </a:pPr>
                      <a:r>
                        <a:rPr sz="2800" dirty="0">
                          <a:latin typeface="Calibri"/>
                          <a:cs typeface="Calibri"/>
                        </a:rPr>
                        <a:t>[255]</a:t>
                      </a:r>
                    </a:p>
                  </a:txBody>
                  <a:tcPr marL="0" marR="0" marT="0" marB="0"/>
                </a:tc>
                <a:extLst>
                  <a:ext uri="{0D108BD9-81ED-4DB2-BD59-A6C34878D82A}">
                    <a16:rowId xmlns:a16="http://schemas.microsoft.com/office/drawing/2014/main" val="10002"/>
                  </a:ext>
                </a:extLst>
              </a:tr>
            </a:tbl>
          </a:graphicData>
        </a:graphic>
      </p:graphicFrame>
      <p:sp>
        <p:nvSpPr>
          <p:cNvPr id="6" name="Footer Placeholder 5">
            <a:extLst>
              <a:ext uri="{FF2B5EF4-FFF2-40B4-BE49-F238E27FC236}">
                <a16:creationId xmlns:a16="http://schemas.microsoft.com/office/drawing/2014/main" id="{14946552-6C7C-4A5B-A04C-3C29720AA469}"/>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13580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0600" y="2536948"/>
            <a:ext cx="7239000" cy="738664"/>
          </a:xfrm>
          <a:prstGeom prst="rect">
            <a:avLst/>
          </a:prstGeom>
        </p:spPr>
        <p:txBody>
          <a:bodyPr vert="horz" wrap="square" lIns="0" tIns="0" rIns="0" bIns="0" rtlCol="0">
            <a:spAutoFit/>
          </a:bodyPr>
          <a:lstStyle>
            <a:defPPr>
              <a:defRPr lang="en-US"/>
            </a:defPPr>
            <a:lvl1pPr marL="12700">
              <a:lnSpc>
                <a:spcPct val="100000"/>
              </a:lnSpc>
              <a:defRPr sz="4800" b="1" i="1">
                <a:solidFill>
                  <a:schemeClr val="accent6">
                    <a:lumMod val="75000"/>
                  </a:schemeClr>
                </a:solidFill>
                <a:latin typeface="Calibri"/>
                <a:cs typeface="Calibri"/>
              </a:defRPr>
            </a:lvl1pPr>
          </a:lstStyle>
          <a:p>
            <a:pPr algn="ctr"/>
            <a:r>
              <a:rPr lang="en-US" dirty="0"/>
              <a:t>Nested and Inner Classes</a:t>
            </a:r>
            <a:endParaRPr dirty="0"/>
          </a:p>
        </p:txBody>
      </p:sp>
      <p:sp>
        <p:nvSpPr>
          <p:cNvPr id="3" name="Slide Number Placeholder 2"/>
          <p:cNvSpPr>
            <a:spLocks noGrp="1"/>
          </p:cNvSpPr>
          <p:nvPr>
            <p:ph type="sldNum" sz="quarter" idx="12"/>
          </p:nvPr>
        </p:nvSpPr>
        <p:spPr/>
        <p:txBody>
          <a:bodyPr/>
          <a:lstStyle/>
          <a:p>
            <a:fld id="{B6F15528-21DE-4FAA-801E-634DDDAF4B2B}" type="slidenum">
              <a:rPr lang="en-US" smtClean="0"/>
              <a:t>73</a:t>
            </a:fld>
            <a:endParaRPr lang="en-US"/>
          </a:p>
        </p:txBody>
      </p:sp>
      <p:sp>
        <p:nvSpPr>
          <p:cNvPr id="4" name="Footer Placeholder 3">
            <a:extLst>
              <a:ext uri="{FF2B5EF4-FFF2-40B4-BE49-F238E27FC236}">
                <a16:creationId xmlns:a16="http://schemas.microsoft.com/office/drawing/2014/main" id="{6B33A397-1B72-4D48-8FD4-E111FE06431A}"/>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0142963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Nested Classes</a:t>
            </a:r>
          </a:p>
        </p:txBody>
      </p:sp>
      <p:sp>
        <p:nvSpPr>
          <p:cNvPr id="4" name="Content Placeholder 3"/>
          <p:cNvSpPr>
            <a:spLocks noGrp="1"/>
          </p:cNvSpPr>
          <p:nvPr>
            <p:ph idx="1"/>
          </p:nvPr>
        </p:nvSpPr>
        <p:spPr/>
        <p:txBody>
          <a:bodyPr>
            <a:normAutofit/>
          </a:bodyPr>
          <a:lstStyle/>
          <a:p>
            <a:r>
              <a:rPr lang="en-US" sz="2800" dirty="0"/>
              <a:t>It is possible to define a class within another classes, such classes are known as nested classes</a:t>
            </a:r>
          </a:p>
          <a:p>
            <a:r>
              <a:rPr lang="en-US" sz="2800" dirty="0"/>
              <a:t>The scope of nested class is bounded by the scope of its enclosing class. That means if class B is defined within class A, then B doesn’t exists without A</a:t>
            </a:r>
          </a:p>
          <a:p>
            <a:r>
              <a:rPr lang="en-US" sz="2800" dirty="0"/>
              <a:t>The nested class has access to the members (including private!) of the class in which it is nested</a:t>
            </a:r>
          </a:p>
          <a:p>
            <a:r>
              <a:rPr lang="en-US" sz="2800" dirty="0"/>
              <a:t>The enclosing class doesn’t have access to the members of the nested class</a:t>
            </a:r>
          </a:p>
        </p:txBody>
      </p:sp>
      <p:sp>
        <p:nvSpPr>
          <p:cNvPr id="5" name="Slide Number Placeholder 4"/>
          <p:cNvSpPr>
            <a:spLocks noGrp="1"/>
          </p:cNvSpPr>
          <p:nvPr>
            <p:ph type="sldNum" sz="quarter" idx="12"/>
          </p:nvPr>
        </p:nvSpPr>
        <p:spPr/>
        <p:txBody>
          <a:bodyPr/>
          <a:lstStyle/>
          <a:p>
            <a:fld id="{B6F15528-21DE-4FAA-801E-634DDDAF4B2B}" type="slidenum">
              <a:rPr lang="en-US" smtClean="0"/>
              <a:t>74</a:t>
            </a:fld>
            <a:endParaRPr lang="en-US"/>
          </a:p>
        </p:txBody>
      </p:sp>
      <p:sp>
        <p:nvSpPr>
          <p:cNvPr id="2" name="Footer Placeholder 1">
            <a:extLst>
              <a:ext uri="{FF2B5EF4-FFF2-40B4-BE49-F238E27FC236}">
                <a16:creationId xmlns:a16="http://schemas.microsoft.com/office/drawing/2014/main" id="{0C1A07BE-D056-462A-BAD0-96B76D1564F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52568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Static Nested Classes</a:t>
            </a:r>
          </a:p>
        </p:txBody>
      </p:sp>
      <p:sp>
        <p:nvSpPr>
          <p:cNvPr id="3" name="Content Placeholder 2"/>
          <p:cNvSpPr>
            <a:spLocks noGrp="1"/>
          </p:cNvSpPr>
          <p:nvPr>
            <p:ph idx="1"/>
          </p:nvPr>
        </p:nvSpPr>
        <p:spPr/>
        <p:txBody>
          <a:bodyPr>
            <a:normAutofit/>
          </a:bodyPr>
          <a:lstStyle/>
          <a:p>
            <a:r>
              <a:rPr lang="en-US" sz="2800" dirty="0"/>
              <a:t>Two types of nested classes.</a:t>
            </a:r>
          </a:p>
          <a:p>
            <a:pPr lvl="1"/>
            <a:r>
              <a:rPr lang="en-US" sz="2400" dirty="0"/>
              <a:t>Static</a:t>
            </a:r>
          </a:p>
          <a:p>
            <a:pPr lvl="1"/>
            <a:r>
              <a:rPr lang="en-US" sz="2400" dirty="0"/>
              <a:t>Non‐Static</a:t>
            </a:r>
          </a:p>
          <a:p>
            <a:r>
              <a:rPr lang="en-US" sz="2800" dirty="0"/>
              <a:t>A static nested class is one which has the static modifier applied. Because it is static, it must access the members of its enclosing class through an object</a:t>
            </a:r>
          </a:p>
          <a:p>
            <a:r>
              <a:rPr lang="en-US" sz="2800" dirty="0"/>
              <a:t>That is, it cannot refer to members of its enclosing class directly. Because of this restriction, static nested classes are seldom used</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75</a:t>
            </a:fld>
            <a:endParaRPr lang="en-US"/>
          </a:p>
        </p:txBody>
      </p:sp>
      <p:sp>
        <p:nvSpPr>
          <p:cNvPr id="5" name="Footer Placeholder 4">
            <a:extLst>
              <a:ext uri="{FF2B5EF4-FFF2-40B4-BE49-F238E27FC236}">
                <a16:creationId xmlns:a16="http://schemas.microsoft.com/office/drawing/2014/main" id="{1B369493-3942-4144-9043-09A817FB0059}"/>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1234683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8111B52-5F0D-4580-BDDE-9AD0ED5B619D}"/>
              </a:ext>
            </a:extLst>
          </p:cNvPr>
          <p:cNvSpPr txBox="1"/>
          <p:nvPr/>
        </p:nvSpPr>
        <p:spPr>
          <a:xfrm>
            <a:off x="292608" y="883515"/>
            <a:ext cx="8418576" cy="550920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OuterStaticInner</a:t>
            </a:r>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private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outer_x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test()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Inner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inner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Inner();</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inner.display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this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this is a static nested class</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Inner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display(</a:t>
            </a:r>
            <a:r>
              <a:rPr lang="en-US" sz="1600" b="0" dirty="0" err="1">
                <a:solidFill>
                  <a:srgbClr val="0000FF"/>
                </a:solidFill>
                <a:effectLst/>
                <a:latin typeface="Consolas" panose="020B0609020204030204" pitchFamily="49" charset="0"/>
              </a:rPr>
              <a:t>OuterStaticInner</a:t>
            </a:r>
            <a:r>
              <a:rPr lang="en-US" sz="1600" b="0" dirty="0">
                <a:solidFill>
                  <a:srgbClr val="000000"/>
                </a:solidFill>
                <a:effectLst/>
                <a:latin typeface="Consolas" panose="020B0609020204030204" pitchFamily="49" charset="0"/>
              </a:rPr>
              <a:t> outer)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System.out.println</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outer.outer_x</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StaticNestedClassDemo</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main(</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args</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OuterStaticInner</a:t>
            </a:r>
            <a:r>
              <a:rPr lang="en-US" sz="1600" b="0" dirty="0">
                <a:solidFill>
                  <a:srgbClr val="000000"/>
                </a:solidFill>
                <a:effectLst/>
                <a:latin typeface="Consolas" panose="020B0609020204030204" pitchFamily="49" charset="0"/>
              </a:rPr>
              <a:t> outer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OuterStaticInner</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outer.test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OuterStaticInner</a:t>
            </a:r>
            <a:r>
              <a:rPr lang="en-US" sz="1600" b="0" dirty="0" err="1">
                <a:solidFill>
                  <a:srgbClr val="000000"/>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Inner</a:t>
            </a:r>
            <a:r>
              <a:rPr lang="en-US" sz="1600" b="0" dirty="0">
                <a:solidFill>
                  <a:srgbClr val="000000"/>
                </a:solidFill>
                <a:effectLst/>
                <a:latin typeface="Consolas" panose="020B0609020204030204" pitchFamily="49" charset="0"/>
              </a:rPr>
              <a:t> x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OuterStaticInner.Inner</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x.display</a:t>
            </a:r>
            <a:r>
              <a:rPr lang="en-US" sz="1600" b="0" dirty="0">
                <a:solidFill>
                  <a:srgbClr val="000000"/>
                </a:solidFill>
                <a:effectLst/>
                <a:latin typeface="Consolas" panose="020B0609020204030204" pitchFamily="49" charset="0"/>
              </a:rPr>
              <a:t>(outer);</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sp>
        <p:nvSpPr>
          <p:cNvPr id="2" name="Title 1"/>
          <p:cNvSpPr>
            <a:spLocks noGrp="1"/>
          </p:cNvSpPr>
          <p:nvPr>
            <p:ph type="title"/>
          </p:nvPr>
        </p:nvSpPr>
        <p:spPr>
          <a:xfrm>
            <a:off x="457200" y="30798"/>
            <a:ext cx="8229600" cy="738491"/>
          </a:xfrm>
        </p:spPr>
        <p:txBody>
          <a:bodyPr vert="horz" lIns="91440" tIns="45720" rIns="91440" bIns="45720" rtlCol="0" anchor="ctr">
            <a:normAutofit fontScale="90000"/>
          </a:bodyPr>
          <a:lstStyle/>
          <a:p>
            <a:r>
              <a:rPr lang="en-US" dirty="0">
                <a:solidFill>
                  <a:schemeClr val="tx2">
                    <a:lumMod val="60000"/>
                    <a:lumOff val="40000"/>
                  </a:schemeClr>
                </a:solidFill>
              </a:rPr>
              <a:t>Static Nested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76</a:t>
            </a:fld>
            <a:endParaRPr lang="en-US"/>
          </a:p>
        </p:txBody>
      </p:sp>
      <p:sp>
        <p:nvSpPr>
          <p:cNvPr id="5" name="Rectangle 4">
            <a:extLst>
              <a:ext uri="{FF2B5EF4-FFF2-40B4-BE49-F238E27FC236}">
                <a16:creationId xmlns:a16="http://schemas.microsoft.com/office/drawing/2014/main" id="{046DB1AD-6E26-425B-8A20-378689DC0D40}"/>
              </a:ext>
            </a:extLst>
          </p:cNvPr>
          <p:cNvSpPr/>
          <p:nvPr/>
        </p:nvSpPr>
        <p:spPr>
          <a:xfrm>
            <a:off x="1185672" y="5331614"/>
            <a:ext cx="6324600" cy="281609"/>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33475D81-1839-44F8-B4EC-E2266B87034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42590979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vert="horz" lIns="91440" tIns="45720" rIns="91440" bIns="45720" rtlCol="0" anchor="ctr">
            <a:normAutofit/>
          </a:bodyPr>
          <a:lstStyle/>
          <a:p>
            <a:r>
              <a:rPr lang="en-US" dirty="0">
                <a:solidFill>
                  <a:schemeClr val="tx2">
                    <a:lumMod val="60000"/>
                    <a:lumOff val="40000"/>
                  </a:schemeClr>
                </a:solidFill>
              </a:rPr>
              <a:t>Static Nested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77</a:t>
            </a:fld>
            <a:endParaRPr lang="en-US"/>
          </a:p>
        </p:txBody>
      </p:sp>
      <p:sp>
        <p:nvSpPr>
          <p:cNvPr id="6" name="Footer Placeholder 5">
            <a:extLst>
              <a:ext uri="{FF2B5EF4-FFF2-40B4-BE49-F238E27FC236}">
                <a16:creationId xmlns:a16="http://schemas.microsoft.com/office/drawing/2014/main" id="{33475D81-1839-44F8-B4EC-E2266B870341}"/>
              </a:ext>
            </a:extLst>
          </p:cNvPr>
          <p:cNvSpPr>
            <a:spLocks noGrp="1"/>
          </p:cNvSpPr>
          <p:nvPr>
            <p:ph type="ftr" sz="quarter" idx="11"/>
          </p:nvPr>
        </p:nvSpPr>
        <p:spPr/>
        <p:txBody>
          <a:bodyPr/>
          <a:lstStyle/>
          <a:p>
            <a:r>
              <a:rPr lang="en-US"/>
              <a:t>Prepared By - Rifat Shahriyar</a:t>
            </a:r>
          </a:p>
        </p:txBody>
      </p:sp>
      <p:sp>
        <p:nvSpPr>
          <p:cNvPr id="8" name="TextBox 7">
            <a:extLst>
              <a:ext uri="{FF2B5EF4-FFF2-40B4-BE49-F238E27FC236}">
                <a16:creationId xmlns:a16="http://schemas.microsoft.com/office/drawing/2014/main" id="{F51BD57D-BD11-D23C-3343-C6650F888260}"/>
              </a:ext>
            </a:extLst>
          </p:cNvPr>
          <p:cNvSpPr txBox="1"/>
          <p:nvPr/>
        </p:nvSpPr>
        <p:spPr>
          <a:xfrm>
            <a:off x="304800" y="969288"/>
            <a:ext cx="8534400" cy="535531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OuterStaticInner2</a:t>
            </a:r>
            <a:r>
              <a:rPr lang="en-US" b="0" dirty="0">
                <a:solidFill>
                  <a:srgbClr val="3B3B3B"/>
                </a:solidFill>
                <a:effectLst/>
                <a:latin typeface="Consolas" panose="020B0609020204030204" pitchFamily="49" charset="0"/>
              </a:rPr>
              <a:t> {</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outer_x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static_x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200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this is a static nested class</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inner_x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System.out.println</a:t>
            </a:r>
            <a:r>
              <a:rPr lang="en-US" b="0" dirty="0">
                <a:solidFill>
                  <a:srgbClr val="008000"/>
                </a:solidFill>
                <a:effectLst/>
                <a:latin typeface="Consolas" panose="020B0609020204030204" pitchFamily="49" charset="0"/>
              </a:rPr>
              <a:t>(</a:t>
            </a:r>
            <a:r>
              <a:rPr lang="en-US" b="0" dirty="0" err="1">
                <a:solidFill>
                  <a:srgbClr val="008000"/>
                </a:solidFill>
                <a:effectLst/>
                <a:latin typeface="Consolas" panose="020B0609020204030204" pitchFamily="49" charset="0"/>
              </a:rPr>
              <a:t>outer_x</a:t>
            </a:r>
            <a:r>
              <a:rPr lang="en-US" b="0" dirty="0">
                <a:solidFill>
                  <a:srgbClr val="008000"/>
                </a:solidFill>
                <a:effectLst/>
                <a:latin typeface="Consolas" panose="020B0609020204030204" pitchFamily="49" charset="0"/>
              </a:rPr>
              <a:t>);</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static_x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inner_x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endParaRPr lang="en-US" dirty="0">
              <a:solidFill>
                <a:srgbClr val="3B3B3B"/>
              </a:solidFill>
              <a:latin typeface="Consolas" panose="020B0609020204030204" pitchFamily="49" charset="0"/>
            </a:endParaRPr>
          </a:p>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StaticNestedClassDemo2</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OuterStaticInner2</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OuterStaticInner2</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Inner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7509514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Inner Classes</a:t>
            </a:r>
          </a:p>
        </p:txBody>
      </p:sp>
      <p:sp>
        <p:nvSpPr>
          <p:cNvPr id="3" name="Content Placeholder 2"/>
          <p:cNvSpPr>
            <a:spLocks noGrp="1"/>
          </p:cNvSpPr>
          <p:nvPr>
            <p:ph idx="1"/>
          </p:nvPr>
        </p:nvSpPr>
        <p:spPr/>
        <p:txBody>
          <a:bodyPr>
            <a:normAutofit/>
          </a:bodyPr>
          <a:lstStyle/>
          <a:p>
            <a:r>
              <a:rPr lang="en-US" sz="2800" dirty="0"/>
              <a:t>The most important type of nested class is the inner class</a:t>
            </a:r>
          </a:p>
          <a:p>
            <a:r>
              <a:rPr lang="en-US" sz="2800" dirty="0"/>
              <a:t>An inner class is a non‐static nested class</a:t>
            </a:r>
          </a:p>
          <a:p>
            <a:r>
              <a:rPr lang="en-US" sz="2800" dirty="0"/>
              <a:t>It has access to all of the variables and methods of its outer class and may refer to them directly in the same way that other non‐static members of the outer class do</a:t>
            </a:r>
          </a:p>
          <a:p>
            <a:r>
              <a:rPr lang="en-US" sz="2800" dirty="0"/>
              <a:t>Thus, an inner class is fully within the scope of its enclosing class</a:t>
            </a:r>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t>78</a:t>
            </a:fld>
            <a:endParaRPr lang="en-US"/>
          </a:p>
        </p:txBody>
      </p:sp>
      <p:sp>
        <p:nvSpPr>
          <p:cNvPr id="5" name="Footer Placeholder 4">
            <a:extLst>
              <a:ext uri="{FF2B5EF4-FFF2-40B4-BE49-F238E27FC236}">
                <a16:creationId xmlns:a16="http://schemas.microsoft.com/office/drawing/2014/main" id="{1E38BA7B-08FC-49B9-B406-3363D034E09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36337286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6315843-1DC8-46E9-8C24-5197DE2557CD}"/>
              </a:ext>
            </a:extLst>
          </p:cNvPr>
          <p:cNvSpPr txBox="1"/>
          <p:nvPr/>
        </p:nvSpPr>
        <p:spPr>
          <a:xfrm>
            <a:off x="530352" y="635343"/>
            <a:ext cx="8473440" cy="618630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Outer1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outer_x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100</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test()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Inner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inner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Inner();</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inner.display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is an inner class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Inner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inner_x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display()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System.out.println</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outer_x</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InnerClassDemo1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main(</a:t>
            </a:r>
            <a:r>
              <a:rPr lang="en-US" b="0" dirty="0">
                <a:solidFill>
                  <a:srgbClr val="0000FF"/>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args</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Outer1</a:t>
            </a:r>
            <a:r>
              <a:rPr lang="en-US" b="0" dirty="0">
                <a:solidFill>
                  <a:srgbClr val="000000"/>
                </a:solidFill>
                <a:effectLst/>
                <a:latin typeface="Consolas" panose="020B0609020204030204" pitchFamily="49" charset="0"/>
              </a:rPr>
              <a:t> outer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Outer1();</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outer.test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Outer1</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Inner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innerObj</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outer.</a:t>
            </a:r>
            <a:r>
              <a:rPr lang="en-US" b="0" dirty="0" err="1">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Inner();</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innerObj.display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2" name="Title 1"/>
          <p:cNvSpPr>
            <a:spLocks noGrp="1"/>
          </p:cNvSpPr>
          <p:nvPr>
            <p:ph type="title"/>
          </p:nvPr>
        </p:nvSpPr>
        <p:spPr>
          <a:xfrm>
            <a:off x="335280" y="-107316"/>
            <a:ext cx="8229600" cy="830009"/>
          </a:xfrm>
        </p:spPr>
        <p:txBody>
          <a:bodyPr vert="horz" lIns="91440" tIns="45720" rIns="91440" bIns="45720" rtlCol="0" anchor="ctr">
            <a:normAutofit/>
          </a:bodyPr>
          <a:lstStyle/>
          <a:p>
            <a:r>
              <a:rPr lang="en-US" dirty="0">
                <a:solidFill>
                  <a:schemeClr val="tx2">
                    <a:lumMod val="60000"/>
                    <a:lumOff val="40000"/>
                  </a:schemeClr>
                </a:solidFill>
              </a:rPr>
              <a:t>Inner Classes</a:t>
            </a:r>
          </a:p>
        </p:txBody>
      </p:sp>
      <p:sp>
        <p:nvSpPr>
          <p:cNvPr id="5" name="Slide Number Placeholder 4"/>
          <p:cNvSpPr>
            <a:spLocks noGrp="1"/>
          </p:cNvSpPr>
          <p:nvPr>
            <p:ph type="sldNum" sz="quarter" idx="12"/>
          </p:nvPr>
        </p:nvSpPr>
        <p:spPr/>
        <p:txBody>
          <a:bodyPr/>
          <a:lstStyle/>
          <a:p>
            <a:fld id="{B6F15528-21DE-4FAA-801E-634DDDAF4B2B}" type="slidenum">
              <a:rPr lang="en-US" smtClean="0"/>
              <a:t>79</a:t>
            </a:fld>
            <a:endParaRPr lang="en-US"/>
          </a:p>
        </p:txBody>
      </p:sp>
      <p:sp>
        <p:nvSpPr>
          <p:cNvPr id="6" name="Rectangle 5">
            <a:extLst>
              <a:ext uri="{FF2B5EF4-FFF2-40B4-BE49-F238E27FC236}">
                <a16:creationId xmlns:a16="http://schemas.microsoft.com/office/drawing/2014/main" id="{7D63B6C0-ACCB-4DCD-9A2E-76EE2817E9C4}"/>
              </a:ext>
            </a:extLst>
          </p:cNvPr>
          <p:cNvSpPr/>
          <p:nvPr/>
        </p:nvSpPr>
        <p:spPr>
          <a:xfrm>
            <a:off x="1527048" y="5657089"/>
            <a:ext cx="5486400" cy="292608"/>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335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Java Editions</a:t>
            </a:r>
          </a:p>
        </p:txBody>
      </p:sp>
      <p:sp>
        <p:nvSpPr>
          <p:cNvPr id="3" name="Content Placeholder 2"/>
          <p:cNvSpPr>
            <a:spLocks noGrp="1"/>
          </p:cNvSpPr>
          <p:nvPr>
            <p:ph idx="1"/>
          </p:nvPr>
        </p:nvSpPr>
        <p:spPr/>
        <p:txBody>
          <a:bodyPr>
            <a:noAutofit/>
          </a:bodyPr>
          <a:lstStyle/>
          <a:p>
            <a:r>
              <a:rPr lang="en-US" sz="2800" dirty="0"/>
              <a:t>Java 2 Platform, Standard Edition (J2SE)</a:t>
            </a:r>
          </a:p>
          <a:p>
            <a:pPr lvl="1"/>
            <a:r>
              <a:rPr lang="en-US" sz="2400" dirty="0"/>
              <a:t>Used for developing desktop-based applications and networking applications</a:t>
            </a:r>
          </a:p>
          <a:p>
            <a:r>
              <a:rPr lang="en-US" sz="2800" dirty="0"/>
              <a:t>Java 2 Platform, Enterprise Edition (J2EE)</a:t>
            </a:r>
          </a:p>
          <a:p>
            <a:pPr lvl="1"/>
            <a:r>
              <a:rPr lang="en-US" sz="2400" dirty="0"/>
              <a:t>Used for developing large‐scale, distributed networking applications and web‐based applications</a:t>
            </a:r>
          </a:p>
          <a:p>
            <a:r>
              <a:rPr lang="en-US" sz="2800" dirty="0"/>
              <a:t>Java 2 Platform, Micro Edition (J2ME)</a:t>
            </a:r>
          </a:p>
          <a:p>
            <a:pPr lvl="1"/>
            <a:r>
              <a:rPr lang="en-US" sz="2400" dirty="0"/>
              <a:t>Used for developing applications for small memory‐constrained devices, such as cell phones, pagers and PDAs</a:t>
            </a:r>
          </a:p>
        </p:txBody>
      </p:sp>
      <p:sp>
        <p:nvSpPr>
          <p:cNvPr id="4" name="Footer Placeholder 3">
            <a:extLst>
              <a:ext uri="{FF2B5EF4-FFF2-40B4-BE49-F238E27FC236}">
                <a16:creationId xmlns:a16="http://schemas.microsoft.com/office/drawing/2014/main" id="{351DC3B6-E250-4256-B4CF-9D689ED5DCBA}"/>
              </a:ext>
            </a:extLst>
          </p:cNvPr>
          <p:cNvSpPr>
            <a:spLocks noGrp="1"/>
          </p:cNvSpPr>
          <p:nvPr>
            <p:ph type="ftr" sz="quarter" idx="11"/>
          </p:nvPr>
        </p:nvSpPr>
        <p:spPr/>
        <p:txBody>
          <a:bodyPr/>
          <a:lstStyle/>
          <a:p>
            <a:r>
              <a:rPr lang="en-US" dirty="0"/>
              <a:t>Prepared By - Rifat Shahriyar</a:t>
            </a:r>
          </a:p>
        </p:txBody>
      </p:sp>
      <p:sp>
        <p:nvSpPr>
          <p:cNvPr id="5" name="Slide Number Placeholder 4">
            <a:extLst>
              <a:ext uri="{FF2B5EF4-FFF2-40B4-BE49-F238E27FC236}">
                <a16:creationId xmlns:a16="http://schemas.microsoft.com/office/drawing/2014/main" id="{D4827AB8-AB40-4E13-B2A6-404C8E446CA3}"/>
              </a:ext>
            </a:extLst>
          </p:cNvPr>
          <p:cNvSpPr>
            <a:spLocks noGrp="1"/>
          </p:cNvSpPr>
          <p:nvPr>
            <p:ph type="sldNum" sz="quarter" idx="12"/>
          </p:nvPr>
        </p:nvSpPr>
        <p:spPr/>
        <p:txBody>
          <a:bodyPr/>
          <a:lstStyle/>
          <a:p>
            <a:fld id="{EFD55D81-00EE-A74A-87ED-7F9182A32A7C}" type="slidenum">
              <a:rPr lang="en-US" smtClean="0"/>
              <a:t>8</a:t>
            </a:fld>
            <a:endParaRPr lang="en-US" dirty="0"/>
          </a:p>
        </p:txBody>
      </p:sp>
    </p:spTree>
    <p:extLst>
      <p:ext uri="{BB962C8B-B14F-4D97-AF65-F5344CB8AC3E}">
        <p14:creationId xmlns:p14="http://schemas.microsoft.com/office/powerpoint/2010/main" val="2111705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3BFE28-B062-42F1-8D37-814E7DBD1574}"/>
              </a:ext>
            </a:extLst>
          </p:cNvPr>
          <p:cNvSpPr txBox="1"/>
          <p:nvPr/>
        </p:nvSpPr>
        <p:spPr>
          <a:xfrm>
            <a:off x="313944" y="710754"/>
            <a:ext cx="8516112" cy="6001643"/>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Outer2</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outer_x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100</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test()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Inner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inner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Inner();</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inner.display</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Inner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y = </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y is local to Inner</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outer_x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200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display() {</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System.out.println</a:t>
            </a:r>
            <a:r>
              <a:rPr lang="en-US" sz="1600" b="0" dirty="0">
                <a:solidFill>
                  <a:srgbClr val="000000"/>
                </a:solidFill>
                <a:effectLst/>
                <a:latin typeface="Consolas" panose="020B0609020204030204" pitchFamily="49" charset="0"/>
              </a:rPr>
              <a:t>(Outer2.this.outer_x);</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showy() {</a:t>
            </a:r>
          </a:p>
          <a:p>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System.out.println</a:t>
            </a:r>
            <a:r>
              <a:rPr lang="en-US" sz="1600" b="0" dirty="0">
                <a:solidFill>
                  <a:srgbClr val="008000"/>
                </a:solidFill>
                <a:effectLst/>
                <a:latin typeface="Consolas" panose="020B0609020204030204" pitchFamily="49" charset="0"/>
              </a:rPr>
              <a:t>(y); // error, y not known here!</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InnerClassDemo2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static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main(</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args</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Outer2</a:t>
            </a:r>
            <a:r>
              <a:rPr lang="en-US" sz="1600" b="0" dirty="0">
                <a:solidFill>
                  <a:srgbClr val="000000"/>
                </a:solidFill>
                <a:effectLst/>
                <a:latin typeface="Consolas" panose="020B0609020204030204" pitchFamily="49" charset="0"/>
              </a:rPr>
              <a:t> outer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Outer2();</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outer.test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p:txBody>
      </p:sp>
      <p:sp>
        <p:nvSpPr>
          <p:cNvPr id="2" name="Title 1"/>
          <p:cNvSpPr>
            <a:spLocks noGrp="1"/>
          </p:cNvSpPr>
          <p:nvPr>
            <p:ph type="title"/>
          </p:nvPr>
        </p:nvSpPr>
        <p:spPr>
          <a:xfrm>
            <a:off x="457200" y="-222504"/>
            <a:ext cx="8229600" cy="1143000"/>
          </a:xfrm>
        </p:spPr>
        <p:txBody>
          <a:bodyPr vert="horz" lIns="91440" tIns="45720" rIns="91440" bIns="45720" rtlCol="0" anchor="ctr">
            <a:normAutofit/>
          </a:bodyPr>
          <a:lstStyle/>
          <a:p>
            <a:r>
              <a:rPr lang="en-US" dirty="0">
                <a:solidFill>
                  <a:schemeClr val="tx2">
                    <a:lumMod val="60000"/>
                    <a:lumOff val="40000"/>
                  </a:schemeClr>
                </a:solidFill>
              </a:rPr>
              <a:t>Inner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80</a:t>
            </a:fld>
            <a:endParaRPr lang="en-US"/>
          </a:p>
        </p:txBody>
      </p:sp>
    </p:spTree>
    <p:extLst>
      <p:ext uri="{BB962C8B-B14F-4D97-AF65-F5344CB8AC3E}">
        <p14:creationId xmlns:p14="http://schemas.microsoft.com/office/powerpoint/2010/main" val="19330951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22337"/>
          </a:xfrm>
        </p:spPr>
        <p:txBody>
          <a:bodyPr vert="horz" lIns="91440" tIns="45720" rIns="91440" bIns="45720" rtlCol="0" anchor="ctr">
            <a:normAutofit/>
          </a:bodyPr>
          <a:lstStyle/>
          <a:p>
            <a:r>
              <a:rPr lang="en-US" dirty="0">
                <a:solidFill>
                  <a:schemeClr val="tx2">
                    <a:lumMod val="60000"/>
                    <a:lumOff val="40000"/>
                  </a:schemeClr>
                </a:solidFill>
              </a:rPr>
              <a:t>Inner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81</a:t>
            </a:fld>
            <a:endParaRPr lang="en-US"/>
          </a:p>
        </p:txBody>
      </p:sp>
      <p:sp>
        <p:nvSpPr>
          <p:cNvPr id="5" name="Footer Placeholder 4">
            <a:extLst>
              <a:ext uri="{FF2B5EF4-FFF2-40B4-BE49-F238E27FC236}">
                <a16:creationId xmlns:a16="http://schemas.microsoft.com/office/drawing/2014/main" id="{F32C8BCE-442B-4E99-BD92-B9DA12E519E2}"/>
              </a:ext>
            </a:extLst>
          </p:cNvPr>
          <p:cNvSpPr>
            <a:spLocks noGrp="1"/>
          </p:cNvSpPr>
          <p:nvPr>
            <p:ph type="ftr" sz="quarter" idx="11"/>
          </p:nvPr>
        </p:nvSpPr>
        <p:spPr/>
        <p:txBody>
          <a:bodyPr/>
          <a:lstStyle/>
          <a:p>
            <a:r>
              <a:rPr lang="en-US"/>
              <a:t>Prepared By - Rifat Shahriyar</a:t>
            </a:r>
          </a:p>
        </p:txBody>
      </p:sp>
      <p:sp>
        <p:nvSpPr>
          <p:cNvPr id="7" name="TextBox 6">
            <a:extLst>
              <a:ext uri="{FF2B5EF4-FFF2-40B4-BE49-F238E27FC236}">
                <a16:creationId xmlns:a16="http://schemas.microsoft.com/office/drawing/2014/main" id="{890D9455-F7C7-460F-757A-70E2113B328D}"/>
              </a:ext>
            </a:extLst>
          </p:cNvPr>
          <p:cNvSpPr txBox="1"/>
          <p:nvPr/>
        </p:nvSpPr>
        <p:spPr>
          <a:xfrm>
            <a:off x="1371600" y="822337"/>
            <a:ext cx="6858000" cy="590931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Outer3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outer_x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5</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display</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outer_x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inner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Inner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inner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display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InnerClassDemo3</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Outer3</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outer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Outer3</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outer</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test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71959016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08" y="-60337"/>
            <a:ext cx="3078192" cy="822337"/>
          </a:xfrm>
        </p:spPr>
        <p:txBody>
          <a:bodyPr vert="horz" lIns="91440" tIns="45720" rIns="91440" bIns="45720" rtlCol="0" anchor="ctr">
            <a:normAutofit fontScale="90000"/>
          </a:bodyPr>
          <a:lstStyle/>
          <a:p>
            <a:r>
              <a:rPr lang="en-US" dirty="0">
                <a:solidFill>
                  <a:schemeClr val="tx2">
                    <a:lumMod val="60000"/>
                    <a:lumOff val="40000"/>
                  </a:schemeClr>
                </a:solidFill>
              </a:rPr>
              <a:t>Inner Classes</a:t>
            </a:r>
          </a:p>
        </p:txBody>
      </p:sp>
      <p:sp>
        <p:nvSpPr>
          <p:cNvPr id="3" name="Slide Number Placeholder 2"/>
          <p:cNvSpPr>
            <a:spLocks noGrp="1"/>
          </p:cNvSpPr>
          <p:nvPr>
            <p:ph type="sldNum" sz="quarter" idx="12"/>
          </p:nvPr>
        </p:nvSpPr>
        <p:spPr/>
        <p:txBody>
          <a:bodyPr/>
          <a:lstStyle/>
          <a:p>
            <a:fld id="{B6F15528-21DE-4FAA-801E-634DDDAF4B2B}" type="slidenum">
              <a:rPr lang="en-US" smtClean="0"/>
              <a:t>82</a:t>
            </a:fld>
            <a:endParaRPr lang="en-US"/>
          </a:p>
        </p:txBody>
      </p:sp>
      <p:sp>
        <p:nvSpPr>
          <p:cNvPr id="5" name="Footer Placeholder 4">
            <a:extLst>
              <a:ext uri="{FF2B5EF4-FFF2-40B4-BE49-F238E27FC236}">
                <a16:creationId xmlns:a16="http://schemas.microsoft.com/office/drawing/2014/main" id="{F32C8BCE-442B-4E99-BD92-B9DA12E519E2}"/>
              </a:ext>
            </a:extLst>
          </p:cNvPr>
          <p:cNvSpPr>
            <a:spLocks noGrp="1"/>
          </p:cNvSpPr>
          <p:nvPr>
            <p:ph type="ftr" sz="quarter" idx="11"/>
          </p:nvPr>
        </p:nvSpPr>
        <p:spPr/>
        <p:txBody>
          <a:bodyPr/>
          <a:lstStyle/>
          <a:p>
            <a:r>
              <a:rPr lang="en-US"/>
              <a:t>Prepared By - Rifat Shahriyar</a:t>
            </a:r>
          </a:p>
        </p:txBody>
      </p:sp>
      <p:sp>
        <p:nvSpPr>
          <p:cNvPr id="6" name="TextBox 5">
            <a:extLst>
              <a:ext uri="{FF2B5EF4-FFF2-40B4-BE49-F238E27FC236}">
                <a16:creationId xmlns:a16="http://schemas.microsoft.com/office/drawing/2014/main" id="{EA3D5FC7-D98E-E039-3DD8-93DE939E7983}"/>
              </a:ext>
            </a:extLst>
          </p:cNvPr>
          <p:cNvSpPr txBox="1"/>
          <p:nvPr/>
        </p:nvSpPr>
        <p:spPr>
          <a:xfrm>
            <a:off x="3200400" y="76200"/>
            <a:ext cx="5867400" cy="674030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 </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Y</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Z</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30</a:t>
            </a:r>
            <a:r>
              <a:rPr lang="en-US" b="0" dirty="0">
                <a:solidFill>
                  <a:srgbClr val="3B3B3B"/>
                </a:solidFill>
                <a:effectLst/>
                <a:latin typeface="Consolas" panose="020B0609020204030204" pitchFamily="49" charset="0"/>
              </a:rPr>
              <a:t>;</a:t>
            </a: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"Z"</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Y</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267F99"/>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a</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3E8FD61-4C49-AD59-C903-62FC72B8978B}"/>
              </a:ext>
            </a:extLst>
          </p:cNvPr>
          <p:cNvSpPr txBox="1"/>
          <p:nvPr/>
        </p:nvSpPr>
        <p:spPr>
          <a:xfrm>
            <a:off x="76200" y="2286000"/>
            <a:ext cx="3810000" cy="34163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InnerClassDemo4</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p>
          <a:p>
            <a:r>
              <a:rPr lang="en-US" dirty="0">
                <a:solidFill>
                  <a:srgbClr val="3B3B3B"/>
                </a:solidFill>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Y</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y</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x</a:t>
            </a:r>
            <a:r>
              <a:rPr lang="en-US" b="0" dirty="0" err="1">
                <a:solidFill>
                  <a:srgbClr val="3B3B3B"/>
                </a:solidFill>
                <a:effectLst/>
                <a:latin typeface="Consolas" panose="020B0609020204030204" pitchFamily="49" charset="0"/>
              </a:rPr>
              <a:t>.</a:t>
            </a:r>
            <a:r>
              <a:rPr lang="en-US" b="0" dirty="0" err="1">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Y</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X</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Y</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Z</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z</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y</a:t>
            </a:r>
            <a:r>
              <a:rPr lang="en-US" b="0" dirty="0" err="1">
                <a:solidFill>
                  <a:srgbClr val="3B3B3B"/>
                </a:solidFill>
                <a:effectLst/>
                <a:latin typeface="Consolas" panose="020B0609020204030204" pitchFamily="49" charset="0"/>
              </a:rPr>
              <a:t>.</a:t>
            </a:r>
            <a:r>
              <a:rPr lang="en-US" b="0" dirty="0" err="1">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Z</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z</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97948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Variable Arguments</a:t>
            </a:r>
          </a:p>
        </p:txBody>
      </p:sp>
      <p:sp>
        <p:nvSpPr>
          <p:cNvPr id="4" name="Slide Number Placeholder 3"/>
          <p:cNvSpPr>
            <a:spLocks noGrp="1"/>
          </p:cNvSpPr>
          <p:nvPr>
            <p:ph type="sldNum" sz="quarter" idx="12"/>
          </p:nvPr>
        </p:nvSpPr>
        <p:spPr/>
        <p:txBody>
          <a:bodyPr/>
          <a:lstStyle/>
          <a:p>
            <a:fld id="{B6F15528-21DE-4FAA-801E-634DDDAF4B2B}" type="slidenum">
              <a:rPr lang="en-US" smtClean="0"/>
              <a:t>83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1417638"/>
            <a:ext cx="4768953" cy="5290558"/>
          </a:xfrm>
          <a:prstGeom prst="rect">
            <a:avLst/>
          </a:prstGeom>
        </p:spPr>
      </p:pic>
      <p:sp>
        <p:nvSpPr>
          <p:cNvPr id="3" name="Footer Placeholder 2">
            <a:extLst>
              <a:ext uri="{FF2B5EF4-FFF2-40B4-BE49-F238E27FC236}">
                <a16:creationId xmlns:a16="http://schemas.microsoft.com/office/drawing/2014/main" id="{8512C662-32B4-4F24-BBE0-CCB0ECFF37F1}"/>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233576421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Variable Arguments Ambiguity</a:t>
            </a:r>
          </a:p>
        </p:txBody>
      </p:sp>
      <p:sp>
        <p:nvSpPr>
          <p:cNvPr id="4" name="Slide Number Placeholder 3"/>
          <p:cNvSpPr>
            <a:spLocks noGrp="1"/>
          </p:cNvSpPr>
          <p:nvPr>
            <p:ph type="sldNum" sz="quarter" idx="12"/>
          </p:nvPr>
        </p:nvSpPr>
        <p:spPr/>
        <p:txBody>
          <a:bodyPr/>
          <a:lstStyle/>
          <a:p>
            <a:fld id="{B6F15528-21DE-4FAA-801E-634DDDAF4B2B}" type="slidenum">
              <a:rPr lang="en-US" smtClean="0"/>
              <a:t>84</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390" y="1407698"/>
            <a:ext cx="8872392" cy="4948652"/>
          </a:xfrm>
          <a:prstGeom prst="rect">
            <a:avLst/>
          </a:prstGeom>
        </p:spPr>
      </p:pic>
      <p:sp>
        <p:nvSpPr>
          <p:cNvPr id="3" name="Footer Placeholder 2">
            <a:extLst>
              <a:ext uri="{FF2B5EF4-FFF2-40B4-BE49-F238E27FC236}">
                <a16:creationId xmlns:a16="http://schemas.microsoft.com/office/drawing/2014/main" id="{7962CE3C-DDDC-4852-A196-9E592213B780}"/>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8845808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2536948"/>
            <a:ext cx="8077200" cy="738664"/>
          </a:xfrm>
          <a:prstGeom prst="rect">
            <a:avLst/>
          </a:prstGeom>
        </p:spPr>
        <p:txBody>
          <a:bodyPr vert="horz" wrap="square" lIns="0" tIns="0" rIns="0" bIns="0" rtlCol="0">
            <a:spAutoFit/>
          </a:bodyPr>
          <a:lstStyle>
            <a:defPPr>
              <a:defRPr lang="en-US"/>
            </a:defPPr>
            <a:lvl1pPr marL="12700">
              <a:lnSpc>
                <a:spcPct val="100000"/>
              </a:lnSpc>
              <a:defRPr sz="4800" b="1" i="1">
                <a:solidFill>
                  <a:schemeClr val="accent6">
                    <a:lumMod val="75000"/>
                  </a:schemeClr>
                </a:solidFill>
                <a:latin typeface="Calibri"/>
                <a:cs typeface="Calibri"/>
              </a:defRPr>
            </a:lvl1pPr>
          </a:lstStyle>
          <a:p>
            <a:pPr algn="ctr"/>
            <a:r>
              <a:rPr lang="en-US" dirty="0"/>
              <a:t>Local Variable Type Inference</a:t>
            </a:r>
            <a:endParaRPr dirty="0"/>
          </a:p>
        </p:txBody>
      </p:sp>
      <p:sp>
        <p:nvSpPr>
          <p:cNvPr id="3" name="Slide Number Placeholder 2"/>
          <p:cNvSpPr>
            <a:spLocks noGrp="1"/>
          </p:cNvSpPr>
          <p:nvPr>
            <p:ph type="sldNum" sz="quarter" idx="12"/>
          </p:nvPr>
        </p:nvSpPr>
        <p:spPr/>
        <p:txBody>
          <a:bodyPr/>
          <a:lstStyle/>
          <a:p>
            <a:fld id="{B6F15528-21DE-4FAA-801E-634DDDAF4B2B}" type="slidenum">
              <a:rPr lang="en-US" smtClean="0"/>
              <a:t>85</a:t>
            </a:fld>
            <a:endParaRPr lang="en-US"/>
          </a:p>
        </p:txBody>
      </p:sp>
      <p:sp>
        <p:nvSpPr>
          <p:cNvPr id="4" name="Footer Placeholder 3">
            <a:extLst>
              <a:ext uri="{FF2B5EF4-FFF2-40B4-BE49-F238E27FC236}">
                <a16:creationId xmlns:a16="http://schemas.microsoft.com/office/drawing/2014/main" id="{1E658749-1101-4859-A095-C86F56328C6F}"/>
              </a:ext>
            </a:extLst>
          </p:cNvPr>
          <p:cNvSpPr>
            <a:spLocks noGrp="1"/>
          </p:cNvSpPr>
          <p:nvPr>
            <p:ph type="ftr" sz="quarter" idx="11"/>
          </p:nvPr>
        </p:nvSpPr>
        <p:spPr/>
        <p:txBody>
          <a:bodyPr/>
          <a:lstStyle/>
          <a:p>
            <a:r>
              <a:rPr lang="en-US"/>
              <a:t>Prepared By - Rifat Shahriyar</a:t>
            </a:r>
          </a:p>
        </p:txBody>
      </p:sp>
    </p:spTree>
    <p:extLst>
      <p:ext uri="{BB962C8B-B14F-4D97-AF65-F5344CB8AC3E}">
        <p14:creationId xmlns:p14="http://schemas.microsoft.com/office/powerpoint/2010/main" val="1518545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A273-93C3-49BE-8CAF-96AD1DB6954C}"/>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3" name="Content Placeholder 2">
            <a:extLst>
              <a:ext uri="{FF2B5EF4-FFF2-40B4-BE49-F238E27FC236}">
                <a16:creationId xmlns:a16="http://schemas.microsoft.com/office/drawing/2014/main" id="{8C2FB07E-2EE3-49F2-9D1D-FB2A58C52E7E}"/>
              </a:ext>
            </a:extLst>
          </p:cNvPr>
          <p:cNvSpPr>
            <a:spLocks noGrp="1"/>
          </p:cNvSpPr>
          <p:nvPr>
            <p:ph idx="1"/>
          </p:nvPr>
        </p:nvSpPr>
        <p:spPr/>
        <p:txBody>
          <a:bodyPr>
            <a:noAutofit/>
          </a:bodyPr>
          <a:lstStyle/>
          <a:p>
            <a:r>
              <a:rPr lang="en-US" sz="2800" dirty="0"/>
              <a:t>Recently added to the Java language (Java 10)</a:t>
            </a:r>
          </a:p>
          <a:p>
            <a:pPr lvl="1"/>
            <a:r>
              <a:rPr lang="en-US" sz="2400" dirty="0"/>
              <a:t>all variables must be declared prior to their use</a:t>
            </a:r>
          </a:p>
          <a:p>
            <a:pPr lvl="1"/>
            <a:r>
              <a:rPr lang="en-US" sz="2400" dirty="0"/>
              <a:t>a variable can be initialized with a value when it is declared</a:t>
            </a:r>
          </a:p>
          <a:p>
            <a:pPr lvl="1"/>
            <a:r>
              <a:rPr lang="en-US" sz="2400" dirty="0"/>
              <a:t>when a variable is initialized, the type of the initializer must be the same as the declared type of the variable </a:t>
            </a:r>
          </a:p>
          <a:p>
            <a:r>
              <a:rPr lang="en-US" sz="2800" dirty="0"/>
              <a:t>In principle, it would not be necessary to specify an explicit type for an initialized variable </a:t>
            </a:r>
          </a:p>
          <a:p>
            <a:pPr lvl="1"/>
            <a:r>
              <a:rPr lang="en-US" sz="2400" dirty="0"/>
              <a:t>it could be inferred by the type of its initializer</a:t>
            </a:r>
          </a:p>
          <a:p>
            <a:endParaRPr lang="en-US" dirty="0"/>
          </a:p>
          <a:p>
            <a:pPr lvl="1"/>
            <a:endParaRPr lang="en-US" dirty="0"/>
          </a:p>
          <a:p>
            <a:endParaRPr lang="en-US" dirty="0"/>
          </a:p>
        </p:txBody>
      </p:sp>
      <p:sp>
        <p:nvSpPr>
          <p:cNvPr id="4" name="Footer Placeholder 3">
            <a:extLst>
              <a:ext uri="{FF2B5EF4-FFF2-40B4-BE49-F238E27FC236}">
                <a16:creationId xmlns:a16="http://schemas.microsoft.com/office/drawing/2014/main" id="{6867BB3D-07EC-4232-ADD7-B87675F8E60F}"/>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D1AC302C-2A31-4859-81D4-0DDF454D022B}"/>
              </a:ext>
            </a:extLst>
          </p:cNvPr>
          <p:cNvSpPr>
            <a:spLocks noGrp="1"/>
          </p:cNvSpPr>
          <p:nvPr>
            <p:ph type="sldNum" sz="quarter" idx="12"/>
          </p:nvPr>
        </p:nvSpPr>
        <p:spPr/>
        <p:txBody>
          <a:bodyPr/>
          <a:lstStyle/>
          <a:p>
            <a:fld id="{B6F15528-21DE-4FAA-801E-634DDDAF4B2B}" type="slidenum">
              <a:rPr lang="en-US" smtClean="0"/>
              <a:t>86</a:t>
            </a:fld>
            <a:endParaRPr lang="en-US"/>
          </a:p>
        </p:txBody>
      </p:sp>
    </p:spTree>
    <p:extLst>
      <p:ext uri="{BB962C8B-B14F-4D97-AF65-F5344CB8AC3E}">
        <p14:creationId xmlns:p14="http://schemas.microsoft.com/office/powerpoint/2010/main" val="18592812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DB893-47C8-445B-8B5F-C0F6AF0B459B}"/>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3" name="Content Placeholder 2">
            <a:extLst>
              <a:ext uri="{FF2B5EF4-FFF2-40B4-BE49-F238E27FC236}">
                <a16:creationId xmlns:a16="http://schemas.microsoft.com/office/drawing/2014/main" id="{459A6FA5-29D1-4493-BA2E-5781DD031A75}"/>
              </a:ext>
            </a:extLst>
          </p:cNvPr>
          <p:cNvSpPr>
            <a:spLocks noGrp="1"/>
          </p:cNvSpPr>
          <p:nvPr>
            <p:ph idx="1"/>
          </p:nvPr>
        </p:nvSpPr>
        <p:spPr/>
        <p:txBody>
          <a:bodyPr>
            <a:noAutofit/>
          </a:bodyPr>
          <a:lstStyle/>
          <a:p>
            <a:r>
              <a:rPr lang="en-US" sz="2800" dirty="0"/>
              <a:t>Compiler infer the type of a local variable based on the type of its initializer without explicit specification</a:t>
            </a:r>
          </a:p>
          <a:p>
            <a:r>
              <a:rPr lang="en-US" sz="2800" dirty="0"/>
              <a:t>Advantages:</a:t>
            </a:r>
          </a:p>
          <a:p>
            <a:pPr lvl="1"/>
            <a:r>
              <a:rPr lang="en-US" sz="2400" dirty="0"/>
              <a:t>Streamline code by eliminating the need to redundantly specify a variable’s type when it can be inferred</a:t>
            </a:r>
          </a:p>
          <a:p>
            <a:pPr lvl="1"/>
            <a:r>
              <a:rPr lang="en-US" sz="2400" dirty="0"/>
              <a:t>Simplify declarations when the type name is quite lengthy, such as can be the case with some class names</a:t>
            </a:r>
          </a:p>
          <a:p>
            <a:pPr lvl="1"/>
            <a:r>
              <a:rPr lang="en-US" sz="2400" dirty="0"/>
              <a:t>Helpful when a type is difficult to determine</a:t>
            </a:r>
          </a:p>
          <a:p>
            <a:pPr lvl="1"/>
            <a:r>
              <a:rPr lang="en-US" sz="2400" dirty="0"/>
              <a:t>Its inclusion helps keep Java up-to-date with evolving trends in language design</a:t>
            </a:r>
            <a:endParaRPr lang="en-US" sz="2800" dirty="0"/>
          </a:p>
        </p:txBody>
      </p:sp>
      <p:sp>
        <p:nvSpPr>
          <p:cNvPr id="4" name="Footer Placeholder 3">
            <a:extLst>
              <a:ext uri="{FF2B5EF4-FFF2-40B4-BE49-F238E27FC236}">
                <a16:creationId xmlns:a16="http://schemas.microsoft.com/office/drawing/2014/main" id="{AF77EAE2-3F8C-47A2-B6B9-6FBEB6E59B2E}"/>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4D1FB80D-F212-406E-9B8A-E26BD457E2CD}"/>
              </a:ext>
            </a:extLst>
          </p:cNvPr>
          <p:cNvSpPr>
            <a:spLocks noGrp="1"/>
          </p:cNvSpPr>
          <p:nvPr>
            <p:ph type="sldNum" sz="quarter" idx="12"/>
          </p:nvPr>
        </p:nvSpPr>
        <p:spPr/>
        <p:txBody>
          <a:bodyPr/>
          <a:lstStyle/>
          <a:p>
            <a:fld id="{B6F15528-21DE-4FAA-801E-634DDDAF4B2B}" type="slidenum">
              <a:rPr lang="en-US" smtClean="0"/>
              <a:t>87</a:t>
            </a:fld>
            <a:endParaRPr lang="en-US"/>
          </a:p>
        </p:txBody>
      </p:sp>
    </p:spTree>
    <p:extLst>
      <p:ext uri="{BB962C8B-B14F-4D97-AF65-F5344CB8AC3E}">
        <p14:creationId xmlns:p14="http://schemas.microsoft.com/office/powerpoint/2010/main" val="42090553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14DC-2C67-4827-84E0-1DBD5AB312F7}"/>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3" name="Content Placeholder 2">
            <a:extLst>
              <a:ext uri="{FF2B5EF4-FFF2-40B4-BE49-F238E27FC236}">
                <a16:creationId xmlns:a16="http://schemas.microsoft.com/office/drawing/2014/main" id="{FD342A5F-AB43-4342-86FC-2EB0D5AA705A}"/>
              </a:ext>
            </a:extLst>
          </p:cNvPr>
          <p:cNvSpPr>
            <a:spLocks noGrp="1"/>
          </p:cNvSpPr>
          <p:nvPr>
            <p:ph idx="1"/>
          </p:nvPr>
        </p:nvSpPr>
        <p:spPr/>
        <p:txBody>
          <a:bodyPr>
            <a:noAutofit/>
          </a:bodyPr>
          <a:lstStyle/>
          <a:p>
            <a:r>
              <a:rPr lang="en-US" sz="2800" dirty="0"/>
              <a:t>The context-sensitive identifier var was added to Java as a reserved type name</a:t>
            </a:r>
          </a:p>
          <a:p>
            <a:r>
              <a:rPr lang="en-US" sz="2800" dirty="0"/>
              <a:t>To use local variable type inference, the variable must be declared with var as the type name and it must include an initializer</a:t>
            </a:r>
          </a:p>
          <a:p>
            <a:pPr lvl="1"/>
            <a:r>
              <a:rPr lang="en-US" sz="2400" b="1" dirty="0"/>
              <a:t>double avg = 10.0; // </a:t>
            </a:r>
            <a:r>
              <a:rPr lang="en-US" sz="2400" b="1" i="1" dirty="0"/>
              <a:t>type is explicitly specified </a:t>
            </a:r>
          </a:p>
          <a:p>
            <a:pPr lvl="1"/>
            <a:r>
              <a:rPr lang="en-US" sz="2400" b="1" dirty="0"/>
              <a:t>var avg = 10.0; // </a:t>
            </a:r>
            <a:r>
              <a:rPr lang="en-US" sz="2400" b="1" i="1" dirty="0"/>
              <a:t>type is inferred as double because 								initializer (10.0) is of type double</a:t>
            </a:r>
          </a:p>
          <a:p>
            <a:r>
              <a:rPr lang="en-US" sz="2800" dirty="0"/>
              <a:t>var can still be used as user-defined identifier</a:t>
            </a:r>
          </a:p>
          <a:p>
            <a:pPr lvl="1"/>
            <a:r>
              <a:rPr lang="en-US" sz="2400" b="1" dirty="0"/>
              <a:t>int var = 1; // </a:t>
            </a:r>
            <a:r>
              <a:rPr lang="en-US" sz="2400" b="1" i="1" dirty="0"/>
              <a:t>valid</a:t>
            </a:r>
          </a:p>
        </p:txBody>
      </p:sp>
      <p:sp>
        <p:nvSpPr>
          <p:cNvPr id="4" name="Footer Placeholder 3">
            <a:extLst>
              <a:ext uri="{FF2B5EF4-FFF2-40B4-BE49-F238E27FC236}">
                <a16:creationId xmlns:a16="http://schemas.microsoft.com/office/drawing/2014/main" id="{8E75CD25-1799-492B-9E08-EFE41FD9A869}"/>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F6AD4E01-148E-4D78-9C52-C84097444085}"/>
              </a:ext>
            </a:extLst>
          </p:cNvPr>
          <p:cNvSpPr>
            <a:spLocks noGrp="1"/>
          </p:cNvSpPr>
          <p:nvPr>
            <p:ph type="sldNum" sz="quarter" idx="12"/>
          </p:nvPr>
        </p:nvSpPr>
        <p:spPr/>
        <p:txBody>
          <a:bodyPr/>
          <a:lstStyle/>
          <a:p>
            <a:fld id="{B6F15528-21DE-4FAA-801E-634DDDAF4B2B}" type="slidenum">
              <a:rPr lang="en-US" smtClean="0"/>
              <a:t>88</a:t>
            </a:fld>
            <a:endParaRPr lang="en-US"/>
          </a:p>
        </p:txBody>
      </p:sp>
    </p:spTree>
    <p:extLst>
      <p:ext uri="{BB962C8B-B14F-4D97-AF65-F5344CB8AC3E}">
        <p14:creationId xmlns:p14="http://schemas.microsoft.com/office/powerpoint/2010/main" val="127075559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592C-217D-4A19-AE33-B759614958EB}"/>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3" name="Content Placeholder 2">
            <a:extLst>
              <a:ext uri="{FF2B5EF4-FFF2-40B4-BE49-F238E27FC236}">
                <a16:creationId xmlns:a16="http://schemas.microsoft.com/office/drawing/2014/main" id="{29A0E378-4BCD-4436-9D66-12062ACAC4B8}"/>
              </a:ext>
            </a:extLst>
          </p:cNvPr>
          <p:cNvSpPr>
            <a:spLocks noGrp="1"/>
          </p:cNvSpPr>
          <p:nvPr>
            <p:ph idx="1"/>
          </p:nvPr>
        </p:nvSpPr>
        <p:spPr/>
        <p:txBody>
          <a:bodyPr>
            <a:noAutofit/>
          </a:bodyPr>
          <a:lstStyle/>
          <a:p>
            <a:r>
              <a:rPr lang="en-US" sz="2800" dirty="0"/>
              <a:t>var cannot be used as the name of a class</a:t>
            </a:r>
          </a:p>
          <a:p>
            <a:r>
              <a:rPr lang="en-US" sz="2800" dirty="0"/>
              <a:t>var can be used to declare an array type, but cannot be used with an array initializer</a:t>
            </a:r>
          </a:p>
          <a:p>
            <a:pPr lvl="1"/>
            <a:r>
              <a:rPr lang="en-US" sz="2400" b="1" dirty="0"/>
              <a:t>var </a:t>
            </a:r>
            <a:r>
              <a:rPr lang="en-US" sz="2400" b="1" dirty="0" err="1"/>
              <a:t>myArray</a:t>
            </a:r>
            <a:r>
              <a:rPr lang="en-US" sz="2400" b="1" dirty="0"/>
              <a:t> = new int[10]; // </a:t>
            </a:r>
            <a:r>
              <a:rPr lang="en-US" sz="2400" b="1" i="1" dirty="0"/>
              <a:t>valid</a:t>
            </a:r>
          </a:p>
          <a:p>
            <a:pPr lvl="1"/>
            <a:r>
              <a:rPr lang="en-US" sz="2400" b="1" dirty="0"/>
              <a:t>var </a:t>
            </a:r>
            <a:r>
              <a:rPr lang="en-US" sz="2400" b="1" dirty="0" err="1"/>
              <a:t>myArray</a:t>
            </a:r>
            <a:r>
              <a:rPr lang="en-US" sz="2400" b="1" dirty="0"/>
              <a:t> = { 1, 2, 3 }; // </a:t>
            </a:r>
            <a:r>
              <a:rPr lang="en-US" sz="2400" b="1" i="1" dirty="0"/>
              <a:t>invalid</a:t>
            </a:r>
          </a:p>
          <a:p>
            <a:r>
              <a:rPr lang="en-US" sz="2800" dirty="0"/>
              <a:t>var is not allowed as an element type of an array </a:t>
            </a:r>
          </a:p>
          <a:p>
            <a:pPr lvl="1"/>
            <a:r>
              <a:rPr lang="en-US" sz="2400" b="1" dirty="0"/>
              <a:t>var[] </a:t>
            </a:r>
            <a:r>
              <a:rPr lang="en-US" sz="2400" b="1" dirty="0" err="1"/>
              <a:t>myArray</a:t>
            </a:r>
            <a:r>
              <a:rPr lang="en-US" sz="2400" b="1" dirty="0"/>
              <a:t> = new int[10]; // </a:t>
            </a:r>
            <a:r>
              <a:rPr lang="en-US" sz="2400" b="1" i="1" dirty="0"/>
              <a:t>invalid</a:t>
            </a:r>
          </a:p>
          <a:p>
            <a:pPr lvl="1"/>
            <a:r>
              <a:rPr lang="en-US" sz="2400" b="1" dirty="0"/>
              <a:t>var </a:t>
            </a:r>
            <a:r>
              <a:rPr lang="en-US" sz="2400" b="1" dirty="0" err="1"/>
              <a:t>myArray</a:t>
            </a:r>
            <a:r>
              <a:rPr lang="en-US" sz="2400" b="1" dirty="0"/>
              <a:t>[] = new int[10]; // </a:t>
            </a:r>
            <a:r>
              <a:rPr lang="en-US" sz="2400" b="1" i="1" dirty="0"/>
              <a:t>invalid</a:t>
            </a:r>
          </a:p>
          <a:p>
            <a:pPr lvl="1"/>
            <a:endParaRPr lang="en-US" dirty="0"/>
          </a:p>
        </p:txBody>
      </p:sp>
      <p:sp>
        <p:nvSpPr>
          <p:cNvPr id="4" name="Footer Placeholder 3">
            <a:extLst>
              <a:ext uri="{FF2B5EF4-FFF2-40B4-BE49-F238E27FC236}">
                <a16:creationId xmlns:a16="http://schemas.microsoft.com/office/drawing/2014/main" id="{F38906A6-FC10-46DF-9AC8-B2F53EBCB00C}"/>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224D39A8-6877-40D6-8CA6-2460FD5F368F}"/>
              </a:ext>
            </a:extLst>
          </p:cNvPr>
          <p:cNvSpPr>
            <a:spLocks noGrp="1"/>
          </p:cNvSpPr>
          <p:nvPr>
            <p:ph type="sldNum" sz="quarter" idx="12"/>
          </p:nvPr>
        </p:nvSpPr>
        <p:spPr/>
        <p:txBody>
          <a:bodyPr/>
          <a:lstStyle/>
          <a:p>
            <a:fld id="{B6F15528-21DE-4FAA-801E-634DDDAF4B2B}" type="slidenum">
              <a:rPr lang="en-US" smtClean="0"/>
              <a:t>89</a:t>
            </a:fld>
            <a:endParaRPr lang="en-US"/>
          </a:p>
        </p:txBody>
      </p:sp>
    </p:spTree>
    <p:extLst>
      <p:ext uri="{BB962C8B-B14F-4D97-AF65-F5344CB8AC3E}">
        <p14:creationId xmlns:p14="http://schemas.microsoft.com/office/powerpoint/2010/main" val="1497774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Java SE Versions</a:t>
            </a:r>
          </a:p>
        </p:txBody>
      </p:sp>
      <p:sp>
        <p:nvSpPr>
          <p:cNvPr id="5" name="Slide Number Placeholder 4">
            <a:extLst>
              <a:ext uri="{FF2B5EF4-FFF2-40B4-BE49-F238E27FC236}">
                <a16:creationId xmlns:a16="http://schemas.microsoft.com/office/drawing/2014/main" id="{D4827AB8-AB40-4E13-B2A6-404C8E446CA3}"/>
              </a:ext>
            </a:extLst>
          </p:cNvPr>
          <p:cNvSpPr>
            <a:spLocks noGrp="1"/>
          </p:cNvSpPr>
          <p:nvPr>
            <p:ph type="sldNum" sz="quarter" idx="12"/>
          </p:nvPr>
        </p:nvSpPr>
        <p:spPr/>
        <p:txBody>
          <a:bodyPr/>
          <a:lstStyle/>
          <a:p>
            <a:fld id="{EFD55D81-00EE-A74A-87ED-7F9182A32A7C}" type="slidenum">
              <a:rPr lang="en-US" smtClean="0"/>
              <a:t>9</a:t>
            </a:fld>
            <a:endParaRPr lang="en-US" dirty="0"/>
          </a:p>
        </p:txBody>
      </p:sp>
      <p:pic>
        <p:nvPicPr>
          <p:cNvPr id="4" name="Picture 3">
            <a:hlinkClick r:id="rId2"/>
            <a:extLst>
              <a:ext uri="{FF2B5EF4-FFF2-40B4-BE49-F238E27FC236}">
                <a16:creationId xmlns:a16="http://schemas.microsoft.com/office/drawing/2014/main" id="{9C007544-3130-41B6-B0E3-8B61E6F9E115}"/>
              </a:ext>
            </a:extLst>
          </p:cNvPr>
          <p:cNvPicPr>
            <a:picLocks noChangeAspect="1"/>
          </p:cNvPicPr>
          <p:nvPr/>
        </p:nvPicPr>
        <p:blipFill>
          <a:blip r:embed="rId3"/>
          <a:stretch>
            <a:fillRect/>
          </a:stretch>
        </p:blipFill>
        <p:spPr>
          <a:xfrm>
            <a:off x="0" y="2213625"/>
            <a:ext cx="9144000" cy="2430750"/>
          </a:xfrm>
          <a:prstGeom prst="rect">
            <a:avLst/>
          </a:prstGeom>
        </p:spPr>
      </p:pic>
    </p:spTree>
    <p:extLst>
      <p:ext uri="{BB962C8B-B14F-4D97-AF65-F5344CB8AC3E}">
        <p14:creationId xmlns:p14="http://schemas.microsoft.com/office/powerpoint/2010/main" val="17135462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0A35-DADA-4291-A351-179D152E6861}"/>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3" name="Content Placeholder 2">
            <a:extLst>
              <a:ext uri="{FF2B5EF4-FFF2-40B4-BE49-F238E27FC236}">
                <a16:creationId xmlns:a16="http://schemas.microsoft.com/office/drawing/2014/main" id="{C04C4D8A-7298-4D0A-8A7C-E4E498629CFD}"/>
              </a:ext>
            </a:extLst>
          </p:cNvPr>
          <p:cNvSpPr>
            <a:spLocks noGrp="1"/>
          </p:cNvSpPr>
          <p:nvPr>
            <p:ph idx="1"/>
          </p:nvPr>
        </p:nvSpPr>
        <p:spPr/>
        <p:txBody>
          <a:bodyPr>
            <a:noAutofit/>
          </a:bodyPr>
          <a:lstStyle/>
          <a:p>
            <a:r>
              <a:rPr lang="en-US" sz="2800" dirty="0"/>
              <a:t>var can be used to declare a variable only when that variable is initialized</a:t>
            </a:r>
          </a:p>
          <a:p>
            <a:pPr lvl="1"/>
            <a:r>
              <a:rPr lang="en-US" sz="2400" b="1" dirty="0"/>
              <a:t>var counter; // </a:t>
            </a:r>
            <a:r>
              <a:rPr lang="en-US" sz="2400" b="1" i="1" dirty="0"/>
              <a:t>invalid</a:t>
            </a:r>
          </a:p>
          <a:p>
            <a:r>
              <a:rPr lang="en-US" sz="2800" dirty="0"/>
              <a:t>var cannot be used to declare a variable with null as the initializer</a:t>
            </a:r>
          </a:p>
          <a:p>
            <a:r>
              <a:rPr lang="en-US" sz="2800" dirty="0">
                <a:solidFill>
                  <a:schemeClr val="accent6">
                    <a:lumMod val="75000"/>
                  </a:schemeClr>
                </a:solidFill>
              </a:rPr>
              <a:t>var can be used only to declare local variables, it cannot be used when declaring instance variables, parameters, or return types</a:t>
            </a:r>
          </a:p>
          <a:p>
            <a:r>
              <a:rPr lang="en-US" sz="2800" dirty="0"/>
              <a:t>var can be used in a for/for-each loop when declaring and initializing the loop control/iteration variable</a:t>
            </a:r>
          </a:p>
        </p:txBody>
      </p:sp>
      <p:sp>
        <p:nvSpPr>
          <p:cNvPr id="4" name="Footer Placeholder 3">
            <a:extLst>
              <a:ext uri="{FF2B5EF4-FFF2-40B4-BE49-F238E27FC236}">
                <a16:creationId xmlns:a16="http://schemas.microsoft.com/office/drawing/2014/main" id="{48862FBA-992F-4765-92ED-7CFFAC085DA9}"/>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0422D772-B6BD-4E80-B72B-2EA329A97806}"/>
              </a:ext>
            </a:extLst>
          </p:cNvPr>
          <p:cNvSpPr>
            <a:spLocks noGrp="1"/>
          </p:cNvSpPr>
          <p:nvPr>
            <p:ph type="sldNum" sz="quarter" idx="12"/>
          </p:nvPr>
        </p:nvSpPr>
        <p:spPr/>
        <p:txBody>
          <a:bodyPr/>
          <a:lstStyle/>
          <a:p>
            <a:fld id="{B6F15528-21DE-4FAA-801E-634DDDAF4B2B}" type="slidenum">
              <a:rPr lang="en-US" smtClean="0"/>
              <a:t>90</a:t>
            </a:fld>
            <a:endParaRPr lang="en-US"/>
          </a:p>
        </p:txBody>
      </p:sp>
    </p:spTree>
    <p:extLst>
      <p:ext uri="{BB962C8B-B14F-4D97-AF65-F5344CB8AC3E}">
        <p14:creationId xmlns:p14="http://schemas.microsoft.com/office/powerpoint/2010/main" val="46641777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089-D9B7-4BC6-BEAE-CCD9C761CBA2}"/>
              </a:ext>
            </a:extLst>
          </p:cNvPr>
          <p:cNvSpPr>
            <a:spLocks noGrp="1"/>
          </p:cNvSpPr>
          <p:nvPr>
            <p:ph type="title"/>
          </p:nvPr>
        </p:nvSpPr>
        <p:spPr>
          <a:xfrm>
            <a:off x="457200" y="-87312"/>
            <a:ext cx="8229600" cy="1143000"/>
          </a:xfrm>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4" name="Footer Placeholder 3">
            <a:extLst>
              <a:ext uri="{FF2B5EF4-FFF2-40B4-BE49-F238E27FC236}">
                <a16:creationId xmlns:a16="http://schemas.microsoft.com/office/drawing/2014/main" id="{A21B54FD-BC60-4963-A936-AA6C1FCA83D6}"/>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519B6DBF-AFDA-41A8-89D0-F2ED04AAE2F1}"/>
              </a:ext>
            </a:extLst>
          </p:cNvPr>
          <p:cNvSpPr>
            <a:spLocks noGrp="1"/>
          </p:cNvSpPr>
          <p:nvPr>
            <p:ph type="sldNum" sz="quarter" idx="12"/>
          </p:nvPr>
        </p:nvSpPr>
        <p:spPr/>
        <p:txBody>
          <a:bodyPr/>
          <a:lstStyle/>
          <a:p>
            <a:fld id="{B6F15528-21DE-4FAA-801E-634DDDAF4B2B}" type="slidenum">
              <a:rPr lang="en-US" smtClean="0"/>
              <a:t>91</a:t>
            </a:fld>
            <a:endParaRPr lang="en-US"/>
          </a:p>
        </p:txBody>
      </p:sp>
      <p:sp>
        <p:nvSpPr>
          <p:cNvPr id="9" name="TextBox 8">
            <a:extLst>
              <a:ext uri="{FF2B5EF4-FFF2-40B4-BE49-F238E27FC236}">
                <a16:creationId xmlns:a16="http://schemas.microsoft.com/office/drawing/2014/main" id="{B36BFD8D-97F3-C521-9BF0-993030B41CC4}"/>
              </a:ext>
            </a:extLst>
          </p:cNvPr>
          <p:cNvSpPr txBox="1"/>
          <p:nvPr/>
        </p:nvSpPr>
        <p:spPr>
          <a:xfrm>
            <a:off x="457200" y="1112937"/>
            <a:ext cx="4038600" cy="507831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800" dirty="0">
                <a:solidFill>
                  <a:srgbClr val="8000FF"/>
                </a:solidFill>
                <a:highlight>
                  <a:srgbClr val="FFFFFF"/>
                </a:highlight>
              </a:rPr>
              <a:t>public</a:t>
            </a:r>
            <a:r>
              <a:rPr lang="en-US" sz="1800" dirty="0">
                <a:solidFill>
                  <a:srgbClr val="000000"/>
                </a:solidFill>
                <a:highlight>
                  <a:srgbClr val="FFFFFF"/>
                </a:highlight>
              </a:rPr>
              <a:t> </a:t>
            </a:r>
            <a:r>
              <a:rPr lang="en-US" sz="1800" dirty="0">
                <a:solidFill>
                  <a:srgbClr val="8000FF"/>
                </a:solidFill>
                <a:highlight>
                  <a:srgbClr val="FFFFFF"/>
                </a:highlight>
              </a:rPr>
              <a:t>class</a:t>
            </a:r>
            <a:r>
              <a:rPr lang="en-US" sz="1800" dirty="0">
                <a:solidFill>
                  <a:srgbClr val="000000"/>
                </a:solidFill>
                <a:highlight>
                  <a:srgbClr val="FFFFFF"/>
                </a:highlight>
              </a:rPr>
              <a:t> </a:t>
            </a:r>
            <a:r>
              <a:rPr lang="en-US" sz="1800" dirty="0" err="1">
                <a:solidFill>
                  <a:srgbClr val="000000"/>
                </a:solidFill>
                <a:highlight>
                  <a:srgbClr val="FFFFFF"/>
                </a:highlight>
              </a:rPr>
              <a:t>VarDemo</a:t>
            </a:r>
            <a:r>
              <a:rPr lang="en-US" sz="180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public</a:t>
            </a:r>
            <a:r>
              <a:rPr lang="en-US" sz="1800" b="0" dirty="0">
                <a:solidFill>
                  <a:srgbClr val="000000"/>
                </a:solidFill>
                <a:highlight>
                  <a:srgbClr val="FFFFFF"/>
                </a:highlight>
              </a:rPr>
              <a:t> </a:t>
            </a:r>
            <a:r>
              <a:rPr lang="en-US" sz="1800" b="0" dirty="0">
                <a:solidFill>
                  <a:srgbClr val="8000FF"/>
                </a:solidFill>
                <a:highlight>
                  <a:srgbClr val="FFFFFF"/>
                </a:highlight>
              </a:rPr>
              <a:t>static</a:t>
            </a:r>
            <a:r>
              <a:rPr lang="en-US" sz="1800" b="0" dirty="0">
                <a:solidFill>
                  <a:srgbClr val="000000"/>
                </a:solidFill>
                <a:highlight>
                  <a:srgbClr val="FFFFFF"/>
                </a:highlight>
              </a:rPr>
              <a:t> </a:t>
            </a:r>
            <a:r>
              <a:rPr lang="en-US" sz="1800" b="0" dirty="0">
                <a:solidFill>
                  <a:srgbClr val="8000FF"/>
                </a:solidFill>
                <a:highlight>
                  <a:srgbClr val="FFFFFF"/>
                </a:highlight>
              </a:rPr>
              <a:t>void</a:t>
            </a:r>
            <a:r>
              <a:rPr lang="en-US" sz="1800" b="0" dirty="0">
                <a:solidFill>
                  <a:srgbClr val="000000"/>
                </a:solidFill>
                <a:highlight>
                  <a:srgbClr val="FFFFFF"/>
                </a:highlight>
              </a:rPr>
              <a:t> main</a:t>
            </a:r>
            <a:r>
              <a:rPr lang="en-US" sz="1800" b="1" dirty="0">
                <a:solidFill>
                  <a:srgbClr val="000080"/>
                </a:solidFill>
                <a:highlight>
                  <a:srgbClr val="FFFFFF"/>
                </a:highlight>
              </a:rPr>
              <a:t>(</a:t>
            </a:r>
            <a:r>
              <a:rPr lang="en-US" sz="1800" b="0" dirty="0">
                <a:solidFill>
                  <a:srgbClr val="000000"/>
                </a:solidFill>
                <a:highlight>
                  <a:srgbClr val="FFFFFF"/>
                </a:highlight>
              </a:rPr>
              <a:t>String</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err="1">
                <a:solidFill>
                  <a:srgbClr val="000000"/>
                </a:solidFill>
                <a:highlight>
                  <a:srgbClr val="FFFFFF"/>
                </a:highlight>
              </a:rPr>
              <a:t>args</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var avg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10.0</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000000"/>
                </a:solidFill>
                <a:highlight>
                  <a:srgbClr val="FFFFFF"/>
                </a:highlight>
              </a:rPr>
              <a:t>avg</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0" dirty="0">
                <a:solidFill>
                  <a:srgbClr val="000000"/>
                </a:solidFill>
                <a:highlight>
                  <a:srgbClr val="FFFFFF"/>
                </a:highlight>
              </a:rPr>
              <a:t> var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000000"/>
                </a:solidFill>
                <a:highlight>
                  <a:srgbClr val="FFFFFF"/>
                </a:highlight>
              </a:rPr>
              <a:t>var</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var x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var</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r>
              <a:rPr lang="en-US" sz="1800" b="0" dirty="0">
                <a:solidFill>
                  <a:srgbClr val="000000"/>
                </a:solidFill>
                <a:highlight>
                  <a:srgbClr val="FFFFFF"/>
                </a:highlight>
              </a:rPr>
              <a:t>x</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a:solidFill>
                  <a:srgbClr val="008000"/>
                </a:solidFill>
                <a:highlight>
                  <a:srgbClr val="FFFFFF"/>
                </a:highlight>
              </a:rPr>
              <a:t>// var y; // error</a:t>
            </a:r>
          </a:p>
          <a:p>
            <a:r>
              <a:rPr lang="en-US" sz="1800" b="0" dirty="0">
                <a:solidFill>
                  <a:srgbClr val="000000"/>
                </a:solidFill>
                <a:highlight>
                  <a:srgbClr val="FFFFFF"/>
                </a:highlight>
              </a:rPr>
              <a:t>        </a:t>
            </a:r>
            <a:r>
              <a:rPr lang="en-US" sz="1800" b="0" dirty="0">
                <a:solidFill>
                  <a:srgbClr val="008000"/>
                </a:solidFill>
                <a:highlight>
                  <a:srgbClr val="FFFFFF"/>
                </a:highlight>
              </a:rPr>
              <a:t>// var z = null; // error</a:t>
            </a:r>
          </a:p>
          <a:p>
            <a:r>
              <a:rPr lang="en-US" dirty="0">
                <a:solidFill>
                  <a:srgbClr val="000000"/>
                </a:solidFill>
                <a:highlight>
                  <a:srgbClr val="FFFFFF"/>
                </a:highlight>
              </a:rPr>
              <a:t>        </a:t>
            </a:r>
            <a:r>
              <a:rPr lang="en-US" sz="1800" b="0" dirty="0">
                <a:solidFill>
                  <a:srgbClr val="000000"/>
                </a:solidFill>
                <a:highlight>
                  <a:srgbClr val="FFFFFF"/>
                </a:highlight>
              </a:rPr>
              <a:t>var a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FF"/>
                </a:solidFill>
                <a:highlight>
                  <a:srgbClr val="FFFFFF"/>
                </a:highlight>
              </a:rPr>
              <a:t>new</a:t>
            </a:r>
            <a:r>
              <a:rPr lang="en-US" sz="1800" b="0" dirty="0">
                <a:solidFill>
                  <a:srgbClr val="000000"/>
                </a:solidFill>
                <a:highlight>
                  <a:srgbClr val="FFFFFF"/>
                </a:highlight>
              </a:rPr>
              <a:t> </a:t>
            </a:r>
            <a:r>
              <a:rPr lang="en-US" sz="1800" b="0" dirty="0">
                <a:solidFill>
                  <a:srgbClr val="8000FF"/>
                </a:solidFill>
                <a:highlight>
                  <a:srgbClr val="FFFFFF"/>
                </a:highlight>
              </a:rPr>
              <a:t>int</a:t>
            </a:r>
            <a:r>
              <a:rPr lang="en-US" sz="1800" b="1" dirty="0">
                <a:solidFill>
                  <a:srgbClr val="000080"/>
                </a:solidFill>
                <a:highlight>
                  <a:srgbClr val="FFFFFF"/>
                </a:highlight>
              </a:rPr>
              <a:t>[</a:t>
            </a:r>
            <a:r>
              <a:rPr lang="en-US" sz="1800" b="0" dirty="0">
                <a:solidFill>
                  <a:srgbClr val="FF8000"/>
                </a:solidFill>
                <a:highlight>
                  <a:srgbClr val="FFFFFF"/>
                </a:highlight>
              </a:rPr>
              <a:t>10</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FF"/>
                </a:solidFill>
                <a:highlight>
                  <a:srgbClr val="FFFFFF"/>
                </a:highlight>
              </a:rPr>
              <a:t>for</a:t>
            </a:r>
            <a:r>
              <a:rPr lang="en-US" sz="1800" b="1" dirty="0">
                <a:solidFill>
                  <a:srgbClr val="000080"/>
                </a:solidFill>
                <a:highlight>
                  <a:srgbClr val="FFFFFF"/>
                </a:highlight>
              </a:rPr>
              <a:t>(</a:t>
            </a:r>
            <a:r>
              <a:rPr lang="en-US" sz="1800" b="0" dirty="0">
                <a:solidFill>
                  <a:srgbClr val="8000FF"/>
                </a:solidFill>
                <a:highlight>
                  <a:srgbClr val="FFFFFF"/>
                </a:highlight>
              </a:rPr>
              <a:t>int</a:t>
            </a:r>
            <a:r>
              <a:rPr lang="en-US" sz="1800" b="0" dirty="0">
                <a:solidFill>
                  <a:srgbClr val="000000"/>
                </a:solidFill>
                <a:highlight>
                  <a:srgbClr val="FFFFFF"/>
                </a:highlight>
              </a:rPr>
              <a:t> </a:t>
            </a:r>
            <a:r>
              <a:rPr lang="en-US" sz="1800" b="0" dirty="0" err="1">
                <a:solidFill>
                  <a:srgbClr val="000000"/>
                </a:solidFill>
                <a:highlight>
                  <a:srgbClr val="FFFFFF"/>
                </a:highlight>
              </a:rPr>
              <a:t>i</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endParaRPr lang="en-US" sz="1800" b="0" dirty="0">
              <a:solidFill>
                <a:srgbClr val="008000"/>
              </a:solidFill>
              <a:highlight>
                <a:srgbClr val="FFFFFF"/>
              </a:highlight>
            </a:endParaRPr>
          </a:p>
        </p:txBody>
      </p:sp>
      <p:sp>
        <p:nvSpPr>
          <p:cNvPr id="11" name="TextBox 10">
            <a:extLst>
              <a:ext uri="{FF2B5EF4-FFF2-40B4-BE49-F238E27FC236}">
                <a16:creationId xmlns:a16="http://schemas.microsoft.com/office/drawing/2014/main" id="{C7C9DEED-7D75-A6F4-532C-B0927CBF0F48}"/>
              </a:ext>
            </a:extLst>
          </p:cNvPr>
          <p:cNvSpPr txBox="1"/>
          <p:nvPr/>
        </p:nvSpPr>
        <p:spPr>
          <a:xfrm>
            <a:off x="4876800" y="1112937"/>
            <a:ext cx="4038600" cy="424731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1800" b="1" dirty="0">
                <a:solidFill>
                  <a:srgbClr val="0000FF"/>
                </a:solidFill>
                <a:highlight>
                  <a:srgbClr val="FFFFFF"/>
                </a:highlight>
              </a:rPr>
              <a:t>        for</a:t>
            </a:r>
            <a:r>
              <a:rPr lang="en-US" sz="1800" b="1" dirty="0">
                <a:solidFill>
                  <a:srgbClr val="000080"/>
                </a:solidFill>
                <a:highlight>
                  <a:srgbClr val="FFFFFF"/>
                </a:highlight>
              </a:rPr>
              <a:t>(</a:t>
            </a:r>
            <a:r>
              <a:rPr lang="en-US" sz="1800" b="0" dirty="0">
                <a:solidFill>
                  <a:srgbClr val="000000"/>
                </a:solidFill>
                <a:highlight>
                  <a:srgbClr val="FFFFFF"/>
                </a:highlight>
              </a:rPr>
              <a:t>var </a:t>
            </a:r>
            <a:r>
              <a:rPr lang="en-US" sz="1800" b="0" dirty="0" err="1">
                <a:solidFill>
                  <a:srgbClr val="000000"/>
                </a:solidFill>
                <a:highlight>
                  <a:srgbClr val="FFFFFF"/>
                </a:highlight>
              </a:rPr>
              <a:t>i</a:t>
            </a:r>
            <a:r>
              <a:rPr lang="en-US" sz="1800" b="0" dirty="0">
                <a:solidFill>
                  <a:srgbClr val="000000"/>
                </a:solidFill>
                <a:highlight>
                  <a:srgbClr val="FFFFFF"/>
                </a:highlight>
              </a:rPr>
              <a:t> </a:t>
            </a:r>
            <a:r>
              <a:rPr lang="en-US" sz="1800" b="1" dirty="0">
                <a:solidFill>
                  <a:srgbClr val="000080"/>
                </a:solidFill>
                <a:highlight>
                  <a:srgbClr val="FFFFFF"/>
                </a:highlight>
              </a:rPr>
              <a:t>:</a:t>
            </a:r>
            <a:r>
              <a:rPr lang="en-US" sz="1800" b="0" dirty="0">
                <a:solidFill>
                  <a:srgbClr val="000000"/>
                </a:solidFill>
                <a:highlight>
                  <a:srgbClr val="FFFFFF"/>
                </a:highlight>
              </a:rPr>
              <a:t> a</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a:t>
            </a:r>
            <a:r>
              <a:rPr lang="en-US" sz="1800" b="1" dirty="0">
                <a:solidFill>
                  <a:srgbClr val="000080"/>
                </a:solidFill>
                <a:highlight>
                  <a:srgbClr val="FFFFFF"/>
                </a:highlight>
              </a:rPr>
              <a:t>(</a:t>
            </a:r>
            <a:r>
              <a:rPr lang="en-US" sz="1800" b="0" dirty="0" err="1">
                <a:solidFill>
                  <a:srgbClr val="000000"/>
                </a:solidFill>
                <a:highlight>
                  <a:srgbClr val="FFFFFF"/>
                </a:highlight>
              </a:rPr>
              <a:t>i</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FF"/>
                </a:solidFill>
                <a:highlight>
                  <a:srgbClr val="FFFFFF"/>
                </a:highlight>
              </a:rPr>
              <a:t>for</a:t>
            </a:r>
            <a:r>
              <a:rPr lang="en-US" sz="1800" b="1" dirty="0">
                <a:solidFill>
                  <a:srgbClr val="000080"/>
                </a:solidFill>
                <a:highlight>
                  <a:srgbClr val="FFFFFF"/>
                </a:highlight>
              </a:rPr>
              <a:t>(</a:t>
            </a:r>
            <a:r>
              <a:rPr lang="en-US" sz="1800" b="0" dirty="0">
                <a:solidFill>
                  <a:srgbClr val="000000"/>
                </a:solidFill>
                <a:highlight>
                  <a:srgbClr val="FFFFFF"/>
                </a:highlight>
              </a:rPr>
              <a:t>var k </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0" dirty="0">
                <a:solidFill>
                  <a:srgbClr val="FF8000"/>
                </a:solidFill>
                <a:highlight>
                  <a:srgbClr val="FFFFFF"/>
                </a:highlight>
              </a:rPr>
              <a:t>1</a:t>
            </a:r>
            <a:r>
              <a:rPr lang="en-US" sz="1800" b="1" dirty="0">
                <a:solidFill>
                  <a:srgbClr val="000080"/>
                </a:solidFill>
                <a:highlight>
                  <a:srgbClr val="FFFFFF"/>
                </a:highlight>
              </a:rPr>
              <a:t>;</a:t>
            </a:r>
            <a:r>
              <a:rPr lang="en-US" sz="1800" b="0" dirty="0">
                <a:solidFill>
                  <a:srgbClr val="000000"/>
                </a:solidFill>
                <a:highlight>
                  <a:srgbClr val="FFFFFF"/>
                </a:highlight>
              </a:rPr>
              <a:t> k </a:t>
            </a:r>
            <a:r>
              <a:rPr lang="en-US" sz="1800" b="1" dirty="0">
                <a:solidFill>
                  <a:srgbClr val="000080"/>
                </a:solidFill>
                <a:highlight>
                  <a:srgbClr val="FFFFFF"/>
                </a:highlight>
              </a:rPr>
              <a:t>&lt;</a:t>
            </a:r>
            <a:r>
              <a:rPr lang="en-US" sz="1800" b="0" dirty="0">
                <a:solidFill>
                  <a:srgbClr val="000000"/>
                </a:solidFill>
                <a:highlight>
                  <a:srgbClr val="FFFFFF"/>
                </a:highlight>
              </a:rPr>
              <a:t> </a:t>
            </a:r>
            <a:r>
              <a:rPr lang="en-US" sz="1800" b="0" dirty="0">
                <a:solidFill>
                  <a:srgbClr val="FF8000"/>
                </a:solidFill>
                <a:highlight>
                  <a:srgbClr val="FFFFFF"/>
                </a:highlight>
              </a:rPr>
              <a:t>10</a:t>
            </a:r>
            <a:r>
              <a:rPr lang="en-US" sz="1800" b="1" dirty="0">
                <a:solidFill>
                  <a:srgbClr val="000080"/>
                </a:solidFill>
                <a:highlight>
                  <a:srgbClr val="FFFFFF"/>
                </a:highlight>
              </a:rPr>
              <a:t>;</a:t>
            </a:r>
            <a:r>
              <a:rPr lang="en-US" sz="1800" b="0" dirty="0">
                <a:solidFill>
                  <a:srgbClr val="000000"/>
                </a:solidFill>
                <a:highlight>
                  <a:srgbClr val="FFFFFF"/>
                </a:highlight>
              </a:rPr>
              <a:t> k</a:t>
            </a:r>
            <a:r>
              <a:rPr lang="en-US" sz="1800" b="1" dirty="0">
                <a:solidFill>
                  <a:srgbClr val="000080"/>
                </a:solidFill>
                <a:highlight>
                  <a:srgbClr val="FFFFFF"/>
                </a:highlight>
              </a:rPr>
              <a:t>++)</a:t>
            </a:r>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a:t>
            </a:r>
            <a:r>
              <a:rPr lang="en-US" sz="1800" b="1" dirty="0">
                <a:solidFill>
                  <a:srgbClr val="000080"/>
                </a:solidFill>
                <a:highlight>
                  <a:srgbClr val="FFFFFF"/>
                </a:highlight>
              </a:rPr>
              <a:t>(</a:t>
            </a:r>
            <a:r>
              <a:rPr lang="en-US" sz="1800" b="0" dirty="0">
                <a:solidFill>
                  <a:srgbClr val="000000"/>
                </a:solidFill>
                <a:highlight>
                  <a:srgbClr val="FFFFFF"/>
                </a:highlight>
              </a:rPr>
              <a:t>k</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0" dirty="0">
                <a:solidFill>
                  <a:srgbClr val="000000"/>
                </a:solidFill>
                <a:highlight>
                  <a:srgbClr val="FFFFFF"/>
                </a:highlight>
              </a:rPr>
              <a:t>        </a:t>
            </a:r>
            <a:r>
              <a:rPr lang="en-US" sz="1800" b="0" dirty="0" err="1">
                <a:solidFill>
                  <a:srgbClr val="000000"/>
                </a:solidFill>
                <a:highlight>
                  <a:srgbClr val="FFFFFF"/>
                </a:highlight>
              </a:rPr>
              <a:t>System</a:t>
            </a:r>
            <a:r>
              <a:rPr lang="en-US" sz="1800" b="1" dirty="0" err="1">
                <a:solidFill>
                  <a:srgbClr val="000080"/>
                </a:solidFill>
                <a:highlight>
                  <a:srgbClr val="FFFFFF"/>
                </a:highlight>
              </a:rPr>
              <a:t>.</a:t>
            </a:r>
            <a:r>
              <a:rPr lang="en-US" sz="1800" b="0" dirty="0" err="1">
                <a:solidFill>
                  <a:srgbClr val="000000"/>
                </a:solidFill>
                <a:highlight>
                  <a:srgbClr val="FFFFFF"/>
                </a:highlight>
              </a:rPr>
              <a:t>out</a:t>
            </a:r>
            <a:r>
              <a:rPr lang="en-US" sz="1800" b="1" dirty="0" err="1">
                <a:solidFill>
                  <a:srgbClr val="000080"/>
                </a:solidFill>
                <a:highlight>
                  <a:srgbClr val="FFFFFF"/>
                </a:highlight>
              </a:rPr>
              <a:t>.</a:t>
            </a:r>
            <a:r>
              <a:rPr lang="en-US" sz="1800" b="0" dirty="0" err="1">
                <a:solidFill>
                  <a:srgbClr val="000000"/>
                </a:solidFill>
                <a:highlight>
                  <a:srgbClr val="FFFFFF"/>
                </a:highlight>
              </a:rPr>
              <a:t>println</a:t>
            </a:r>
            <a:r>
              <a:rPr lang="en-US" sz="1800" b="1" dirty="0">
                <a:solidFill>
                  <a:srgbClr val="000080"/>
                </a:solidFill>
                <a:highlight>
                  <a:srgbClr val="FFFFFF"/>
                </a:highlight>
              </a:rPr>
              <a:t>();</a:t>
            </a:r>
            <a:endParaRPr lang="en-US" sz="1800" b="0" dirty="0">
              <a:solidFill>
                <a:srgbClr val="000000"/>
              </a:solidFill>
              <a:highlight>
                <a:srgbClr val="FFFFFF"/>
              </a:highlight>
            </a:endParaRPr>
          </a:p>
          <a:p>
            <a:endParaRPr lang="en-US" sz="1800" b="0" dirty="0">
              <a:solidFill>
                <a:srgbClr val="000000"/>
              </a:solidFill>
              <a:highlight>
                <a:srgbClr val="FFFFFF"/>
              </a:highlight>
            </a:endParaRPr>
          </a:p>
          <a:p>
            <a:r>
              <a:rPr lang="nn-NO" sz="1800" b="0" dirty="0">
                <a:solidFill>
                  <a:srgbClr val="000000"/>
                </a:solidFill>
                <a:highlight>
                  <a:srgbClr val="FFFFFF"/>
                </a:highlight>
              </a:rPr>
              <a:t>        </a:t>
            </a:r>
            <a:r>
              <a:rPr lang="nn-NO" sz="1800" b="0" dirty="0">
                <a:solidFill>
                  <a:srgbClr val="008000"/>
                </a:solidFill>
                <a:highlight>
                  <a:srgbClr val="FFFFFF"/>
                </a:highlight>
              </a:rPr>
              <a:t>//var [] b = new int[10]; // error</a:t>
            </a:r>
          </a:p>
          <a:p>
            <a:r>
              <a:rPr lang="nn-NO" sz="1800" b="0" dirty="0">
                <a:solidFill>
                  <a:srgbClr val="000000"/>
                </a:solidFill>
                <a:highlight>
                  <a:srgbClr val="FFFFFF"/>
                </a:highlight>
              </a:rPr>
              <a:t>        </a:t>
            </a:r>
            <a:r>
              <a:rPr lang="nn-NO" sz="1800" b="0" dirty="0">
                <a:solidFill>
                  <a:srgbClr val="008000"/>
                </a:solidFill>
                <a:highlight>
                  <a:srgbClr val="FFFFFF"/>
                </a:highlight>
              </a:rPr>
              <a:t>//var b[] = new int[10]; // error</a:t>
            </a:r>
          </a:p>
          <a:p>
            <a:r>
              <a:rPr lang="en-US" sz="1800" b="0" dirty="0">
                <a:solidFill>
                  <a:srgbClr val="000000"/>
                </a:solidFill>
                <a:highlight>
                  <a:srgbClr val="FFFFFF"/>
                </a:highlight>
              </a:rPr>
              <a:t>        </a:t>
            </a:r>
            <a:r>
              <a:rPr lang="en-US" sz="1800" b="0" dirty="0">
                <a:solidFill>
                  <a:srgbClr val="008000"/>
                </a:solidFill>
                <a:highlight>
                  <a:srgbClr val="FFFFFF"/>
                </a:highlight>
              </a:rPr>
              <a:t>// var b = {1, 2, 3}; // error</a:t>
            </a:r>
          </a:p>
          <a:p>
            <a:r>
              <a:rPr lang="en-US" sz="1800" b="0" dirty="0">
                <a:solidFill>
                  <a:srgbClr val="000000"/>
                </a:solidFill>
                <a:highlight>
                  <a:srgbClr val="FFFFFF"/>
                </a:highlight>
              </a:rPr>
              <a:t>    </a:t>
            </a:r>
            <a:r>
              <a:rPr lang="en-US" sz="1800" b="1" dirty="0">
                <a:solidFill>
                  <a:srgbClr val="000080"/>
                </a:solidFill>
                <a:highlight>
                  <a:srgbClr val="FFFFFF"/>
                </a:highlight>
              </a:rPr>
              <a:t>}</a:t>
            </a:r>
            <a:endParaRPr lang="en-US" sz="1800" b="0" dirty="0">
              <a:solidFill>
                <a:srgbClr val="000000"/>
              </a:solidFill>
              <a:highlight>
                <a:srgbClr val="FFFFFF"/>
              </a:highlight>
            </a:endParaRPr>
          </a:p>
          <a:p>
            <a:r>
              <a:rPr lang="en-US" sz="1800" b="1" dirty="0">
                <a:solidFill>
                  <a:srgbClr val="000080"/>
                </a:solidFill>
                <a:highlight>
                  <a:srgbClr val="FFFFFF"/>
                </a:highlight>
              </a:rPr>
              <a:t>}</a:t>
            </a:r>
            <a:endParaRPr lang="en-US" sz="1800" b="0" dirty="0">
              <a:solidFill>
                <a:srgbClr val="000000"/>
              </a:solidFill>
              <a:highlight>
                <a:srgbClr val="FFFFFF"/>
              </a:highlight>
            </a:endParaRPr>
          </a:p>
        </p:txBody>
      </p:sp>
    </p:spTree>
    <p:extLst>
      <p:ext uri="{BB962C8B-B14F-4D97-AF65-F5344CB8AC3E}">
        <p14:creationId xmlns:p14="http://schemas.microsoft.com/office/powerpoint/2010/main" val="394854681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089-D9B7-4BC6-BEAE-CCD9C761CBA2}"/>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3" name="Content Placeholder 2">
            <a:extLst>
              <a:ext uri="{FF2B5EF4-FFF2-40B4-BE49-F238E27FC236}">
                <a16:creationId xmlns:a16="http://schemas.microsoft.com/office/drawing/2014/main" id="{ACC0E672-B02A-46A8-8733-9ABD7561230C}"/>
              </a:ext>
            </a:extLst>
          </p:cNvPr>
          <p:cNvSpPr>
            <a:spLocks noGrp="1"/>
          </p:cNvSpPr>
          <p:nvPr>
            <p:ph idx="1"/>
          </p:nvPr>
        </p:nvSpPr>
        <p:spPr/>
        <p:txBody>
          <a:bodyPr>
            <a:noAutofit/>
          </a:bodyPr>
          <a:lstStyle/>
          <a:p>
            <a:r>
              <a:rPr lang="en-US" sz="2800" dirty="0"/>
              <a:t>Local variable type inference can also be used with reference types</a:t>
            </a:r>
          </a:p>
          <a:p>
            <a:pPr lvl="1"/>
            <a:r>
              <a:rPr lang="en-US" sz="2400" b="1" dirty="0"/>
              <a:t>var str = “This is a string”;</a:t>
            </a:r>
          </a:p>
          <a:p>
            <a:pPr lvl="1"/>
            <a:r>
              <a:rPr lang="en-US" sz="2400" dirty="0"/>
              <a:t>Type inference is primarily used with reference types </a:t>
            </a:r>
          </a:p>
          <a:p>
            <a:r>
              <a:rPr lang="en-US" sz="2800" dirty="0"/>
              <a:t>Local variable type inference is especially effective in shortening declarations that involve long class names</a:t>
            </a:r>
          </a:p>
          <a:p>
            <a:r>
              <a:rPr lang="en-US" sz="2800" dirty="0"/>
              <a:t>L</a:t>
            </a:r>
            <a:r>
              <a:rPr lang="en-US" sz="2800"/>
              <a:t>ocal </a:t>
            </a:r>
            <a:r>
              <a:rPr lang="en-US" sz="2800" dirty="0"/>
              <a:t>variable type inference can also be used with user-defined classes</a:t>
            </a:r>
          </a:p>
          <a:p>
            <a:pPr lvl="1"/>
            <a:r>
              <a:rPr lang="en-US" sz="2400" b="1" dirty="0"/>
              <a:t>var mc = new </a:t>
            </a:r>
            <a:r>
              <a:rPr lang="en-US" sz="2400" b="1" dirty="0" err="1"/>
              <a:t>MyClass</a:t>
            </a:r>
            <a:r>
              <a:rPr lang="en-US" sz="2400" b="1" dirty="0"/>
              <a:t>();</a:t>
            </a:r>
          </a:p>
        </p:txBody>
      </p:sp>
      <p:sp>
        <p:nvSpPr>
          <p:cNvPr id="4" name="Footer Placeholder 3">
            <a:extLst>
              <a:ext uri="{FF2B5EF4-FFF2-40B4-BE49-F238E27FC236}">
                <a16:creationId xmlns:a16="http://schemas.microsoft.com/office/drawing/2014/main" id="{A21B54FD-BC60-4963-A936-AA6C1FCA83D6}"/>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519B6DBF-AFDA-41A8-89D0-F2ED04AAE2F1}"/>
              </a:ext>
            </a:extLst>
          </p:cNvPr>
          <p:cNvSpPr>
            <a:spLocks noGrp="1"/>
          </p:cNvSpPr>
          <p:nvPr>
            <p:ph type="sldNum" sz="quarter" idx="12"/>
          </p:nvPr>
        </p:nvSpPr>
        <p:spPr/>
        <p:txBody>
          <a:bodyPr/>
          <a:lstStyle/>
          <a:p>
            <a:fld id="{B6F15528-21DE-4FAA-801E-634DDDAF4B2B}" type="slidenum">
              <a:rPr lang="en-US" smtClean="0"/>
              <a:t>92</a:t>
            </a:fld>
            <a:endParaRPr lang="en-US"/>
          </a:p>
        </p:txBody>
      </p:sp>
    </p:spTree>
    <p:extLst>
      <p:ext uri="{BB962C8B-B14F-4D97-AF65-F5344CB8AC3E}">
        <p14:creationId xmlns:p14="http://schemas.microsoft.com/office/powerpoint/2010/main" val="223994967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9D089-D9B7-4BC6-BEAE-CCD9C761CBA2}"/>
              </a:ext>
            </a:extLst>
          </p:cNvPr>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Local Variable Type Inference</a:t>
            </a:r>
          </a:p>
        </p:txBody>
      </p:sp>
      <p:sp>
        <p:nvSpPr>
          <p:cNvPr id="4" name="Footer Placeholder 3">
            <a:extLst>
              <a:ext uri="{FF2B5EF4-FFF2-40B4-BE49-F238E27FC236}">
                <a16:creationId xmlns:a16="http://schemas.microsoft.com/office/drawing/2014/main" id="{A21B54FD-BC60-4963-A936-AA6C1FCA83D6}"/>
              </a:ext>
            </a:extLst>
          </p:cNvPr>
          <p:cNvSpPr>
            <a:spLocks noGrp="1"/>
          </p:cNvSpPr>
          <p:nvPr>
            <p:ph type="ftr" sz="quarter" idx="11"/>
          </p:nvPr>
        </p:nvSpPr>
        <p:spPr/>
        <p:txBody>
          <a:bodyPr/>
          <a:lstStyle/>
          <a:p>
            <a:r>
              <a:rPr lang="en-US"/>
              <a:t>Prepared By - Rifat Shahriyar</a:t>
            </a:r>
          </a:p>
        </p:txBody>
      </p:sp>
      <p:sp>
        <p:nvSpPr>
          <p:cNvPr id="5" name="Slide Number Placeholder 4">
            <a:extLst>
              <a:ext uri="{FF2B5EF4-FFF2-40B4-BE49-F238E27FC236}">
                <a16:creationId xmlns:a16="http://schemas.microsoft.com/office/drawing/2014/main" id="{519B6DBF-AFDA-41A8-89D0-F2ED04AAE2F1}"/>
              </a:ext>
            </a:extLst>
          </p:cNvPr>
          <p:cNvSpPr>
            <a:spLocks noGrp="1"/>
          </p:cNvSpPr>
          <p:nvPr>
            <p:ph type="sldNum" sz="quarter" idx="12"/>
          </p:nvPr>
        </p:nvSpPr>
        <p:spPr/>
        <p:txBody>
          <a:bodyPr/>
          <a:lstStyle/>
          <a:p>
            <a:fld id="{B6F15528-21DE-4FAA-801E-634DDDAF4B2B}" type="slidenum">
              <a:rPr lang="en-US" smtClean="0"/>
              <a:t>93</a:t>
            </a:fld>
            <a:endParaRPr lang="en-US"/>
          </a:p>
        </p:txBody>
      </p:sp>
      <p:sp>
        <p:nvSpPr>
          <p:cNvPr id="9" name="TextBox 8">
            <a:extLst>
              <a:ext uri="{FF2B5EF4-FFF2-40B4-BE49-F238E27FC236}">
                <a16:creationId xmlns:a16="http://schemas.microsoft.com/office/drawing/2014/main" id="{97EF3EB6-BA1F-F658-1DF4-92DA68AFFBD0}"/>
              </a:ext>
            </a:extLst>
          </p:cNvPr>
          <p:cNvSpPr txBox="1"/>
          <p:nvPr/>
        </p:nvSpPr>
        <p:spPr>
          <a:xfrm>
            <a:off x="152400" y="1676400"/>
            <a:ext cx="3043687" cy="3970318"/>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MyClass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MyClass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setX</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getX</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112786A-64FC-8E90-D819-D39B33BDD5A6}"/>
              </a:ext>
            </a:extLst>
          </p:cNvPr>
          <p:cNvSpPr txBox="1"/>
          <p:nvPr/>
        </p:nvSpPr>
        <p:spPr>
          <a:xfrm>
            <a:off x="3352800" y="1676400"/>
            <a:ext cx="5715000" cy="286232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RefVarDemo</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args</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mc</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new</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MyClass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mc</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mc</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setX</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mc</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getX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var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str</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System</a:t>
            </a:r>
            <a:r>
              <a:rPr lang="en-US" b="0" dirty="0" err="1">
                <a:solidFill>
                  <a:srgbClr val="3B3B3B"/>
                </a:solidFill>
                <a:effectLst/>
                <a:latin typeface="Consolas" panose="020B0609020204030204" pitchFamily="49" charset="0"/>
              </a:rPr>
              <a:t>.</a:t>
            </a:r>
            <a:r>
              <a:rPr lang="en-US" b="0" dirty="0" err="1">
                <a:solidFill>
                  <a:srgbClr val="0070C1"/>
                </a:solidFill>
                <a:effectLst/>
                <a:latin typeface="Consolas" panose="020B0609020204030204" pitchFamily="49" charset="0"/>
              </a:rPr>
              <a:t>out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str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66496977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69256-420B-4147-A81D-FA7633CAADE6}"/>
              </a:ext>
            </a:extLst>
          </p:cNvPr>
          <p:cNvSpPr>
            <a:spLocks noGrp="1"/>
          </p:cNvSpPr>
          <p:nvPr>
            <p:ph type="title"/>
          </p:nvPr>
        </p:nvSpPr>
        <p:spPr>
          <a:xfrm>
            <a:off x="457200" y="25220"/>
            <a:ext cx="8229600" cy="714613"/>
          </a:xfrm>
        </p:spPr>
        <p:txBody>
          <a:bodyPr>
            <a:normAutofit fontScale="90000"/>
          </a:bodyPr>
          <a:lstStyle/>
          <a:p>
            <a:r>
              <a:rPr lang="en-GB" dirty="0">
                <a:solidFill>
                  <a:srgbClr val="00B0F0"/>
                </a:solidFill>
              </a:rPr>
              <a:t>Error Hunt</a:t>
            </a:r>
            <a:endParaRPr lang="en-US" dirty="0">
              <a:solidFill>
                <a:srgbClr val="00B0F0"/>
              </a:solidFill>
            </a:endParaRPr>
          </a:p>
        </p:txBody>
      </p:sp>
      <p:sp>
        <p:nvSpPr>
          <p:cNvPr id="5" name="Slide Number Placeholder 4">
            <a:extLst>
              <a:ext uri="{FF2B5EF4-FFF2-40B4-BE49-F238E27FC236}">
                <a16:creationId xmlns:a16="http://schemas.microsoft.com/office/drawing/2014/main" id="{23823655-EA18-4E78-862D-F653AF780CF9}"/>
              </a:ext>
            </a:extLst>
          </p:cNvPr>
          <p:cNvSpPr>
            <a:spLocks noGrp="1"/>
          </p:cNvSpPr>
          <p:nvPr>
            <p:ph type="sldNum" sz="quarter" idx="12"/>
          </p:nvPr>
        </p:nvSpPr>
        <p:spPr/>
        <p:txBody>
          <a:bodyPr/>
          <a:lstStyle/>
          <a:p>
            <a:fld id="{EFD55D81-00EE-A74A-87ED-7F9182A32A7C}" type="slidenum">
              <a:rPr lang="en-US" smtClean="0"/>
              <a:t>94</a:t>
            </a:fld>
            <a:endParaRPr lang="en-US" dirty="0"/>
          </a:p>
        </p:txBody>
      </p:sp>
      <p:sp>
        <p:nvSpPr>
          <p:cNvPr id="7" name="TextBox 6">
            <a:extLst>
              <a:ext uri="{FF2B5EF4-FFF2-40B4-BE49-F238E27FC236}">
                <a16:creationId xmlns:a16="http://schemas.microsoft.com/office/drawing/2014/main" id="{5B9F89CD-5539-46A4-93FC-7BBFCD7E9E9C}"/>
              </a:ext>
            </a:extLst>
          </p:cNvPr>
          <p:cNvSpPr txBox="1"/>
          <p:nvPr/>
        </p:nvSpPr>
        <p:spPr>
          <a:xfrm>
            <a:off x="104774" y="691971"/>
            <a:ext cx="3810000" cy="6124754"/>
          </a:xfrm>
          <a:prstGeom prst="rect">
            <a:avLst/>
          </a:prstGeom>
          <a:ln w="12700"/>
        </p:spPr>
        <p:style>
          <a:lnRef idx="2">
            <a:schemeClr val="accent3"/>
          </a:lnRef>
          <a:fillRef idx="1">
            <a:schemeClr val="lt1"/>
          </a:fillRef>
          <a:effectRef idx="0">
            <a:schemeClr val="accent3"/>
          </a:effectRef>
          <a:fontRef idx="minor">
            <a:schemeClr val="dk1"/>
          </a:fontRef>
        </p:style>
        <p:txBody>
          <a:bodyPr wrap="square">
            <a:spAutoFit/>
          </a:bodyPr>
          <a:lstStyle/>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A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a;</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x;</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final</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CT_NO = </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static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static</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st</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 {</a:t>
            </a:r>
          </a:p>
          <a:p>
            <a:r>
              <a:rPr lang="en-US" sz="1400" b="0" dirty="0">
                <a:solidFill>
                  <a:srgbClr val="000000"/>
                </a:solidFill>
                <a:effectLst/>
                <a:latin typeface="Consolas" panose="020B0609020204030204" pitchFamily="49" charset="0"/>
              </a:rPr>
              <a:t>        a = x = </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CT_NO = </a:t>
            </a:r>
            <a:r>
              <a:rPr lang="en-US" sz="1400" b="0" dirty="0">
                <a:solidFill>
                  <a:srgbClr val="098658"/>
                </a:solidFill>
                <a:effectLst/>
                <a:latin typeface="Consolas" panose="020B0609020204030204" pitchFamily="49" charset="0"/>
              </a:rPr>
              <a:t>3</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setVars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arg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a:t>
            </a:r>
            <a:r>
              <a:rPr lang="en-US" sz="1400" b="0" dirty="0">
                <a:solidFill>
                  <a:srgbClr val="000000"/>
                </a:solidFill>
                <a:effectLst/>
                <a:latin typeface="Consolas" panose="020B0609020204030204" pitchFamily="49" charset="0"/>
              </a:rPr>
              <a:t> =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.x</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arg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static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B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a;</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void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setVars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int</a:t>
            </a:r>
            <a:r>
              <a:rPr lang="en-US" sz="1400" b="0" dirty="0">
                <a:solidFill>
                  <a:srgbClr val="000000"/>
                </a:solidFill>
                <a:effectLst/>
                <a:latin typeface="Consolas" panose="020B0609020204030204" pitchFamily="49" charset="0"/>
              </a:rPr>
              <a:t> a)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A.a</a:t>
            </a:r>
            <a:r>
              <a:rPr lang="en-US" sz="1400" b="0" dirty="0">
                <a:solidFill>
                  <a:srgbClr val="000000"/>
                </a:solidFill>
                <a:effectLst/>
                <a:latin typeface="Consolas" panose="020B0609020204030204" pitchFamily="49" charset="0"/>
              </a:rPr>
              <a:t> = a;</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a:t>
            </a:r>
            <a:r>
              <a:rPr lang="en-US" sz="1400" b="0" dirty="0">
                <a:solidFill>
                  <a:srgbClr val="000000"/>
                </a:solidFill>
                <a:effectLst/>
                <a:latin typeface="Consolas" panose="020B0609020204030204" pitchFamily="49" charset="0"/>
              </a:rPr>
              <a:t> = a;</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7A9DB360-BCFF-4EE7-9CB1-4E4EFEDA7ABE}"/>
              </a:ext>
            </a:extLst>
          </p:cNvPr>
          <p:cNvSpPr txBox="1"/>
          <p:nvPr/>
        </p:nvSpPr>
        <p:spPr>
          <a:xfrm>
            <a:off x="4048124" y="696158"/>
            <a:ext cx="4867275" cy="3662541"/>
          </a:xfrm>
          <a:prstGeom prst="rect">
            <a:avLst/>
          </a:prstGeom>
          <a:ln w="9525"/>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b="0" dirty="0">
                <a:solidFill>
                  <a:srgbClr val="0000FF"/>
                </a:solidFill>
                <a:effectLst/>
                <a:latin typeface="Consolas" panose="020B0609020204030204" pitchFamily="49" charset="0"/>
              </a:rPr>
              <a:t>public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main(</a:t>
            </a:r>
            <a:r>
              <a:rPr lang="en-US" sz="1600" b="0" dirty="0">
                <a:solidFill>
                  <a:srgbClr val="0000FF"/>
                </a:solidFill>
                <a:effectLst/>
                <a:latin typeface="Consolas" panose="020B0609020204030204" pitchFamily="49" charset="0"/>
              </a:rPr>
              <a:t>String</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args</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a:t>
            </a:r>
            <a:r>
              <a:rPr lang="en-US" sz="1600" b="0" dirty="0">
                <a:solidFill>
                  <a:srgbClr val="000000"/>
                </a:solidFill>
                <a:effectLst/>
                <a:latin typeface="Consolas" panose="020B0609020204030204" pitchFamily="49" charset="0"/>
              </a:rPr>
              <a:t> ob1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a:t>
            </a:r>
            <a:r>
              <a:rPr lang="en-US" sz="1600" b="0" dirty="0">
                <a:solidFill>
                  <a:srgbClr val="000000"/>
                </a:solidFill>
                <a:effectLst/>
                <a:latin typeface="Consolas" panose="020B0609020204030204" pitchFamily="49" charset="0"/>
              </a:rPr>
              <a:t> ob2;</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ob3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A();</a:t>
            </a:r>
          </a:p>
          <a:p>
            <a:r>
              <a:rPr lang="en-US" sz="1600" b="0" dirty="0">
                <a:solidFill>
                  <a:srgbClr val="000000"/>
                </a:solidFill>
                <a:effectLst/>
                <a:latin typeface="Consolas" panose="020B0609020204030204" pitchFamily="49" charset="0"/>
              </a:rPr>
              <a:t>        ob1.setVars(</a:t>
            </a:r>
            <a:r>
              <a:rPr lang="en-US" sz="1600" b="0" dirty="0">
                <a:solidFill>
                  <a:srgbClr val="098658"/>
                </a:solidFill>
                <a:effectLst/>
                <a:latin typeface="Consolas" panose="020B0609020204030204" pitchFamily="49" charset="0"/>
              </a:rPr>
              <a:t>5</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ob2.incr();</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a:t>
            </a:r>
            <a:r>
              <a:rPr lang="en-US" sz="1600" b="0" dirty="0">
                <a:solidFill>
                  <a:srgbClr val="000000"/>
                </a:solidFill>
                <a:effectLst/>
                <a:latin typeface="Consolas" panose="020B0609020204030204" pitchFamily="49" charset="0"/>
              </a:rPr>
              <a:t> ob4 = </a:t>
            </a:r>
            <a:r>
              <a:rPr lang="en-US" sz="1600" b="0" dirty="0">
                <a:solidFill>
                  <a:srgbClr val="0000FF"/>
                </a:solidFill>
                <a:effectLst/>
                <a:latin typeface="Consolas" panose="020B0609020204030204" pitchFamily="49" charset="0"/>
              </a:rPr>
              <a:t>new</a:t>
            </a:r>
            <a:r>
              <a:rPr lang="en-US" sz="1600" b="0" dirty="0">
                <a:solidFill>
                  <a:srgbClr val="000000"/>
                </a:solidFill>
                <a:effectLst/>
                <a:latin typeface="Consolas" panose="020B0609020204030204" pitchFamily="49" charset="0"/>
              </a:rPr>
              <a:t> ob3.B();</a:t>
            </a:r>
          </a:p>
          <a:p>
            <a:r>
              <a:rPr lang="en-US" sz="1600" b="0" dirty="0">
                <a:solidFill>
                  <a:srgbClr val="000000"/>
                </a:solidFill>
                <a:effectLst/>
                <a:latin typeface="Consolas" panose="020B0609020204030204" pitchFamily="49" charset="0"/>
              </a:rPr>
              <a:t>        ob4.setVars(</a:t>
            </a:r>
            <a:r>
              <a:rPr lang="en-US" sz="1600" b="0" dirty="0">
                <a:solidFill>
                  <a:srgbClr val="098658"/>
                </a:solidFill>
                <a:effectLst/>
                <a:latin typeface="Consolas" panose="020B0609020204030204" pitchFamily="49" charset="0"/>
              </a:rPr>
              <a:t>10</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System.out.println</a:t>
            </a:r>
            <a:r>
              <a:rPr lang="en-US" sz="1600" b="0" dirty="0">
                <a:solidFill>
                  <a:srgbClr val="000000"/>
                </a:solidFill>
                <a:effectLst/>
                <a:latin typeface="Consolas" panose="020B0609020204030204" pitchFamily="49" charset="0"/>
              </a:rPr>
              <a:t>(ob1.a);</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System.out.println</a:t>
            </a:r>
            <a:r>
              <a:rPr lang="en-US" sz="1600" b="0" dirty="0">
                <a:solidFill>
                  <a:srgbClr val="000000"/>
                </a:solidFill>
                <a:effectLst/>
                <a:latin typeface="Consolas" panose="020B0609020204030204" pitchFamily="49" charset="0"/>
              </a:rPr>
              <a:t>(ob2.st);</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System.out.println</a:t>
            </a:r>
            <a:r>
              <a:rPr lang="en-US" sz="1600" b="0" dirty="0">
                <a:solidFill>
                  <a:srgbClr val="000000"/>
                </a:solidFill>
                <a:effectLst/>
                <a:latin typeface="Consolas" panose="020B0609020204030204" pitchFamily="49" charset="0"/>
              </a:rPr>
              <a:t>(ob3.x);</a:t>
            </a:r>
          </a:p>
          <a:p>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System.out.println</a:t>
            </a:r>
            <a:r>
              <a:rPr lang="en-US" sz="1600" b="0" dirty="0">
                <a:solidFill>
                  <a:srgbClr val="000000"/>
                </a:solidFill>
                <a:effectLst/>
                <a:latin typeface="Consolas" panose="020B0609020204030204" pitchFamily="49" charset="0"/>
              </a:rPr>
              <a:t>(ob4.a);</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endParaRPr lang="en-US" sz="1600" dirty="0"/>
          </a:p>
        </p:txBody>
      </p:sp>
    </p:spTree>
    <p:extLst>
      <p:ext uri="{BB962C8B-B14F-4D97-AF65-F5344CB8AC3E}">
        <p14:creationId xmlns:p14="http://schemas.microsoft.com/office/powerpoint/2010/main" val="5476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79955" y="2536948"/>
            <a:ext cx="1784350" cy="738664"/>
          </a:xfrm>
          <a:prstGeom prst="rect">
            <a:avLst/>
          </a:prstGeom>
        </p:spPr>
        <p:txBody>
          <a:bodyPr vert="horz" wrap="square" lIns="0" tIns="0" rIns="0" bIns="0" rtlCol="0">
            <a:spAutoFit/>
          </a:bodyPr>
          <a:lstStyle>
            <a:defPPr>
              <a:defRPr lang="en-US"/>
            </a:defPPr>
            <a:lvl1pPr marL="12700">
              <a:lnSpc>
                <a:spcPct val="100000"/>
              </a:lnSpc>
              <a:defRPr sz="4800" b="1" i="1">
                <a:solidFill>
                  <a:schemeClr val="accent6">
                    <a:lumMod val="75000"/>
                  </a:schemeClr>
                </a:solidFill>
                <a:latin typeface="Calibri"/>
                <a:cs typeface="Calibri"/>
              </a:defRPr>
            </a:lvl1pPr>
          </a:lstStyle>
          <a:p>
            <a:r>
              <a:rPr lang="en-US" dirty="0"/>
              <a:t>Strings</a:t>
            </a:r>
            <a:endParaRPr dirty="0"/>
          </a:p>
        </p:txBody>
      </p:sp>
      <p:sp>
        <p:nvSpPr>
          <p:cNvPr id="3" name="Slide Number Placeholder 2"/>
          <p:cNvSpPr>
            <a:spLocks noGrp="1"/>
          </p:cNvSpPr>
          <p:nvPr>
            <p:ph type="sldNum" sz="quarter" idx="12"/>
          </p:nvPr>
        </p:nvSpPr>
        <p:spPr/>
        <p:txBody>
          <a:bodyPr/>
          <a:lstStyle/>
          <a:p>
            <a:fld id="{B6F15528-21DE-4FAA-801E-634DDDAF4B2B}" type="slidenum">
              <a:rPr lang="en-US" smtClean="0"/>
              <a:t>95</a:t>
            </a:fld>
            <a:endParaRPr lang="en-US" dirty="0"/>
          </a:p>
        </p:txBody>
      </p:sp>
      <p:sp>
        <p:nvSpPr>
          <p:cNvPr id="4" name="Footer Placeholder 3">
            <a:extLst>
              <a:ext uri="{FF2B5EF4-FFF2-40B4-BE49-F238E27FC236}">
                <a16:creationId xmlns:a16="http://schemas.microsoft.com/office/drawing/2014/main" id="{A998916D-5200-4E69-BB9F-54BF7BD6CCA1}"/>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24553765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related classes</a:t>
            </a:r>
          </a:p>
        </p:txBody>
      </p:sp>
      <p:sp>
        <p:nvSpPr>
          <p:cNvPr id="4" name="Content Placeholder 3"/>
          <p:cNvSpPr>
            <a:spLocks noGrp="1"/>
          </p:cNvSpPr>
          <p:nvPr>
            <p:ph idx="1"/>
          </p:nvPr>
        </p:nvSpPr>
        <p:spPr>
          <a:xfrm>
            <a:off x="457200" y="1400175"/>
            <a:ext cx="8229600" cy="4525963"/>
          </a:xfrm>
        </p:spPr>
        <p:txBody>
          <a:bodyPr>
            <a:noAutofit/>
          </a:bodyPr>
          <a:lstStyle/>
          <a:p>
            <a:r>
              <a:rPr lang="en-US" sz="2800" dirty="0"/>
              <a:t>Java provides four String related classes</a:t>
            </a:r>
          </a:p>
          <a:p>
            <a:r>
              <a:rPr lang="en-US" sz="2800" dirty="0"/>
              <a:t>java.lang package</a:t>
            </a:r>
          </a:p>
          <a:p>
            <a:pPr lvl="1"/>
            <a:r>
              <a:rPr lang="en-US" sz="2400" b="1" i="1" dirty="0"/>
              <a:t>String</a:t>
            </a:r>
            <a:r>
              <a:rPr lang="en-US" sz="2400" dirty="0"/>
              <a:t> class: Storing and processing Strings but Strings created using the String class cannot be modified (</a:t>
            </a:r>
            <a:r>
              <a:rPr lang="en-US" sz="2400" b="1" dirty="0"/>
              <a:t>immutable</a:t>
            </a:r>
            <a:r>
              <a:rPr lang="en-US" sz="2400" dirty="0"/>
              <a:t>)</a:t>
            </a:r>
          </a:p>
          <a:p>
            <a:pPr lvl="1"/>
            <a:r>
              <a:rPr lang="en-US" sz="2400" b="1" i="1" dirty="0"/>
              <a:t>StringBuffer</a:t>
            </a:r>
            <a:r>
              <a:rPr lang="en-US" sz="2400" b="1" dirty="0"/>
              <a:t>/</a:t>
            </a:r>
            <a:r>
              <a:rPr lang="en-US" sz="2400" b="1" i="1" dirty="0"/>
              <a:t>StringBuilder </a:t>
            </a:r>
            <a:r>
              <a:rPr lang="en-US" sz="2400" dirty="0"/>
              <a:t>class: Create flexible Strings that can be modified</a:t>
            </a:r>
          </a:p>
          <a:p>
            <a:r>
              <a:rPr lang="en-US" sz="2800" dirty="0"/>
              <a:t>java.util package</a:t>
            </a:r>
          </a:p>
          <a:p>
            <a:pPr lvl="1"/>
            <a:r>
              <a:rPr lang="en-US" sz="2400" b="1" i="1" dirty="0"/>
              <a:t>StringTokenizer</a:t>
            </a:r>
            <a:r>
              <a:rPr lang="en-US" sz="2400" dirty="0"/>
              <a:t> class: Can be used to extract tokens from a String</a:t>
            </a:r>
          </a:p>
          <a:p>
            <a:endParaRPr lang="en-US" sz="2800" dirty="0"/>
          </a:p>
        </p:txBody>
      </p:sp>
      <p:sp>
        <p:nvSpPr>
          <p:cNvPr id="2" name="Slide Number Placeholder 1"/>
          <p:cNvSpPr>
            <a:spLocks noGrp="1"/>
          </p:cNvSpPr>
          <p:nvPr>
            <p:ph type="sldNum" sz="quarter" idx="12"/>
          </p:nvPr>
        </p:nvSpPr>
        <p:spPr/>
        <p:txBody>
          <a:bodyPr/>
          <a:lstStyle/>
          <a:p>
            <a:fld id="{B6F15528-21DE-4FAA-801E-634DDDAF4B2B}" type="slidenum">
              <a:rPr lang="en-US" smtClean="0"/>
              <a:t>96</a:t>
            </a:fld>
            <a:endParaRPr lang="en-US" dirty="0"/>
          </a:p>
        </p:txBody>
      </p:sp>
      <p:sp>
        <p:nvSpPr>
          <p:cNvPr id="5" name="Footer Placeholder 4">
            <a:extLst>
              <a:ext uri="{FF2B5EF4-FFF2-40B4-BE49-F238E27FC236}">
                <a16:creationId xmlns:a16="http://schemas.microsoft.com/office/drawing/2014/main" id="{A1CA3311-D9C8-4C0B-8AA9-DDEB97BF03E9}"/>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6764431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a:t>
            </a:r>
          </a:p>
        </p:txBody>
      </p:sp>
      <p:sp>
        <p:nvSpPr>
          <p:cNvPr id="3" name="Content Placeholder 2"/>
          <p:cNvSpPr>
            <a:spLocks noGrp="1"/>
          </p:cNvSpPr>
          <p:nvPr>
            <p:ph idx="1"/>
          </p:nvPr>
        </p:nvSpPr>
        <p:spPr>
          <a:xfrm>
            <a:off x="457200" y="1400175"/>
            <a:ext cx="8229600" cy="4525963"/>
          </a:xfrm>
        </p:spPr>
        <p:txBody>
          <a:bodyPr>
            <a:noAutofit/>
          </a:bodyPr>
          <a:lstStyle/>
          <a:p>
            <a:r>
              <a:rPr lang="en-US" sz="2800" dirty="0"/>
              <a:t>String class provide many constructors and more than 40 methods for examining in individual characters in a sequence</a:t>
            </a:r>
          </a:p>
          <a:p>
            <a:r>
              <a:rPr lang="en-US" sz="2800" dirty="0"/>
              <a:t>You can create a String from a String value or from an array of characters.</a:t>
            </a:r>
          </a:p>
          <a:p>
            <a:pPr lvl="1"/>
            <a:r>
              <a:rPr lang="en-US" sz="2400" dirty="0"/>
              <a:t>String newString = new String(stringValue);</a:t>
            </a:r>
          </a:p>
          <a:p>
            <a:r>
              <a:rPr lang="en-US" sz="2800" dirty="0"/>
              <a:t>The argument stringValue is a sequence of characters enclosed inside double quotes</a:t>
            </a:r>
          </a:p>
          <a:p>
            <a:pPr lvl="1"/>
            <a:r>
              <a:rPr lang="en-US" sz="2400" dirty="0"/>
              <a:t>String message = new String (“Welcome”); </a:t>
            </a:r>
          </a:p>
          <a:p>
            <a:pPr lvl="1"/>
            <a:r>
              <a:rPr lang="en-US" sz="2400" dirty="0"/>
              <a:t>String message = “Welcome”;</a:t>
            </a:r>
          </a:p>
        </p:txBody>
      </p:sp>
      <p:sp>
        <p:nvSpPr>
          <p:cNvPr id="4" name="Slide Number Placeholder 3"/>
          <p:cNvSpPr>
            <a:spLocks noGrp="1"/>
          </p:cNvSpPr>
          <p:nvPr>
            <p:ph type="sldNum" sz="quarter" idx="12"/>
          </p:nvPr>
        </p:nvSpPr>
        <p:spPr/>
        <p:txBody>
          <a:bodyPr/>
          <a:lstStyle/>
          <a:p>
            <a:fld id="{B6F15528-21DE-4FAA-801E-634DDDAF4B2B}" type="slidenum">
              <a:rPr lang="en-US" smtClean="0"/>
              <a:t>97</a:t>
            </a:fld>
            <a:endParaRPr lang="en-US" dirty="0"/>
          </a:p>
        </p:txBody>
      </p:sp>
      <p:sp>
        <p:nvSpPr>
          <p:cNvPr id="5" name="Footer Placeholder 4">
            <a:extLst>
              <a:ext uri="{FF2B5EF4-FFF2-40B4-BE49-F238E27FC236}">
                <a16:creationId xmlns:a16="http://schemas.microsoft.com/office/drawing/2014/main" id="{9DD5B368-4E33-4950-917C-990EEED73C7B}"/>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32804159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Constructors</a:t>
            </a:r>
          </a:p>
        </p:txBody>
      </p:sp>
      <p:sp>
        <p:nvSpPr>
          <p:cNvPr id="4" name="Slide Number Placeholder 3"/>
          <p:cNvSpPr>
            <a:spLocks noGrp="1"/>
          </p:cNvSpPr>
          <p:nvPr>
            <p:ph type="sldNum" sz="quarter" idx="12"/>
          </p:nvPr>
        </p:nvSpPr>
        <p:spPr/>
        <p:txBody>
          <a:bodyPr/>
          <a:lstStyle/>
          <a:p>
            <a:fld id="{B6F15528-21DE-4FAA-801E-634DDDAF4B2B}" type="slidenum">
              <a:rPr lang="en-US" smtClean="0"/>
              <a:t>98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24000"/>
            <a:ext cx="8153400" cy="5210012"/>
          </a:xfrm>
          <a:prstGeom prst="rect">
            <a:avLst/>
          </a:prstGeom>
        </p:spPr>
      </p:pic>
      <p:sp>
        <p:nvSpPr>
          <p:cNvPr id="3" name="Footer Placeholder 2">
            <a:extLst>
              <a:ext uri="{FF2B5EF4-FFF2-40B4-BE49-F238E27FC236}">
                <a16:creationId xmlns:a16="http://schemas.microsoft.com/office/drawing/2014/main" id="{1C6BECAB-4142-4DB7-A49D-4899AB0510CD}"/>
              </a:ext>
            </a:extLst>
          </p:cNvPr>
          <p:cNvSpPr>
            <a:spLocks noGrp="1"/>
          </p:cNvSpPr>
          <p:nvPr>
            <p:ph type="ftr" sz="quarter" idx="11"/>
          </p:nvPr>
        </p:nvSpPr>
        <p:spPr/>
        <p:txBody>
          <a:bodyPr/>
          <a:lstStyle/>
          <a:p>
            <a:r>
              <a:rPr lang="en-US" dirty="0"/>
              <a:t>Prepared by - Rifat Shahriyar</a:t>
            </a:r>
          </a:p>
        </p:txBody>
      </p:sp>
    </p:spTree>
    <p:extLst>
      <p:ext uri="{BB962C8B-B14F-4D97-AF65-F5344CB8AC3E}">
        <p14:creationId xmlns:p14="http://schemas.microsoft.com/office/powerpoint/2010/main" val="254433912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r>
              <a:rPr lang="en-US" dirty="0">
                <a:solidFill>
                  <a:schemeClr val="tx2">
                    <a:lumMod val="60000"/>
                    <a:lumOff val="40000"/>
                  </a:schemeClr>
                </a:solidFill>
              </a:rPr>
              <a:t>String Length</a:t>
            </a:r>
          </a:p>
        </p:txBody>
      </p:sp>
      <p:sp>
        <p:nvSpPr>
          <p:cNvPr id="3" name="Content Placeholder 2"/>
          <p:cNvSpPr>
            <a:spLocks noGrp="1"/>
          </p:cNvSpPr>
          <p:nvPr>
            <p:ph idx="1"/>
          </p:nvPr>
        </p:nvSpPr>
        <p:spPr>
          <a:xfrm>
            <a:off x="457200" y="1600201"/>
            <a:ext cx="8229600" cy="1600200"/>
          </a:xfrm>
        </p:spPr>
        <p:txBody>
          <a:bodyPr>
            <a:normAutofit/>
          </a:bodyPr>
          <a:lstStyle/>
          <a:p>
            <a:r>
              <a:rPr lang="en-US" sz="2800" dirty="0"/>
              <a:t>Returns the length of a String</a:t>
            </a:r>
          </a:p>
          <a:p>
            <a:pPr lvl="1"/>
            <a:r>
              <a:rPr lang="en-US" sz="2400" b="1" i="1" dirty="0"/>
              <a:t>length()</a:t>
            </a:r>
          </a:p>
          <a:p>
            <a:r>
              <a:rPr lang="en-US" sz="2800" dirty="0"/>
              <a:t>Example:</a:t>
            </a:r>
          </a:p>
        </p:txBody>
      </p:sp>
      <p:sp>
        <p:nvSpPr>
          <p:cNvPr id="4" name="Slide Number Placeholder 3"/>
          <p:cNvSpPr>
            <a:spLocks noGrp="1"/>
          </p:cNvSpPr>
          <p:nvPr>
            <p:ph type="sldNum" sz="quarter" idx="12"/>
          </p:nvPr>
        </p:nvSpPr>
        <p:spPr/>
        <p:txBody>
          <a:bodyPr/>
          <a:lstStyle/>
          <a:p>
            <a:fld id="{B6F15528-21DE-4FAA-801E-634DDDAF4B2B}" type="slidenum">
              <a:rPr lang="en-US" smtClean="0"/>
              <a:t>99</a:t>
            </a:fld>
            <a:endParaRPr lang="en-US" dirty="0"/>
          </a:p>
        </p:txBody>
      </p:sp>
      <p:sp>
        <p:nvSpPr>
          <p:cNvPr id="5" name="Footer Placeholder 4">
            <a:extLst>
              <a:ext uri="{FF2B5EF4-FFF2-40B4-BE49-F238E27FC236}">
                <a16:creationId xmlns:a16="http://schemas.microsoft.com/office/drawing/2014/main" id="{AD9D93AA-EE2B-4ED5-A8A5-384CD831147C}"/>
              </a:ext>
            </a:extLst>
          </p:cNvPr>
          <p:cNvSpPr>
            <a:spLocks noGrp="1"/>
          </p:cNvSpPr>
          <p:nvPr>
            <p:ph type="ftr" sz="quarter" idx="11"/>
          </p:nvPr>
        </p:nvSpPr>
        <p:spPr/>
        <p:txBody>
          <a:bodyPr/>
          <a:lstStyle/>
          <a:p>
            <a:r>
              <a:rPr lang="en-US" dirty="0"/>
              <a:t>Prepared by - Rifat Shahriyar</a:t>
            </a:r>
          </a:p>
        </p:txBody>
      </p:sp>
      <p:sp>
        <p:nvSpPr>
          <p:cNvPr id="7" name="TextBox 6">
            <a:extLst>
              <a:ext uri="{FF2B5EF4-FFF2-40B4-BE49-F238E27FC236}">
                <a16:creationId xmlns:a16="http://schemas.microsoft.com/office/drawing/2014/main" id="{EA65CD7D-880F-B070-66F9-B8B899EB7398}"/>
              </a:ext>
            </a:extLst>
          </p:cNvPr>
          <p:cNvSpPr txBox="1"/>
          <p:nvPr/>
        </p:nvSpPr>
        <p:spPr>
          <a:xfrm>
            <a:off x="1143000" y="3159770"/>
            <a:ext cx="4572000" cy="878830"/>
          </a:xfrm>
          <a:prstGeom prst="rect">
            <a:avLst/>
          </a:prstGeom>
          <a:ln w="9525"/>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s1</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“Hello”;</a:t>
            </a:r>
          </a:p>
          <a:p>
            <a:pPr>
              <a:lnSpc>
                <a:spcPct val="150000"/>
              </a:lnSpc>
            </a:pPr>
            <a:r>
              <a:rPr lang="en-US" b="0" dirty="0" err="1">
                <a:solidFill>
                  <a:srgbClr val="3B3B3B"/>
                </a:solidFill>
                <a:effectLst/>
                <a:latin typeface="Consolas" panose="020B0609020204030204" pitchFamily="49" charset="0"/>
              </a:rPr>
              <a:t>System.out.</a:t>
            </a:r>
            <a:r>
              <a:rPr lang="en-US" b="0" dirty="0" err="1">
                <a:solidFill>
                  <a:srgbClr val="795E26"/>
                </a:solidFill>
                <a:effectLst/>
                <a:latin typeface="Consolas" panose="020B0609020204030204" pitchFamily="49" charset="0"/>
              </a:rPr>
              <a:t>println</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s1</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length</a:t>
            </a:r>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4949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13443</TotalTime>
  <Words>9574</Words>
  <Application>Microsoft Office PowerPoint</Application>
  <PresentationFormat>On-screen Show (4:3)</PresentationFormat>
  <Paragraphs>1192</Paragraphs>
  <Slides>120</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Comic Sans MS</vt:lpstr>
      <vt:lpstr>Consolas</vt:lpstr>
      <vt:lpstr>Times New Roman</vt:lpstr>
      <vt:lpstr>Office Theme</vt:lpstr>
      <vt:lpstr>PowerPoint Presentation</vt:lpstr>
      <vt:lpstr>History of Java</vt:lpstr>
      <vt:lpstr>What is Java</vt:lpstr>
      <vt:lpstr>What is Java (2)</vt:lpstr>
      <vt:lpstr>What is Java</vt:lpstr>
      <vt:lpstr>Java in TIOBE Programming Index</vt:lpstr>
      <vt:lpstr>Java – The Most Popular (2002-2020)</vt:lpstr>
      <vt:lpstr>Java Editions</vt:lpstr>
      <vt:lpstr>Java SE Versions</vt:lpstr>
      <vt:lpstr>Installing Java </vt:lpstr>
      <vt:lpstr>PowerPoint Presentation</vt:lpstr>
      <vt:lpstr>The First Java Program</vt:lpstr>
      <vt:lpstr>Examining Welcome.java</vt:lpstr>
      <vt:lpstr>Examining Welcome.java</vt:lpstr>
      <vt:lpstr>Examining Welcome.java</vt:lpstr>
      <vt:lpstr>Examining Welcome.java</vt:lpstr>
      <vt:lpstr>Examining Welcome.java</vt:lpstr>
      <vt:lpstr>Examining Welcome.java</vt:lpstr>
      <vt:lpstr>Compiling a Java Program</vt:lpstr>
      <vt:lpstr>Compiling a Java Program</vt:lpstr>
      <vt:lpstr>Executing a Java Program</vt:lpstr>
      <vt:lpstr>Java Development Environment</vt:lpstr>
      <vt:lpstr>Phase 1: Creating a Program</vt:lpstr>
      <vt:lpstr>Phase 2: Compiling a Java Program</vt:lpstr>
      <vt:lpstr>Bytecodes *</vt:lpstr>
      <vt:lpstr>JVM (Java Virtual Machine) *</vt:lpstr>
      <vt:lpstr>JVM (Java Virtual Machine) *</vt:lpstr>
      <vt:lpstr>Phase 3: Loading a Program *</vt:lpstr>
      <vt:lpstr>Phase 4: Bytecode Verification *</vt:lpstr>
      <vt:lpstr>Phase 5: Execution</vt:lpstr>
      <vt:lpstr>Another Java Program</vt:lpstr>
      <vt:lpstr>Examining A.java</vt:lpstr>
      <vt:lpstr>Primitive (built‐in) Data types</vt:lpstr>
      <vt:lpstr>Boolean Type</vt:lpstr>
      <vt:lpstr>Non‐primitive Data types</vt:lpstr>
      <vt:lpstr>Primitive vs. Non‐primitive type</vt:lpstr>
      <vt:lpstr>Primitive vs. Non‐primitive type</vt:lpstr>
      <vt:lpstr>Java References</vt:lpstr>
      <vt:lpstr>PowerPoint Presentation</vt:lpstr>
      <vt:lpstr>Java References</vt:lpstr>
      <vt:lpstr>Java References</vt:lpstr>
      <vt:lpstr>PowerPoint Presentation</vt:lpstr>
      <vt:lpstr>Arrays</vt:lpstr>
      <vt:lpstr>Arrays</vt:lpstr>
      <vt:lpstr>Declaring and Creating Arrays</vt:lpstr>
      <vt:lpstr>Declaring and Creating Arrays</vt:lpstr>
      <vt:lpstr>Declaring and Creating Arrays</vt:lpstr>
      <vt:lpstr>Arrays</vt:lpstr>
      <vt:lpstr>Using an Array Initializer</vt:lpstr>
      <vt:lpstr>Arrays of Primitive Types</vt:lpstr>
      <vt:lpstr>Arrays of Reference Types</vt:lpstr>
      <vt:lpstr>Arrays of Reference Types</vt:lpstr>
      <vt:lpstr>Passing Arrays to Methods</vt:lpstr>
      <vt:lpstr>Passing Arrays to Methods</vt:lpstr>
      <vt:lpstr>Multidimensional Arrays</vt:lpstr>
      <vt:lpstr>Multidimensional Arrays</vt:lpstr>
      <vt:lpstr>Multidimensional Arrays</vt:lpstr>
      <vt:lpstr>PowerPoint Presentation</vt:lpstr>
      <vt:lpstr>Using Command‐Line Arguments</vt:lpstr>
      <vt:lpstr>Using Command‐Line Arguments</vt:lpstr>
      <vt:lpstr>PowerPoint Presentation</vt:lpstr>
      <vt:lpstr>For‐Each version of the for loop</vt:lpstr>
      <vt:lpstr>PowerPoint Presentation</vt:lpstr>
      <vt:lpstr>Scanner</vt:lpstr>
      <vt:lpstr>Scanner</vt:lpstr>
      <vt:lpstr>JOptionPane</vt:lpstr>
      <vt:lpstr>PowerPoint Presentation</vt:lpstr>
      <vt:lpstr>Static Variables</vt:lpstr>
      <vt:lpstr>Static Methods &amp; Blocks</vt:lpstr>
      <vt:lpstr>Static</vt:lpstr>
      <vt:lpstr>Final</vt:lpstr>
      <vt:lpstr>Unsigned right shift operator</vt:lpstr>
      <vt:lpstr>PowerPoint Presentation</vt:lpstr>
      <vt:lpstr>Nested Classes</vt:lpstr>
      <vt:lpstr>Static Nested Classes</vt:lpstr>
      <vt:lpstr>Static Nested Classes</vt:lpstr>
      <vt:lpstr>Static Nested Classes</vt:lpstr>
      <vt:lpstr>Inner Classes</vt:lpstr>
      <vt:lpstr>Inner Classes</vt:lpstr>
      <vt:lpstr>Inner Classes</vt:lpstr>
      <vt:lpstr>Inner Classes</vt:lpstr>
      <vt:lpstr>Inner Classes</vt:lpstr>
      <vt:lpstr>Variable Arguments</vt:lpstr>
      <vt:lpstr>Variable Arguments Ambiguity</vt:lpstr>
      <vt:lpstr>PowerPoint Presentation</vt:lpstr>
      <vt:lpstr>Local Variable Type Inference</vt:lpstr>
      <vt:lpstr>Local Variable Type Inference</vt:lpstr>
      <vt:lpstr>Local Variable Type Inference</vt:lpstr>
      <vt:lpstr>Local Variable Type Inference</vt:lpstr>
      <vt:lpstr>Local Variable Type Inference</vt:lpstr>
      <vt:lpstr>Local Variable Type Inference</vt:lpstr>
      <vt:lpstr>Local Variable Type Inference</vt:lpstr>
      <vt:lpstr>Local Variable Type Inference</vt:lpstr>
      <vt:lpstr>Error Hunt</vt:lpstr>
      <vt:lpstr>PowerPoint Presentation</vt:lpstr>
      <vt:lpstr>String related classes</vt:lpstr>
      <vt:lpstr>String</vt:lpstr>
      <vt:lpstr>String Constructors</vt:lpstr>
      <vt:lpstr>String Length</vt:lpstr>
      <vt:lpstr>Extraction</vt:lpstr>
      <vt:lpstr>Extracting Substrings</vt:lpstr>
      <vt:lpstr>String Comparisons</vt:lpstr>
      <vt:lpstr>String Comparisons</vt:lpstr>
      <vt:lpstr>String Comparisons</vt:lpstr>
      <vt:lpstr>String Comparisons</vt:lpstr>
      <vt:lpstr>String Concatenation</vt:lpstr>
      <vt:lpstr>String Search</vt:lpstr>
      <vt:lpstr>String Conversions</vt:lpstr>
      <vt:lpstr>String to Other Conversions</vt:lpstr>
      <vt:lpstr>String to Other Conversions</vt:lpstr>
      <vt:lpstr>String Conversion Example</vt:lpstr>
      <vt:lpstr>String Split</vt:lpstr>
      <vt:lpstr>StringTokenizer</vt:lpstr>
      <vt:lpstr>StringTokenizer</vt:lpstr>
      <vt:lpstr>StringTokenizer</vt:lpstr>
      <vt:lpstr>PowerPoint Presentation</vt:lpstr>
      <vt:lpstr>StringBuffer</vt:lpstr>
      <vt:lpstr>StringBuffer Constructors</vt:lpstr>
      <vt:lpstr>StringBuilder</vt:lpstr>
      <vt:lpstr>StringBuffer/StringBuilder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Rifat Shahriyar</dc:creator>
  <cp:lastModifiedBy>Md Abu Russel</cp:lastModifiedBy>
  <cp:revision>158</cp:revision>
  <dcterms:created xsi:type="dcterms:W3CDTF">2015-08-10T16:02:59Z</dcterms:created>
  <dcterms:modified xsi:type="dcterms:W3CDTF">2025-02-01T20:52:55Z</dcterms:modified>
</cp:coreProperties>
</file>