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0" r:id="rId5"/>
    <p:sldId id="262" r:id="rId6"/>
    <p:sldId id="263" r:id="rId7"/>
    <p:sldId id="266"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Burzinski" userId="5e494aa88bf91a39" providerId="LiveId" clId="{6B1D4AA5-B943-4994-B25D-FC2BF7FB1E3A}"/>
    <pc:docChg chg="custSel modSld">
      <pc:chgData name="Alex Burzinski" userId="5e494aa88bf91a39" providerId="LiveId" clId="{6B1D4AA5-B943-4994-B25D-FC2BF7FB1E3A}" dt="2019-05-15T23:07:16.856" v="343" actId="1076"/>
      <pc:docMkLst>
        <pc:docMk/>
      </pc:docMkLst>
      <pc:sldChg chg="addSp modSp">
        <pc:chgData name="Alex Burzinski" userId="5e494aa88bf91a39" providerId="LiveId" clId="{6B1D4AA5-B943-4994-B25D-FC2BF7FB1E3A}" dt="2019-05-15T23:07:16.856" v="343" actId="1076"/>
        <pc:sldMkLst>
          <pc:docMk/>
          <pc:sldMk cId="2812930775" sldId="256"/>
        </pc:sldMkLst>
        <pc:spChg chg="mod">
          <ac:chgData name="Alex Burzinski" userId="5e494aa88bf91a39" providerId="LiveId" clId="{6B1D4AA5-B943-4994-B25D-FC2BF7FB1E3A}" dt="2019-05-15T23:03:29.108" v="335" actId="1076"/>
          <ac:spMkLst>
            <pc:docMk/>
            <pc:sldMk cId="2812930775" sldId="256"/>
            <ac:spMk id="2" creationId="{7DADC2C3-A7E7-496D-8041-9687BE797B69}"/>
          </ac:spMkLst>
        </pc:spChg>
        <pc:spChg chg="mod">
          <ac:chgData name="Alex Burzinski" userId="5e494aa88bf91a39" providerId="LiveId" clId="{6B1D4AA5-B943-4994-B25D-FC2BF7FB1E3A}" dt="2019-05-15T23:03:53.732" v="340" actId="1076"/>
          <ac:spMkLst>
            <pc:docMk/>
            <pc:sldMk cId="2812930775" sldId="256"/>
            <ac:spMk id="3" creationId="{B8F31C90-DF86-4D49-BF43-E14505AFF95C}"/>
          </ac:spMkLst>
        </pc:spChg>
        <pc:picChg chg="add mod">
          <ac:chgData name="Alex Burzinski" userId="5e494aa88bf91a39" providerId="LiveId" clId="{6B1D4AA5-B943-4994-B25D-FC2BF7FB1E3A}" dt="2019-05-15T23:07:16.856" v="343" actId="1076"/>
          <ac:picMkLst>
            <pc:docMk/>
            <pc:sldMk cId="2812930775" sldId="256"/>
            <ac:picMk id="1026" creationId="{77554BF8-4113-4BC4-8152-20A68B72C61C}"/>
          </ac:picMkLst>
        </pc:picChg>
      </pc:sldChg>
      <pc:sldChg chg="addSp modSp">
        <pc:chgData name="Alex Burzinski" userId="5e494aa88bf91a39" providerId="LiveId" clId="{6B1D4AA5-B943-4994-B25D-FC2BF7FB1E3A}" dt="2019-05-15T23:03:20.238" v="334" actId="1076"/>
        <pc:sldMkLst>
          <pc:docMk/>
          <pc:sldMk cId="3404624416" sldId="266"/>
        </pc:sldMkLst>
        <pc:spChg chg="mod">
          <ac:chgData name="Alex Burzinski" userId="5e494aa88bf91a39" providerId="LiveId" clId="{6B1D4AA5-B943-4994-B25D-FC2BF7FB1E3A}" dt="2019-05-15T23:00:16.643" v="3" actId="20577"/>
          <ac:spMkLst>
            <pc:docMk/>
            <pc:sldMk cId="3404624416" sldId="266"/>
            <ac:spMk id="2" creationId="{326EB473-F716-4194-814F-900C65E93409}"/>
          </ac:spMkLst>
        </pc:spChg>
        <pc:spChg chg="add mod">
          <ac:chgData name="Alex Burzinski" userId="5e494aa88bf91a39" providerId="LiveId" clId="{6B1D4AA5-B943-4994-B25D-FC2BF7FB1E3A}" dt="2019-05-15T23:02:39.522" v="330" actId="403"/>
          <ac:spMkLst>
            <pc:docMk/>
            <pc:sldMk cId="3404624416" sldId="266"/>
            <ac:spMk id="3" creationId="{D9DDF40D-4239-47C9-A1DB-37F331513328}"/>
          </ac:spMkLst>
        </pc:spChg>
        <pc:picChg chg="add mod">
          <ac:chgData name="Alex Burzinski" userId="5e494aa88bf91a39" providerId="LiveId" clId="{6B1D4AA5-B943-4994-B25D-FC2BF7FB1E3A}" dt="2019-05-15T23:02:43.725" v="331" actId="1076"/>
          <ac:picMkLst>
            <pc:docMk/>
            <pc:sldMk cId="3404624416" sldId="266"/>
            <ac:picMk id="4" creationId="{A0696BE9-4B3D-4E15-B8C5-958E6E3F559A}"/>
          </ac:picMkLst>
        </pc:picChg>
        <pc:picChg chg="add mod">
          <ac:chgData name="Alex Burzinski" userId="5e494aa88bf91a39" providerId="LiveId" clId="{6B1D4AA5-B943-4994-B25D-FC2BF7FB1E3A}" dt="2019-05-15T23:03:20.238" v="334" actId="1076"/>
          <ac:picMkLst>
            <pc:docMk/>
            <pc:sldMk cId="3404624416" sldId="266"/>
            <ac:picMk id="5" creationId="{7AF1A001-8D8F-4D0D-B582-82E168958B3C}"/>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parator Page 1">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56080"/>
            <a:ext cx="12192000" cy="2738880"/>
          </a:xfrm>
        </p:spPr>
        <p:txBody>
          <a:bodyPr/>
          <a:lstStyle>
            <a:lvl1pPr algn="ctr">
              <a:defRPr>
                <a:solidFill>
                  <a:schemeClr val="bg1"/>
                </a:solidFill>
                <a:latin typeface="Arial"/>
              </a:defRPr>
            </a:lvl1pPr>
          </a:lstStyle>
          <a:p>
            <a:r>
              <a:rPr lang="en-US" dirty="0"/>
              <a:t>Separator</a:t>
            </a:r>
          </a:p>
        </p:txBody>
      </p:sp>
      <p:sp>
        <p:nvSpPr>
          <p:cNvPr id="3" name="TextBox 2"/>
          <p:cNvSpPr txBox="1"/>
          <p:nvPr/>
        </p:nvSpPr>
        <p:spPr>
          <a:xfrm>
            <a:off x="9410095" y="-1221618"/>
            <a:ext cx="184731" cy="461665"/>
          </a:xfrm>
          <a:prstGeom prst="rect">
            <a:avLst/>
          </a:prstGeom>
          <a:noFill/>
        </p:spPr>
        <p:txBody>
          <a:bodyPr wrap="none" rtlCol="0">
            <a:spAutoFit/>
          </a:bodyPr>
          <a:lstStyle/>
          <a:p>
            <a:endParaRPr lang="en-US" sz="2400" dirty="0"/>
          </a:p>
        </p:txBody>
      </p:sp>
      <p:pic>
        <p:nvPicPr>
          <p:cNvPr id="5" name="Picture 4" descr="NWU PPT Wide Opt 2 - No Wordmark_Separator 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37154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atin typeface="Arial"/>
              </a:defRPr>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atin typeface="Arial"/>
              </a:defRPr>
            </a:lvl1pPr>
            <a:lvl2pPr>
              <a:defRPr sz="3733">
                <a:latin typeface="Arial"/>
              </a:defRPr>
            </a:lvl2pPr>
            <a:lvl3pPr>
              <a:defRPr sz="3200">
                <a:latin typeface="Arial"/>
              </a:defRPr>
            </a:lvl3pPr>
            <a:lvl4pPr>
              <a:defRPr sz="2667">
                <a:latin typeface="Arial"/>
              </a:defRPr>
            </a:lvl4pPr>
            <a:lvl5pPr>
              <a:defRPr sz="2667">
                <a:latin typeface="Arial"/>
              </a:defRPr>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atin typeface="Aria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Arial"/>
              </a:defRPr>
            </a:lvl1pPr>
          </a:lstStyle>
          <a:p>
            <a:fld id="{68B28F30-72B7-4C6A-8C71-FCD7221A27DA}" type="datetimeFigureOut">
              <a:rPr lang="en-US" smtClean="0"/>
              <a:t>5/15/2019</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24AFE5B8-0851-4D40-BDA6-56D93F6A9F83}" type="slidenum">
              <a:rPr lang="en-US" smtClean="0"/>
              <a:t>‹#›</a:t>
            </a:fld>
            <a:endParaRPr lang="en-US"/>
          </a:p>
        </p:txBody>
      </p:sp>
    </p:spTree>
    <p:extLst>
      <p:ext uri="{BB962C8B-B14F-4D97-AF65-F5344CB8AC3E}">
        <p14:creationId xmlns:p14="http://schemas.microsoft.com/office/powerpoint/2010/main" val="2525862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atin typeface="Arial"/>
              </a:defRPr>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atin typeface="Arial"/>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atin typeface="Aria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Arial"/>
              </a:defRPr>
            </a:lvl1pPr>
          </a:lstStyle>
          <a:p>
            <a:fld id="{68B28F30-72B7-4C6A-8C71-FCD7221A27DA}" type="datetimeFigureOut">
              <a:rPr lang="en-US" smtClean="0"/>
              <a:t>5/15/2019</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24AFE5B8-0851-4D40-BDA6-56D93F6A9F83}" type="slidenum">
              <a:rPr lang="en-US" smtClean="0"/>
              <a:t>‹#›</a:t>
            </a:fld>
            <a:endParaRPr lang="en-US"/>
          </a:p>
        </p:txBody>
      </p:sp>
    </p:spTree>
    <p:extLst>
      <p:ext uri="{BB962C8B-B14F-4D97-AF65-F5344CB8AC3E}">
        <p14:creationId xmlns:p14="http://schemas.microsoft.com/office/powerpoint/2010/main" val="1855600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a:defRPr>
            </a:lvl1pPr>
          </a:lstStyle>
          <a:p>
            <a:fld id="{68B28F30-72B7-4C6A-8C71-FCD7221A27DA}" type="datetimeFigureOut">
              <a:rPr lang="en-US" smtClean="0"/>
              <a:t>5/15/2019</a:t>
            </a:fld>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24AFE5B8-0851-4D40-BDA6-56D93F6A9F83}" type="slidenum">
              <a:rPr lang="en-US" smtClean="0"/>
              <a:t>‹#›</a:t>
            </a:fld>
            <a:endParaRPr lang="en-US"/>
          </a:p>
        </p:txBody>
      </p:sp>
      <p:sp>
        <p:nvSpPr>
          <p:cNvPr id="7" name="TextBox 6"/>
          <p:cNvSpPr txBox="1"/>
          <p:nvPr/>
        </p:nvSpPr>
        <p:spPr>
          <a:xfrm>
            <a:off x="4181597" y="-406079"/>
            <a:ext cx="184731" cy="461665"/>
          </a:xfrm>
          <a:prstGeom prst="rect">
            <a:avLst/>
          </a:prstGeom>
          <a:noFill/>
        </p:spPr>
        <p:txBody>
          <a:bodyPr wrap="none" rtlCol="0">
            <a:spAutoFit/>
          </a:bodyPr>
          <a:lstStyle/>
          <a:p>
            <a:endParaRPr lang="en-US" sz="2400" dirty="0"/>
          </a:p>
        </p:txBody>
      </p:sp>
      <p:sp>
        <p:nvSpPr>
          <p:cNvPr id="8" name="Footer Placeholder 5"/>
          <p:cNvSpPr>
            <a:spLocks noGrp="1"/>
          </p:cNvSpPr>
          <p:nvPr>
            <p:ph type="ftr" sz="quarter" idx="11"/>
          </p:nvPr>
        </p:nvSpPr>
        <p:spPr>
          <a:xfrm>
            <a:off x="4165600" y="6356351"/>
            <a:ext cx="3860800" cy="365125"/>
          </a:xfrm>
        </p:spPr>
        <p:txBody>
          <a:bodyPr/>
          <a:lstStyle/>
          <a:p>
            <a:endParaRPr lang="en-US"/>
          </a:p>
        </p:txBody>
      </p:sp>
    </p:spTree>
    <p:extLst>
      <p:ext uri="{BB962C8B-B14F-4D97-AF65-F5344CB8AC3E}">
        <p14:creationId xmlns:p14="http://schemas.microsoft.com/office/powerpoint/2010/main" val="309220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atin typeface="Arial"/>
              </a:defRPr>
            </a:lvl1pPr>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B28F30-72B7-4C6A-8C71-FCD7221A27DA}" type="datetimeFigureOut">
              <a:rPr lang="en-US" smtClean="0"/>
              <a:t>5/15/2019</a:t>
            </a:fld>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24AFE5B8-0851-4D40-BDA6-56D93F6A9F83}" type="slidenum">
              <a:rPr lang="en-US" smtClean="0"/>
              <a:t>‹#›</a:t>
            </a:fld>
            <a:endParaRPr lang="en-US"/>
          </a:p>
        </p:txBody>
      </p:sp>
      <p:sp>
        <p:nvSpPr>
          <p:cNvPr id="7" name="Footer Placeholder 5"/>
          <p:cNvSpPr>
            <a:spLocks noGrp="1"/>
          </p:cNvSpPr>
          <p:nvPr>
            <p:ph type="ftr" sz="quarter" idx="11"/>
          </p:nvPr>
        </p:nvSpPr>
        <p:spPr>
          <a:xfrm>
            <a:off x="4165600" y="6356351"/>
            <a:ext cx="3860800" cy="365125"/>
          </a:xfrm>
        </p:spPr>
        <p:txBody>
          <a:bodyPr/>
          <a:lstStyle/>
          <a:p>
            <a:endParaRPr lang="en-US"/>
          </a:p>
        </p:txBody>
      </p:sp>
    </p:spTree>
    <p:extLst>
      <p:ext uri="{BB962C8B-B14F-4D97-AF65-F5344CB8AC3E}">
        <p14:creationId xmlns:p14="http://schemas.microsoft.com/office/powerpoint/2010/main" val="118555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parator Page 2">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56080"/>
            <a:ext cx="12192000" cy="2738880"/>
          </a:xfrm>
        </p:spPr>
        <p:txBody>
          <a:bodyPr/>
          <a:lstStyle>
            <a:lvl1pPr algn="ctr">
              <a:defRPr>
                <a:solidFill>
                  <a:schemeClr val="bg1"/>
                </a:solidFill>
                <a:latin typeface="Arial"/>
              </a:defRPr>
            </a:lvl1pPr>
          </a:lstStyle>
          <a:p>
            <a:r>
              <a:rPr lang="en-US" dirty="0"/>
              <a:t>Separator</a:t>
            </a:r>
          </a:p>
        </p:txBody>
      </p:sp>
      <p:pic>
        <p:nvPicPr>
          <p:cNvPr id="4" name="Picture 3" descr="NWU PPT Wide Opt 2 - No Wordmark_Separator 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2242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aster 3">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lvl1pPr>
              <a:defRPr>
                <a:latin typeface="Arial"/>
              </a:defRPr>
            </a:lvl1pPr>
          </a:lstStyle>
          <a:p>
            <a:fld id="{68B28F30-72B7-4C6A-8C71-FCD7221A27DA}" type="datetimeFigureOut">
              <a:rPr lang="en-US" smtClean="0"/>
              <a:t>5/15/2019</a:t>
            </a:fld>
            <a:endParaRPr lang="en-US"/>
          </a:p>
        </p:txBody>
      </p:sp>
      <p:sp>
        <p:nvSpPr>
          <p:cNvPr id="3" name="Footer Placeholder 2"/>
          <p:cNvSpPr>
            <a:spLocks noGrp="1"/>
          </p:cNvSpPr>
          <p:nvPr>
            <p:ph type="ftr" sz="quarter" idx="11"/>
          </p:nvPr>
        </p:nvSpPr>
        <p:spPr/>
        <p:txBody>
          <a:bodyPr/>
          <a:lstStyle>
            <a:lvl1pPr>
              <a:defRPr>
                <a:latin typeface="Arial"/>
              </a:defRPr>
            </a:lvl1pPr>
          </a:lstStyle>
          <a:p>
            <a:endParaRPr lang="en-US"/>
          </a:p>
        </p:txBody>
      </p:sp>
      <p:sp>
        <p:nvSpPr>
          <p:cNvPr id="4" name="Slide Number Placeholder 3"/>
          <p:cNvSpPr>
            <a:spLocks noGrp="1"/>
          </p:cNvSpPr>
          <p:nvPr>
            <p:ph type="sldNum" sz="quarter" idx="12"/>
          </p:nvPr>
        </p:nvSpPr>
        <p:spPr/>
        <p:txBody>
          <a:bodyPr/>
          <a:lstStyle>
            <a:lvl1pPr>
              <a:defRPr>
                <a:latin typeface="Arial"/>
              </a:defRPr>
            </a:lvl1pPr>
          </a:lstStyle>
          <a:p>
            <a:fld id="{24AFE5B8-0851-4D40-BDA6-56D93F6A9F83}" type="slidenum">
              <a:rPr lang="en-US" smtClean="0"/>
              <a:t>‹#›</a:t>
            </a:fld>
            <a:endParaRPr lang="en-US"/>
          </a:p>
        </p:txBody>
      </p:sp>
      <p:sp>
        <p:nvSpPr>
          <p:cNvPr id="8" name="Title 7"/>
          <p:cNvSpPr>
            <a:spLocks noGrp="1"/>
          </p:cNvSpPr>
          <p:nvPr>
            <p:ph type="title"/>
          </p:nvPr>
        </p:nvSpPr>
        <p:spPr/>
        <p:txBody>
          <a:bodyPr/>
          <a:lstStyle>
            <a:lvl1pPr>
              <a:defRPr>
                <a:latin typeface="Arial"/>
                <a:cs typeface="Arial"/>
              </a:defRPr>
            </a:lvl1pPr>
          </a:lstStyle>
          <a:p>
            <a:r>
              <a:rPr lang="en-US"/>
              <a:t>Click to edit Master title style</a:t>
            </a:r>
            <a:endParaRPr lang="en-US" dirty="0"/>
          </a:p>
        </p:txBody>
      </p:sp>
    </p:spTree>
    <p:extLst>
      <p:ext uri="{BB962C8B-B14F-4D97-AF65-F5344CB8AC3E}">
        <p14:creationId xmlns:p14="http://schemas.microsoft.com/office/powerpoint/2010/main" val="2888313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atin typeface="Arial"/>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rial"/>
              </a:defRPr>
            </a:lvl1pPr>
          </a:lstStyle>
          <a:p>
            <a:fld id="{68B28F30-72B7-4C6A-8C71-FCD7221A27DA}"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24AFE5B8-0851-4D40-BDA6-56D93F6A9F83}" type="slidenum">
              <a:rPr lang="en-US" smtClean="0"/>
              <a:t>‹#›</a:t>
            </a:fld>
            <a:endParaRPr lang="en-US"/>
          </a:p>
        </p:txBody>
      </p:sp>
    </p:spTree>
    <p:extLst>
      <p:ext uri="{BB962C8B-B14F-4D97-AF65-F5344CB8AC3E}">
        <p14:creationId xmlns:p14="http://schemas.microsoft.com/office/powerpoint/2010/main" val="25052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a:defRPr>
            </a:lvl1pPr>
          </a:lstStyle>
          <a:p>
            <a:fld id="{68B28F30-72B7-4C6A-8C71-FCD7221A27DA}" type="datetimeFigureOut">
              <a:rPr lang="en-US" smtClean="0"/>
              <a:t>5/15/2019</a:t>
            </a:fld>
            <a:endParaRPr lang="en-US"/>
          </a:p>
        </p:txBody>
      </p:sp>
      <p:sp>
        <p:nvSpPr>
          <p:cNvPr id="5" name="Footer Placeholder 4"/>
          <p:cNvSpPr>
            <a:spLocks noGrp="1"/>
          </p:cNvSpPr>
          <p:nvPr>
            <p:ph type="ftr" sz="quarter" idx="11"/>
          </p:nvPr>
        </p:nvSpPr>
        <p:spPr/>
        <p:txBody>
          <a:bodyPr/>
          <a:lstStyle>
            <a:lvl1pPr>
              <a:defRPr>
                <a:latin typeface="Arial"/>
              </a:defRPr>
            </a:lvl1pPr>
          </a:lstStyle>
          <a:p>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24AFE5B8-0851-4D40-BDA6-56D93F6A9F83}" type="slidenum">
              <a:rPr lang="en-US" smtClean="0"/>
              <a:t>‹#›</a:t>
            </a:fld>
            <a:endParaRPr lang="en-US"/>
          </a:p>
        </p:txBody>
      </p:sp>
    </p:spTree>
    <p:extLst>
      <p:ext uri="{BB962C8B-B14F-4D97-AF65-F5344CB8AC3E}">
        <p14:creationId xmlns:p14="http://schemas.microsoft.com/office/powerpoint/2010/main" val="3883723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normAutofit/>
          </a:bodyPr>
          <a:lstStyle>
            <a:lvl1pPr algn="l">
              <a:defRPr sz="4267" b="1" cap="all">
                <a:latin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latin typeface="Aria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atin typeface="Arial"/>
              </a:defRPr>
            </a:lvl1pPr>
          </a:lstStyle>
          <a:p>
            <a:fld id="{68B28F30-72B7-4C6A-8C71-FCD7221A27DA}" type="datetimeFigureOut">
              <a:rPr lang="en-US" smtClean="0"/>
              <a:t>5/15/2019</a:t>
            </a:fld>
            <a:endParaRPr lang="en-US"/>
          </a:p>
        </p:txBody>
      </p:sp>
      <p:sp>
        <p:nvSpPr>
          <p:cNvPr id="5" name="Footer Placeholder 4"/>
          <p:cNvSpPr>
            <a:spLocks noGrp="1"/>
          </p:cNvSpPr>
          <p:nvPr>
            <p:ph type="ftr" sz="quarter" idx="11"/>
          </p:nvPr>
        </p:nvSpPr>
        <p:spPr/>
        <p:txBody>
          <a:bodyPr/>
          <a:lstStyle>
            <a:lvl1pPr>
              <a:defRPr>
                <a:latin typeface="Arial"/>
              </a:defRPr>
            </a:lvl1pPr>
          </a:lstStyle>
          <a:p>
            <a:endParaRPr lang="en-US"/>
          </a:p>
        </p:txBody>
      </p:sp>
      <p:sp>
        <p:nvSpPr>
          <p:cNvPr id="6" name="Slide Number Placeholder 5"/>
          <p:cNvSpPr>
            <a:spLocks noGrp="1"/>
          </p:cNvSpPr>
          <p:nvPr>
            <p:ph type="sldNum" sz="quarter" idx="12"/>
          </p:nvPr>
        </p:nvSpPr>
        <p:spPr/>
        <p:txBody>
          <a:bodyPr/>
          <a:lstStyle>
            <a:lvl1pPr>
              <a:defRPr>
                <a:latin typeface="Arial"/>
              </a:defRPr>
            </a:lvl1pPr>
          </a:lstStyle>
          <a:p>
            <a:fld id="{24AFE5B8-0851-4D40-BDA6-56D93F6A9F83}" type="slidenum">
              <a:rPr lang="en-US" smtClean="0"/>
              <a:t>‹#›</a:t>
            </a:fld>
            <a:endParaRPr lang="en-US"/>
          </a:p>
        </p:txBody>
      </p:sp>
    </p:spTree>
    <p:extLst>
      <p:ext uri="{BB962C8B-B14F-4D97-AF65-F5344CB8AC3E}">
        <p14:creationId xmlns:p14="http://schemas.microsoft.com/office/powerpoint/2010/main" val="2990960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3733">
                <a:latin typeface="Arial"/>
              </a:defRPr>
            </a:lvl1pPr>
            <a:lvl2pPr>
              <a:defRPr sz="3200">
                <a:latin typeface="Arial"/>
              </a:defRPr>
            </a:lvl2pPr>
            <a:lvl3pPr>
              <a:defRPr sz="2667">
                <a:latin typeface="Arial"/>
              </a:defRPr>
            </a:lvl3pPr>
            <a:lvl4pPr>
              <a:defRPr sz="2400">
                <a:latin typeface="Arial"/>
              </a:defRPr>
            </a:lvl4pPr>
            <a:lvl5pPr>
              <a:defRPr sz="2400">
                <a:latin typeface="Aria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atin typeface="Arial"/>
              </a:defRPr>
            </a:lvl1pPr>
            <a:lvl2pPr>
              <a:defRPr sz="3200">
                <a:latin typeface="Arial"/>
              </a:defRPr>
            </a:lvl2pPr>
            <a:lvl3pPr>
              <a:defRPr sz="2667">
                <a:latin typeface="Arial"/>
              </a:defRPr>
            </a:lvl3pPr>
            <a:lvl4pPr>
              <a:defRPr sz="2400">
                <a:latin typeface="Arial"/>
              </a:defRPr>
            </a:lvl4pPr>
            <a:lvl5pPr>
              <a:defRPr sz="2400">
                <a:latin typeface="Aria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atin typeface="Arial"/>
              </a:defRPr>
            </a:lvl1pPr>
          </a:lstStyle>
          <a:p>
            <a:fld id="{68B28F30-72B7-4C6A-8C71-FCD7221A27DA}" type="datetimeFigureOut">
              <a:rPr lang="en-US" smtClean="0"/>
              <a:t>5/15/2019</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24AFE5B8-0851-4D40-BDA6-56D93F6A9F83}" type="slidenum">
              <a:rPr lang="en-US" smtClean="0"/>
              <a:t>‹#›</a:t>
            </a:fld>
            <a:endParaRPr lang="en-US"/>
          </a:p>
        </p:txBody>
      </p:sp>
    </p:spTree>
    <p:extLst>
      <p:ext uri="{BB962C8B-B14F-4D97-AF65-F5344CB8AC3E}">
        <p14:creationId xmlns:p14="http://schemas.microsoft.com/office/powerpoint/2010/main" val="1351345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3"/>
          </a:xfrm>
        </p:spPr>
        <p:txBody>
          <a:bodyPr anchor="b">
            <a:normAutofit/>
          </a:bodyPr>
          <a:lstStyle>
            <a:lvl1pPr marL="0" indent="0">
              <a:buNone/>
              <a:defRPr sz="2667" b="1">
                <a:latin typeface="Aria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atin typeface="Arial"/>
              </a:defRPr>
            </a:lvl1pPr>
            <a:lvl2pPr>
              <a:defRPr sz="2667">
                <a:latin typeface="Arial"/>
              </a:defRPr>
            </a:lvl2pPr>
            <a:lvl3pPr>
              <a:defRPr sz="2400">
                <a:latin typeface="Arial"/>
              </a:defRPr>
            </a:lvl3pPr>
            <a:lvl4pPr>
              <a:defRPr sz="2133">
                <a:latin typeface="Arial"/>
              </a:defRPr>
            </a:lvl4pPr>
            <a:lvl5pPr>
              <a:defRPr sz="2133">
                <a:latin typeface="Aria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normAutofit/>
          </a:bodyPr>
          <a:lstStyle>
            <a:lvl1pPr marL="0" indent="0">
              <a:buNone/>
              <a:defRPr sz="2667" b="1">
                <a:latin typeface="Aria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atin typeface="Arial"/>
              </a:defRPr>
            </a:lvl1pPr>
            <a:lvl2pPr>
              <a:defRPr sz="2667">
                <a:latin typeface="Arial"/>
              </a:defRPr>
            </a:lvl2pPr>
            <a:lvl3pPr>
              <a:defRPr sz="2400">
                <a:latin typeface="Arial"/>
              </a:defRPr>
            </a:lvl3pPr>
            <a:lvl4pPr>
              <a:defRPr sz="2133">
                <a:latin typeface="Arial"/>
              </a:defRPr>
            </a:lvl4pPr>
            <a:lvl5pPr>
              <a:defRPr sz="2133">
                <a:latin typeface="Aria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atin typeface="Arial"/>
              </a:defRPr>
            </a:lvl1pPr>
          </a:lstStyle>
          <a:p>
            <a:fld id="{68B28F30-72B7-4C6A-8C71-FCD7221A27DA}" type="datetimeFigureOut">
              <a:rPr lang="en-US" smtClean="0"/>
              <a:t>5/15/2019</a:t>
            </a:fld>
            <a:endParaRPr lang="en-US"/>
          </a:p>
        </p:txBody>
      </p:sp>
      <p:sp>
        <p:nvSpPr>
          <p:cNvPr id="8" name="Footer Placeholder 7"/>
          <p:cNvSpPr>
            <a:spLocks noGrp="1"/>
          </p:cNvSpPr>
          <p:nvPr>
            <p:ph type="ftr" sz="quarter" idx="11"/>
          </p:nvPr>
        </p:nvSpPr>
        <p:spPr/>
        <p:txBody>
          <a:bodyPr/>
          <a:lstStyle>
            <a:lvl1pPr>
              <a:defRPr>
                <a:latin typeface="Arial"/>
              </a:defRPr>
            </a:lvl1pPr>
          </a:lstStyle>
          <a:p>
            <a:endParaRPr lang="en-US"/>
          </a:p>
        </p:txBody>
      </p:sp>
      <p:sp>
        <p:nvSpPr>
          <p:cNvPr id="9" name="Slide Number Placeholder 8"/>
          <p:cNvSpPr>
            <a:spLocks noGrp="1"/>
          </p:cNvSpPr>
          <p:nvPr>
            <p:ph type="sldNum" sz="quarter" idx="12"/>
          </p:nvPr>
        </p:nvSpPr>
        <p:spPr/>
        <p:txBody>
          <a:bodyPr/>
          <a:lstStyle>
            <a:lvl1pPr>
              <a:defRPr>
                <a:latin typeface="Arial"/>
              </a:defRPr>
            </a:lvl1pPr>
          </a:lstStyle>
          <a:p>
            <a:fld id="{24AFE5B8-0851-4D40-BDA6-56D93F6A9F83}" type="slidenum">
              <a:rPr lang="en-US" smtClean="0"/>
              <a:t>‹#›</a:t>
            </a:fld>
            <a:endParaRPr lang="en-US"/>
          </a:p>
        </p:txBody>
      </p:sp>
    </p:spTree>
    <p:extLst>
      <p:ext uri="{BB962C8B-B14F-4D97-AF65-F5344CB8AC3E}">
        <p14:creationId xmlns:p14="http://schemas.microsoft.com/office/powerpoint/2010/main" val="2439864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Date Placeholder 2"/>
          <p:cNvSpPr>
            <a:spLocks noGrp="1"/>
          </p:cNvSpPr>
          <p:nvPr>
            <p:ph type="dt" sz="half" idx="10"/>
          </p:nvPr>
        </p:nvSpPr>
        <p:spPr/>
        <p:txBody>
          <a:bodyPr/>
          <a:lstStyle>
            <a:lvl1pPr>
              <a:defRPr>
                <a:latin typeface="Arial"/>
              </a:defRPr>
            </a:lvl1pPr>
          </a:lstStyle>
          <a:p>
            <a:fld id="{68B28F30-72B7-4C6A-8C71-FCD7221A27DA}" type="datetimeFigureOut">
              <a:rPr lang="en-US" smtClean="0"/>
              <a:t>5/15/2019</a:t>
            </a:fld>
            <a:endParaRPr lang="en-US"/>
          </a:p>
        </p:txBody>
      </p:sp>
      <p:sp>
        <p:nvSpPr>
          <p:cNvPr id="4" name="Footer Placeholder 3"/>
          <p:cNvSpPr>
            <a:spLocks noGrp="1"/>
          </p:cNvSpPr>
          <p:nvPr>
            <p:ph type="ftr" sz="quarter" idx="11"/>
          </p:nvPr>
        </p:nvSpPr>
        <p:spPr/>
        <p:txBody>
          <a:bodyPr/>
          <a:lstStyle>
            <a:lvl1pPr>
              <a:defRPr>
                <a:latin typeface="Arial"/>
              </a:defRPr>
            </a:lvl1pPr>
          </a:lstStyle>
          <a:p>
            <a:endParaRPr lang="en-US"/>
          </a:p>
        </p:txBody>
      </p:sp>
      <p:sp>
        <p:nvSpPr>
          <p:cNvPr id="5" name="Slide Number Placeholder 4"/>
          <p:cNvSpPr>
            <a:spLocks noGrp="1"/>
          </p:cNvSpPr>
          <p:nvPr>
            <p:ph type="sldNum" sz="quarter" idx="12"/>
          </p:nvPr>
        </p:nvSpPr>
        <p:spPr/>
        <p:txBody>
          <a:bodyPr/>
          <a:lstStyle>
            <a:lvl1pPr>
              <a:defRPr>
                <a:latin typeface="Arial"/>
              </a:defRPr>
            </a:lvl1pPr>
          </a:lstStyle>
          <a:p>
            <a:fld id="{24AFE5B8-0851-4D40-BDA6-56D93F6A9F83}" type="slidenum">
              <a:rPr lang="en-US" smtClean="0"/>
              <a:t>‹#›</a:t>
            </a:fld>
            <a:endParaRPr lang="en-US"/>
          </a:p>
        </p:txBody>
      </p:sp>
    </p:spTree>
    <p:extLst>
      <p:ext uri="{BB962C8B-B14F-4D97-AF65-F5344CB8AC3E}">
        <p14:creationId xmlns:p14="http://schemas.microsoft.com/office/powerpoint/2010/main" val="52844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68B28F30-72B7-4C6A-8C71-FCD7221A27DA}" type="datetimeFigureOut">
              <a:rPr lang="en-US" smtClean="0"/>
              <a:t>5/15/2019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b"/>
          <a:lstStyle>
            <a:lvl1pPr algn="r">
              <a:defRPr sz="1600">
                <a:solidFill>
                  <a:srgbClr val="FFFFFF"/>
                </a:solidFill>
                <a:latin typeface="Arial"/>
                <a:cs typeface="Arial"/>
              </a:defRPr>
            </a:lvl1pPr>
          </a:lstStyle>
          <a:p>
            <a:fld id="{24AFE5B8-0851-4D40-BDA6-56D93F6A9F83}" type="slidenum">
              <a:rPr lang="en-US" smtClean="0"/>
              <a:t>‹#›</a:t>
            </a:fld>
            <a:endParaRPr lang="en-US"/>
          </a:p>
        </p:txBody>
      </p:sp>
      <p:pic>
        <p:nvPicPr>
          <p:cNvPr id="7" name="Picture 6" descr="NWU PPT Wide Opt 2_Master.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746913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609585" rtl="0" eaLnBrk="1" latinLnBrk="0" hangingPunct="1">
        <a:spcBef>
          <a:spcPct val="0"/>
        </a:spcBef>
        <a:buNone/>
        <a:defRPr sz="5867" kern="1200">
          <a:solidFill>
            <a:schemeClr val="tx1"/>
          </a:solidFill>
          <a:latin typeface="Arial"/>
          <a:ea typeface="+mj-ea"/>
          <a:cs typeface="Arial"/>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DC2C3-A7E7-496D-8041-9687BE797B69}"/>
              </a:ext>
            </a:extLst>
          </p:cNvPr>
          <p:cNvSpPr>
            <a:spLocks noGrp="1"/>
          </p:cNvSpPr>
          <p:nvPr>
            <p:ph type="ctrTitle"/>
          </p:nvPr>
        </p:nvSpPr>
        <p:spPr>
          <a:xfrm>
            <a:off x="914400" y="931941"/>
            <a:ext cx="10363200" cy="1470025"/>
          </a:xfrm>
        </p:spPr>
        <p:txBody>
          <a:bodyPr/>
          <a:lstStyle/>
          <a:p>
            <a:r>
              <a:rPr lang="en-US" dirty="0" err="1"/>
              <a:t>MSiA</a:t>
            </a:r>
            <a:r>
              <a:rPr lang="en-US" dirty="0"/>
              <a:t> 423 Mid-Project Review</a:t>
            </a:r>
          </a:p>
        </p:txBody>
      </p:sp>
      <p:sp>
        <p:nvSpPr>
          <p:cNvPr id="3" name="Subtitle 2">
            <a:extLst>
              <a:ext uri="{FF2B5EF4-FFF2-40B4-BE49-F238E27FC236}">
                <a16:creationId xmlns:a16="http://schemas.microsoft.com/office/drawing/2014/main" id="{B8F31C90-DF86-4D49-BF43-E14505AFF95C}"/>
              </a:ext>
            </a:extLst>
          </p:cNvPr>
          <p:cNvSpPr>
            <a:spLocks noGrp="1"/>
          </p:cNvSpPr>
          <p:nvPr>
            <p:ph type="subTitle" idx="1"/>
          </p:nvPr>
        </p:nvSpPr>
        <p:spPr>
          <a:xfrm>
            <a:off x="807868" y="3429000"/>
            <a:ext cx="6480699" cy="1752600"/>
          </a:xfrm>
        </p:spPr>
        <p:txBody>
          <a:bodyPr/>
          <a:lstStyle/>
          <a:p>
            <a:r>
              <a:rPr lang="en-US" dirty="0">
                <a:solidFill>
                  <a:schemeClr val="tx1"/>
                </a:solidFill>
              </a:rPr>
              <a:t>Alex Burzinski</a:t>
            </a:r>
          </a:p>
          <a:p>
            <a:r>
              <a:rPr lang="en-US" dirty="0">
                <a:solidFill>
                  <a:schemeClr val="tx1"/>
                </a:solidFill>
              </a:rPr>
              <a:t>MLB Predictor App</a:t>
            </a:r>
          </a:p>
        </p:txBody>
      </p:sp>
      <p:pic>
        <p:nvPicPr>
          <p:cNvPr id="1026" name="Picture 2" descr="Image result for baseball">
            <a:extLst>
              <a:ext uri="{FF2B5EF4-FFF2-40B4-BE49-F238E27FC236}">
                <a16:creationId xmlns:a16="http://schemas.microsoft.com/office/drawing/2014/main" id="{77554BF8-4113-4BC4-8152-20A68B72C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2459" y="2940210"/>
            <a:ext cx="3735650" cy="2241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930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CC25-3A31-4859-A472-17E49E4E01FF}"/>
              </a:ext>
            </a:extLst>
          </p:cNvPr>
          <p:cNvSpPr>
            <a:spLocks noGrp="1"/>
          </p:cNvSpPr>
          <p:nvPr>
            <p:ph type="ctrTitle"/>
          </p:nvPr>
        </p:nvSpPr>
        <p:spPr>
          <a:xfrm>
            <a:off x="914400" y="736632"/>
            <a:ext cx="10363200" cy="1470025"/>
          </a:xfrm>
        </p:spPr>
        <p:txBody>
          <a:bodyPr/>
          <a:lstStyle/>
          <a:p>
            <a:r>
              <a:rPr lang="en-US" dirty="0"/>
              <a:t>Highlights</a:t>
            </a:r>
          </a:p>
        </p:txBody>
      </p:sp>
      <p:sp>
        <p:nvSpPr>
          <p:cNvPr id="4" name="TextBox 3">
            <a:extLst>
              <a:ext uri="{FF2B5EF4-FFF2-40B4-BE49-F238E27FC236}">
                <a16:creationId xmlns:a16="http://schemas.microsoft.com/office/drawing/2014/main" id="{661082D4-FDA9-404E-AAA1-6814477E5444}"/>
              </a:ext>
            </a:extLst>
          </p:cNvPr>
          <p:cNvSpPr txBox="1"/>
          <p:nvPr/>
        </p:nvSpPr>
        <p:spPr>
          <a:xfrm>
            <a:off x="1660124" y="2441359"/>
            <a:ext cx="8771138" cy="2062103"/>
          </a:xfrm>
          <a:prstGeom prst="rect">
            <a:avLst/>
          </a:prstGeom>
          <a:noFill/>
        </p:spPr>
        <p:txBody>
          <a:bodyPr wrap="square" rtlCol="0">
            <a:spAutoFit/>
          </a:bodyPr>
          <a:lstStyle/>
          <a:p>
            <a:pPr marL="285750" indent="-285750">
              <a:buFont typeface="Arial" panose="020B0604020202020204" pitchFamily="34" charset="0"/>
              <a:buChar char="•"/>
            </a:pPr>
            <a:r>
              <a:rPr lang="en-US" sz="3200" dirty="0"/>
              <a:t>Learning more about APIs </a:t>
            </a:r>
          </a:p>
          <a:p>
            <a:pPr marL="285750" indent="-285750">
              <a:buFont typeface="Arial" panose="020B0604020202020204" pitchFamily="34" charset="0"/>
              <a:buChar char="•"/>
            </a:pPr>
            <a:r>
              <a:rPr lang="en-US" sz="3200" dirty="0"/>
              <a:t>Learning more about AWS</a:t>
            </a:r>
          </a:p>
          <a:p>
            <a:pPr marL="285750" indent="-285750">
              <a:buFont typeface="Arial" panose="020B0604020202020204" pitchFamily="34" charset="0"/>
              <a:buChar char="•"/>
            </a:pPr>
            <a:r>
              <a:rPr lang="en-US" sz="3200" dirty="0"/>
              <a:t>Seeing some interesting results from my initial models</a:t>
            </a:r>
          </a:p>
        </p:txBody>
      </p:sp>
    </p:spTree>
    <p:extLst>
      <p:ext uri="{BB962C8B-B14F-4D97-AF65-F5344CB8AC3E}">
        <p14:creationId xmlns:p14="http://schemas.microsoft.com/office/powerpoint/2010/main" val="2370855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5FBFD-5158-460D-9372-0B6EB857F8CC}"/>
              </a:ext>
            </a:extLst>
          </p:cNvPr>
          <p:cNvSpPr>
            <a:spLocks noGrp="1"/>
          </p:cNvSpPr>
          <p:nvPr>
            <p:ph type="title"/>
          </p:nvPr>
        </p:nvSpPr>
        <p:spPr/>
        <p:txBody>
          <a:bodyPr/>
          <a:lstStyle/>
          <a:p>
            <a:r>
              <a:rPr lang="en-US" dirty="0"/>
              <a:t>Learning More About APIs</a:t>
            </a:r>
          </a:p>
        </p:txBody>
      </p:sp>
      <p:sp>
        <p:nvSpPr>
          <p:cNvPr id="3" name="TextBox 2">
            <a:extLst>
              <a:ext uri="{FF2B5EF4-FFF2-40B4-BE49-F238E27FC236}">
                <a16:creationId xmlns:a16="http://schemas.microsoft.com/office/drawing/2014/main" id="{4E7F50C7-FF6E-407C-B207-1EEEB2076AB4}"/>
              </a:ext>
            </a:extLst>
          </p:cNvPr>
          <p:cNvSpPr txBox="1"/>
          <p:nvPr/>
        </p:nvSpPr>
        <p:spPr>
          <a:xfrm>
            <a:off x="1313895" y="1802167"/>
            <a:ext cx="10164932"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For my project, I looked into several different sports statistics related APIs</a:t>
            </a:r>
          </a:p>
          <a:p>
            <a:pPr marL="285750" indent="-285750">
              <a:buFont typeface="Arial" panose="020B0604020202020204" pitchFamily="34" charset="0"/>
              <a:buChar char="•"/>
            </a:pPr>
            <a:r>
              <a:rPr lang="en-US" sz="2000" dirty="0"/>
              <a:t>Some did not have the data I needed</a:t>
            </a:r>
          </a:p>
          <a:p>
            <a:pPr marL="285750" indent="-285750">
              <a:buFont typeface="Arial" panose="020B0604020202020204" pitchFamily="34" charset="0"/>
              <a:buChar char="•"/>
            </a:pPr>
            <a:r>
              <a:rPr lang="en-US" sz="2000" dirty="0"/>
              <a:t>Some had the data, but required payment</a:t>
            </a:r>
          </a:p>
          <a:p>
            <a:pPr marL="285750" indent="-285750">
              <a:buFont typeface="Arial" panose="020B0604020202020204" pitchFamily="34" charset="0"/>
              <a:buChar char="•"/>
            </a:pPr>
            <a:r>
              <a:rPr lang="en-US" sz="2000" dirty="0"/>
              <a:t>The one I settled on is both free, and has the data I need</a:t>
            </a:r>
          </a:p>
          <a:p>
            <a:pPr marL="742950" lvl="1" indent="-285750">
              <a:buFont typeface="Arial" panose="020B0604020202020204" pitchFamily="34" charset="0"/>
              <a:buChar char="•"/>
            </a:pPr>
            <a:r>
              <a:rPr lang="en-US" sz="2000" dirty="0"/>
              <a:t>However I did run into a bit of an issue as the API can only be called for one player and one season at a time</a:t>
            </a:r>
          </a:p>
          <a:p>
            <a:pPr marL="742950" lvl="1" indent="-285750">
              <a:buFont typeface="Arial" panose="020B0604020202020204" pitchFamily="34" charset="0"/>
              <a:buChar char="•"/>
            </a:pPr>
            <a:r>
              <a:rPr lang="en-US" sz="2000" dirty="0"/>
              <a:t>This proved difficult as I needed many years of historical data for many players</a:t>
            </a:r>
          </a:p>
          <a:p>
            <a:pPr marL="742950" lvl="1" indent="-285750">
              <a:buFont typeface="Arial" panose="020B0604020202020204" pitchFamily="34" charset="0"/>
              <a:buChar char="•"/>
            </a:pPr>
            <a:r>
              <a:rPr lang="en-US" sz="2000" dirty="0"/>
              <a:t>I was able to get the data I needed using some loops and other things, but it does take over an hour to generate my historical files</a:t>
            </a:r>
          </a:p>
          <a:p>
            <a:pPr marL="285750" indent="-285750">
              <a:buFont typeface="Arial" panose="020B0604020202020204" pitchFamily="34" charset="0"/>
              <a:buChar char="•"/>
            </a:pPr>
            <a:r>
              <a:rPr lang="en-US" sz="2000" dirty="0"/>
              <a:t>If I were doing this project for a company, I would consider using one of the faster APIs that has a price tag, as getting the data more quickly might outweigh the cost</a:t>
            </a:r>
          </a:p>
        </p:txBody>
      </p:sp>
    </p:spTree>
    <p:extLst>
      <p:ext uri="{BB962C8B-B14F-4D97-AF65-F5344CB8AC3E}">
        <p14:creationId xmlns:p14="http://schemas.microsoft.com/office/powerpoint/2010/main" val="3631296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AF65B-51D3-4E9A-8515-02453E93D40D}"/>
              </a:ext>
            </a:extLst>
          </p:cNvPr>
          <p:cNvSpPr>
            <a:spLocks noGrp="1"/>
          </p:cNvSpPr>
          <p:nvPr>
            <p:ph type="title"/>
          </p:nvPr>
        </p:nvSpPr>
        <p:spPr/>
        <p:txBody>
          <a:bodyPr/>
          <a:lstStyle/>
          <a:p>
            <a:r>
              <a:rPr lang="en-US" dirty="0"/>
              <a:t>Learning More About AWS</a:t>
            </a:r>
          </a:p>
        </p:txBody>
      </p:sp>
      <p:sp>
        <p:nvSpPr>
          <p:cNvPr id="3" name="TextBox 2">
            <a:extLst>
              <a:ext uri="{FF2B5EF4-FFF2-40B4-BE49-F238E27FC236}">
                <a16:creationId xmlns:a16="http://schemas.microsoft.com/office/drawing/2014/main" id="{8F026339-C7A8-4A07-87CB-FAEBC9A40F32}"/>
              </a:ext>
            </a:extLst>
          </p:cNvPr>
          <p:cNvSpPr txBox="1"/>
          <p:nvPr/>
        </p:nvSpPr>
        <p:spPr>
          <a:xfrm>
            <a:off x="2007833" y="1677880"/>
            <a:ext cx="8176334" cy="3754874"/>
          </a:xfrm>
          <a:prstGeom prst="rect">
            <a:avLst/>
          </a:prstGeom>
          <a:noFill/>
        </p:spPr>
        <p:txBody>
          <a:bodyPr wrap="square" rtlCol="0">
            <a:spAutoFit/>
          </a:bodyPr>
          <a:lstStyle/>
          <a:p>
            <a:pPr marL="285750" indent="-285750">
              <a:buFont typeface="Arial" panose="020B0604020202020204" pitchFamily="34" charset="0"/>
              <a:buChar char="•"/>
            </a:pPr>
            <a:r>
              <a:rPr lang="en-US" sz="2000" dirty="0"/>
              <a:t>I really enjoyed learning more about how to use AWS and about how all the pieces fit together in the context of our project</a:t>
            </a:r>
          </a:p>
          <a:p>
            <a:pPr marL="285750" indent="-285750">
              <a:buFont typeface="Arial" panose="020B0604020202020204" pitchFamily="34" charset="0"/>
              <a:buChar char="•"/>
            </a:pPr>
            <a:r>
              <a:rPr lang="en-US" sz="2000" dirty="0"/>
              <a:t>To me, it is kind of amazing that a developer can create an RDS instance and start reading and writing data to it within minutes, without changing any code (using SQL Alchemy)</a:t>
            </a:r>
          </a:p>
          <a:p>
            <a:pPr marL="285750" indent="-285750">
              <a:buFont typeface="Arial" panose="020B0604020202020204" pitchFamily="34" charset="0"/>
              <a:buChar char="•"/>
            </a:pPr>
            <a:r>
              <a:rPr lang="en-US" sz="2000" dirty="0"/>
              <a:t>It is also very cool that a developer can spin up a new EC2 instance, install required software packages, and start running an app on that instance within minutes</a:t>
            </a:r>
          </a:p>
          <a:p>
            <a:pPr marL="285750" indent="-285750">
              <a:buFont typeface="Arial" panose="020B0604020202020204" pitchFamily="34" charset="0"/>
              <a:buChar char="•"/>
            </a:pPr>
            <a:r>
              <a:rPr lang="en-US" sz="2000" dirty="0"/>
              <a:t>In the past I have really only written one-off python scripts, so I really enjoy getting to develop an app from end to end, seeing the lifecycle of the app, and hosting it in AWS</a:t>
            </a:r>
          </a:p>
          <a:p>
            <a:endParaRPr lang="en-US" dirty="0"/>
          </a:p>
        </p:txBody>
      </p:sp>
    </p:spTree>
    <p:extLst>
      <p:ext uri="{BB962C8B-B14F-4D97-AF65-F5344CB8AC3E}">
        <p14:creationId xmlns:p14="http://schemas.microsoft.com/office/powerpoint/2010/main" val="2705184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5EF7A-64E4-4F71-BE99-510B7627293D}"/>
              </a:ext>
            </a:extLst>
          </p:cNvPr>
          <p:cNvSpPr>
            <a:spLocks noGrp="1"/>
          </p:cNvSpPr>
          <p:nvPr>
            <p:ph type="title"/>
          </p:nvPr>
        </p:nvSpPr>
        <p:spPr/>
        <p:txBody>
          <a:bodyPr/>
          <a:lstStyle/>
          <a:p>
            <a:r>
              <a:rPr lang="en-US" dirty="0"/>
              <a:t>Seeing Initial Model Results</a:t>
            </a:r>
          </a:p>
        </p:txBody>
      </p:sp>
      <p:sp>
        <p:nvSpPr>
          <p:cNvPr id="3" name="TextBox 2">
            <a:extLst>
              <a:ext uri="{FF2B5EF4-FFF2-40B4-BE49-F238E27FC236}">
                <a16:creationId xmlns:a16="http://schemas.microsoft.com/office/drawing/2014/main" id="{C5DD806E-451F-4B26-B516-8723758B8C9C}"/>
              </a:ext>
            </a:extLst>
          </p:cNvPr>
          <p:cNvSpPr txBox="1"/>
          <p:nvPr/>
        </p:nvSpPr>
        <p:spPr>
          <a:xfrm>
            <a:off x="1145219" y="1828800"/>
            <a:ext cx="9934113"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My project is trying to predict which Major League Baseball players will win annual awards this season</a:t>
            </a:r>
          </a:p>
          <a:p>
            <a:pPr marL="285750" indent="-285750">
              <a:buFont typeface="Arial" panose="020B0604020202020204" pitchFamily="34" charset="0"/>
              <a:buChar char="•"/>
            </a:pPr>
            <a:r>
              <a:rPr lang="en-US" sz="2400" dirty="0"/>
              <a:t>I really enjoyed playing with my initial models, specifically looking at historical data and predictions</a:t>
            </a:r>
          </a:p>
          <a:p>
            <a:pPr marL="742950" lvl="1" indent="-285750">
              <a:buFont typeface="Arial" panose="020B0604020202020204" pitchFamily="34" charset="0"/>
              <a:buChar char="•"/>
            </a:pPr>
            <a:r>
              <a:rPr lang="en-US" sz="2400" dirty="0"/>
              <a:t>It was interesting to see players in past season that won awards when my model predicted they would not win, and to see players that did not win that my model predicted would win</a:t>
            </a:r>
          </a:p>
          <a:p>
            <a:pPr marL="285750" indent="-285750">
              <a:buFont typeface="Arial" panose="020B0604020202020204" pitchFamily="34" charset="0"/>
              <a:buChar char="•"/>
            </a:pPr>
            <a:r>
              <a:rPr lang="en-US" sz="2400" dirty="0"/>
              <a:t>I will continue to try other types of models and will continue to tune these models.  It will be fun to see how close my final model is at predicting which players will win which awards when this seasons awards are given out in November</a:t>
            </a:r>
          </a:p>
        </p:txBody>
      </p:sp>
    </p:spTree>
    <p:extLst>
      <p:ext uri="{BB962C8B-B14F-4D97-AF65-F5344CB8AC3E}">
        <p14:creationId xmlns:p14="http://schemas.microsoft.com/office/powerpoint/2010/main" val="455128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3214B-E074-4C19-B008-DE2B9B85E2F2}"/>
              </a:ext>
            </a:extLst>
          </p:cNvPr>
          <p:cNvSpPr>
            <a:spLocks noGrp="1"/>
          </p:cNvSpPr>
          <p:nvPr>
            <p:ph type="title"/>
          </p:nvPr>
        </p:nvSpPr>
        <p:spPr/>
        <p:txBody>
          <a:bodyPr/>
          <a:lstStyle/>
          <a:p>
            <a:r>
              <a:rPr lang="en-US" dirty="0"/>
              <a:t>Sprint Progress</a:t>
            </a:r>
          </a:p>
        </p:txBody>
      </p:sp>
      <p:sp>
        <p:nvSpPr>
          <p:cNvPr id="3" name="TextBox 2">
            <a:extLst>
              <a:ext uri="{FF2B5EF4-FFF2-40B4-BE49-F238E27FC236}">
                <a16:creationId xmlns:a16="http://schemas.microsoft.com/office/drawing/2014/main" id="{A01D34FB-5654-4EC2-B69F-FE809E54868F}"/>
              </a:ext>
            </a:extLst>
          </p:cNvPr>
          <p:cNvSpPr txBox="1"/>
          <p:nvPr/>
        </p:nvSpPr>
        <p:spPr>
          <a:xfrm>
            <a:off x="1287262" y="1677880"/>
            <a:ext cx="9490229" cy="4247317"/>
          </a:xfrm>
          <a:prstGeom prst="rect">
            <a:avLst/>
          </a:prstGeom>
          <a:noFill/>
        </p:spPr>
        <p:txBody>
          <a:bodyPr wrap="square" rtlCol="0">
            <a:spAutoFit/>
          </a:bodyPr>
          <a:lstStyle/>
          <a:p>
            <a:pPr marL="285750" indent="-285750">
              <a:buFont typeface="Arial" panose="020B0604020202020204" pitchFamily="34" charset="0"/>
              <a:buChar char="•"/>
            </a:pPr>
            <a:r>
              <a:rPr lang="en-US" dirty="0"/>
              <a:t>While I did not finalize the model my app will be using during this sprint, I did make very good progress in other parts of the app</a:t>
            </a:r>
          </a:p>
          <a:p>
            <a:pPr marL="742950" lvl="1" indent="-285750">
              <a:buFont typeface="Arial" panose="020B0604020202020204" pitchFamily="34" charset="0"/>
              <a:buChar char="•"/>
            </a:pPr>
            <a:r>
              <a:rPr lang="en-US" dirty="0"/>
              <a:t>I created an initial model that I will continue to improve upon</a:t>
            </a:r>
          </a:p>
          <a:p>
            <a:pPr marL="742950" lvl="1" indent="-285750">
              <a:buFont typeface="Arial" panose="020B0604020202020204" pitchFamily="34" charset="0"/>
              <a:buChar char="•"/>
            </a:pPr>
            <a:r>
              <a:rPr lang="en-US" dirty="0"/>
              <a:t>I downloaded and cleaned the historical data used to train my model</a:t>
            </a:r>
          </a:p>
          <a:p>
            <a:pPr marL="742950" lvl="1" indent="-285750">
              <a:buFont typeface="Arial" panose="020B0604020202020204" pitchFamily="34" charset="0"/>
              <a:buChar char="•"/>
            </a:pPr>
            <a:r>
              <a:rPr lang="en-US" dirty="0"/>
              <a:t>I developed a process to update current MLB stats on a daily basis</a:t>
            </a:r>
          </a:p>
          <a:p>
            <a:pPr marL="742950" lvl="1" indent="-285750">
              <a:buFont typeface="Arial" panose="020B0604020202020204" pitchFamily="34" charset="0"/>
              <a:buChar char="•"/>
            </a:pPr>
            <a:r>
              <a:rPr lang="en-US" dirty="0"/>
              <a:t>I created a private S3 bucket in AWS and wrote scripts to upload both historical data and daily data to the private bucket</a:t>
            </a:r>
          </a:p>
          <a:p>
            <a:pPr marL="742950" lvl="1" indent="-285750">
              <a:buFont typeface="Arial" panose="020B0604020202020204" pitchFamily="34" charset="0"/>
              <a:buChar char="•"/>
            </a:pPr>
            <a:r>
              <a:rPr lang="en-US" dirty="0"/>
              <a:t>I created a public S3 bucket where I put my historical data.  Since the process to create my historical dataset from the API is very long running, my QA partner and anyone else who wants to run my app will be able to download the data from here</a:t>
            </a:r>
          </a:p>
          <a:p>
            <a:pPr marL="742950" lvl="1" indent="-285750">
              <a:buFont typeface="Arial" panose="020B0604020202020204" pitchFamily="34" charset="0"/>
              <a:buChar char="•"/>
            </a:pPr>
            <a:r>
              <a:rPr lang="en-US" dirty="0"/>
              <a:t>I created an RDS MySQL instance and developed scripts to create tables and write data to the tables in either SQLite or MySQL</a:t>
            </a:r>
          </a:p>
          <a:p>
            <a:pPr marL="742950" lvl="1" indent="-285750">
              <a:buFont typeface="Arial" panose="020B0604020202020204" pitchFamily="34" charset="0"/>
              <a:buChar char="•"/>
            </a:pPr>
            <a:r>
              <a:rPr lang="en-US" dirty="0"/>
              <a:t>I provisioned an EC2 instance and made sure my project scripts would run on it</a:t>
            </a:r>
          </a:p>
          <a:p>
            <a:pPr marL="742950" lvl="1" indent="-285750">
              <a:buFont typeface="Arial" panose="020B0604020202020204" pitchFamily="34" charset="0"/>
              <a:buChar char="•"/>
            </a:pPr>
            <a:r>
              <a:rPr lang="en-US" dirty="0"/>
              <a:t>I developed test scripts and documentation for many of functions, modules, and scripts I wrote</a:t>
            </a:r>
          </a:p>
        </p:txBody>
      </p:sp>
    </p:spTree>
    <p:extLst>
      <p:ext uri="{BB962C8B-B14F-4D97-AF65-F5344CB8AC3E}">
        <p14:creationId xmlns:p14="http://schemas.microsoft.com/office/powerpoint/2010/main" val="1825221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EB473-F716-4194-814F-900C65E93409}"/>
              </a:ext>
            </a:extLst>
          </p:cNvPr>
          <p:cNvSpPr>
            <a:spLocks noGrp="1"/>
          </p:cNvSpPr>
          <p:nvPr>
            <p:ph type="title"/>
          </p:nvPr>
        </p:nvSpPr>
        <p:spPr/>
        <p:txBody>
          <a:bodyPr/>
          <a:lstStyle/>
          <a:p>
            <a:r>
              <a:rPr lang="en-US" dirty="0"/>
              <a:t>Demo</a:t>
            </a:r>
          </a:p>
        </p:txBody>
      </p:sp>
      <p:sp>
        <p:nvSpPr>
          <p:cNvPr id="3" name="TextBox 2">
            <a:extLst>
              <a:ext uri="{FF2B5EF4-FFF2-40B4-BE49-F238E27FC236}">
                <a16:creationId xmlns:a16="http://schemas.microsoft.com/office/drawing/2014/main" id="{D9DDF40D-4239-47C9-A1DB-37F331513328}"/>
              </a:ext>
            </a:extLst>
          </p:cNvPr>
          <p:cNvSpPr txBox="1"/>
          <p:nvPr/>
        </p:nvSpPr>
        <p:spPr>
          <a:xfrm>
            <a:off x="1429305" y="1784412"/>
            <a:ext cx="9197266" cy="2954655"/>
          </a:xfrm>
          <a:prstGeom prst="rect">
            <a:avLst/>
          </a:prstGeom>
          <a:noFill/>
        </p:spPr>
        <p:txBody>
          <a:bodyPr wrap="square" rtlCol="0">
            <a:spAutoFit/>
          </a:bodyPr>
          <a:lstStyle/>
          <a:p>
            <a:pPr marL="285750" indent="-285750">
              <a:buFont typeface="Arial" panose="020B0604020202020204" pitchFamily="34" charset="0"/>
              <a:buChar char="•"/>
            </a:pPr>
            <a:r>
              <a:rPr lang="en-US" sz="2400" dirty="0"/>
              <a:t>Since my model isn’t totally finalized and I haven’t started on the Flask app, I don’t have any cool visuals yet</a:t>
            </a:r>
          </a:p>
          <a:p>
            <a:pPr marL="285750" indent="-285750">
              <a:buFont typeface="Arial" panose="020B0604020202020204" pitchFamily="34" charset="0"/>
              <a:buChar char="•"/>
            </a:pPr>
            <a:r>
              <a:rPr lang="en-US" sz="2400" dirty="0"/>
              <a:t>I do have some command line outputs</a:t>
            </a:r>
          </a:p>
          <a:p>
            <a:pPr marL="742950" lvl="1" indent="-285750">
              <a:buFont typeface="Arial" panose="020B0604020202020204" pitchFamily="34" charset="0"/>
              <a:buChar char="•"/>
            </a:pPr>
            <a:r>
              <a:rPr lang="en-US" sz="2400" dirty="0"/>
              <a:t>This the is output from my player data being inserted in RDS</a:t>
            </a:r>
          </a:p>
          <a:p>
            <a:pPr marL="742950" lvl="1" indent="-285750">
              <a:buFont typeface="Arial" panose="020B0604020202020204" pitchFamily="34" charset="0"/>
              <a:buChar char="•"/>
            </a:pPr>
            <a:endParaRPr lang="en-US" sz="2400" dirty="0"/>
          </a:p>
          <a:p>
            <a:pPr marL="742950" lvl="1" indent="-285750">
              <a:buFont typeface="Arial" panose="020B0604020202020204" pitchFamily="34" charset="0"/>
              <a:buChar char="•"/>
            </a:pPr>
            <a:endParaRPr lang="en-US" sz="2400" dirty="0"/>
          </a:p>
          <a:p>
            <a:pPr marL="742950" lvl="1" indent="-285750">
              <a:buFont typeface="Arial" panose="020B0604020202020204" pitchFamily="34" charset="0"/>
              <a:buChar char="•"/>
            </a:pPr>
            <a:r>
              <a:rPr lang="en-US" sz="2400" dirty="0"/>
              <a:t>And this is the output of my team data being inserted into RDS</a:t>
            </a:r>
          </a:p>
          <a:p>
            <a:pPr marL="742950" lvl="1"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A0696BE9-4B3D-4E15-B8C5-958E6E3F559A}"/>
              </a:ext>
            </a:extLst>
          </p:cNvPr>
          <p:cNvPicPr>
            <a:picLocks noChangeAspect="1"/>
          </p:cNvPicPr>
          <p:nvPr/>
        </p:nvPicPr>
        <p:blipFill>
          <a:blip r:embed="rId2"/>
          <a:stretch>
            <a:fillRect/>
          </a:stretch>
        </p:blipFill>
        <p:spPr>
          <a:xfrm>
            <a:off x="2056013" y="3438014"/>
            <a:ext cx="7943850" cy="257175"/>
          </a:xfrm>
          <a:prstGeom prst="rect">
            <a:avLst/>
          </a:prstGeom>
        </p:spPr>
      </p:pic>
      <p:pic>
        <p:nvPicPr>
          <p:cNvPr id="5" name="Picture 4">
            <a:extLst>
              <a:ext uri="{FF2B5EF4-FFF2-40B4-BE49-F238E27FC236}">
                <a16:creationId xmlns:a16="http://schemas.microsoft.com/office/drawing/2014/main" id="{7AF1A001-8D8F-4D0D-B582-82E168958B3C}"/>
              </a:ext>
            </a:extLst>
          </p:cNvPr>
          <p:cNvPicPr>
            <a:picLocks noChangeAspect="1"/>
          </p:cNvPicPr>
          <p:nvPr/>
        </p:nvPicPr>
        <p:blipFill>
          <a:blip r:embed="rId3"/>
          <a:stretch>
            <a:fillRect/>
          </a:stretch>
        </p:blipFill>
        <p:spPr>
          <a:xfrm>
            <a:off x="2341763" y="4543804"/>
            <a:ext cx="7372350" cy="390525"/>
          </a:xfrm>
          <a:prstGeom prst="rect">
            <a:avLst/>
          </a:prstGeom>
        </p:spPr>
      </p:pic>
    </p:spTree>
    <p:extLst>
      <p:ext uri="{BB962C8B-B14F-4D97-AF65-F5344CB8AC3E}">
        <p14:creationId xmlns:p14="http://schemas.microsoft.com/office/powerpoint/2010/main" val="3404624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D4EED-F031-4AF2-A40D-4F3B9C4A2FBF}"/>
              </a:ext>
            </a:extLst>
          </p:cNvPr>
          <p:cNvSpPr>
            <a:spLocks noGrp="1"/>
          </p:cNvSpPr>
          <p:nvPr>
            <p:ph type="title"/>
          </p:nvPr>
        </p:nvSpPr>
        <p:spPr/>
        <p:txBody>
          <a:bodyPr/>
          <a:lstStyle/>
          <a:p>
            <a:r>
              <a:rPr lang="en-US" dirty="0"/>
              <a:t>Lessons Learned</a:t>
            </a:r>
          </a:p>
        </p:txBody>
      </p:sp>
      <p:sp>
        <p:nvSpPr>
          <p:cNvPr id="3" name="TextBox 2">
            <a:extLst>
              <a:ext uri="{FF2B5EF4-FFF2-40B4-BE49-F238E27FC236}">
                <a16:creationId xmlns:a16="http://schemas.microsoft.com/office/drawing/2014/main" id="{2AEA845A-C539-461A-BF89-10D7DAD0E0E8}"/>
              </a:ext>
            </a:extLst>
          </p:cNvPr>
          <p:cNvSpPr txBox="1"/>
          <p:nvPr/>
        </p:nvSpPr>
        <p:spPr>
          <a:xfrm>
            <a:off x="1384917" y="1690062"/>
            <a:ext cx="9090733"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It can be difficult to find data, especially some sports data, from an API without paying for the data.  Before beginning a project that relies on data from an API make sure that API has data you want and can access easily</a:t>
            </a:r>
          </a:p>
          <a:p>
            <a:pPr marL="285750" indent="-285750">
              <a:buFont typeface="Arial" panose="020B0604020202020204" pitchFamily="34" charset="0"/>
              <a:buChar char="•"/>
            </a:pPr>
            <a:r>
              <a:rPr lang="en-US" sz="2000" dirty="0"/>
              <a:t>I had quite a bit of trouble getting python scripts I wrote to import other modules I wrote.  After much practice during this project, I know where/when I need to add __init__.py files and where/when I need to use </a:t>
            </a:r>
            <a:r>
              <a:rPr lang="en-US" sz="2000" dirty="0" err="1"/>
              <a:t>sys.path.append</a:t>
            </a:r>
            <a:r>
              <a:rPr lang="en-US" sz="2000" dirty="0"/>
              <a:t>()</a:t>
            </a:r>
          </a:p>
          <a:p>
            <a:pPr marL="285750" indent="-285750">
              <a:buFont typeface="Arial" panose="020B0604020202020204" pitchFamily="34" charset="0"/>
              <a:buChar char="•"/>
            </a:pPr>
            <a:r>
              <a:rPr lang="en-US" sz="2000" dirty="0"/>
              <a:t>I learned a great deal about AWS, specifically about how to change the environment of an EC2 instance to get my code to run easily on that instance</a:t>
            </a:r>
          </a:p>
          <a:p>
            <a:pPr marL="285750" indent="-285750">
              <a:buFont typeface="Arial" panose="020B0604020202020204" pitchFamily="34" charset="0"/>
              <a:buChar char="•"/>
            </a:pPr>
            <a:r>
              <a:rPr lang="en-US" sz="2000" dirty="0"/>
              <a:t>I learned to add documentation and logging to my project and code as I develop, because it can make it much easier to debug and fix issues when code from multiple modules is being run in one script</a:t>
            </a:r>
          </a:p>
        </p:txBody>
      </p:sp>
    </p:spTree>
    <p:extLst>
      <p:ext uri="{BB962C8B-B14F-4D97-AF65-F5344CB8AC3E}">
        <p14:creationId xmlns:p14="http://schemas.microsoft.com/office/powerpoint/2010/main" val="3287085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EDDE2-4B5A-4086-817E-C66B89197AA0}"/>
              </a:ext>
            </a:extLst>
          </p:cNvPr>
          <p:cNvSpPr>
            <a:spLocks noGrp="1"/>
          </p:cNvSpPr>
          <p:nvPr>
            <p:ph type="title"/>
          </p:nvPr>
        </p:nvSpPr>
        <p:spPr/>
        <p:txBody>
          <a:bodyPr/>
          <a:lstStyle/>
          <a:p>
            <a:r>
              <a:rPr lang="en-US" dirty="0"/>
              <a:t>Next Sprint</a:t>
            </a:r>
          </a:p>
        </p:txBody>
      </p:sp>
      <p:sp>
        <p:nvSpPr>
          <p:cNvPr id="3" name="TextBox 2">
            <a:extLst>
              <a:ext uri="{FF2B5EF4-FFF2-40B4-BE49-F238E27FC236}">
                <a16:creationId xmlns:a16="http://schemas.microsoft.com/office/drawing/2014/main" id="{52EF870E-3976-46E5-8723-42D81C02A058}"/>
              </a:ext>
            </a:extLst>
          </p:cNvPr>
          <p:cNvSpPr txBox="1"/>
          <p:nvPr/>
        </p:nvSpPr>
        <p:spPr>
          <a:xfrm>
            <a:off x="1207363" y="1589103"/>
            <a:ext cx="9499107" cy="3970318"/>
          </a:xfrm>
          <a:prstGeom prst="rect">
            <a:avLst/>
          </a:prstGeom>
          <a:noFill/>
        </p:spPr>
        <p:txBody>
          <a:bodyPr wrap="square" rtlCol="0">
            <a:spAutoFit/>
          </a:bodyPr>
          <a:lstStyle/>
          <a:p>
            <a:pPr marL="285750" indent="-285750">
              <a:buFont typeface="Arial" panose="020B0604020202020204" pitchFamily="34" charset="0"/>
              <a:buChar char="•"/>
            </a:pPr>
            <a:r>
              <a:rPr lang="en-US" dirty="0"/>
              <a:t>During this next sprint, I have two major items to work on:</a:t>
            </a:r>
          </a:p>
          <a:p>
            <a:pPr marL="742950" lvl="1" indent="-285750">
              <a:buFont typeface="Arial" panose="020B0604020202020204" pitchFamily="34" charset="0"/>
              <a:buChar char="•"/>
            </a:pPr>
            <a:r>
              <a:rPr lang="en-US" dirty="0"/>
              <a:t>Finalizing my model</a:t>
            </a:r>
          </a:p>
          <a:p>
            <a:pPr marL="1200150" lvl="2" indent="-285750">
              <a:buFont typeface="Arial" panose="020B0604020202020204" pitchFamily="34" charset="0"/>
              <a:buChar char="•"/>
            </a:pPr>
            <a:r>
              <a:rPr lang="en-US" dirty="0"/>
              <a:t>The initial model I have been working with is a logistic regression model, however, I want to some other models (boosted tree, random forest, etc)</a:t>
            </a:r>
          </a:p>
          <a:p>
            <a:pPr marL="1200150" lvl="2" indent="-285750">
              <a:buFont typeface="Arial" panose="020B0604020202020204" pitchFamily="34" charset="0"/>
              <a:buChar char="•"/>
            </a:pPr>
            <a:r>
              <a:rPr lang="en-US" dirty="0"/>
              <a:t>I am still not totally certain which features I would like to include in the model.  I am thinking of trying to limit the number of features, so it is easier for users to understand where/how I am coming up with predictions I the app</a:t>
            </a:r>
          </a:p>
          <a:p>
            <a:pPr marL="742950" lvl="1" indent="-285750">
              <a:buFont typeface="Arial" panose="020B0604020202020204" pitchFamily="34" charset="0"/>
              <a:buChar char="•"/>
            </a:pPr>
            <a:r>
              <a:rPr lang="en-US" dirty="0"/>
              <a:t>Creating my flask app</a:t>
            </a:r>
          </a:p>
          <a:p>
            <a:pPr marL="1200150" lvl="2" indent="-285750">
              <a:buFont typeface="Arial" panose="020B0604020202020204" pitchFamily="34" charset="0"/>
              <a:buChar char="•"/>
            </a:pPr>
            <a:r>
              <a:rPr lang="en-US" dirty="0"/>
              <a:t>For my app, I am envisioning 4 different web pages I need to develop (a 5</a:t>
            </a:r>
            <a:r>
              <a:rPr lang="en-US" baseline="30000" dirty="0"/>
              <a:t>th</a:t>
            </a:r>
            <a:r>
              <a:rPr lang="en-US" dirty="0"/>
              <a:t> is in the ice box)</a:t>
            </a:r>
          </a:p>
          <a:p>
            <a:pPr marL="1200150" lvl="2" indent="-285750">
              <a:buFont typeface="Arial" panose="020B0604020202020204" pitchFamily="34" charset="0"/>
              <a:buChar char="•"/>
            </a:pPr>
            <a:r>
              <a:rPr lang="en-US" dirty="0"/>
              <a:t>Each of these will be reading from RDS, and none will be writing any data anywhere</a:t>
            </a:r>
          </a:p>
          <a:p>
            <a:pPr marL="1200150" lvl="2" indent="-285750">
              <a:buFont typeface="Arial" panose="020B0604020202020204" pitchFamily="34" charset="0"/>
              <a:buChar char="•"/>
            </a:pPr>
            <a:r>
              <a:rPr lang="en-US" dirty="0"/>
              <a:t>I intend to spend some time on the UX of these pages to get them to look nice</a:t>
            </a:r>
          </a:p>
          <a:p>
            <a:pPr marL="742950" lvl="1" indent="-285750">
              <a:buFont typeface="Arial" panose="020B0604020202020204" pitchFamily="34" charset="0"/>
              <a:buChar char="•"/>
            </a:pPr>
            <a:r>
              <a:rPr lang="en-US" dirty="0"/>
              <a:t>I also need to continue with the testing and documentation of my project (I feel that I have been doing a good job of this so far)</a:t>
            </a:r>
          </a:p>
        </p:txBody>
      </p:sp>
    </p:spTree>
    <p:extLst>
      <p:ext uri="{BB962C8B-B14F-4D97-AF65-F5344CB8AC3E}">
        <p14:creationId xmlns:p14="http://schemas.microsoft.com/office/powerpoint/2010/main" val="3513167265"/>
      </p:ext>
    </p:extLst>
  </p:cSld>
  <p:clrMapOvr>
    <a:masterClrMapping/>
  </p:clrMapOvr>
</p:sld>
</file>

<file path=ppt/theme/theme1.xml><?xml version="1.0" encoding="utf-8"?>
<a:theme xmlns:a="http://schemas.openxmlformats.org/drawingml/2006/main" name="2 Facets - Widesc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 Facets - Widescreen</Template>
  <TotalTime>180</TotalTime>
  <Words>1038</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2 Facets - Widescreen</vt:lpstr>
      <vt:lpstr>MSiA 423 Mid-Project Review</vt:lpstr>
      <vt:lpstr>Highlights</vt:lpstr>
      <vt:lpstr>Learning More About APIs</vt:lpstr>
      <vt:lpstr>Learning More About AWS</vt:lpstr>
      <vt:lpstr>Seeing Initial Model Results</vt:lpstr>
      <vt:lpstr>Sprint Progress</vt:lpstr>
      <vt:lpstr>Demo</vt:lpstr>
      <vt:lpstr>Lessons Learned</vt:lpstr>
      <vt:lpstr>Next Sprint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MSiA 423 Mid-Project Review</dc:title>
  <dc:creator>Alex Burzinski</dc:creator>
  <cp:lastModifiedBy>Alex Burzinski</cp:lastModifiedBy>
  <cp:revision>8</cp:revision>
  <dcterms:created xsi:type="dcterms:W3CDTF">2019-05-15T20:06:58Z</dcterms:created>
  <dcterms:modified xsi:type="dcterms:W3CDTF">2019-05-15T23:07:29Z</dcterms:modified>
</cp:coreProperties>
</file>