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70" r:id="rId5"/>
    <p:sldId id="259" r:id="rId6"/>
    <p:sldId id="263" r:id="rId7"/>
    <p:sldId id="260" r:id="rId8"/>
    <p:sldId id="261" r:id="rId9"/>
    <p:sldId id="262" r:id="rId10"/>
    <p:sldId id="264" r:id="rId11"/>
    <p:sldId id="268"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26093539092801"/>
          <c:y val="4.006337584415031E-2"/>
          <c:w val="0.71819492130005647"/>
          <c:h val="0.77965143285717331"/>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2"/>
                <c:pt idx="0">
                  <c:v>1st Qtr</c:v>
                </c:pt>
                <c:pt idx="1">
                  <c:v>2nd Qtr</c:v>
                </c:pt>
              </c:strCache>
            </c:strRef>
          </c:cat>
          <c:val>
            <c:numRef>
              <c:f>Sheet1!$B$2:$B$5</c:f>
              <c:numCache>
                <c:formatCode>General</c:formatCode>
                <c:ptCount val="4"/>
                <c:pt idx="0">
                  <c:v>8</c:v>
                </c:pt>
                <c:pt idx="1">
                  <c:v>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9E84A-7B73-422D-A436-BD54068B6AE4}"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D9399-DA4D-4CD7-A509-5A2C6018577A}" type="slidenum">
              <a:rPr lang="en-US" smtClean="0"/>
              <a:t>‹#›</a:t>
            </a:fld>
            <a:endParaRPr lang="en-US"/>
          </a:p>
        </p:txBody>
      </p:sp>
    </p:spTree>
    <p:extLst>
      <p:ext uri="{BB962C8B-B14F-4D97-AF65-F5344CB8AC3E}">
        <p14:creationId xmlns:p14="http://schemas.microsoft.com/office/powerpoint/2010/main" val="356605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D9399-DA4D-4CD7-A509-5A2C6018577A}" type="slidenum">
              <a:rPr lang="en-US" smtClean="0"/>
              <a:t>2</a:t>
            </a:fld>
            <a:endParaRPr lang="en-US"/>
          </a:p>
        </p:txBody>
      </p:sp>
    </p:spTree>
    <p:extLst>
      <p:ext uri="{BB962C8B-B14F-4D97-AF65-F5344CB8AC3E}">
        <p14:creationId xmlns:p14="http://schemas.microsoft.com/office/powerpoint/2010/main" val="168515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usadahmad"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www.linkedin.com/in/abusad-ahma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khanacademy.org/math/statistics-probability" TargetMode="External"/><Relationship Id="rId3" Type="http://schemas.openxmlformats.org/officeDocument/2006/relationships/hyperlink" Target="https://www.youtube.com/playlist?list=PLmQAMKHKeLZ_e9xmZNPACsLdgie3Tkaxf" TargetMode="External"/><Relationship Id="rId7" Type="http://schemas.openxmlformats.org/officeDocument/2006/relationships/hyperlink" Target="https://www.youtube.com/watch?v=zRUliXuwJCQ&amp;list=PLZoTAELRMXVMhVyr3Ri9IQ-t5QPBtxzJO" TargetMode="External"/><Relationship Id="rId2" Type="http://schemas.openxmlformats.org/officeDocument/2006/relationships/hyperlink" Target="https://www.youtube.com/playlist?list=PLmQAMKHKeLZ_ADx6nJcoTM5t2S1bmsMdm" TargetMode="External"/><Relationship Id="rId1" Type="http://schemas.openxmlformats.org/officeDocument/2006/relationships/slideLayout" Target="../slideLayouts/slideLayout7.xml"/><Relationship Id="rId6" Type="http://schemas.openxmlformats.org/officeDocument/2006/relationships/hyperlink" Target="https://www.youtube.com/watch?v=bPrmA1SEN2k&amp;list=PLZoTAELRMXVNUL99R4bDlVYsncUNvwUBB" TargetMode="External"/><Relationship Id="rId11" Type="http://schemas.openxmlformats.org/officeDocument/2006/relationships/hyperlink" Target="https://ineuron.ai/home/coursedetail/tableau-101" TargetMode="External"/><Relationship Id="rId5" Type="http://schemas.openxmlformats.org/officeDocument/2006/relationships/hyperlink" Target="https://www.khanacademy.org/computing/computer-programming/sql" TargetMode="External"/><Relationship Id="rId10" Type="http://schemas.openxmlformats.org/officeDocument/2006/relationships/hyperlink" Target="https://ineuron.ai/home/coursedetail/powerbi--100" TargetMode="External"/><Relationship Id="rId4" Type="http://schemas.openxmlformats.org/officeDocument/2006/relationships/hyperlink" Target="https://www.youtube.com/watch?v=5JCyiutyu_o&amp;list=PLmQAMKHKeLZkD9VN0prfKCByr9pa4jw6" TargetMode="External"/><Relationship Id="rId9" Type="http://schemas.openxmlformats.org/officeDocument/2006/relationships/hyperlink" Target="https://www.youtube.com/playlist?list=PLZoTAELRMXVPQyArDHyQVjQxjj_YmEuO9"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stagram.com/datascienv/" TargetMode="External"/><Relationship Id="rId2" Type="http://schemas.openxmlformats.org/officeDocument/2006/relationships/hyperlink" Target="https://www.facebook.com/datascienv/" TargetMode="External"/><Relationship Id="rId1" Type="http://schemas.openxmlformats.org/officeDocument/2006/relationships/slideLayout" Target="../slideLayouts/slideLayout9.xml"/><Relationship Id="rId5" Type="http://schemas.openxmlformats.org/officeDocument/2006/relationships/hyperlink" Target="https://t.me/datascienv" TargetMode="External"/><Relationship Id="rId4" Type="http://schemas.openxmlformats.org/officeDocument/2006/relationships/hyperlink" Target="https://twitter.com/datascien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fif"/><Relationship Id="rId1" Type="http://schemas.openxmlformats.org/officeDocument/2006/relationships/slideLayout" Target="../slideLayouts/slideLayout7.xml"/><Relationship Id="rId6" Type="http://schemas.openxmlformats.org/officeDocument/2006/relationships/image" Target="../media/image9.jfif"/><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49132" y="1380068"/>
            <a:ext cx="8798734" cy="2616199"/>
          </a:xfrm>
        </p:spPr>
        <p:txBody>
          <a:bodyPr/>
          <a:lstStyle/>
          <a:p>
            <a:r>
              <a:rPr lang="en-US" b="1" dirty="0" smtClean="0">
                <a:ln/>
                <a:solidFill>
                  <a:schemeClr val="accent5">
                    <a:lumMod val="50000"/>
                  </a:schemeClr>
                </a:solidFill>
              </a:rPr>
              <a:t>Overview of Data Science</a:t>
            </a:r>
            <a:endParaRPr lang="en-US" b="1" dirty="0">
              <a:ln/>
              <a:solidFill>
                <a:schemeClr val="accent5">
                  <a:lumMod val="50000"/>
                </a:schemeClr>
              </a:solidFill>
            </a:endParaRPr>
          </a:p>
        </p:txBody>
      </p:sp>
      <p:sp>
        <p:nvSpPr>
          <p:cNvPr id="3" name="Subtitle 2"/>
          <p:cNvSpPr>
            <a:spLocks noGrp="1"/>
          </p:cNvSpPr>
          <p:nvPr>
            <p:ph type="subTitle" idx="1"/>
          </p:nvPr>
        </p:nvSpPr>
        <p:spPr/>
        <p:txBody>
          <a:bodyPr/>
          <a:lstStyle/>
          <a:p>
            <a:r>
              <a:rPr lang="en-US" b="1" dirty="0" err="1" smtClean="0">
                <a:solidFill>
                  <a:schemeClr val="accent5">
                    <a:lumMod val="50000"/>
                  </a:schemeClr>
                </a:solidFill>
              </a:rPr>
              <a:t>Abusad</a:t>
            </a:r>
            <a:r>
              <a:rPr lang="en-US" b="1" dirty="0" smtClean="0">
                <a:solidFill>
                  <a:schemeClr val="accent5">
                    <a:lumMod val="50000"/>
                  </a:schemeClr>
                </a:solidFill>
              </a:rPr>
              <a:t> Ahmad </a:t>
            </a:r>
          </a:p>
          <a:p>
            <a:r>
              <a:rPr lang="en-US" b="1" dirty="0" smtClean="0">
                <a:solidFill>
                  <a:schemeClr val="accent5">
                    <a:lumMod val="50000"/>
                  </a:schemeClr>
                </a:solidFill>
              </a:rPr>
              <a:t>Data Science Enthusiast</a:t>
            </a:r>
          </a:p>
          <a:p>
            <a:r>
              <a:rPr lang="en-US" b="1" dirty="0" smtClean="0">
                <a:solidFill>
                  <a:schemeClr val="accent5">
                    <a:lumMod val="50000"/>
                  </a:schemeClr>
                </a:solidFill>
              </a:rPr>
              <a:t>APJ Abdul </a:t>
            </a:r>
            <a:r>
              <a:rPr lang="en-US" b="1" dirty="0" err="1" smtClean="0">
                <a:solidFill>
                  <a:schemeClr val="accent5">
                    <a:lumMod val="50000"/>
                  </a:schemeClr>
                </a:solidFill>
              </a:rPr>
              <a:t>Kalam</a:t>
            </a:r>
            <a:r>
              <a:rPr lang="en-US" b="1" dirty="0" smtClean="0">
                <a:solidFill>
                  <a:schemeClr val="accent5">
                    <a:lumMod val="50000"/>
                  </a:schemeClr>
                </a:solidFill>
              </a:rPr>
              <a:t> Technical </a:t>
            </a:r>
            <a:r>
              <a:rPr lang="en-US" b="1" dirty="0" err="1" smtClean="0">
                <a:solidFill>
                  <a:schemeClr val="accent5">
                    <a:lumMod val="50000"/>
                  </a:schemeClr>
                </a:solidFill>
              </a:rPr>
              <a:t>Univercity</a:t>
            </a:r>
            <a:r>
              <a:rPr lang="en-US" b="1" dirty="0" smtClean="0">
                <a:solidFill>
                  <a:schemeClr val="accent5">
                    <a:lumMod val="50000"/>
                  </a:schemeClr>
                </a:solidFill>
              </a:rPr>
              <a:t> </a:t>
            </a:r>
            <a:endParaRPr lang="en-US" b="1" dirty="0">
              <a:solidFill>
                <a:schemeClr val="accent5">
                  <a:lumMod val="50000"/>
                </a:schemeClr>
              </a:solidFill>
            </a:endParaRPr>
          </a:p>
        </p:txBody>
      </p:sp>
      <p:sp>
        <p:nvSpPr>
          <p:cNvPr id="4" name="TextBox 3"/>
          <p:cNvSpPr txBox="1"/>
          <p:nvPr/>
        </p:nvSpPr>
        <p:spPr>
          <a:xfrm>
            <a:off x="6021421" y="6228622"/>
            <a:ext cx="7119257" cy="923330"/>
          </a:xfrm>
          <a:prstGeom prst="rect">
            <a:avLst/>
          </a:prstGeom>
          <a:noFill/>
        </p:spPr>
        <p:txBody>
          <a:bodyPr wrap="square" rtlCol="0">
            <a:spAutoFit/>
          </a:bodyPr>
          <a:lstStyle/>
          <a:p>
            <a:r>
              <a:rPr lang="en-US" dirty="0" err="1" smtClean="0"/>
              <a:t>Github</a:t>
            </a:r>
            <a:r>
              <a:rPr lang="en-US" dirty="0"/>
              <a:t> :- </a:t>
            </a:r>
            <a:r>
              <a:rPr lang="en-US" dirty="0">
                <a:hlinkClick r:id="rId3"/>
              </a:rPr>
              <a:t>https://</a:t>
            </a:r>
            <a:r>
              <a:rPr lang="en-US" dirty="0" smtClean="0">
                <a:hlinkClick r:id="rId3"/>
              </a:rPr>
              <a:t>github.com/abusadahmad</a:t>
            </a:r>
            <a:endParaRPr lang="en-US" dirty="0" smtClean="0"/>
          </a:p>
          <a:p>
            <a:r>
              <a:rPr lang="en-US" dirty="0" err="1" smtClean="0"/>
              <a:t>Linkedin</a:t>
            </a:r>
            <a:r>
              <a:rPr lang="en-US" dirty="0"/>
              <a:t> :- </a:t>
            </a:r>
            <a:r>
              <a:rPr lang="en-US" dirty="0">
                <a:hlinkClick r:id="rId4"/>
              </a:rPr>
              <a:t>https://www.linkedin.com/in/abusad-ahmad</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407877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5448" y="1324075"/>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Data Scientist</a:t>
            </a:r>
            <a:endParaRPr lang="en-US" b="1" dirty="0">
              <a:solidFill>
                <a:schemeClr val="tx1">
                  <a:lumMod val="65000"/>
                  <a:lumOff val="35000"/>
                </a:schemeClr>
              </a:solidFill>
            </a:endParaRPr>
          </a:p>
        </p:txBody>
      </p:sp>
      <p:sp>
        <p:nvSpPr>
          <p:cNvPr id="3" name="TextBox 2"/>
          <p:cNvSpPr txBox="1"/>
          <p:nvPr/>
        </p:nvSpPr>
        <p:spPr>
          <a:xfrm>
            <a:off x="5316708" y="1315142"/>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Data Analyst</a:t>
            </a:r>
            <a:endParaRPr lang="en-US" b="1" dirty="0">
              <a:solidFill>
                <a:schemeClr val="tx1">
                  <a:lumMod val="65000"/>
                  <a:lumOff val="35000"/>
                </a:schemeClr>
              </a:solidFill>
            </a:endParaRPr>
          </a:p>
        </p:txBody>
      </p:sp>
      <p:sp>
        <p:nvSpPr>
          <p:cNvPr id="4" name="TextBox 3"/>
          <p:cNvSpPr txBox="1"/>
          <p:nvPr/>
        </p:nvSpPr>
        <p:spPr>
          <a:xfrm>
            <a:off x="1937968" y="1324075"/>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Data Engineer </a:t>
            </a:r>
            <a:endParaRPr lang="en-US" b="1" dirty="0">
              <a:solidFill>
                <a:schemeClr val="tx1">
                  <a:lumMod val="65000"/>
                  <a:lumOff val="35000"/>
                </a:schemeClr>
              </a:solidFill>
            </a:endParaRPr>
          </a:p>
        </p:txBody>
      </p:sp>
      <p:sp>
        <p:nvSpPr>
          <p:cNvPr id="5" name="Pentagon 4"/>
          <p:cNvSpPr/>
          <p:nvPr/>
        </p:nvSpPr>
        <p:spPr>
          <a:xfrm>
            <a:off x="1937968" y="552643"/>
            <a:ext cx="5643120" cy="476655"/>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p:cNvSpPr txBox="1"/>
          <p:nvPr/>
        </p:nvSpPr>
        <p:spPr>
          <a:xfrm>
            <a:off x="1937967" y="622689"/>
            <a:ext cx="5643121" cy="369332"/>
          </a:xfrm>
          <a:prstGeom prst="rect">
            <a:avLst/>
          </a:prstGeom>
          <a:noFill/>
        </p:spPr>
        <p:txBody>
          <a:bodyPr wrap="square" rtlCol="0">
            <a:spAutoFit/>
          </a:bodyPr>
          <a:lstStyle/>
          <a:p>
            <a:r>
              <a:rPr lang="en-US" b="1" dirty="0" smtClean="0"/>
              <a:t>Different Carrier and Required skills for Data Enthusiast</a:t>
            </a:r>
            <a:endParaRPr lang="en-US" b="1" dirty="0"/>
          </a:p>
        </p:txBody>
      </p:sp>
      <p:sp>
        <p:nvSpPr>
          <p:cNvPr id="7" name="Rounded Rectangle 6"/>
          <p:cNvSpPr/>
          <p:nvPr/>
        </p:nvSpPr>
        <p:spPr>
          <a:xfrm>
            <a:off x="1937967" y="1945532"/>
            <a:ext cx="2264381" cy="39007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ounded Rectangle 7"/>
          <p:cNvSpPr/>
          <p:nvPr/>
        </p:nvSpPr>
        <p:spPr>
          <a:xfrm>
            <a:off x="5316707" y="1945531"/>
            <a:ext cx="2264381" cy="39007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ounded Rectangle 8"/>
          <p:cNvSpPr/>
          <p:nvPr/>
        </p:nvSpPr>
        <p:spPr>
          <a:xfrm>
            <a:off x="8695447" y="1945532"/>
            <a:ext cx="2264381" cy="39007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TextBox 9"/>
          <p:cNvSpPr txBox="1"/>
          <p:nvPr/>
        </p:nvSpPr>
        <p:spPr>
          <a:xfrm>
            <a:off x="2013626" y="2169268"/>
            <a:ext cx="211090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rPr>
              <a:t>Data modeling &amp; warehousing</a:t>
            </a:r>
          </a:p>
          <a:p>
            <a:pPr marL="285750" indent="-285750">
              <a:buFont typeface="Arial" panose="020B0604020202020204" pitchFamily="34" charset="0"/>
              <a:buChar char="•"/>
            </a:pPr>
            <a:r>
              <a:rPr lang="en-US" sz="1600" dirty="0" smtClean="0">
                <a:solidFill>
                  <a:srgbClr val="002060"/>
                </a:solidFill>
              </a:rPr>
              <a:t>Big data, Hadoop, Kafka, Spark</a:t>
            </a:r>
          </a:p>
          <a:p>
            <a:pPr marL="285750" indent="-285750">
              <a:buFont typeface="Arial" panose="020B0604020202020204" pitchFamily="34" charset="0"/>
              <a:buChar char="•"/>
            </a:pPr>
            <a:r>
              <a:rPr lang="en-US" sz="1600" dirty="0" smtClean="0">
                <a:solidFill>
                  <a:srgbClr val="002060"/>
                </a:solidFill>
              </a:rPr>
              <a:t>SQL(MySQL) &amp; No SQL </a:t>
            </a:r>
            <a:r>
              <a:rPr lang="en-US" sz="1600" dirty="0" err="1" smtClean="0">
                <a:solidFill>
                  <a:srgbClr val="002060"/>
                </a:solidFill>
              </a:rPr>
              <a:t>db</a:t>
            </a:r>
            <a:r>
              <a:rPr lang="en-US" sz="1600" dirty="0" smtClean="0">
                <a:solidFill>
                  <a:srgbClr val="002060"/>
                </a:solidFill>
              </a:rPr>
              <a:t> (</a:t>
            </a:r>
            <a:r>
              <a:rPr lang="en-US" sz="1600" dirty="0" err="1" smtClean="0">
                <a:solidFill>
                  <a:srgbClr val="002060"/>
                </a:solidFill>
              </a:rPr>
              <a:t>mongodb</a:t>
            </a:r>
            <a:r>
              <a:rPr lang="en-US" sz="1600" dirty="0" smtClean="0">
                <a:solidFill>
                  <a:srgbClr val="002060"/>
                </a:solidFill>
              </a:rPr>
              <a:t>)</a:t>
            </a:r>
          </a:p>
          <a:p>
            <a:pPr marL="285750" indent="-285750">
              <a:buFont typeface="Arial" panose="020B0604020202020204" pitchFamily="34" charset="0"/>
              <a:buChar char="•"/>
            </a:pPr>
            <a:r>
              <a:rPr lang="en-US" sz="1600" dirty="0" smtClean="0">
                <a:solidFill>
                  <a:srgbClr val="002060"/>
                </a:solidFill>
              </a:rPr>
              <a:t>Python, Java, Scala</a:t>
            </a:r>
          </a:p>
          <a:p>
            <a:pPr marL="285750" indent="-285750">
              <a:buFont typeface="Arial" panose="020B0604020202020204" pitchFamily="34" charset="0"/>
              <a:buChar char="•"/>
            </a:pPr>
            <a:r>
              <a:rPr lang="en-US" sz="1600" dirty="0" smtClean="0">
                <a:solidFill>
                  <a:srgbClr val="002060"/>
                </a:solidFill>
              </a:rPr>
              <a:t>ELT tools: </a:t>
            </a:r>
            <a:r>
              <a:rPr lang="en-US" sz="1600" dirty="0" err="1" smtClean="0">
                <a:solidFill>
                  <a:srgbClr val="002060"/>
                </a:solidFill>
              </a:rPr>
              <a:t>Talend</a:t>
            </a:r>
            <a:r>
              <a:rPr lang="en-US" sz="1600" dirty="0" smtClean="0">
                <a:solidFill>
                  <a:srgbClr val="002060"/>
                </a:solidFill>
              </a:rPr>
              <a:t>, Apache NIFI, Apache Airflow, SAS</a:t>
            </a:r>
            <a:endParaRPr lang="en-US" sz="1600" dirty="0">
              <a:solidFill>
                <a:srgbClr val="002060"/>
              </a:solidFill>
            </a:endParaRPr>
          </a:p>
        </p:txBody>
      </p:sp>
      <p:sp>
        <p:nvSpPr>
          <p:cNvPr id="11" name="TextBox 10"/>
          <p:cNvSpPr txBox="1"/>
          <p:nvPr/>
        </p:nvSpPr>
        <p:spPr>
          <a:xfrm>
            <a:off x="5393446" y="2198451"/>
            <a:ext cx="2116307"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2060"/>
                </a:solidFill>
              </a:rPr>
              <a:t>Expert in Excel (</a:t>
            </a:r>
            <a:r>
              <a:rPr lang="en-US" sz="1600" dirty="0" err="1">
                <a:solidFill>
                  <a:srgbClr val="002060"/>
                </a:solidFill>
              </a:rPr>
              <a:t>vlookup</a:t>
            </a:r>
            <a:r>
              <a:rPr lang="en-US" sz="1600" dirty="0">
                <a:solidFill>
                  <a:srgbClr val="002060"/>
                </a:solidFill>
              </a:rPr>
              <a:t>, pivot table</a:t>
            </a:r>
            <a:r>
              <a:rPr lang="en-US" sz="1600" dirty="0" smtClean="0">
                <a:solidFill>
                  <a:srgbClr val="002060"/>
                </a:solidFill>
              </a:rPr>
              <a:t>)</a:t>
            </a:r>
          </a:p>
          <a:p>
            <a:pPr marL="285750" indent="-285750">
              <a:buFont typeface="Arial" panose="020B0604020202020204" pitchFamily="34" charset="0"/>
              <a:buChar char="•"/>
            </a:pPr>
            <a:r>
              <a:rPr lang="en-US" sz="1600" dirty="0" smtClean="0">
                <a:solidFill>
                  <a:srgbClr val="002060"/>
                </a:solidFill>
              </a:rPr>
              <a:t>SQL</a:t>
            </a:r>
          </a:p>
          <a:p>
            <a:pPr marL="285750" indent="-285750">
              <a:buFont typeface="Arial" panose="020B0604020202020204" pitchFamily="34" charset="0"/>
              <a:buChar char="•"/>
            </a:pPr>
            <a:r>
              <a:rPr lang="en-US" sz="1600" dirty="0" smtClean="0">
                <a:solidFill>
                  <a:srgbClr val="002060"/>
                </a:solidFill>
              </a:rPr>
              <a:t>Statistics*</a:t>
            </a:r>
          </a:p>
          <a:p>
            <a:pPr marL="285750" indent="-285750">
              <a:buFont typeface="Arial" panose="020B0604020202020204" pitchFamily="34" charset="0"/>
              <a:buChar char="•"/>
            </a:pPr>
            <a:r>
              <a:rPr lang="en-US" sz="1600" dirty="0" smtClean="0">
                <a:solidFill>
                  <a:srgbClr val="002060"/>
                </a:solidFill>
              </a:rPr>
              <a:t>Python*</a:t>
            </a:r>
          </a:p>
          <a:p>
            <a:pPr marL="285750" indent="-285750">
              <a:buFont typeface="Arial" panose="020B0604020202020204" pitchFamily="34" charset="0"/>
              <a:buChar char="•"/>
            </a:pPr>
            <a:r>
              <a:rPr lang="en-US" sz="1600" dirty="0" smtClean="0">
                <a:solidFill>
                  <a:srgbClr val="002060"/>
                </a:solidFill>
              </a:rPr>
              <a:t>ETL tools: </a:t>
            </a:r>
            <a:r>
              <a:rPr lang="en-US" sz="1600" dirty="0" err="1" smtClean="0">
                <a:solidFill>
                  <a:srgbClr val="002060"/>
                </a:solidFill>
              </a:rPr>
              <a:t>Talend,Apache</a:t>
            </a:r>
            <a:r>
              <a:rPr lang="en-US" sz="1600" dirty="0" smtClean="0">
                <a:solidFill>
                  <a:srgbClr val="002060"/>
                </a:solidFill>
              </a:rPr>
              <a:t> NIFI, Apache Airflow, SAS*</a:t>
            </a:r>
          </a:p>
          <a:p>
            <a:pPr marL="285750" indent="-285750">
              <a:buFont typeface="Arial" panose="020B0604020202020204" pitchFamily="34" charset="0"/>
              <a:buChar char="•"/>
            </a:pPr>
            <a:r>
              <a:rPr lang="en-US" sz="1600" dirty="0" smtClean="0">
                <a:solidFill>
                  <a:srgbClr val="002060"/>
                </a:solidFill>
              </a:rPr>
              <a:t>Enterprise BI tools: Tableau, Power BI</a:t>
            </a:r>
          </a:p>
          <a:p>
            <a:pPr marL="285750" indent="-285750">
              <a:buFont typeface="Arial" panose="020B0604020202020204" pitchFamily="34" charset="0"/>
              <a:buChar char="•"/>
            </a:pPr>
            <a:r>
              <a:rPr lang="en-US" sz="1600" dirty="0" smtClean="0">
                <a:solidFill>
                  <a:srgbClr val="002060"/>
                </a:solidFill>
              </a:rPr>
              <a:t>Domain Knowledge</a:t>
            </a:r>
            <a:endParaRPr lang="en-US" sz="1600" dirty="0">
              <a:solidFill>
                <a:srgbClr val="002060"/>
              </a:solidFill>
            </a:endParaRPr>
          </a:p>
          <a:p>
            <a:pPr marL="285750" indent="-285750">
              <a:buFont typeface="Arial" panose="020B0604020202020204" pitchFamily="34" charset="0"/>
              <a:buChar char="•"/>
            </a:pPr>
            <a:endParaRPr lang="en-US" sz="1600" dirty="0"/>
          </a:p>
        </p:txBody>
      </p:sp>
      <p:sp>
        <p:nvSpPr>
          <p:cNvPr id="12" name="TextBox 11"/>
          <p:cNvSpPr txBox="1"/>
          <p:nvPr/>
        </p:nvSpPr>
        <p:spPr>
          <a:xfrm>
            <a:off x="8784077" y="2198451"/>
            <a:ext cx="2081719"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rPr>
              <a:t>Statistics</a:t>
            </a:r>
          </a:p>
          <a:p>
            <a:pPr marL="285750" indent="-285750">
              <a:buFont typeface="Arial" panose="020B0604020202020204" pitchFamily="34" charset="0"/>
              <a:buChar char="•"/>
            </a:pPr>
            <a:r>
              <a:rPr lang="en-US" sz="1600" dirty="0" smtClean="0">
                <a:solidFill>
                  <a:srgbClr val="002060"/>
                </a:solidFill>
              </a:rPr>
              <a:t>Python or R</a:t>
            </a:r>
          </a:p>
          <a:p>
            <a:pPr marL="285750" indent="-285750">
              <a:buFont typeface="Arial" panose="020B0604020202020204" pitchFamily="34" charset="0"/>
              <a:buChar char="•"/>
            </a:pPr>
            <a:r>
              <a:rPr lang="en-US" sz="1600" dirty="0" err="1" smtClean="0">
                <a:solidFill>
                  <a:srgbClr val="002060"/>
                </a:solidFill>
              </a:rPr>
              <a:t>Jupyter</a:t>
            </a:r>
            <a:r>
              <a:rPr lang="en-US" sz="1600" dirty="0" smtClean="0">
                <a:solidFill>
                  <a:srgbClr val="002060"/>
                </a:solidFill>
              </a:rPr>
              <a:t> notebook, spark, tableau</a:t>
            </a:r>
          </a:p>
          <a:p>
            <a:pPr marL="285750" indent="-285750">
              <a:buFont typeface="Arial" panose="020B0604020202020204" pitchFamily="34" charset="0"/>
              <a:buChar char="•"/>
            </a:pPr>
            <a:r>
              <a:rPr lang="en-US" sz="1600" dirty="0" smtClean="0">
                <a:solidFill>
                  <a:srgbClr val="002060"/>
                </a:solidFill>
              </a:rPr>
              <a:t>Data cleaning and Exploration (pandas, </a:t>
            </a:r>
            <a:r>
              <a:rPr lang="en-US" sz="1600" dirty="0" err="1" smtClean="0">
                <a:solidFill>
                  <a:srgbClr val="002060"/>
                </a:solidFill>
              </a:rPr>
              <a:t>numpy,matplotlib</a:t>
            </a:r>
            <a:r>
              <a:rPr lang="en-US" sz="1600" dirty="0" smtClean="0">
                <a:solidFill>
                  <a:srgbClr val="002060"/>
                </a:solidFill>
              </a:rPr>
              <a:t>)</a:t>
            </a:r>
          </a:p>
          <a:p>
            <a:pPr marL="285750" indent="-285750">
              <a:buFont typeface="Arial" panose="020B0604020202020204" pitchFamily="34" charset="0"/>
              <a:buChar char="•"/>
            </a:pPr>
            <a:r>
              <a:rPr lang="en-US" sz="1600" dirty="0" smtClean="0">
                <a:solidFill>
                  <a:srgbClr val="002060"/>
                </a:solidFill>
              </a:rPr>
              <a:t>Machine Learning, Deep Learning,</a:t>
            </a:r>
            <a:r>
              <a:rPr lang="en-US" sz="1600" dirty="0">
                <a:solidFill>
                  <a:srgbClr val="002060"/>
                </a:solidFill>
              </a:rPr>
              <a:t> </a:t>
            </a:r>
            <a:r>
              <a:rPr lang="en-US" sz="1600" dirty="0" smtClean="0">
                <a:solidFill>
                  <a:srgbClr val="002060"/>
                </a:solidFill>
              </a:rPr>
              <a:t>NLP (</a:t>
            </a:r>
            <a:r>
              <a:rPr lang="en-US" sz="1600" dirty="0" err="1" smtClean="0">
                <a:solidFill>
                  <a:srgbClr val="002060"/>
                </a:solidFill>
              </a:rPr>
              <a:t>sklearn</a:t>
            </a:r>
            <a:r>
              <a:rPr lang="en-US" sz="1600" dirty="0" smtClean="0">
                <a:solidFill>
                  <a:srgbClr val="002060"/>
                </a:solidFill>
              </a:rPr>
              <a:t>, </a:t>
            </a:r>
            <a:r>
              <a:rPr lang="en-US" sz="1600" dirty="0" err="1">
                <a:solidFill>
                  <a:srgbClr val="002060"/>
                </a:solidFill>
              </a:rPr>
              <a:t>t</a:t>
            </a:r>
            <a:r>
              <a:rPr lang="en-US" sz="1600" dirty="0" err="1" smtClean="0">
                <a:solidFill>
                  <a:srgbClr val="002060"/>
                </a:solidFill>
              </a:rPr>
              <a:t>ensorflow</a:t>
            </a:r>
            <a:r>
              <a:rPr lang="en-US" sz="1600" dirty="0" smtClean="0">
                <a:solidFill>
                  <a:srgbClr val="002060"/>
                </a:solidFill>
              </a:rPr>
              <a:t>)</a:t>
            </a:r>
          </a:p>
        </p:txBody>
      </p:sp>
    </p:spTree>
    <p:extLst>
      <p:ext uri="{BB962C8B-B14F-4D97-AF65-F5344CB8AC3E}">
        <p14:creationId xmlns:p14="http://schemas.microsoft.com/office/powerpoint/2010/main" val="2382353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2881" y="506200"/>
            <a:ext cx="254972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Data Engineer</a:t>
            </a:r>
            <a:endParaRPr lang="en-US" b="1" dirty="0">
              <a:solidFill>
                <a:schemeClr val="tx1">
                  <a:lumMod val="65000"/>
                  <a:lumOff val="35000"/>
                </a:schemeClr>
              </a:solidFill>
            </a:endParaRPr>
          </a:p>
        </p:txBody>
      </p:sp>
      <p:sp>
        <p:nvSpPr>
          <p:cNvPr id="3" name="TextBox 2"/>
          <p:cNvSpPr txBox="1"/>
          <p:nvPr/>
        </p:nvSpPr>
        <p:spPr>
          <a:xfrm>
            <a:off x="1702879" y="2190866"/>
            <a:ext cx="254972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Data Analytics</a:t>
            </a:r>
            <a:endParaRPr lang="en-US" b="1" dirty="0">
              <a:solidFill>
                <a:schemeClr val="tx1">
                  <a:lumMod val="65000"/>
                  <a:lumOff val="35000"/>
                </a:schemeClr>
              </a:solidFill>
            </a:endParaRPr>
          </a:p>
        </p:txBody>
      </p:sp>
      <p:sp>
        <p:nvSpPr>
          <p:cNvPr id="4" name="TextBox 3"/>
          <p:cNvSpPr txBox="1"/>
          <p:nvPr/>
        </p:nvSpPr>
        <p:spPr>
          <a:xfrm>
            <a:off x="1702880" y="4030856"/>
            <a:ext cx="254972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Data Scientist</a:t>
            </a:r>
            <a:endParaRPr lang="en-US" b="1" dirty="0">
              <a:solidFill>
                <a:schemeClr val="tx1">
                  <a:lumMod val="65000"/>
                  <a:lumOff val="35000"/>
                </a:schemeClr>
              </a:solidFill>
            </a:endParaRPr>
          </a:p>
        </p:txBody>
      </p:sp>
      <p:sp>
        <p:nvSpPr>
          <p:cNvPr id="6" name="TextBox 5"/>
          <p:cNvSpPr txBox="1"/>
          <p:nvPr/>
        </p:nvSpPr>
        <p:spPr>
          <a:xfrm>
            <a:off x="1702879" y="2972361"/>
            <a:ext cx="9503383" cy="646331"/>
          </a:xfrm>
          <a:prstGeom prst="rect">
            <a:avLst/>
          </a:prstGeom>
          <a:noFill/>
        </p:spPr>
        <p:txBody>
          <a:bodyPr wrap="square" rtlCol="0">
            <a:spAutoFit/>
          </a:bodyPr>
          <a:lstStyle/>
          <a:p>
            <a:r>
              <a:rPr lang="en-US"/>
              <a:t>Data analysis is a process of inspecting, cleansing, transforming, and modelling data with the goal of discovering useful information, informing conclusions, and supporting decision-making.</a:t>
            </a:r>
            <a:endParaRPr lang="en-US" dirty="0"/>
          </a:p>
        </p:txBody>
      </p:sp>
      <p:sp>
        <p:nvSpPr>
          <p:cNvPr id="7" name="TextBox 6"/>
          <p:cNvSpPr txBox="1"/>
          <p:nvPr/>
        </p:nvSpPr>
        <p:spPr>
          <a:xfrm>
            <a:off x="1780162" y="1210033"/>
            <a:ext cx="8540885" cy="646331"/>
          </a:xfrm>
          <a:prstGeom prst="rect">
            <a:avLst/>
          </a:prstGeom>
          <a:noFill/>
        </p:spPr>
        <p:txBody>
          <a:bodyPr wrap="square" rtlCol="0">
            <a:spAutoFit/>
          </a:bodyPr>
          <a:lstStyle/>
          <a:p>
            <a:r>
              <a:rPr lang="en-US" dirty="0" smtClean="0"/>
              <a:t>A data engineer is a software engineer who specialized in database technology and is well extracting data from structured and unstructured sources.</a:t>
            </a:r>
            <a:endParaRPr lang="en-US" dirty="0"/>
          </a:p>
        </p:txBody>
      </p:sp>
      <p:sp>
        <p:nvSpPr>
          <p:cNvPr id="8" name="TextBox 7"/>
          <p:cNvSpPr txBox="1"/>
          <p:nvPr/>
        </p:nvSpPr>
        <p:spPr>
          <a:xfrm>
            <a:off x="1702879" y="4812352"/>
            <a:ext cx="8521429" cy="646331"/>
          </a:xfrm>
          <a:prstGeom prst="rect">
            <a:avLst/>
          </a:prstGeom>
          <a:noFill/>
        </p:spPr>
        <p:txBody>
          <a:bodyPr wrap="square" rtlCol="0">
            <a:spAutoFit/>
          </a:bodyPr>
          <a:lstStyle/>
          <a:p>
            <a:r>
              <a:rPr lang="en-US" dirty="0" smtClean="0"/>
              <a:t>A data scientist is all has the skillset like an analyst, but is also a good at statistics and knows deep learning, machine learning and natural language processing .</a:t>
            </a:r>
            <a:endParaRPr lang="en-US" dirty="0"/>
          </a:p>
        </p:txBody>
      </p:sp>
    </p:spTree>
    <p:extLst>
      <p:ext uri="{BB962C8B-B14F-4D97-AF65-F5344CB8AC3E}">
        <p14:creationId xmlns:p14="http://schemas.microsoft.com/office/powerpoint/2010/main" val="4218106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9627" y="374459"/>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Sources of Data</a:t>
            </a:r>
            <a:endParaRPr lang="en-US" b="1" dirty="0">
              <a:solidFill>
                <a:schemeClr val="tx1">
                  <a:lumMod val="65000"/>
                  <a:lumOff val="35000"/>
                </a:schemeClr>
              </a:solidFill>
            </a:endParaRPr>
          </a:p>
        </p:txBody>
      </p:sp>
      <p:sp>
        <p:nvSpPr>
          <p:cNvPr id="3" name="Rounded Rectangle 2"/>
          <p:cNvSpPr/>
          <p:nvPr/>
        </p:nvSpPr>
        <p:spPr>
          <a:xfrm>
            <a:off x="1867648" y="1106083"/>
            <a:ext cx="1951000" cy="476656"/>
          </a:xfrm>
          <a:prstGeom prst="roundRect">
            <a:avLst/>
          </a:prstGeom>
        </p:spPr>
        <p:style>
          <a:lnRef idx="1">
            <a:schemeClr val="dk1"/>
          </a:lnRef>
          <a:fillRef idx="1001">
            <a:schemeClr val="lt2"/>
          </a:fillRef>
          <a:effectRef idx="1">
            <a:schemeClr val="dk1"/>
          </a:effectRef>
          <a:fontRef idx="minor">
            <a:schemeClr val="dk1"/>
          </a:fontRef>
        </p:style>
        <p:txBody>
          <a:bodyPr rtlCol="0" anchor="ctr"/>
          <a:lstStyle/>
          <a:p>
            <a:pPr algn="ctr"/>
            <a:endParaRPr lang="en-US"/>
          </a:p>
        </p:txBody>
      </p:sp>
      <p:sp>
        <p:nvSpPr>
          <p:cNvPr id="4" name="Rounded Rectangle 3"/>
          <p:cNvSpPr/>
          <p:nvPr/>
        </p:nvSpPr>
        <p:spPr>
          <a:xfrm>
            <a:off x="1867648" y="1800414"/>
            <a:ext cx="1951000" cy="476656"/>
          </a:xfrm>
          <a:prstGeom prst="roundRect">
            <a:avLst/>
          </a:prstGeom>
        </p:spPr>
        <p:style>
          <a:lnRef idx="1">
            <a:schemeClr val="accent1"/>
          </a:lnRef>
          <a:fillRef idx="1001">
            <a:schemeClr val="lt2"/>
          </a:fillRef>
          <a:effectRef idx="1">
            <a:schemeClr val="accent1"/>
          </a:effectRef>
          <a:fontRef idx="minor">
            <a:schemeClr val="dk1"/>
          </a:fontRef>
        </p:style>
        <p:txBody>
          <a:bodyPr rtlCol="0" anchor="ctr"/>
          <a:lstStyle/>
          <a:p>
            <a:pPr algn="ctr"/>
            <a:endParaRPr lang="en-US"/>
          </a:p>
        </p:txBody>
      </p:sp>
      <p:sp>
        <p:nvSpPr>
          <p:cNvPr id="5" name="Rounded Rectangle 4"/>
          <p:cNvSpPr/>
          <p:nvPr/>
        </p:nvSpPr>
        <p:spPr>
          <a:xfrm>
            <a:off x="1867648" y="2449588"/>
            <a:ext cx="1951000" cy="476656"/>
          </a:xfrm>
          <a:prstGeom prst="roundRect">
            <a:avLst/>
          </a:prstGeom>
        </p:spPr>
        <p:style>
          <a:lnRef idx="1">
            <a:schemeClr val="accent1"/>
          </a:lnRef>
          <a:fillRef idx="1001">
            <a:schemeClr val="lt2"/>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1827689" y="1868600"/>
            <a:ext cx="1721796" cy="338554"/>
          </a:xfrm>
          <a:prstGeom prst="rect">
            <a:avLst/>
          </a:prstGeom>
          <a:noFill/>
        </p:spPr>
        <p:txBody>
          <a:bodyPr wrap="square" rtlCol="0">
            <a:spAutoFit/>
          </a:bodyPr>
          <a:lstStyle/>
          <a:p>
            <a:pPr algn="ctr"/>
            <a:r>
              <a:rPr lang="en-US" sz="1600" dirty="0" smtClean="0"/>
              <a:t>Web scraping</a:t>
            </a:r>
            <a:endParaRPr lang="en-US" sz="1600" dirty="0"/>
          </a:p>
        </p:txBody>
      </p:sp>
      <p:sp>
        <p:nvSpPr>
          <p:cNvPr id="7" name="TextBox 6"/>
          <p:cNvSpPr txBox="1"/>
          <p:nvPr/>
        </p:nvSpPr>
        <p:spPr>
          <a:xfrm>
            <a:off x="1827689" y="2503250"/>
            <a:ext cx="1721796" cy="338554"/>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600" dirty="0" smtClean="0"/>
              <a:t>Open source</a:t>
            </a:r>
            <a:endParaRPr lang="en-US" sz="1600" dirty="0"/>
          </a:p>
        </p:txBody>
      </p:sp>
      <p:sp>
        <p:nvSpPr>
          <p:cNvPr id="9" name="Rounded Rectangle 8"/>
          <p:cNvSpPr/>
          <p:nvPr/>
        </p:nvSpPr>
        <p:spPr>
          <a:xfrm>
            <a:off x="1867648" y="3152424"/>
            <a:ext cx="1951000" cy="476656"/>
          </a:xfrm>
          <a:prstGeom prst="roundRect">
            <a:avLst/>
          </a:prstGeom>
        </p:spPr>
        <p:style>
          <a:lnRef idx="1">
            <a:schemeClr val="accent1"/>
          </a:lnRef>
          <a:fillRef idx="1001">
            <a:schemeClr val="lt2"/>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867648" y="3928570"/>
            <a:ext cx="1951000" cy="476656"/>
          </a:xfrm>
          <a:prstGeom prst="roundRect">
            <a:avLst/>
          </a:prstGeom>
        </p:spPr>
        <p:style>
          <a:lnRef idx="1">
            <a:schemeClr val="accent1"/>
          </a:lnRef>
          <a:fillRef idx="1001">
            <a:schemeClr val="lt2"/>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1827689" y="3222340"/>
            <a:ext cx="1721796" cy="338554"/>
          </a:xfrm>
          <a:prstGeom prst="rect">
            <a:avLst/>
          </a:prstGeom>
          <a:noFill/>
        </p:spPr>
        <p:txBody>
          <a:bodyPr wrap="square" rtlCol="0">
            <a:spAutoFit/>
          </a:bodyPr>
          <a:lstStyle/>
          <a:p>
            <a:pPr algn="ctr"/>
            <a:r>
              <a:rPr lang="en-US" sz="1600" dirty="0" smtClean="0"/>
              <a:t>Third Party</a:t>
            </a:r>
            <a:endParaRPr lang="en-US" sz="1600" dirty="0"/>
          </a:p>
        </p:txBody>
      </p:sp>
      <p:sp>
        <p:nvSpPr>
          <p:cNvPr id="12" name="TextBox 11"/>
          <p:cNvSpPr txBox="1"/>
          <p:nvPr/>
        </p:nvSpPr>
        <p:spPr>
          <a:xfrm>
            <a:off x="1827689" y="3990676"/>
            <a:ext cx="1721796" cy="338554"/>
          </a:xfrm>
          <a:prstGeom prst="rect">
            <a:avLst/>
          </a:prstGeom>
          <a:noFill/>
        </p:spPr>
        <p:txBody>
          <a:bodyPr wrap="square" rtlCol="0">
            <a:spAutoFit/>
          </a:bodyPr>
          <a:lstStyle/>
          <a:p>
            <a:pPr algn="ctr"/>
            <a:r>
              <a:rPr lang="en-US" sz="1600" dirty="0" smtClean="0"/>
              <a:t>Collective data</a:t>
            </a:r>
            <a:endParaRPr lang="en-US" sz="1600" dirty="0"/>
          </a:p>
        </p:txBody>
      </p:sp>
      <p:sp>
        <p:nvSpPr>
          <p:cNvPr id="13" name="TextBox 12"/>
          <p:cNvSpPr txBox="1"/>
          <p:nvPr/>
        </p:nvSpPr>
        <p:spPr>
          <a:xfrm>
            <a:off x="1867648" y="1170179"/>
            <a:ext cx="1721796" cy="338554"/>
          </a:xfrm>
          <a:prstGeom prst="rect">
            <a:avLst/>
          </a:prstGeom>
          <a:noFill/>
        </p:spPr>
        <p:txBody>
          <a:bodyPr wrap="square" rtlCol="0">
            <a:spAutoFit/>
          </a:bodyPr>
          <a:lstStyle/>
          <a:p>
            <a:pPr algn="ctr"/>
            <a:r>
              <a:rPr lang="en-US" sz="1600" dirty="0" smtClean="0"/>
              <a:t>Data warehouse</a:t>
            </a:r>
            <a:endParaRPr lang="en-US" sz="1600" dirty="0"/>
          </a:p>
        </p:txBody>
      </p:sp>
      <p:sp>
        <p:nvSpPr>
          <p:cNvPr id="14" name="Flowchart: Magnetic Disk 13"/>
          <p:cNvSpPr/>
          <p:nvPr/>
        </p:nvSpPr>
        <p:spPr>
          <a:xfrm>
            <a:off x="6663447" y="1355973"/>
            <a:ext cx="817123" cy="795859"/>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Flowchart: Magnetic Disk 14"/>
          <p:cNvSpPr/>
          <p:nvPr/>
        </p:nvSpPr>
        <p:spPr>
          <a:xfrm>
            <a:off x="6702357" y="2447806"/>
            <a:ext cx="817123" cy="795859"/>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Flowchart: Magnetic Disk 15"/>
          <p:cNvSpPr/>
          <p:nvPr/>
        </p:nvSpPr>
        <p:spPr>
          <a:xfrm>
            <a:off x="6702357" y="3539639"/>
            <a:ext cx="817123" cy="795859"/>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Flowchart: Magnetic Disk 16"/>
          <p:cNvSpPr/>
          <p:nvPr/>
        </p:nvSpPr>
        <p:spPr>
          <a:xfrm>
            <a:off x="9912547" y="2277070"/>
            <a:ext cx="2279453" cy="1165504"/>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 name="Elbow Connector 18"/>
          <p:cNvCxnSpPr/>
          <p:nvPr/>
        </p:nvCxnSpPr>
        <p:spPr>
          <a:xfrm>
            <a:off x="4024007" y="1355973"/>
            <a:ext cx="2221150" cy="1485831"/>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7535909" y="2861149"/>
            <a:ext cx="441050" cy="112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809361" y="1661677"/>
            <a:ext cx="525294" cy="369332"/>
          </a:xfrm>
          <a:prstGeom prst="rect">
            <a:avLst/>
          </a:prstGeom>
          <a:noFill/>
        </p:spPr>
        <p:txBody>
          <a:bodyPr wrap="square" rtlCol="0">
            <a:spAutoFit/>
          </a:bodyPr>
          <a:lstStyle/>
          <a:p>
            <a:r>
              <a:rPr lang="en-US" dirty="0" smtClean="0">
                <a:solidFill>
                  <a:schemeClr val="bg1"/>
                </a:solidFill>
              </a:rPr>
              <a:t>DB</a:t>
            </a:r>
            <a:endParaRPr lang="en-US" dirty="0">
              <a:solidFill>
                <a:schemeClr val="bg1"/>
              </a:solidFill>
            </a:endParaRPr>
          </a:p>
        </p:txBody>
      </p:sp>
      <p:sp>
        <p:nvSpPr>
          <p:cNvPr id="25" name="TextBox 24"/>
          <p:cNvSpPr txBox="1"/>
          <p:nvPr/>
        </p:nvSpPr>
        <p:spPr>
          <a:xfrm>
            <a:off x="6833773" y="2783092"/>
            <a:ext cx="525294" cy="369332"/>
          </a:xfrm>
          <a:prstGeom prst="rect">
            <a:avLst/>
          </a:prstGeom>
          <a:noFill/>
        </p:spPr>
        <p:txBody>
          <a:bodyPr wrap="square" rtlCol="0">
            <a:spAutoFit/>
          </a:bodyPr>
          <a:lstStyle/>
          <a:p>
            <a:r>
              <a:rPr lang="en-US" dirty="0" smtClean="0">
                <a:solidFill>
                  <a:schemeClr val="bg1"/>
                </a:solidFill>
              </a:rPr>
              <a:t>DB</a:t>
            </a:r>
            <a:endParaRPr lang="en-US" dirty="0">
              <a:solidFill>
                <a:schemeClr val="bg1"/>
              </a:solidFill>
            </a:endParaRPr>
          </a:p>
        </p:txBody>
      </p:sp>
      <p:sp>
        <p:nvSpPr>
          <p:cNvPr id="26" name="TextBox 25"/>
          <p:cNvSpPr txBox="1"/>
          <p:nvPr/>
        </p:nvSpPr>
        <p:spPr>
          <a:xfrm>
            <a:off x="6848271" y="3806010"/>
            <a:ext cx="525294" cy="369332"/>
          </a:xfrm>
          <a:prstGeom prst="rect">
            <a:avLst/>
          </a:prstGeom>
          <a:noFill/>
        </p:spPr>
        <p:txBody>
          <a:bodyPr wrap="square" rtlCol="0">
            <a:spAutoFit/>
          </a:bodyPr>
          <a:lstStyle/>
          <a:p>
            <a:r>
              <a:rPr lang="en-US" dirty="0" smtClean="0">
                <a:solidFill>
                  <a:schemeClr val="bg1"/>
                </a:solidFill>
              </a:rPr>
              <a:t>DB</a:t>
            </a:r>
            <a:endParaRPr lang="en-US" dirty="0">
              <a:solidFill>
                <a:schemeClr val="bg1"/>
              </a:solidFill>
            </a:endParaRPr>
          </a:p>
        </p:txBody>
      </p:sp>
      <p:sp>
        <p:nvSpPr>
          <p:cNvPr id="27" name="TextBox 26"/>
          <p:cNvSpPr txBox="1"/>
          <p:nvPr/>
        </p:nvSpPr>
        <p:spPr>
          <a:xfrm>
            <a:off x="10120591" y="2805032"/>
            <a:ext cx="1811731" cy="369332"/>
          </a:xfrm>
          <a:prstGeom prst="rect">
            <a:avLst/>
          </a:prstGeom>
          <a:noFill/>
        </p:spPr>
        <p:txBody>
          <a:bodyPr wrap="square" rtlCol="0">
            <a:spAutoFit/>
          </a:bodyPr>
          <a:lstStyle/>
          <a:p>
            <a:r>
              <a:rPr lang="en-US" dirty="0" smtClean="0">
                <a:solidFill>
                  <a:schemeClr val="bg1"/>
                </a:solidFill>
              </a:rPr>
              <a:t>Data warehouse</a:t>
            </a:r>
            <a:endParaRPr lang="en-US" dirty="0">
              <a:solidFill>
                <a:schemeClr val="bg1"/>
              </a:solidFill>
            </a:endParaRPr>
          </a:p>
        </p:txBody>
      </p:sp>
      <p:sp>
        <p:nvSpPr>
          <p:cNvPr id="28" name="TextBox 27"/>
          <p:cNvSpPr txBox="1"/>
          <p:nvPr/>
        </p:nvSpPr>
        <p:spPr>
          <a:xfrm>
            <a:off x="2451911" y="4835008"/>
            <a:ext cx="254972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Data Warehouse</a:t>
            </a:r>
            <a:endParaRPr lang="en-US" b="1" dirty="0">
              <a:solidFill>
                <a:schemeClr val="tx1">
                  <a:lumMod val="65000"/>
                  <a:lumOff val="35000"/>
                </a:schemeClr>
              </a:solidFill>
            </a:endParaRPr>
          </a:p>
        </p:txBody>
      </p:sp>
      <p:sp>
        <p:nvSpPr>
          <p:cNvPr id="29" name="TextBox 28"/>
          <p:cNvSpPr txBox="1"/>
          <p:nvPr/>
        </p:nvSpPr>
        <p:spPr>
          <a:xfrm>
            <a:off x="2451911" y="5390660"/>
            <a:ext cx="8812719" cy="923330"/>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dirty="0" smtClean="0"/>
              <a:t>Data warehouse is like a relational database designed from analytical need. It is a central location where consolidated data from multiple location (database) Normal database help to run the business and Data warehouse help for analysis.</a:t>
            </a:r>
            <a:endParaRPr lang="en-US" dirty="0"/>
          </a:p>
        </p:txBody>
      </p:sp>
      <p:sp>
        <p:nvSpPr>
          <p:cNvPr id="31" name="Right Arrow Callout 30"/>
          <p:cNvSpPr/>
          <p:nvPr/>
        </p:nvSpPr>
        <p:spPr>
          <a:xfrm>
            <a:off x="8188810" y="2330892"/>
            <a:ext cx="1266257" cy="1262359"/>
          </a:xfrm>
          <a:prstGeom prst="rightArrowCallo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TextBox 31"/>
          <p:cNvSpPr txBox="1"/>
          <p:nvPr/>
        </p:nvSpPr>
        <p:spPr>
          <a:xfrm>
            <a:off x="8180745" y="2447806"/>
            <a:ext cx="948121" cy="984885"/>
          </a:xfrm>
          <a:prstGeom prst="rect">
            <a:avLst/>
          </a:prstGeom>
          <a:noFill/>
        </p:spPr>
        <p:txBody>
          <a:bodyPr wrap="square" rtlCol="0">
            <a:spAutoFit/>
          </a:bodyPr>
          <a:lstStyle/>
          <a:p>
            <a:r>
              <a:rPr lang="en-US" sz="1400" dirty="0" smtClean="0"/>
              <a:t>Extract</a:t>
            </a:r>
          </a:p>
          <a:p>
            <a:r>
              <a:rPr lang="en-US" sz="1400" dirty="0" smtClean="0"/>
              <a:t>Transform</a:t>
            </a:r>
          </a:p>
          <a:p>
            <a:r>
              <a:rPr lang="en-US" sz="1400" dirty="0" smtClean="0"/>
              <a:t>Load</a:t>
            </a:r>
          </a:p>
          <a:p>
            <a:r>
              <a:rPr lang="en-US" sz="1600" b="1" dirty="0" smtClean="0">
                <a:solidFill>
                  <a:schemeClr val="bg1"/>
                </a:solidFill>
              </a:rPr>
              <a:t>ETL</a:t>
            </a:r>
            <a:endParaRPr lang="en-US" sz="1600" b="1" dirty="0">
              <a:solidFill>
                <a:schemeClr val="bg1"/>
              </a:solidFill>
            </a:endParaRPr>
          </a:p>
        </p:txBody>
      </p:sp>
      <p:sp>
        <p:nvSpPr>
          <p:cNvPr id="30" name="Oval Callout 29"/>
          <p:cNvSpPr/>
          <p:nvPr/>
        </p:nvSpPr>
        <p:spPr>
          <a:xfrm>
            <a:off x="9221324" y="-52171"/>
            <a:ext cx="2970676" cy="1708884"/>
          </a:xfrm>
          <a:prstGeom prst="wedgeEllipseCallou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002">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9455066" y="349131"/>
            <a:ext cx="2652569" cy="954107"/>
          </a:xfrm>
          <a:prstGeom prst="rect">
            <a:avLst/>
          </a:prstGeom>
          <a:noFill/>
        </p:spPr>
        <p:txBody>
          <a:bodyPr wrap="square" rtlCol="0">
            <a:spAutoFit/>
          </a:bodyPr>
          <a:lstStyle/>
          <a:p>
            <a:r>
              <a:rPr lang="en-US" sz="1400" dirty="0" smtClean="0">
                <a:solidFill>
                  <a:schemeClr val="accent5">
                    <a:lumMod val="50000"/>
                  </a:schemeClr>
                </a:solidFill>
              </a:rPr>
              <a:t>Data are just summaries of thousand of stories – tell a few of those stories to help make the data meaningful.</a:t>
            </a:r>
            <a:endParaRPr lang="en-US" sz="1400" dirty="0">
              <a:solidFill>
                <a:schemeClr val="accent5">
                  <a:lumMod val="50000"/>
                </a:schemeClr>
              </a:solidFill>
            </a:endParaRPr>
          </a:p>
        </p:txBody>
      </p:sp>
    </p:spTree>
    <p:extLst>
      <p:ext uri="{BB962C8B-B14F-4D97-AF65-F5344CB8AC3E}">
        <p14:creationId xmlns:p14="http://schemas.microsoft.com/office/powerpoint/2010/main" val="1694797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ntagon 7"/>
          <p:cNvSpPr/>
          <p:nvPr/>
        </p:nvSpPr>
        <p:spPr>
          <a:xfrm>
            <a:off x="1842822" y="747197"/>
            <a:ext cx="4392641" cy="476655"/>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2003898" y="846306"/>
            <a:ext cx="3900791" cy="369332"/>
          </a:xfrm>
          <a:prstGeom prst="rect">
            <a:avLst/>
          </a:prstGeom>
          <a:noFill/>
        </p:spPr>
        <p:txBody>
          <a:bodyPr wrap="square" rtlCol="0">
            <a:spAutoFit/>
          </a:bodyPr>
          <a:lstStyle/>
          <a:p>
            <a:r>
              <a:rPr lang="en-US" dirty="0" smtClean="0"/>
              <a:t>Some resources for Data Enthusiastic</a:t>
            </a:r>
            <a:endParaRPr lang="en-US" dirty="0"/>
          </a:p>
        </p:txBody>
      </p:sp>
      <p:sp>
        <p:nvSpPr>
          <p:cNvPr id="10" name="Round Diagonal Corner Rectangle 9"/>
          <p:cNvSpPr/>
          <p:nvPr/>
        </p:nvSpPr>
        <p:spPr>
          <a:xfrm>
            <a:off x="1842822" y="1322961"/>
            <a:ext cx="8760327" cy="5535039"/>
          </a:xfrm>
          <a:prstGeom prst="round2DiagRect">
            <a:avLst/>
          </a:prstGeom>
        </p:spPr>
        <p:style>
          <a:lnRef idx="2">
            <a:schemeClr val="dk1"/>
          </a:lnRef>
          <a:fillRef idx="1002">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2293010" y="1507787"/>
            <a:ext cx="7859949" cy="6986528"/>
          </a:xfrm>
          <a:prstGeom prst="rect">
            <a:avLst/>
          </a:prstGeom>
          <a:noFill/>
        </p:spPr>
        <p:txBody>
          <a:bodyPr wrap="square" rtlCol="0">
            <a:spAutoFit/>
          </a:bodyPr>
          <a:lstStyle/>
          <a:p>
            <a:pPr marL="285750" indent="-285750">
              <a:buFont typeface="Arial" panose="020B0604020202020204" pitchFamily="34" charset="0"/>
              <a:buChar char="•"/>
            </a:pPr>
            <a:r>
              <a:rPr lang="en-US" sz="1600" dirty="0"/>
              <a:t>Basic Excel- </a:t>
            </a:r>
            <a:r>
              <a:rPr lang="en-US" sz="1600" dirty="0">
                <a:hlinkClick r:id="rId2"/>
              </a:rPr>
              <a:t>https://</a:t>
            </a:r>
            <a:r>
              <a:rPr lang="en-US" sz="1600" dirty="0" smtClean="0">
                <a:hlinkClick r:id="rId2"/>
              </a:rPr>
              <a:t>www.youtube.com/playlist?list=PLmQAMKHKeLZ_ADx6nJcoTM5t2S1bmsMdm</a:t>
            </a:r>
            <a:endParaRPr lang="en-US" sz="1600" dirty="0" smtClean="0"/>
          </a:p>
          <a:p>
            <a:pPr marL="285750" indent="-285750">
              <a:buFont typeface="Arial" panose="020B0604020202020204" pitchFamily="34" charset="0"/>
              <a:buChar char="•"/>
            </a:pPr>
            <a:r>
              <a:rPr lang="en-US" sz="1600" dirty="0"/>
              <a:t>Advanced Excel- </a:t>
            </a:r>
            <a:r>
              <a:rPr lang="en-US" sz="1600" dirty="0">
                <a:hlinkClick r:id="rId3"/>
              </a:rPr>
              <a:t>https://</a:t>
            </a:r>
            <a:r>
              <a:rPr lang="en-US" sz="1600" dirty="0" smtClean="0">
                <a:hlinkClick r:id="rId3"/>
              </a:rPr>
              <a:t>www.youtube.com/playlist?list=PLmQAMKHKeLZ_e9xmZNPACsLdgie3Tkaxf</a:t>
            </a:r>
            <a:endParaRPr lang="en-US" sz="1600" dirty="0" smtClean="0"/>
          </a:p>
          <a:p>
            <a:pPr marL="285750" indent="-285750">
              <a:buFont typeface="Arial" panose="020B0604020202020204" pitchFamily="34" charset="0"/>
              <a:buChar char="•"/>
            </a:pPr>
            <a:r>
              <a:rPr lang="en-US" sz="1600" dirty="0" smtClean="0"/>
              <a:t>SQL-</a:t>
            </a:r>
          </a:p>
          <a:p>
            <a:pPr marL="285750" indent="-285750">
              <a:buFont typeface="Arial" panose="020B0604020202020204" pitchFamily="34" charset="0"/>
              <a:buChar char="•"/>
            </a:pPr>
            <a:r>
              <a:rPr lang="en-US" sz="1600" dirty="0" smtClean="0">
                <a:hlinkClick r:id="rId4"/>
              </a:rPr>
              <a:t>https</a:t>
            </a:r>
            <a:r>
              <a:rPr lang="en-US" sz="1600" dirty="0">
                <a:hlinkClick r:id="rId4"/>
              </a:rPr>
              <a:t>://</a:t>
            </a:r>
            <a:r>
              <a:rPr lang="en-US" sz="1600" dirty="0" smtClean="0">
                <a:hlinkClick r:id="rId4"/>
              </a:rPr>
              <a:t>www.youtube.com/watch?v=5JCyiutyu_o&amp;list=PLmQAMKHKeLZkD9VN0prfKCByr9pa4jw6</a:t>
            </a:r>
            <a:endParaRPr lang="en-US" sz="1600" dirty="0" smtClean="0"/>
          </a:p>
          <a:p>
            <a:pPr marL="285750" indent="-285750">
              <a:buFont typeface="Arial" panose="020B0604020202020204" pitchFamily="34" charset="0"/>
              <a:buChar char="•"/>
            </a:pPr>
            <a:r>
              <a:rPr lang="nn-NO" sz="1600" dirty="0"/>
              <a:t>SQL- (Khan Academy</a:t>
            </a:r>
            <a:r>
              <a:rPr lang="nn-NO" sz="1600" dirty="0" smtClean="0"/>
              <a:t>)-</a:t>
            </a:r>
          </a:p>
          <a:p>
            <a:pPr marL="285750" indent="-285750">
              <a:buFont typeface="Arial" panose="020B0604020202020204" pitchFamily="34" charset="0"/>
              <a:buChar char="•"/>
            </a:pPr>
            <a:r>
              <a:rPr lang="nn-NO" sz="1600" dirty="0" smtClean="0">
                <a:hlinkClick r:id="rId5"/>
              </a:rPr>
              <a:t>https</a:t>
            </a:r>
            <a:r>
              <a:rPr lang="nn-NO" sz="1600" dirty="0">
                <a:hlinkClick r:id="rId5"/>
              </a:rPr>
              <a:t>://</a:t>
            </a:r>
            <a:r>
              <a:rPr lang="nn-NO" sz="1600" dirty="0" smtClean="0">
                <a:hlinkClick r:id="rId5"/>
              </a:rPr>
              <a:t>www.khanacademy.org/computing/computer-programming/sql</a:t>
            </a:r>
            <a:endParaRPr lang="nn-NO" sz="1600" dirty="0" smtClean="0"/>
          </a:p>
          <a:p>
            <a:pPr marL="285750" indent="-285750">
              <a:buFont typeface="Arial" panose="020B0604020202020204" pitchFamily="34" charset="0"/>
              <a:buChar char="•"/>
            </a:pPr>
            <a:r>
              <a:rPr lang="en-US" sz="1600" dirty="0"/>
              <a:t>Python Programming Language- </a:t>
            </a:r>
            <a:r>
              <a:rPr lang="en-US" sz="1600" dirty="0">
                <a:hlinkClick r:id="rId6"/>
              </a:rPr>
              <a:t>https://</a:t>
            </a:r>
            <a:r>
              <a:rPr lang="en-US" sz="1600" dirty="0" smtClean="0">
                <a:hlinkClick r:id="rId6"/>
              </a:rPr>
              <a:t>www.youtube.com/watch?v=bPrmA1SEN2k&amp;list=PLZoTAELRMXVNUL99R4bDlVYsncUNvwUBB</a:t>
            </a:r>
            <a:endParaRPr lang="en-US" sz="1600" dirty="0" smtClean="0"/>
          </a:p>
          <a:p>
            <a:pPr marL="285750" indent="-285750">
              <a:buFont typeface="Arial" panose="020B0604020202020204" pitchFamily="34" charset="0"/>
              <a:buChar char="•"/>
            </a:pPr>
            <a:r>
              <a:rPr lang="nn-NO" sz="1600" dirty="0"/>
              <a:t>Stats Lectures- </a:t>
            </a:r>
            <a:r>
              <a:rPr lang="nn-NO" sz="1600" dirty="0">
                <a:hlinkClick r:id="rId7"/>
              </a:rPr>
              <a:t>https://</a:t>
            </a:r>
            <a:r>
              <a:rPr lang="nn-NO" sz="1600" dirty="0" smtClean="0">
                <a:hlinkClick r:id="rId7"/>
              </a:rPr>
              <a:t>www.youtube.com/watch?v=zRUliXuwJCQ&amp;list=PLZoTAELRMXVMhVyr3Ri9IQ-t5QPBtxzJO</a:t>
            </a:r>
            <a:endParaRPr lang="nn-NO" sz="1600" dirty="0" smtClean="0"/>
          </a:p>
          <a:p>
            <a:pPr marL="285750" indent="-285750">
              <a:buFont typeface="Arial" panose="020B0604020202020204" pitchFamily="34" charset="0"/>
              <a:buChar char="•"/>
            </a:pPr>
            <a:r>
              <a:rPr lang="fr-FR" sz="1600" dirty="0" err="1"/>
              <a:t>Stats</a:t>
            </a:r>
            <a:r>
              <a:rPr lang="fr-FR" sz="1600" dirty="0"/>
              <a:t> Lectures(Khans </a:t>
            </a:r>
            <a:r>
              <a:rPr lang="fr-FR" sz="1600" dirty="0" err="1"/>
              <a:t>Academy</a:t>
            </a:r>
            <a:r>
              <a:rPr lang="fr-FR" sz="1600" dirty="0" smtClean="0"/>
              <a:t>)- </a:t>
            </a:r>
            <a:r>
              <a:rPr lang="fr-FR" sz="1600" dirty="0" smtClean="0">
                <a:hlinkClick r:id="rId8"/>
              </a:rPr>
              <a:t>https</a:t>
            </a:r>
            <a:r>
              <a:rPr lang="fr-FR" sz="1600" dirty="0">
                <a:hlinkClick r:id="rId8"/>
              </a:rPr>
              <a:t>://</a:t>
            </a:r>
            <a:r>
              <a:rPr lang="fr-FR" sz="1600" dirty="0" smtClean="0">
                <a:hlinkClick r:id="rId8"/>
              </a:rPr>
              <a:t>www.khanacademy.org/math/statistics-probability</a:t>
            </a:r>
            <a:endParaRPr lang="fr-FR" sz="1600" dirty="0" smtClean="0"/>
          </a:p>
          <a:p>
            <a:pPr marL="285750" indent="-285750">
              <a:buFont typeface="Arial" panose="020B0604020202020204" pitchFamily="34" charset="0"/>
              <a:buChar char="•"/>
            </a:pPr>
            <a:r>
              <a:rPr lang="fr-FR" sz="1600" dirty="0"/>
              <a:t>Python EDA- </a:t>
            </a:r>
            <a:r>
              <a:rPr lang="fr-FR" sz="1600" dirty="0">
                <a:hlinkClick r:id="rId9"/>
              </a:rPr>
              <a:t>https://</a:t>
            </a:r>
            <a:r>
              <a:rPr lang="fr-FR" sz="1600" dirty="0" smtClean="0">
                <a:hlinkClick r:id="rId9"/>
              </a:rPr>
              <a:t>www.youtube.com/playlist?list=PLZoTAELRMXVPQyArDHyQVjQxjj_YmEuO9</a:t>
            </a:r>
            <a:endParaRPr lang="fr-FR" sz="1600" dirty="0" smtClean="0"/>
          </a:p>
          <a:p>
            <a:pPr marL="285750" indent="-285750">
              <a:buFont typeface="Arial" panose="020B0604020202020204" pitchFamily="34" charset="0"/>
              <a:buChar char="•"/>
            </a:pPr>
            <a:r>
              <a:rPr lang="en-US" sz="1600" dirty="0"/>
              <a:t>Power BI- </a:t>
            </a:r>
            <a:r>
              <a:rPr lang="en-US" sz="1600" dirty="0">
                <a:hlinkClick r:id="rId10"/>
              </a:rPr>
              <a:t>https://ineuron.ai/home/coursedetail/powerbi--</a:t>
            </a:r>
            <a:r>
              <a:rPr lang="en-US" sz="1600" dirty="0" smtClean="0">
                <a:hlinkClick r:id="rId10"/>
              </a:rPr>
              <a:t>100</a:t>
            </a:r>
            <a:endParaRPr lang="en-US" sz="1600" dirty="0" smtClean="0"/>
          </a:p>
          <a:p>
            <a:pPr marL="285750" indent="-285750">
              <a:buFont typeface="Arial" panose="020B0604020202020204" pitchFamily="34" charset="0"/>
              <a:buChar char="•"/>
            </a:pPr>
            <a:r>
              <a:rPr lang="fr-FR" sz="1600" dirty="0"/>
              <a:t>Tableau- </a:t>
            </a:r>
            <a:r>
              <a:rPr lang="fr-FR" sz="1600" dirty="0">
                <a:hlinkClick r:id="rId11"/>
              </a:rPr>
              <a:t>https://</a:t>
            </a:r>
            <a:r>
              <a:rPr lang="fr-FR" sz="1600" dirty="0" smtClean="0">
                <a:hlinkClick r:id="rId11"/>
              </a:rPr>
              <a:t>ineuron.ai/home/coursedetail/tableau-101</a:t>
            </a:r>
            <a:endParaRPr lang="fr-FR" sz="1600" dirty="0" smtClean="0"/>
          </a:p>
          <a:p>
            <a:pPr marL="285750" indent="-285750">
              <a:buFont typeface="Arial" panose="020B0604020202020204" pitchFamily="34" charset="0"/>
              <a:buChar char="•"/>
            </a:pPr>
            <a:endParaRPr lang="fr-FR" sz="1600" dirty="0" smtClean="0"/>
          </a:p>
          <a:p>
            <a:pPr marL="285750" indent="-285750">
              <a:buFont typeface="Arial" panose="020B0604020202020204" pitchFamily="34" charset="0"/>
              <a:buChar char="•"/>
            </a:pPr>
            <a:endParaRPr lang="fr-FR" sz="1600" dirty="0" smtClean="0"/>
          </a:p>
          <a:p>
            <a:endParaRPr lang="nn-NO" sz="1600" dirty="0" smtClean="0"/>
          </a:p>
          <a:p>
            <a:pPr marL="285750" indent="-285750">
              <a:buFont typeface="Arial" panose="020B0604020202020204" pitchFamily="34" charset="0"/>
              <a:buChar char="•"/>
            </a:pPr>
            <a:endParaRPr lang="nn-NO" sz="1600" dirty="0" smtClean="0"/>
          </a:p>
          <a:p>
            <a:pPr marL="285750" indent="-285750">
              <a:buFont typeface="Arial" panose="020B0604020202020204" pitchFamily="34" charset="0"/>
              <a:buChar char="•"/>
            </a:pPr>
            <a:endParaRPr lang="nn-NO" sz="1600" dirty="0"/>
          </a:p>
          <a:p>
            <a:endParaRPr lang="en-US" sz="1600" dirty="0" smtClean="0"/>
          </a:p>
          <a:p>
            <a:endParaRPr lang="en-US" sz="1600" dirty="0"/>
          </a:p>
        </p:txBody>
      </p:sp>
    </p:spTree>
    <p:extLst>
      <p:ext uri="{BB962C8B-B14F-4D97-AF65-F5344CB8AC3E}">
        <p14:creationId xmlns:p14="http://schemas.microsoft.com/office/powerpoint/2010/main" val="10982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2229764" y="620737"/>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Rounded Rectangle 3"/>
          <p:cNvSpPr/>
          <p:nvPr/>
        </p:nvSpPr>
        <p:spPr>
          <a:xfrm>
            <a:off x="2003898" y="1429965"/>
            <a:ext cx="2587557" cy="33560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p:cNvSpPr txBox="1"/>
          <p:nvPr/>
        </p:nvSpPr>
        <p:spPr>
          <a:xfrm>
            <a:off x="2159540" y="1887166"/>
            <a:ext cx="2266545"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smtClean="0"/>
              <a:t>Kaggle</a:t>
            </a:r>
            <a:endParaRPr lang="en-US" sz="1600" dirty="0" smtClean="0"/>
          </a:p>
          <a:p>
            <a:pPr marL="285750" indent="-285750">
              <a:buFont typeface="Arial" panose="020B0604020202020204" pitchFamily="34" charset="0"/>
              <a:buChar char="•"/>
            </a:pPr>
            <a:r>
              <a:rPr lang="en-US" sz="1600" dirty="0"/>
              <a:t>Analytic </a:t>
            </a:r>
            <a:r>
              <a:rPr lang="en-US" sz="1600" dirty="0" err="1"/>
              <a:t>Vidya</a:t>
            </a:r>
            <a:endParaRPr lang="en-US" sz="1600" dirty="0"/>
          </a:p>
          <a:p>
            <a:pPr marL="285750" indent="-285750">
              <a:buFont typeface="Arial" panose="020B0604020202020204" pitchFamily="34" charset="0"/>
              <a:buChar char="•"/>
            </a:pPr>
            <a:r>
              <a:rPr lang="en-US" sz="1600" dirty="0" smtClean="0"/>
              <a:t>Toward </a:t>
            </a:r>
            <a:r>
              <a:rPr lang="en-US" sz="1600" dirty="0" err="1" smtClean="0"/>
              <a:t>Datascience</a:t>
            </a:r>
            <a:endParaRPr lang="en-US" sz="1600" dirty="0" smtClean="0"/>
          </a:p>
          <a:p>
            <a:pPr marL="285750" indent="-285750">
              <a:buFont typeface="Arial" panose="020B0604020202020204" pitchFamily="34" charset="0"/>
              <a:buChar char="•"/>
            </a:pPr>
            <a:r>
              <a:rPr lang="en-US" sz="1600" dirty="0" smtClean="0"/>
              <a:t>IBM Data Community</a:t>
            </a:r>
          </a:p>
          <a:p>
            <a:pPr marL="285750" indent="-285750">
              <a:buFont typeface="Arial" panose="020B0604020202020204" pitchFamily="34" charset="0"/>
              <a:buChar char="•"/>
            </a:pPr>
            <a:r>
              <a:rPr lang="en-US" sz="1600" dirty="0" smtClean="0"/>
              <a:t>Open Data science</a:t>
            </a:r>
          </a:p>
          <a:p>
            <a:pPr marL="285750" indent="-285750">
              <a:buFont typeface="Arial" panose="020B0604020202020204" pitchFamily="34" charset="0"/>
              <a:buChar char="•"/>
            </a:pPr>
            <a:r>
              <a:rPr lang="en-US" sz="1600" dirty="0" smtClean="0"/>
              <a:t>Data science central</a:t>
            </a:r>
          </a:p>
          <a:p>
            <a:pPr marL="285750" indent="-285750">
              <a:buFont typeface="Arial" panose="020B0604020202020204" pitchFamily="34" charset="0"/>
              <a:buChar char="•"/>
            </a:pPr>
            <a:r>
              <a:rPr lang="en-US" sz="1600" dirty="0" smtClean="0"/>
              <a:t>Data Community DC</a:t>
            </a:r>
          </a:p>
          <a:p>
            <a:pPr marL="285750" indent="-285750">
              <a:buFont typeface="Arial" panose="020B0604020202020204" pitchFamily="34" charset="0"/>
              <a:buChar char="•"/>
            </a:pPr>
            <a:r>
              <a:rPr lang="en-US" sz="1600" dirty="0" smtClean="0"/>
              <a:t>Data </a:t>
            </a:r>
            <a:r>
              <a:rPr lang="en-US" sz="1600" dirty="0" err="1" smtClean="0"/>
              <a:t>avest</a:t>
            </a:r>
            <a:endParaRPr lang="en-US" sz="1600" dirty="0" smtClean="0"/>
          </a:p>
          <a:p>
            <a:pPr marL="285750" indent="-285750">
              <a:buFont typeface="Arial" panose="020B0604020202020204" pitchFamily="34" charset="0"/>
              <a:buChar char="•"/>
            </a:pPr>
            <a:r>
              <a:rPr lang="en-US" sz="1600" dirty="0" smtClean="0"/>
              <a:t>Data Science Society</a:t>
            </a:r>
          </a:p>
          <a:p>
            <a:pPr marL="285750" indent="-285750">
              <a:buFont typeface="Arial" panose="020B0604020202020204" pitchFamily="34" charset="0"/>
              <a:buChar char="•"/>
            </a:pPr>
            <a:r>
              <a:rPr lang="en-US" sz="1600" dirty="0" smtClean="0"/>
              <a:t>Driven Data</a:t>
            </a:r>
          </a:p>
        </p:txBody>
      </p:sp>
      <p:sp>
        <p:nvSpPr>
          <p:cNvPr id="6" name="Pentagon 5"/>
          <p:cNvSpPr/>
          <p:nvPr/>
        </p:nvSpPr>
        <p:spPr>
          <a:xfrm>
            <a:off x="8236896" y="3550316"/>
            <a:ext cx="2505508"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2315183" y="708407"/>
            <a:ext cx="3891064" cy="369332"/>
          </a:xfrm>
          <a:prstGeom prst="rect">
            <a:avLst/>
          </a:prstGeom>
          <a:noFill/>
        </p:spPr>
        <p:txBody>
          <a:bodyPr wrap="square" rtlCol="0">
            <a:spAutoFit/>
          </a:bodyPr>
          <a:lstStyle/>
          <a:p>
            <a:r>
              <a:rPr lang="en-US" dirty="0" smtClean="0"/>
              <a:t>Top Data Science Community</a:t>
            </a:r>
            <a:endParaRPr lang="en-US" dirty="0"/>
          </a:p>
        </p:txBody>
      </p:sp>
      <p:sp>
        <p:nvSpPr>
          <p:cNvPr id="8" name="TextBox 7"/>
          <p:cNvSpPr txBox="1"/>
          <p:nvPr/>
        </p:nvSpPr>
        <p:spPr>
          <a:xfrm>
            <a:off x="8317785" y="3603978"/>
            <a:ext cx="2033080" cy="369332"/>
          </a:xfrm>
          <a:prstGeom prst="rect">
            <a:avLst/>
          </a:prstGeom>
          <a:noFill/>
        </p:spPr>
        <p:txBody>
          <a:bodyPr wrap="square" rtlCol="0">
            <a:spAutoFit/>
          </a:bodyPr>
          <a:lstStyle/>
          <a:p>
            <a:r>
              <a:rPr lang="en-US" dirty="0" smtClean="0"/>
              <a:t>Focus on Activity </a:t>
            </a:r>
            <a:endParaRPr lang="en-US" dirty="0"/>
          </a:p>
        </p:txBody>
      </p:sp>
      <p:sp>
        <p:nvSpPr>
          <p:cNvPr id="9" name="Rounded Rectangle 8"/>
          <p:cNvSpPr/>
          <p:nvPr/>
        </p:nvSpPr>
        <p:spPr>
          <a:xfrm>
            <a:off x="8040547" y="4229100"/>
            <a:ext cx="2587557" cy="24681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p:cNvSpPr txBox="1"/>
          <p:nvPr/>
        </p:nvSpPr>
        <p:spPr>
          <a:xfrm>
            <a:off x="8040547" y="4687933"/>
            <a:ext cx="23853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Conference :- </a:t>
            </a:r>
            <a:r>
              <a:rPr lang="en-US" sz="1600" dirty="0" err="1" smtClean="0"/>
              <a:t>Jupyter</a:t>
            </a:r>
            <a:r>
              <a:rPr lang="en-US" sz="1600" dirty="0" smtClean="0"/>
              <a:t> room, </a:t>
            </a:r>
            <a:r>
              <a:rPr lang="en-US" sz="1600" dirty="0" err="1" smtClean="0"/>
              <a:t>pydata</a:t>
            </a:r>
            <a:r>
              <a:rPr lang="en-US" sz="1600" dirty="0" smtClean="0"/>
              <a:t>, </a:t>
            </a:r>
            <a:r>
              <a:rPr lang="en-US" sz="1600" dirty="0" err="1" smtClean="0"/>
              <a:t>nvidia</a:t>
            </a:r>
            <a:r>
              <a:rPr lang="en-US" sz="1600" dirty="0" smtClean="0"/>
              <a:t> </a:t>
            </a:r>
            <a:r>
              <a:rPr lang="en-US" sz="1600" dirty="0" err="1" smtClean="0"/>
              <a:t>gtc</a:t>
            </a:r>
            <a:endParaRPr lang="en-US" sz="1600" dirty="0" smtClean="0"/>
          </a:p>
          <a:p>
            <a:pPr marL="285750" indent="-285750">
              <a:buFont typeface="Arial" panose="020B0604020202020204" pitchFamily="34" charset="0"/>
              <a:buChar char="•"/>
            </a:pPr>
            <a:r>
              <a:rPr lang="en-US" sz="1600" dirty="0" smtClean="0"/>
              <a:t>Blog :- Analytic </a:t>
            </a:r>
            <a:r>
              <a:rPr lang="en-US" sz="1600" dirty="0" err="1" smtClean="0"/>
              <a:t>vidya</a:t>
            </a:r>
            <a:r>
              <a:rPr lang="en-US" sz="1600" dirty="0" smtClean="0"/>
              <a:t>, Toward data science.</a:t>
            </a:r>
          </a:p>
          <a:p>
            <a:pPr marL="285750" indent="-285750">
              <a:buFont typeface="Arial" panose="020B0604020202020204" pitchFamily="34" charset="0"/>
              <a:buChar char="•"/>
            </a:pPr>
            <a:r>
              <a:rPr lang="en-US" sz="1600" dirty="0" smtClean="0"/>
              <a:t>Podcast :- Super data science, Data formed</a:t>
            </a:r>
            <a:endParaRPr lang="en-US" sz="1600" dirty="0"/>
          </a:p>
        </p:txBody>
      </p:sp>
      <p:pic>
        <p:nvPicPr>
          <p:cNvPr id="12" name="Picture 11"/>
          <p:cNvPicPr>
            <a:picLocks noChangeAspect="1"/>
          </p:cNvPicPr>
          <p:nvPr/>
        </p:nvPicPr>
        <p:blipFill>
          <a:blip r:embed="rId2"/>
          <a:stretch>
            <a:fillRect/>
          </a:stretch>
        </p:blipFill>
        <p:spPr>
          <a:xfrm>
            <a:off x="7241721" y="-64229"/>
            <a:ext cx="4212771" cy="2726656"/>
          </a:xfrm>
          <a:prstGeom prst="rect">
            <a:avLst/>
          </a:prstGeom>
        </p:spPr>
      </p:pic>
    </p:spTree>
    <p:extLst>
      <p:ext uri="{BB962C8B-B14F-4D97-AF65-F5344CB8AC3E}">
        <p14:creationId xmlns:p14="http://schemas.microsoft.com/office/powerpoint/2010/main" val="1971666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120301"/>
            <a:ext cx="5589285" cy="1272703"/>
          </a:xfrm>
        </p:spPr>
        <p:txBody>
          <a:bodyPr>
            <a:normAutofit/>
          </a:bodyPr>
          <a:lstStyle/>
          <a:p>
            <a:r>
              <a:rPr lang="en-US" sz="6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t>Thank You </a:t>
            </a:r>
            <a:endPar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endParaRPr>
          </a:p>
        </p:txBody>
      </p:sp>
      <p:sp>
        <p:nvSpPr>
          <p:cNvPr id="4" name="Text Placeholder 3"/>
          <p:cNvSpPr>
            <a:spLocks noGrp="1"/>
          </p:cNvSpPr>
          <p:nvPr>
            <p:ph type="body" sz="half" idx="2"/>
          </p:nvPr>
        </p:nvSpPr>
        <p:spPr>
          <a:xfrm>
            <a:off x="0" y="2618012"/>
            <a:ext cx="8592005" cy="3048001"/>
          </a:xfrm>
        </p:spPr>
        <p:txBody>
          <a:bodyPr>
            <a:normAutofit/>
          </a:bodyPr>
          <a:lstStyle/>
          <a:p>
            <a:r>
              <a:rPr lang="en-US" sz="2200" dirty="0" smtClean="0"/>
              <a:t>I sincerely appreciate your interest and attention .</a:t>
            </a:r>
          </a:p>
          <a:p>
            <a:r>
              <a:rPr lang="en-US" sz="2100" dirty="0" smtClean="0"/>
              <a:t>Please connect with on:-</a:t>
            </a:r>
          </a:p>
          <a:p>
            <a:r>
              <a:rPr lang="en-US" sz="2100" dirty="0" smtClean="0"/>
              <a:t>Facebook </a:t>
            </a:r>
            <a:r>
              <a:rPr lang="en-US" sz="2100" dirty="0"/>
              <a:t>–  </a:t>
            </a:r>
            <a:r>
              <a:rPr lang="en-US" sz="2100" dirty="0">
                <a:hlinkClick r:id="rId2"/>
              </a:rPr>
              <a:t>https://www.facebook.com/datascienv</a:t>
            </a:r>
            <a:r>
              <a:rPr lang="en-US" sz="2100" dirty="0" smtClean="0">
                <a:hlinkClick r:id="rId2"/>
              </a:rPr>
              <a:t>/</a:t>
            </a:r>
            <a:endParaRPr lang="en-US" sz="2100" dirty="0" smtClean="0"/>
          </a:p>
          <a:p>
            <a:r>
              <a:rPr lang="en-US" sz="2100" dirty="0"/>
              <a:t>Instagram – </a:t>
            </a:r>
            <a:r>
              <a:rPr lang="en-US" sz="2100" dirty="0">
                <a:hlinkClick r:id="rId3"/>
              </a:rPr>
              <a:t>https://www.instagram.com/datascienv</a:t>
            </a:r>
            <a:r>
              <a:rPr lang="en-US" sz="2100" dirty="0" smtClean="0">
                <a:hlinkClick r:id="rId3"/>
              </a:rPr>
              <a:t>/</a:t>
            </a:r>
            <a:endParaRPr lang="en-US" sz="2100" dirty="0" smtClean="0"/>
          </a:p>
          <a:p>
            <a:r>
              <a:rPr lang="en-US" sz="2100" dirty="0"/>
              <a:t>Twitter – </a:t>
            </a:r>
            <a:r>
              <a:rPr lang="en-US" sz="2100" dirty="0">
                <a:hlinkClick r:id="rId4"/>
              </a:rPr>
              <a:t>https://</a:t>
            </a:r>
            <a:r>
              <a:rPr lang="en-US" sz="2100" dirty="0" smtClean="0">
                <a:hlinkClick r:id="rId4"/>
              </a:rPr>
              <a:t>twitter.com/datascienv</a:t>
            </a:r>
            <a:endParaRPr lang="en-US" sz="2100" dirty="0" smtClean="0"/>
          </a:p>
          <a:p>
            <a:r>
              <a:rPr lang="en-US" sz="2100" dirty="0" smtClean="0"/>
              <a:t>Telegram –  </a:t>
            </a:r>
            <a:r>
              <a:rPr lang="en-US" sz="2100" dirty="0" smtClean="0">
                <a:hlinkClick r:id="rId5"/>
              </a:rPr>
              <a:t>https</a:t>
            </a:r>
            <a:r>
              <a:rPr lang="en-US" sz="2100" dirty="0">
                <a:hlinkClick r:id="rId5"/>
              </a:rPr>
              <a:t>://</a:t>
            </a:r>
            <a:r>
              <a:rPr lang="en-US" sz="2100" dirty="0" smtClean="0">
                <a:hlinkClick r:id="rId5"/>
              </a:rPr>
              <a:t>t.me/datascienv</a:t>
            </a:r>
            <a:endParaRPr lang="en-US" sz="2100" dirty="0" smtClean="0"/>
          </a:p>
          <a:p>
            <a:endParaRPr lang="en-US" dirty="0"/>
          </a:p>
        </p:txBody>
      </p:sp>
    </p:spTree>
    <p:extLst>
      <p:ext uri="{BB962C8B-B14F-4D97-AF65-F5344CB8AC3E}">
        <p14:creationId xmlns:p14="http://schemas.microsoft.com/office/powerpoint/2010/main" val="3592842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6292697" y="521543"/>
            <a:ext cx="6061432" cy="5674976"/>
          </a:xfrm>
          <a:prstGeom prst="flowChartConnector">
            <a:avLst/>
          </a:prstGeom>
          <a:effectLst>
            <a:outerShdw blurRad="63500" sx="102000" sy="102000" algn="ctr"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2">
                  <a:lumMod val="50000"/>
                  <a:lumOff val="50000"/>
                </a:schemeClr>
              </a:solidFill>
            </a:endParaRPr>
          </a:p>
        </p:txBody>
      </p:sp>
      <p:sp>
        <p:nvSpPr>
          <p:cNvPr id="3" name="Flowchart: Connector 2"/>
          <p:cNvSpPr/>
          <p:nvPr/>
        </p:nvSpPr>
        <p:spPr>
          <a:xfrm>
            <a:off x="7074875" y="1634244"/>
            <a:ext cx="4431847" cy="4294415"/>
          </a:xfrm>
          <a:prstGeom prst="flowChartConnector">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2">
                  <a:lumMod val="50000"/>
                  <a:lumOff val="50000"/>
                </a:schemeClr>
              </a:solidFill>
            </a:endParaRPr>
          </a:p>
        </p:txBody>
      </p:sp>
      <p:sp>
        <p:nvSpPr>
          <p:cNvPr id="4" name="Flowchart: Connector 3"/>
          <p:cNvSpPr/>
          <p:nvPr/>
        </p:nvSpPr>
        <p:spPr>
          <a:xfrm>
            <a:off x="8047353" y="3234446"/>
            <a:ext cx="2672528" cy="2570391"/>
          </a:xfrm>
          <a:prstGeom prst="flowChartConnector">
            <a:avLst/>
          </a:prstGeom>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2">
                  <a:lumMod val="50000"/>
                  <a:lumOff val="50000"/>
                </a:schemeClr>
              </a:solidFill>
            </a:endParaRPr>
          </a:p>
        </p:txBody>
      </p:sp>
      <p:sp>
        <p:nvSpPr>
          <p:cNvPr id="5" name="TextBox 4"/>
          <p:cNvSpPr txBox="1"/>
          <p:nvPr/>
        </p:nvSpPr>
        <p:spPr>
          <a:xfrm>
            <a:off x="8212309" y="1168406"/>
            <a:ext cx="2156978" cy="379637"/>
          </a:xfrm>
          <a:prstGeom prst="rect">
            <a:avLst/>
          </a:prstGeom>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chemeClr val="tx1">
                    <a:lumMod val="65000"/>
                    <a:lumOff val="35000"/>
                  </a:schemeClr>
                </a:solidFill>
              </a:rPr>
              <a:t>Artificial intelligence</a:t>
            </a:r>
            <a:endParaRPr lang="en-US" dirty="0">
              <a:solidFill>
                <a:schemeClr val="tx1">
                  <a:lumMod val="65000"/>
                  <a:lumOff val="35000"/>
                </a:schemeClr>
              </a:solidFill>
            </a:endParaRPr>
          </a:p>
        </p:txBody>
      </p:sp>
      <p:sp>
        <p:nvSpPr>
          <p:cNvPr id="6" name="TextBox 5"/>
          <p:cNvSpPr txBox="1"/>
          <p:nvPr/>
        </p:nvSpPr>
        <p:spPr>
          <a:xfrm>
            <a:off x="8474956" y="2493430"/>
            <a:ext cx="1894331" cy="369332"/>
          </a:xfrm>
          <a:prstGeom prst="rect">
            <a:avLst/>
          </a:prstGeom>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tx1">
                    <a:lumMod val="65000"/>
                    <a:lumOff val="35000"/>
                  </a:schemeClr>
                </a:solidFill>
              </a:rPr>
              <a:t>Machine Learning</a:t>
            </a:r>
          </a:p>
        </p:txBody>
      </p:sp>
      <p:sp>
        <p:nvSpPr>
          <p:cNvPr id="7" name="TextBox 6"/>
          <p:cNvSpPr txBox="1"/>
          <p:nvPr/>
        </p:nvSpPr>
        <p:spPr>
          <a:xfrm>
            <a:off x="8576313" y="4124209"/>
            <a:ext cx="1691616" cy="369332"/>
          </a:xfrm>
          <a:prstGeom prst="rect">
            <a:avLst/>
          </a:prstGeom>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chemeClr val="tx1">
                    <a:lumMod val="65000"/>
                    <a:lumOff val="35000"/>
                  </a:schemeClr>
                </a:solidFill>
              </a:rPr>
              <a:t>Deep Learning</a:t>
            </a:r>
            <a:endParaRPr lang="en-US" dirty="0">
              <a:solidFill>
                <a:schemeClr val="tx1">
                  <a:lumMod val="65000"/>
                  <a:lumOff val="35000"/>
                </a:schemeClr>
              </a:solidFill>
            </a:endParaRPr>
          </a:p>
        </p:txBody>
      </p:sp>
      <p:sp>
        <p:nvSpPr>
          <p:cNvPr id="10" name="Flowchart: Connector 9"/>
          <p:cNvSpPr/>
          <p:nvPr/>
        </p:nvSpPr>
        <p:spPr>
          <a:xfrm>
            <a:off x="4520224" y="2555298"/>
            <a:ext cx="4640094" cy="4356846"/>
          </a:xfrm>
          <a:prstGeom prst="flowChartConnector">
            <a:avLst/>
          </a:prstGeom>
          <a:gradFill>
            <a:gsLst>
              <a:gs pos="0">
                <a:schemeClr val="accent6">
                  <a:tint val="60000"/>
                  <a:lumMod val="104000"/>
                  <a:alpha val="37000"/>
                </a:schemeClr>
              </a:gs>
              <a:gs pos="100000">
                <a:schemeClr val="accent6">
                  <a:tint val="84000"/>
                </a:schemeClr>
              </a:gs>
            </a:gsLst>
          </a:gradFill>
          <a:effectLst>
            <a:outerShdw blurRad="50800" dist="38100" dir="13500000" algn="b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ight Arrow 11"/>
          <p:cNvSpPr/>
          <p:nvPr/>
        </p:nvSpPr>
        <p:spPr>
          <a:xfrm>
            <a:off x="3754877" y="4698460"/>
            <a:ext cx="671208" cy="340468"/>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4" name="TextBox 13"/>
          <p:cNvSpPr txBox="1"/>
          <p:nvPr/>
        </p:nvSpPr>
        <p:spPr>
          <a:xfrm>
            <a:off x="1626468" y="4684028"/>
            <a:ext cx="1894331" cy="369332"/>
          </a:xfrm>
          <a:prstGeom prst="rect">
            <a:avLst/>
          </a:prstGeom>
          <a:ln>
            <a:solidFill>
              <a:srgbClr val="FF0000"/>
            </a:solidFill>
          </a:ln>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Data Science</a:t>
            </a:r>
            <a:endParaRPr lang="en-US" b="1" dirty="0">
              <a:solidFill>
                <a:schemeClr val="tx1">
                  <a:lumMod val="65000"/>
                  <a:lumOff val="35000"/>
                </a:schemeClr>
              </a:solidFill>
            </a:endParaRPr>
          </a:p>
        </p:txBody>
      </p:sp>
      <p:sp>
        <p:nvSpPr>
          <p:cNvPr id="15" name="TextBox 14"/>
          <p:cNvSpPr txBox="1"/>
          <p:nvPr/>
        </p:nvSpPr>
        <p:spPr>
          <a:xfrm>
            <a:off x="4711335" y="4868694"/>
            <a:ext cx="1894331" cy="369332"/>
          </a:xfrm>
          <a:prstGeom prst="rect">
            <a:avLst/>
          </a:prstGeom>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solidFill>
                  <a:schemeClr val="tx1">
                    <a:lumMod val="65000"/>
                    <a:lumOff val="35000"/>
                  </a:schemeClr>
                </a:solidFill>
              </a:rPr>
              <a:t>Domain </a:t>
            </a:r>
            <a:endParaRPr lang="en-US" dirty="0">
              <a:solidFill>
                <a:schemeClr val="tx1">
                  <a:lumMod val="65000"/>
                  <a:lumOff val="35000"/>
                </a:schemeClr>
              </a:solidFill>
            </a:endParaRPr>
          </a:p>
        </p:txBody>
      </p:sp>
      <p:sp>
        <p:nvSpPr>
          <p:cNvPr id="17" name="TextBox 16"/>
          <p:cNvSpPr txBox="1"/>
          <p:nvPr/>
        </p:nvSpPr>
        <p:spPr>
          <a:xfrm>
            <a:off x="1906274" y="150257"/>
            <a:ext cx="4786008" cy="830997"/>
          </a:xfrm>
          <a:prstGeom prst="rect">
            <a:avLst/>
          </a:prstGeom>
          <a:noFill/>
        </p:spPr>
        <p:txBody>
          <a:bodyPr wrap="square" rtlCol="0">
            <a:spAutoFit/>
          </a:bodyPr>
          <a:lstStyle/>
          <a:p>
            <a:r>
              <a:rPr lang="en-US" sz="2400" b="1" dirty="0" smtClean="0">
                <a:latin typeface="Californian FB" panose="0207040306080B030204" pitchFamily="18" charset="0"/>
              </a:rPr>
              <a:t>Data Science is the process of getting insight from data.</a:t>
            </a:r>
          </a:p>
        </p:txBody>
      </p:sp>
    </p:spTree>
    <p:extLst>
      <p:ext uri="{BB962C8B-B14F-4D97-AF65-F5344CB8AC3E}">
        <p14:creationId xmlns:p14="http://schemas.microsoft.com/office/powerpoint/2010/main" val="1413099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2599" y="205366"/>
            <a:ext cx="22643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Artificial intelligence</a:t>
            </a:r>
            <a:endParaRPr lang="en-US" b="1" dirty="0">
              <a:solidFill>
                <a:schemeClr val="tx1">
                  <a:lumMod val="65000"/>
                  <a:lumOff val="3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014" y="1455741"/>
            <a:ext cx="1922864" cy="1431068"/>
          </a:xfrm>
          <a:prstGeom prst="rect">
            <a:avLst/>
          </a:prstGeom>
        </p:spPr>
      </p:pic>
      <p:sp>
        <p:nvSpPr>
          <p:cNvPr id="8" name="Notched Right Arrow 7"/>
          <p:cNvSpPr/>
          <p:nvPr/>
        </p:nvSpPr>
        <p:spPr>
          <a:xfrm>
            <a:off x="3905053" y="1657310"/>
            <a:ext cx="496110" cy="243192"/>
          </a:xfrm>
          <a:prstGeom prst="notch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4401163" y="1455741"/>
            <a:ext cx="5933873" cy="646331"/>
          </a:xfrm>
          <a:prstGeom prst="rect">
            <a:avLst/>
          </a:prstGeom>
          <a:noFill/>
        </p:spPr>
        <p:txBody>
          <a:bodyPr wrap="square" rtlCol="0">
            <a:spAutoFit/>
          </a:bodyPr>
          <a:lstStyle/>
          <a:p>
            <a:r>
              <a:rPr lang="en-US" dirty="0" smtClean="0"/>
              <a:t>Artificial Intelligence first coined ago in 1956 by </a:t>
            </a:r>
            <a:r>
              <a:rPr lang="en-US" b="1" dirty="0" smtClean="0"/>
              <a:t>John McCarty </a:t>
            </a:r>
            <a:r>
              <a:rPr lang="en-US" dirty="0" smtClean="0"/>
              <a:t>at the </a:t>
            </a:r>
            <a:r>
              <a:rPr lang="en-US" b="1" dirty="0" smtClean="0"/>
              <a:t>Dartmouth</a:t>
            </a:r>
            <a:r>
              <a:rPr lang="en-US" dirty="0" smtClean="0"/>
              <a:t> </a:t>
            </a:r>
            <a:r>
              <a:rPr lang="en-US" b="1" dirty="0" smtClean="0"/>
              <a:t>Conference.</a:t>
            </a:r>
            <a:endParaRPr lang="en-US" b="1" dirty="0"/>
          </a:p>
        </p:txBody>
      </p:sp>
      <p:sp>
        <p:nvSpPr>
          <p:cNvPr id="10" name="TextBox 9"/>
          <p:cNvSpPr txBox="1"/>
          <p:nvPr/>
        </p:nvSpPr>
        <p:spPr>
          <a:xfrm>
            <a:off x="1963909" y="2970780"/>
            <a:ext cx="1625597" cy="369332"/>
          </a:xfrm>
          <a:prstGeom prst="rect">
            <a:avLst/>
          </a:prstGeom>
        </p:spPr>
        <p:style>
          <a:lnRef idx="1">
            <a:schemeClr val="dk1"/>
          </a:lnRef>
          <a:fillRef idx="1001">
            <a:schemeClr val="lt2"/>
          </a:fillRef>
          <a:effectRef idx="1">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John McCarty</a:t>
            </a:r>
            <a:endParaRPr lang="en-US" b="1" dirty="0">
              <a:solidFill>
                <a:schemeClr val="tx1">
                  <a:lumMod val="65000"/>
                  <a:lumOff val="35000"/>
                </a:schemeClr>
              </a:solidFill>
            </a:endParaRPr>
          </a:p>
        </p:txBody>
      </p:sp>
      <p:sp>
        <p:nvSpPr>
          <p:cNvPr id="12" name="TextBox 11"/>
          <p:cNvSpPr txBox="1"/>
          <p:nvPr/>
        </p:nvSpPr>
        <p:spPr>
          <a:xfrm>
            <a:off x="1634246" y="754792"/>
            <a:ext cx="8192786" cy="400110"/>
          </a:xfrm>
          <a:prstGeom prst="rect">
            <a:avLst/>
          </a:prstGeom>
          <a:noFill/>
        </p:spPr>
        <p:txBody>
          <a:bodyPr wrap="square" rtlCol="0">
            <a:spAutoFit/>
          </a:bodyPr>
          <a:lstStyle/>
          <a:p>
            <a:r>
              <a:rPr lang="en-US" sz="2000" dirty="0" smtClean="0"/>
              <a:t>AI is a technique of getting machine to work and behave like human.</a:t>
            </a:r>
            <a:endParaRPr lang="en-US" sz="2000" dirty="0"/>
          </a:p>
        </p:txBody>
      </p:sp>
      <p:sp>
        <p:nvSpPr>
          <p:cNvPr id="17" name="Pentagon 16"/>
          <p:cNvSpPr/>
          <p:nvPr/>
        </p:nvSpPr>
        <p:spPr>
          <a:xfrm>
            <a:off x="7693974" y="2175509"/>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p:cNvSpPr txBox="1"/>
          <p:nvPr/>
        </p:nvSpPr>
        <p:spPr>
          <a:xfrm>
            <a:off x="7750177" y="2241711"/>
            <a:ext cx="4153710" cy="369332"/>
          </a:xfrm>
          <a:prstGeom prst="rect">
            <a:avLst/>
          </a:prstGeom>
          <a:noFill/>
        </p:spPr>
        <p:txBody>
          <a:bodyPr wrap="square" rtlCol="0">
            <a:spAutoFit/>
          </a:bodyPr>
          <a:lstStyle/>
          <a:p>
            <a:r>
              <a:rPr lang="en-US" dirty="0" smtClean="0"/>
              <a:t>The wide are of use Artificial Intelligence</a:t>
            </a:r>
            <a:endParaRPr lang="en-US" dirty="0"/>
          </a:p>
        </p:txBody>
      </p:sp>
      <p:sp>
        <p:nvSpPr>
          <p:cNvPr id="19" name="Rounded Rectangle 18"/>
          <p:cNvSpPr/>
          <p:nvPr/>
        </p:nvSpPr>
        <p:spPr>
          <a:xfrm>
            <a:off x="7813105" y="2930666"/>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TextBox 19"/>
          <p:cNvSpPr txBox="1"/>
          <p:nvPr/>
        </p:nvSpPr>
        <p:spPr>
          <a:xfrm>
            <a:off x="7750177" y="2989045"/>
            <a:ext cx="1721796" cy="369332"/>
          </a:xfrm>
          <a:prstGeom prst="rect">
            <a:avLst/>
          </a:prstGeom>
          <a:noFill/>
        </p:spPr>
        <p:txBody>
          <a:bodyPr wrap="square" rtlCol="0">
            <a:spAutoFit/>
          </a:bodyPr>
          <a:lstStyle/>
          <a:p>
            <a:pPr algn="ctr"/>
            <a:r>
              <a:rPr lang="en-US" dirty="0" smtClean="0"/>
              <a:t>Heath care</a:t>
            </a:r>
            <a:endParaRPr lang="en-US" dirty="0"/>
          </a:p>
        </p:txBody>
      </p:sp>
      <p:sp>
        <p:nvSpPr>
          <p:cNvPr id="21" name="Rounded Rectangle 20"/>
          <p:cNvSpPr/>
          <p:nvPr/>
        </p:nvSpPr>
        <p:spPr>
          <a:xfrm>
            <a:off x="9952887" y="2916074"/>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Rounded Rectangle 21"/>
          <p:cNvSpPr/>
          <p:nvPr/>
        </p:nvSpPr>
        <p:spPr>
          <a:xfrm>
            <a:off x="7876032" y="3895608"/>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Rounded Rectangle 22"/>
          <p:cNvSpPr/>
          <p:nvPr/>
        </p:nvSpPr>
        <p:spPr>
          <a:xfrm>
            <a:off x="9952887" y="3834638"/>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extBox 23"/>
          <p:cNvSpPr txBox="1"/>
          <p:nvPr/>
        </p:nvSpPr>
        <p:spPr>
          <a:xfrm>
            <a:off x="9890294" y="3852153"/>
            <a:ext cx="1721796" cy="369332"/>
          </a:xfrm>
          <a:prstGeom prst="rect">
            <a:avLst/>
          </a:prstGeom>
          <a:noFill/>
        </p:spPr>
        <p:txBody>
          <a:bodyPr wrap="square" rtlCol="0">
            <a:spAutoFit/>
          </a:bodyPr>
          <a:lstStyle/>
          <a:p>
            <a:pPr algn="ctr"/>
            <a:r>
              <a:rPr lang="en-US" dirty="0" smtClean="0"/>
              <a:t>Business</a:t>
            </a:r>
            <a:endParaRPr lang="en-US" dirty="0"/>
          </a:p>
        </p:txBody>
      </p:sp>
      <p:sp>
        <p:nvSpPr>
          <p:cNvPr id="25" name="TextBox 24"/>
          <p:cNvSpPr txBox="1"/>
          <p:nvPr/>
        </p:nvSpPr>
        <p:spPr>
          <a:xfrm>
            <a:off x="7848566" y="3941962"/>
            <a:ext cx="1721796" cy="369332"/>
          </a:xfrm>
          <a:prstGeom prst="rect">
            <a:avLst/>
          </a:prstGeom>
          <a:noFill/>
        </p:spPr>
        <p:txBody>
          <a:bodyPr wrap="square" rtlCol="0">
            <a:spAutoFit/>
          </a:bodyPr>
          <a:lstStyle/>
          <a:p>
            <a:pPr algn="ctr"/>
            <a:r>
              <a:rPr lang="en-US" dirty="0" smtClean="0"/>
              <a:t>Robotics</a:t>
            </a:r>
            <a:endParaRPr lang="en-US" dirty="0"/>
          </a:p>
        </p:txBody>
      </p:sp>
      <p:sp>
        <p:nvSpPr>
          <p:cNvPr id="26" name="TextBox 25"/>
          <p:cNvSpPr txBox="1"/>
          <p:nvPr/>
        </p:nvSpPr>
        <p:spPr>
          <a:xfrm>
            <a:off x="9827032" y="2969736"/>
            <a:ext cx="1721796" cy="369332"/>
          </a:xfrm>
          <a:prstGeom prst="rect">
            <a:avLst/>
          </a:prstGeom>
          <a:noFill/>
        </p:spPr>
        <p:txBody>
          <a:bodyPr wrap="square" rtlCol="0">
            <a:spAutoFit/>
          </a:bodyPr>
          <a:lstStyle/>
          <a:p>
            <a:pPr algn="ctr"/>
            <a:r>
              <a:rPr lang="en-US" dirty="0" smtClean="0"/>
              <a:t>Marketing</a:t>
            </a:r>
            <a:endParaRPr lang="en-US" dirty="0"/>
          </a:p>
        </p:txBody>
      </p:sp>
      <p:sp>
        <p:nvSpPr>
          <p:cNvPr id="29" name="Rounded Rectangular Callout 28"/>
          <p:cNvSpPr/>
          <p:nvPr/>
        </p:nvSpPr>
        <p:spPr>
          <a:xfrm>
            <a:off x="1156989" y="5417720"/>
            <a:ext cx="5992238" cy="832086"/>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1252099" y="5534552"/>
            <a:ext cx="5744183" cy="646331"/>
          </a:xfrm>
          <a:prstGeom prst="rect">
            <a:avLst/>
          </a:prstGeom>
          <a:noFill/>
        </p:spPr>
        <p:txBody>
          <a:bodyPr wrap="square" rtlCol="0">
            <a:spAutoFit/>
          </a:bodyPr>
          <a:lstStyle/>
          <a:p>
            <a:r>
              <a:rPr lang="en-US" dirty="0" smtClean="0">
                <a:solidFill>
                  <a:schemeClr val="accent5">
                    <a:lumMod val="50000"/>
                  </a:schemeClr>
                </a:solidFill>
              </a:rPr>
              <a:t>We think AI as robot doing our daily work but the truth is AI has found in our daily life. We use it all the time </a:t>
            </a:r>
            <a:endParaRPr lang="en-US" dirty="0">
              <a:solidFill>
                <a:schemeClr val="accent5">
                  <a:lumMod val="50000"/>
                </a:schemeClr>
              </a:solidFill>
            </a:endParaRPr>
          </a:p>
        </p:txBody>
      </p:sp>
      <p:sp>
        <p:nvSpPr>
          <p:cNvPr id="31" name="Rounded Rectangle 30"/>
          <p:cNvSpPr/>
          <p:nvPr/>
        </p:nvSpPr>
        <p:spPr>
          <a:xfrm>
            <a:off x="1252099" y="3615779"/>
            <a:ext cx="4156479" cy="15129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Rounded Rectangle 31"/>
          <p:cNvSpPr/>
          <p:nvPr/>
        </p:nvSpPr>
        <p:spPr>
          <a:xfrm>
            <a:off x="3460823" y="4013945"/>
            <a:ext cx="1811568" cy="7238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3" name="Rounded Rectangle 32"/>
          <p:cNvSpPr/>
          <p:nvPr/>
        </p:nvSpPr>
        <p:spPr>
          <a:xfrm>
            <a:off x="1319497" y="4036819"/>
            <a:ext cx="2006031" cy="7009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TextBox 33"/>
          <p:cNvSpPr txBox="1"/>
          <p:nvPr/>
        </p:nvSpPr>
        <p:spPr>
          <a:xfrm>
            <a:off x="3524591" y="4203518"/>
            <a:ext cx="1666130" cy="369332"/>
          </a:xfrm>
          <a:prstGeom prst="rect">
            <a:avLst/>
          </a:prstGeom>
        </p:spPr>
        <p:style>
          <a:lnRef idx="2">
            <a:schemeClr val="dk1"/>
          </a:lnRef>
          <a:fillRef idx="1002">
            <a:schemeClr val="lt2"/>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Mechatronics</a:t>
            </a:r>
            <a:endParaRPr lang="en-US" b="1" dirty="0">
              <a:solidFill>
                <a:schemeClr val="tx1">
                  <a:lumMod val="65000"/>
                  <a:lumOff val="35000"/>
                </a:schemeClr>
              </a:solidFill>
            </a:endParaRPr>
          </a:p>
        </p:txBody>
      </p:sp>
      <p:sp>
        <p:nvSpPr>
          <p:cNvPr id="35" name="TextBox 34"/>
          <p:cNvSpPr txBox="1"/>
          <p:nvPr/>
        </p:nvSpPr>
        <p:spPr>
          <a:xfrm>
            <a:off x="1342803" y="4232754"/>
            <a:ext cx="1955260" cy="369332"/>
          </a:xfrm>
          <a:prstGeom prst="rect">
            <a:avLst/>
          </a:prstGeom>
        </p:spPr>
        <p:style>
          <a:lnRef idx="2">
            <a:schemeClr val="dk1"/>
          </a:lnRef>
          <a:fillRef idx="1002">
            <a:schemeClr val="lt2"/>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Machine Learning</a:t>
            </a:r>
            <a:endParaRPr lang="en-US" b="1" dirty="0">
              <a:solidFill>
                <a:schemeClr val="tx1">
                  <a:lumMod val="65000"/>
                  <a:lumOff val="35000"/>
                </a:schemeClr>
              </a:solidFill>
            </a:endParaRPr>
          </a:p>
        </p:txBody>
      </p:sp>
      <p:sp>
        <p:nvSpPr>
          <p:cNvPr id="37" name="TextBox 36"/>
          <p:cNvSpPr txBox="1"/>
          <p:nvPr/>
        </p:nvSpPr>
        <p:spPr>
          <a:xfrm>
            <a:off x="1469152" y="3641633"/>
            <a:ext cx="50529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solidFill>
                  <a:schemeClr val="tx1">
                    <a:lumMod val="65000"/>
                    <a:lumOff val="35000"/>
                  </a:schemeClr>
                </a:solidFill>
              </a:rPr>
              <a:t>AI</a:t>
            </a:r>
            <a:endParaRPr lang="en-US" b="1" dirty="0">
              <a:solidFill>
                <a:schemeClr val="tx1">
                  <a:lumMod val="65000"/>
                  <a:lumOff val="3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56" y="4400640"/>
            <a:ext cx="3417059" cy="2586656"/>
          </a:xfrm>
          <a:prstGeom prst="rect">
            <a:avLst/>
          </a:prstGeom>
        </p:spPr>
      </p:pic>
    </p:spTree>
    <p:extLst>
      <p:ext uri="{BB962C8B-B14F-4D97-AF65-F5344CB8AC3E}">
        <p14:creationId xmlns:p14="http://schemas.microsoft.com/office/powerpoint/2010/main" val="291049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742071" y="488545"/>
            <a:ext cx="5613950"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p:cNvSpPr txBox="1"/>
          <p:nvPr/>
        </p:nvSpPr>
        <p:spPr>
          <a:xfrm>
            <a:off x="1894114" y="538843"/>
            <a:ext cx="5184322" cy="383721"/>
          </a:xfrm>
          <a:prstGeom prst="rect">
            <a:avLst/>
          </a:prstGeom>
          <a:noFill/>
        </p:spPr>
        <p:txBody>
          <a:bodyPr wrap="square" rtlCol="0">
            <a:spAutoFit/>
          </a:bodyPr>
          <a:lstStyle/>
          <a:p>
            <a:r>
              <a:rPr lang="en-US" dirty="0" smtClean="0"/>
              <a:t>Most frequently used AI Technology today</a:t>
            </a:r>
            <a:endParaRPr lang="en-US" dirty="0"/>
          </a:p>
        </p:txBody>
      </p:sp>
      <p:sp>
        <p:nvSpPr>
          <p:cNvPr id="4" name="TextBox 3"/>
          <p:cNvSpPr txBox="1"/>
          <p:nvPr/>
        </p:nvSpPr>
        <p:spPr>
          <a:xfrm>
            <a:off x="9119978" y="2360791"/>
            <a:ext cx="1521871" cy="307777"/>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400" dirty="0" smtClean="0"/>
              <a:t>Virtual Assistance</a:t>
            </a:r>
            <a:endParaRPr lang="en-US" sz="1400" dirty="0"/>
          </a:p>
        </p:txBody>
      </p:sp>
      <p:sp>
        <p:nvSpPr>
          <p:cNvPr id="5" name="TextBox 4"/>
          <p:cNvSpPr txBox="1"/>
          <p:nvPr/>
        </p:nvSpPr>
        <p:spPr>
          <a:xfrm>
            <a:off x="10279307" y="3458017"/>
            <a:ext cx="1580392" cy="307777"/>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400" dirty="0" smtClean="0"/>
              <a:t>Predictive Analysis</a:t>
            </a:r>
            <a:endParaRPr lang="en-US" sz="1400" dirty="0"/>
          </a:p>
        </p:txBody>
      </p:sp>
      <p:sp>
        <p:nvSpPr>
          <p:cNvPr id="6" name="TextBox 5"/>
          <p:cNvSpPr txBox="1"/>
          <p:nvPr/>
        </p:nvSpPr>
        <p:spPr>
          <a:xfrm>
            <a:off x="3561742" y="3951107"/>
            <a:ext cx="1521871" cy="307777"/>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400" dirty="0" smtClean="0"/>
              <a:t>Image Analysis</a:t>
            </a:r>
            <a:endParaRPr lang="en-US" sz="1400" dirty="0"/>
          </a:p>
        </p:txBody>
      </p:sp>
      <p:sp>
        <p:nvSpPr>
          <p:cNvPr id="7" name="TextBox 6"/>
          <p:cNvSpPr txBox="1"/>
          <p:nvPr/>
        </p:nvSpPr>
        <p:spPr>
          <a:xfrm>
            <a:off x="3335960" y="1153667"/>
            <a:ext cx="1521871" cy="307777"/>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400" dirty="0" smtClean="0"/>
              <a:t>Robotics</a:t>
            </a:r>
            <a:endParaRPr lang="en-US" sz="1400" dirty="0"/>
          </a:p>
        </p:txBody>
      </p:sp>
      <p:sp>
        <p:nvSpPr>
          <p:cNvPr id="8" name="TextBox 7"/>
          <p:cNvSpPr txBox="1"/>
          <p:nvPr/>
        </p:nvSpPr>
        <p:spPr>
          <a:xfrm>
            <a:off x="5622306" y="3346381"/>
            <a:ext cx="1536275" cy="307777"/>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ctr"/>
            <a:r>
              <a:rPr lang="en-US" sz="1400" dirty="0" smtClean="0"/>
              <a:t>Self driving car</a:t>
            </a:r>
            <a:endParaRPr lang="en-US" sz="1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164" y="1336011"/>
            <a:ext cx="2744560" cy="182391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579" y="91621"/>
            <a:ext cx="3109756" cy="20838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830" y="4475825"/>
            <a:ext cx="4182261" cy="209113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915" y="4258884"/>
            <a:ext cx="4537786" cy="2188436"/>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650" y="1481021"/>
            <a:ext cx="3125585" cy="2067316"/>
          </a:xfrm>
          <a:prstGeom prst="rect">
            <a:avLst/>
          </a:prstGeom>
        </p:spPr>
      </p:pic>
      <p:cxnSp>
        <p:nvCxnSpPr>
          <p:cNvPr id="17" name="Elbow Connector 16"/>
          <p:cNvCxnSpPr>
            <a:endCxn id="7" idx="2"/>
          </p:cNvCxnSpPr>
          <p:nvPr/>
        </p:nvCxnSpPr>
        <p:spPr>
          <a:xfrm rot="5400000" flipH="1" flipV="1">
            <a:off x="3220002" y="1637786"/>
            <a:ext cx="1053235" cy="70055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8" idx="3"/>
          </p:cNvCxnSpPr>
          <p:nvPr/>
        </p:nvCxnSpPr>
        <p:spPr>
          <a:xfrm flipV="1">
            <a:off x="7158581" y="3159928"/>
            <a:ext cx="197440" cy="3403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Elbow Connector 25"/>
          <p:cNvCxnSpPr>
            <a:endCxn id="14" idx="0"/>
          </p:cNvCxnSpPr>
          <p:nvPr/>
        </p:nvCxnSpPr>
        <p:spPr>
          <a:xfrm rot="5400000">
            <a:off x="9687594" y="3741120"/>
            <a:ext cx="646979" cy="38854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27"/>
          <p:cNvCxnSpPr/>
          <p:nvPr/>
        </p:nvCxnSpPr>
        <p:spPr>
          <a:xfrm rot="5400000" flipH="1" flipV="1">
            <a:off x="10745555" y="2279271"/>
            <a:ext cx="266710" cy="20410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0" name="Elbow Connector 29"/>
          <p:cNvCxnSpPr>
            <a:endCxn id="6" idx="3"/>
          </p:cNvCxnSpPr>
          <p:nvPr/>
        </p:nvCxnSpPr>
        <p:spPr>
          <a:xfrm rot="16200000" flipV="1">
            <a:off x="4880055" y="4308554"/>
            <a:ext cx="875218" cy="4681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38240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2599" y="710914"/>
            <a:ext cx="6906638" cy="923330"/>
          </a:xfrm>
          <a:prstGeom prst="rect">
            <a:avLst/>
          </a:prstGeom>
          <a:noFill/>
        </p:spPr>
        <p:txBody>
          <a:bodyPr wrap="square" rtlCol="0">
            <a:spAutoFit/>
          </a:bodyPr>
          <a:lstStyle/>
          <a:p>
            <a:r>
              <a:rPr lang="en-US" dirty="0" smtClean="0"/>
              <a:t>Machine Learning an subset of AI that include mathematical algorithm that are able to learn from previous data and then apply what they have learned to make informed decision.</a:t>
            </a:r>
            <a:endParaRPr lang="en-US" dirty="0"/>
          </a:p>
        </p:txBody>
      </p:sp>
      <p:sp>
        <p:nvSpPr>
          <p:cNvPr id="4" name="TextBox 3"/>
          <p:cNvSpPr txBox="1"/>
          <p:nvPr/>
        </p:nvSpPr>
        <p:spPr>
          <a:xfrm>
            <a:off x="1772599" y="205366"/>
            <a:ext cx="22643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Machine Learning</a:t>
            </a:r>
            <a:endParaRPr lang="en-US" b="1" dirty="0">
              <a:solidFill>
                <a:schemeClr val="tx1">
                  <a:lumMod val="65000"/>
                  <a:lumOff val="35000"/>
                </a:schemeClr>
              </a:solidFill>
            </a:endParaRPr>
          </a:p>
        </p:txBody>
      </p:sp>
      <p:sp>
        <p:nvSpPr>
          <p:cNvPr id="5" name="Rounded Rectangle 4"/>
          <p:cNvSpPr/>
          <p:nvPr/>
        </p:nvSpPr>
        <p:spPr>
          <a:xfrm>
            <a:off x="9508513" y="2321670"/>
            <a:ext cx="2398141" cy="29118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ounded Rectangle 5"/>
          <p:cNvSpPr/>
          <p:nvPr/>
        </p:nvSpPr>
        <p:spPr>
          <a:xfrm>
            <a:off x="9785208" y="3938002"/>
            <a:ext cx="1880681" cy="82036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Rounded Rectangle 6"/>
          <p:cNvSpPr/>
          <p:nvPr/>
        </p:nvSpPr>
        <p:spPr>
          <a:xfrm>
            <a:off x="9767242" y="2726830"/>
            <a:ext cx="1880681" cy="82036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 name="TextBox 7"/>
          <p:cNvSpPr txBox="1"/>
          <p:nvPr/>
        </p:nvSpPr>
        <p:spPr>
          <a:xfrm>
            <a:off x="4165192" y="2107832"/>
            <a:ext cx="23648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solidFill>
                  <a:schemeClr val="tx1">
                    <a:lumMod val="65000"/>
                    <a:lumOff val="35000"/>
                  </a:schemeClr>
                </a:solidFill>
              </a:rPr>
              <a:t>Machine Learning</a:t>
            </a:r>
            <a:endParaRPr lang="en-US" b="1" dirty="0">
              <a:solidFill>
                <a:schemeClr val="tx1">
                  <a:lumMod val="65000"/>
                  <a:lumOff val="35000"/>
                </a:schemeClr>
              </a:solidFill>
            </a:endParaRPr>
          </a:p>
        </p:txBody>
      </p:sp>
      <p:sp>
        <p:nvSpPr>
          <p:cNvPr id="9" name="TextBox 8"/>
          <p:cNvSpPr txBox="1"/>
          <p:nvPr/>
        </p:nvSpPr>
        <p:spPr>
          <a:xfrm>
            <a:off x="9892483" y="2945170"/>
            <a:ext cx="1666130" cy="369332"/>
          </a:xfrm>
          <a:prstGeom prst="rect">
            <a:avLst/>
          </a:prstGeom>
        </p:spPr>
        <p:style>
          <a:lnRef idx="2">
            <a:schemeClr val="dk1"/>
          </a:lnRef>
          <a:fillRef idx="1002">
            <a:schemeClr val="lt2"/>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Mathematic</a:t>
            </a:r>
            <a:endParaRPr lang="en-US" b="1" dirty="0">
              <a:solidFill>
                <a:schemeClr val="tx1">
                  <a:lumMod val="65000"/>
                  <a:lumOff val="35000"/>
                </a:schemeClr>
              </a:solidFill>
            </a:endParaRPr>
          </a:p>
        </p:txBody>
      </p:sp>
      <p:sp>
        <p:nvSpPr>
          <p:cNvPr id="10" name="TextBox 9"/>
          <p:cNvSpPr txBox="1"/>
          <p:nvPr/>
        </p:nvSpPr>
        <p:spPr>
          <a:xfrm>
            <a:off x="9892483" y="4191003"/>
            <a:ext cx="1666130" cy="369332"/>
          </a:xfrm>
          <a:prstGeom prst="rect">
            <a:avLst/>
          </a:prstGeom>
        </p:spPr>
        <p:style>
          <a:lnRef idx="2">
            <a:schemeClr val="dk1"/>
          </a:lnRef>
          <a:fillRef idx="1002">
            <a:schemeClr val="lt2"/>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Deep Learning</a:t>
            </a:r>
            <a:endParaRPr lang="en-US" b="1" dirty="0">
              <a:solidFill>
                <a:schemeClr val="tx1">
                  <a:lumMod val="65000"/>
                  <a:lumOff val="35000"/>
                </a:schemeClr>
              </a:solidFill>
            </a:endParaRPr>
          </a:p>
        </p:txBody>
      </p:sp>
      <p:sp>
        <p:nvSpPr>
          <p:cNvPr id="14" name="Rounded Rectangle 13"/>
          <p:cNvSpPr/>
          <p:nvPr/>
        </p:nvSpPr>
        <p:spPr>
          <a:xfrm>
            <a:off x="2310898" y="3193238"/>
            <a:ext cx="2151978" cy="5677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ounded Rectangle 14"/>
          <p:cNvSpPr/>
          <p:nvPr/>
        </p:nvSpPr>
        <p:spPr>
          <a:xfrm>
            <a:off x="6079353" y="3151630"/>
            <a:ext cx="2248169" cy="5512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ounded Rectangle 18"/>
          <p:cNvSpPr/>
          <p:nvPr/>
        </p:nvSpPr>
        <p:spPr>
          <a:xfrm>
            <a:off x="6315047" y="4267375"/>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ounded Rectangle 19"/>
          <p:cNvSpPr/>
          <p:nvPr/>
        </p:nvSpPr>
        <p:spPr>
          <a:xfrm>
            <a:off x="3615150" y="4267376"/>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079947" y="4267376"/>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5" name="Straight Connector 24"/>
          <p:cNvCxnSpPr/>
          <p:nvPr/>
        </p:nvCxnSpPr>
        <p:spPr>
          <a:xfrm>
            <a:off x="2147286" y="3898044"/>
            <a:ext cx="2574319"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a:off x="2147286" y="3898044"/>
            <a:ext cx="9727" cy="369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4721605" y="3898044"/>
            <a:ext cx="0" cy="369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5" idx="2"/>
          </p:cNvCxnSpPr>
          <p:nvPr/>
        </p:nvCxnSpPr>
        <p:spPr>
          <a:xfrm flipH="1">
            <a:off x="7203437" y="3702863"/>
            <a:ext cx="1" cy="564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4" idx="2"/>
          </p:cNvCxnSpPr>
          <p:nvPr/>
        </p:nvCxnSpPr>
        <p:spPr>
          <a:xfrm>
            <a:off x="3386887" y="3761003"/>
            <a:ext cx="0" cy="137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2409933" y="3274544"/>
            <a:ext cx="1906621" cy="369332"/>
          </a:xfrm>
          <a:prstGeom prst="rect">
            <a:avLst/>
          </a:prstGeom>
          <a:noFill/>
        </p:spPr>
        <p:txBody>
          <a:bodyPr wrap="square" rtlCol="0">
            <a:spAutoFit/>
          </a:bodyPr>
          <a:lstStyle/>
          <a:p>
            <a:pPr algn="ctr"/>
            <a:r>
              <a:rPr lang="en-US" dirty="0" smtClean="0"/>
              <a:t>Structured</a:t>
            </a:r>
            <a:endParaRPr lang="en-US" dirty="0"/>
          </a:p>
        </p:txBody>
      </p:sp>
      <p:sp>
        <p:nvSpPr>
          <p:cNvPr id="35" name="TextBox 34"/>
          <p:cNvSpPr txBox="1"/>
          <p:nvPr/>
        </p:nvSpPr>
        <p:spPr>
          <a:xfrm>
            <a:off x="6055608" y="3242580"/>
            <a:ext cx="1906621" cy="369332"/>
          </a:xfrm>
          <a:prstGeom prst="rect">
            <a:avLst/>
          </a:prstGeom>
          <a:noFill/>
        </p:spPr>
        <p:txBody>
          <a:bodyPr wrap="square" rtlCol="0">
            <a:spAutoFit/>
          </a:bodyPr>
          <a:lstStyle/>
          <a:p>
            <a:pPr algn="ctr"/>
            <a:r>
              <a:rPr lang="en-US" dirty="0" smtClean="0"/>
              <a:t>Unstructured</a:t>
            </a:r>
            <a:endParaRPr lang="en-US" dirty="0"/>
          </a:p>
        </p:txBody>
      </p:sp>
      <p:sp>
        <p:nvSpPr>
          <p:cNvPr id="36" name="TextBox 35"/>
          <p:cNvSpPr txBox="1"/>
          <p:nvPr/>
        </p:nvSpPr>
        <p:spPr>
          <a:xfrm>
            <a:off x="6087358" y="4361117"/>
            <a:ext cx="1906621" cy="369332"/>
          </a:xfrm>
          <a:prstGeom prst="rect">
            <a:avLst/>
          </a:prstGeom>
          <a:noFill/>
        </p:spPr>
        <p:txBody>
          <a:bodyPr wrap="square" rtlCol="0">
            <a:spAutoFit/>
          </a:bodyPr>
          <a:lstStyle/>
          <a:p>
            <a:pPr algn="ctr"/>
            <a:r>
              <a:rPr lang="en-US" dirty="0" smtClean="0"/>
              <a:t>Clustering</a:t>
            </a:r>
            <a:endParaRPr lang="en-US" dirty="0"/>
          </a:p>
        </p:txBody>
      </p:sp>
      <p:sp>
        <p:nvSpPr>
          <p:cNvPr id="37" name="TextBox 36"/>
          <p:cNvSpPr txBox="1"/>
          <p:nvPr/>
        </p:nvSpPr>
        <p:spPr>
          <a:xfrm>
            <a:off x="3515643" y="4344545"/>
            <a:ext cx="1906621" cy="369332"/>
          </a:xfrm>
          <a:prstGeom prst="rect">
            <a:avLst/>
          </a:prstGeom>
          <a:noFill/>
        </p:spPr>
        <p:txBody>
          <a:bodyPr wrap="square" rtlCol="0">
            <a:spAutoFit/>
          </a:bodyPr>
          <a:lstStyle/>
          <a:p>
            <a:pPr algn="ctr"/>
            <a:r>
              <a:rPr lang="en-US" dirty="0" smtClean="0"/>
              <a:t>Classification</a:t>
            </a:r>
            <a:endParaRPr lang="en-US" dirty="0"/>
          </a:p>
        </p:txBody>
      </p:sp>
      <p:sp>
        <p:nvSpPr>
          <p:cNvPr id="38" name="TextBox 37"/>
          <p:cNvSpPr txBox="1"/>
          <p:nvPr/>
        </p:nvSpPr>
        <p:spPr>
          <a:xfrm>
            <a:off x="940961" y="4344033"/>
            <a:ext cx="1906621" cy="369332"/>
          </a:xfrm>
          <a:prstGeom prst="rect">
            <a:avLst/>
          </a:prstGeom>
          <a:noFill/>
        </p:spPr>
        <p:txBody>
          <a:bodyPr wrap="square" rtlCol="0">
            <a:spAutoFit/>
          </a:bodyPr>
          <a:lstStyle/>
          <a:p>
            <a:pPr algn="ctr"/>
            <a:r>
              <a:rPr lang="en-US" dirty="0" smtClean="0"/>
              <a:t>Regression</a:t>
            </a:r>
            <a:endParaRPr lang="en-US" dirty="0"/>
          </a:p>
        </p:txBody>
      </p:sp>
      <p:cxnSp>
        <p:nvCxnSpPr>
          <p:cNvPr id="40" name="Straight Connector 39"/>
          <p:cNvCxnSpPr/>
          <p:nvPr/>
        </p:nvCxnSpPr>
        <p:spPr>
          <a:xfrm flipV="1">
            <a:off x="3615150" y="2760751"/>
            <a:ext cx="3588287" cy="21548"/>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3615150" y="2782299"/>
            <a:ext cx="0" cy="4109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endCxn id="15" idx="0"/>
          </p:cNvCxnSpPr>
          <p:nvPr/>
        </p:nvCxnSpPr>
        <p:spPr>
          <a:xfrm>
            <a:off x="7203437" y="2760751"/>
            <a:ext cx="1" cy="3908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8" idx="2"/>
          </p:cNvCxnSpPr>
          <p:nvPr/>
        </p:nvCxnSpPr>
        <p:spPr>
          <a:xfrm flipH="1">
            <a:off x="5347641" y="2477164"/>
            <a:ext cx="1" cy="287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611" y="145478"/>
            <a:ext cx="1994312" cy="1991526"/>
          </a:xfrm>
          <a:prstGeom prst="rect">
            <a:avLst/>
          </a:prstGeom>
        </p:spPr>
      </p:pic>
    </p:spTree>
    <p:extLst>
      <p:ext uri="{BB962C8B-B14F-4D97-AF65-F5344CB8AC3E}">
        <p14:creationId xmlns:p14="http://schemas.microsoft.com/office/powerpoint/2010/main" val="3223711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8929" y="103935"/>
            <a:ext cx="23648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solidFill>
                  <a:schemeClr val="tx1">
                    <a:lumMod val="65000"/>
                    <a:lumOff val="35000"/>
                  </a:schemeClr>
                </a:solidFill>
              </a:rPr>
              <a:t>Machine Learning</a:t>
            </a:r>
            <a:endParaRPr lang="en-US" b="1" dirty="0">
              <a:solidFill>
                <a:schemeClr val="tx1">
                  <a:lumMod val="65000"/>
                  <a:lumOff val="35000"/>
                </a:schemeClr>
              </a:solidFill>
            </a:endParaRPr>
          </a:p>
        </p:txBody>
      </p:sp>
      <p:sp>
        <p:nvSpPr>
          <p:cNvPr id="3" name="Rounded Rectangle 2"/>
          <p:cNvSpPr/>
          <p:nvPr/>
        </p:nvSpPr>
        <p:spPr>
          <a:xfrm>
            <a:off x="2534635" y="1189341"/>
            <a:ext cx="2151978" cy="5677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Rounded Rectangle 3"/>
          <p:cNvSpPr/>
          <p:nvPr/>
        </p:nvSpPr>
        <p:spPr>
          <a:xfrm>
            <a:off x="6303090" y="1147733"/>
            <a:ext cx="2248169" cy="5512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Rounded Rectangle 4"/>
          <p:cNvSpPr/>
          <p:nvPr/>
        </p:nvSpPr>
        <p:spPr>
          <a:xfrm>
            <a:off x="6538784" y="2263478"/>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ounded Rectangle 5"/>
          <p:cNvSpPr/>
          <p:nvPr/>
        </p:nvSpPr>
        <p:spPr>
          <a:xfrm>
            <a:off x="3838887" y="2263479"/>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ounded Rectangle 6"/>
          <p:cNvSpPr/>
          <p:nvPr/>
        </p:nvSpPr>
        <p:spPr>
          <a:xfrm>
            <a:off x="1303684" y="2263479"/>
            <a:ext cx="1880681" cy="5236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 name="Straight Connector 7"/>
          <p:cNvCxnSpPr/>
          <p:nvPr/>
        </p:nvCxnSpPr>
        <p:spPr>
          <a:xfrm>
            <a:off x="2371023" y="1894147"/>
            <a:ext cx="2574319"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a:off x="2371023" y="1894147"/>
            <a:ext cx="9727" cy="369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945342" y="1894147"/>
            <a:ext cx="0" cy="369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4" idx="2"/>
          </p:cNvCxnSpPr>
          <p:nvPr/>
        </p:nvCxnSpPr>
        <p:spPr>
          <a:xfrm flipH="1">
            <a:off x="7427174" y="1698966"/>
            <a:ext cx="1" cy="564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3" idx="2"/>
          </p:cNvCxnSpPr>
          <p:nvPr/>
        </p:nvCxnSpPr>
        <p:spPr>
          <a:xfrm>
            <a:off x="3610624" y="1757106"/>
            <a:ext cx="0" cy="1370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442915" y="1266494"/>
            <a:ext cx="2335417" cy="369332"/>
          </a:xfrm>
          <a:prstGeom prst="rect">
            <a:avLst/>
          </a:prstGeom>
          <a:noFill/>
        </p:spPr>
        <p:txBody>
          <a:bodyPr wrap="square" rtlCol="0">
            <a:spAutoFit/>
          </a:bodyPr>
          <a:lstStyle/>
          <a:p>
            <a:pPr algn="ctr"/>
            <a:r>
              <a:rPr lang="en-US" dirty="0" smtClean="0"/>
              <a:t>Supervised Learning</a:t>
            </a:r>
            <a:endParaRPr lang="en-US" dirty="0"/>
          </a:p>
        </p:txBody>
      </p:sp>
      <p:sp>
        <p:nvSpPr>
          <p:cNvPr id="14" name="TextBox 13"/>
          <p:cNvSpPr txBox="1"/>
          <p:nvPr/>
        </p:nvSpPr>
        <p:spPr>
          <a:xfrm>
            <a:off x="6233174" y="1238683"/>
            <a:ext cx="2388000" cy="369332"/>
          </a:xfrm>
          <a:prstGeom prst="rect">
            <a:avLst/>
          </a:prstGeom>
          <a:noFill/>
        </p:spPr>
        <p:txBody>
          <a:bodyPr wrap="square" rtlCol="0">
            <a:spAutoFit/>
          </a:bodyPr>
          <a:lstStyle/>
          <a:p>
            <a:pPr algn="ctr"/>
            <a:r>
              <a:rPr lang="en-US" dirty="0" smtClean="0"/>
              <a:t>Unsupervised Learning</a:t>
            </a:r>
            <a:endParaRPr lang="en-US" dirty="0"/>
          </a:p>
        </p:txBody>
      </p:sp>
      <p:sp>
        <p:nvSpPr>
          <p:cNvPr id="15" name="TextBox 14"/>
          <p:cNvSpPr txBox="1"/>
          <p:nvPr/>
        </p:nvSpPr>
        <p:spPr>
          <a:xfrm>
            <a:off x="6311095" y="2357220"/>
            <a:ext cx="1906621" cy="369332"/>
          </a:xfrm>
          <a:prstGeom prst="rect">
            <a:avLst/>
          </a:prstGeom>
          <a:noFill/>
        </p:spPr>
        <p:txBody>
          <a:bodyPr wrap="square" rtlCol="0">
            <a:spAutoFit/>
          </a:bodyPr>
          <a:lstStyle/>
          <a:p>
            <a:pPr algn="ctr"/>
            <a:r>
              <a:rPr lang="en-US" dirty="0" smtClean="0"/>
              <a:t>Clustering</a:t>
            </a:r>
            <a:endParaRPr lang="en-US" dirty="0"/>
          </a:p>
        </p:txBody>
      </p:sp>
      <p:sp>
        <p:nvSpPr>
          <p:cNvPr id="16" name="TextBox 15"/>
          <p:cNvSpPr txBox="1"/>
          <p:nvPr/>
        </p:nvSpPr>
        <p:spPr>
          <a:xfrm>
            <a:off x="3739380" y="2340648"/>
            <a:ext cx="1906621" cy="369332"/>
          </a:xfrm>
          <a:prstGeom prst="rect">
            <a:avLst/>
          </a:prstGeom>
          <a:noFill/>
        </p:spPr>
        <p:txBody>
          <a:bodyPr wrap="square" rtlCol="0">
            <a:spAutoFit/>
          </a:bodyPr>
          <a:lstStyle/>
          <a:p>
            <a:pPr algn="ctr"/>
            <a:r>
              <a:rPr lang="en-US" dirty="0" smtClean="0"/>
              <a:t>Classification</a:t>
            </a:r>
            <a:endParaRPr lang="en-US" dirty="0"/>
          </a:p>
        </p:txBody>
      </p:sp>
      <p:cxnSp>
        <p:nvCxnSpPr>
          <p:cNvPr id="17" name="Straight Connector 16"/>
          <p:cNvCxnSpPr/>
          <p:nvPr/>
        </p:nvCxnSpPr>
        <p:spPr>
          <a:xfrm flipV="1">
            <a:off x="3838887" y="756854"/>
            <a:ext cx="3588287" cy="2154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838887" y="778402"/>
            <a:ext cx="0" cy="4109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endCxn id="4" idx="0"/>
          </p:cNvCxnSpPr>
          <p:nvPr/>
        </p:nvCxnSpPr>
        <p:spPr>
          <a:xfrm>
            <a:off x="7427174" y="756854"/>
            <a:ext cx="1" cy="3908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2" idx="2"/>
          </p:cNvCxnSpPr>
          <p:nvPr/>
        </p:nvCxnSpPr>
        <p:spPr>
          <a:xfrm flipH="1">
            <a:off x="5571378" y="473267"/>
            <a:ext cx="1" cy="287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220938" y="2351348"/>
            <a:ext cx="1906621" cy="369332"/>
          </a:xfrm>
          <a:prstGeom prst="rect">
            <a:avLst/>
          </a:prstGeom>
          <a:noFill/>
        </p:spPr>
        <p:txBody>
          <a:bodyPr wrap="square" rtlCol="0">
            <a:spAutoFit/>
          </a:bodyPr>
          <a:lstStyle/>
          <a:p>
            <a:pPr algn="ctr"/>
            <a:r>
              <a:rPr lang="en-US" dirty="0" smtClean="0"/>
              <a:t>Regression</a:t>
            </a:r>
            <a:endParaRPr lang="en-US" dirty="0"/>
          </a:p>
        </p:txBody>
      </p:sp>
      <p:sp>
        <p:nvSpPr>
          <p:cNvPr id="22" name="Rounded Rectangle 21"/>
          <p:cNvSpPr/>
          <p:nvPr/>
        </p:nvSpPr>
        <p:spPr>
          <a:xfrm>
            <a:off x="1303684" y="2957212"/>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TextBox 22"/>
          <p:cNvSpPr txBox="1"/>
          <p:nvPr/>
        </p:nvSpPr>
        <p:spPr>
          <a:xfrm>
            <a:off x="1220938" y="3049771"/>
            <a:ext cx="1906621" cy="338554"/>
          </a:xfrm>
          <a:prstGeom prst="rect">
            <a:avLst/>
          </a:prstGeom>
          <a:noFill/>
        </p:spPr>
        <p:txBody>
          <a:bodyPr wrap="square" rtlCol="0">
            <a:spAutoFit/>
          </a:bodyPr>
          <a:lstStyle/>
          <a:p>
            <a:pPr algn="ctr"/>
            <a:r>
              <a:rPr lang="en-US" sz="1600" dirty="0" smtClean="0"/>
              <a:t>Lasso Regression</a:t>
            </a:r>
            <a:endParaRPr lang="en-US" sz="1600" dirty="0"/>
          </a:p>
        </p:txBody>
      </p:sp>
      <p:sp>
        <p:nvSpPr>
          <p:cNvPr id="24" name="Rounded Rectangle 23"/>
          <p:cNvSpPr/>
          <p:nvPr/>
        </p:nvSpPr>
        <p:spPr>
          <a:xfrm>
            <a:off x="3879848" y="3002587"/>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Rounded Rectangle 24"/>
          <p:cNvSpPr/>
          <p:nvPr/>
        </p:nvSpPr>
        <p:spPr>
          <a:xfrm>
            <a:off x="1303684" y="3675786"/>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Rounded Rectangle 25"/>
          <p:cNvSpPr/>
          <p:nvPr/>
        </p:nvSpPr>
        <p:spPr>
          <a:xfrm>
            <a:off x="3850369" y="4950976"/>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Rounded Rectangle 26"/>
          <p:cNvSpPr/>
          <p:nvPr/>
        </p:nvSpPr>
        <p:spPr>
          <a:xfrm>
            <a:off x="3879846" y="3652050"/>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8" name="Rounded Rectangle 27"/>
          <p:cNvSpPr/>
          <p:nvPr/>
        </p:nvSpPr>
        <p:spPr>
          <a:xfrm>
            <a:off x="3879846" y="4301513"/>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9" name="Rounded Rectangle 28"/>
          <p:cNvSpPr/>
          <p:nvPr/>
        </p:nvSpPr>
        <p:spPr>
          <a:xfrm>
            <a:off x="3838887" y="5600439"/>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Rounded Rectangle 29"/>
          <p:cNvSpPr/>
          <p:nvPr/>
        </p:nvSpPr>
        <p:spPr>
          <a:xfrm>
            <a:off x="3850369" y="6254297"/>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TextBox 30"/>
          <p:cNvSpPr txBox="1"/>
          <p:nvPr/>
        </p:nvSpPr>
        <p:spPr>
          <a:xfrm>
            <a:off x="1220938" y="3768345"/>
            <a:ext cx="1906621" cy="338554"/>
          </a:xfrm>
          <a:prstGeom prst="rect">
            <a:avLst/>
          </a:prstGeom>
          <a:noFill/>
        </p:spPr>
        <p:txBody>
          <a:bodyPr wrap="square" rtlCol="0">
            <a:spAutoFit/>
          </a:bodyPr>
          <a:lstStyle/>
          <a:p>
            <a:pPr algn="ctr"/>
            <a:r>
              <a:rPr lang="en-US" sz="1600" dirty="0" smtClean="0"/>
              <a:t>Linear Regression</a:t>
            </a:r>
            <a:endParaRPr lang="en-US" sz="1600" dirty="0"/>
          </a:p>
        </p:txBody>
      </p:sp>
      <p:sp>
        <p:nvSpPr>
          <p:cNvPr id="32" name="TextBox 31"/>
          <p:cNvSpPr txBox="1"/>
          <p:nvPr/>
        </p:nvSpPr>
        <p:spPr>
          <a:xfrm>
            <a:off x="3766535" y="6327585"/>
            <a:ext cx="1906621" cy="338554"/>
          </a:xfrm>
          <a:prstGeom prst="rect">
            <a:avLst/>
          </a:prstGeom>
          <a:noFill/>
        </p:spPr>
        <p:txBody>
          <a:bodyPr wrap="square" rtlCol="0">
            <a:spAutoFit/>
          </a:bodyPr>
          <a:lstStyle/>
          <a:p>
            <a:pPr algn="ctr"/>
            <a:r>
              <a:rPr lang="en-US" sz="1600" dirty="0" smtClean="0"/>
              <a:t>Nearest Neighbor</a:t>
            </a:r>
            <a:endParaRPr lang="en-US" sz="1600" dirty="0"/>
          </a:p>
        </p:txBody>
      </p:sp>
      <p:sp>
        <p:nvSpPr>
          <p:cNvPr id="33" name="TextBox 32"/>
          <p:cNvSpPr txBox="1"/>
          <p:nvPr/>
        </p:nvSpPr>
        <p:spPr>
          <a:xfrm>
            <a:off x="3812947" y="5695196"/>
            <a:ext cx="1906621" cy="338554"/>
          </a:xfrm>
          <a:prstGeom prst="rect">
            <a:avLst/>
          </a:prstGeom>
          <a:noFill/>
        </p:spPr>
        <p:txBody>
          <a:bodyPr wrap="square" rtlCol="0">
            <a:spAutoFit/>
          </a:bodyPr>
          <a:lstStyle/>
          <a:p>
            <a:pPr algn="ctr"/>
            <a:r>
              <a:rPr lang="en-US" sz="1600" dirty="0" smtClean="0"/>
              <a:t>Support V M</a:t>
            </a:r>
            <a:endParaRPr lang="en-US" sz="1600" dirty="0"/>
          </a:p>
        </p:txBody>
      </p:sp>
      <p:sp>
        <p:nvSpPr>
          <p:cNvPr id="34" name="TextBox 33"/>
          <p:cNvSpPr txBox="1"/>
          <p:nvPr/>
        </p:nvSpPr>
        <p:spPr>
          <a:xfrm>
            <a:off x="3784253" y="5048986"/>
            <a:ext cx="1906621" cy="338554"/>
          </a:xfrm>
          <a:prstGeom prst="rect">
            <a:avLst/>
          </a:prstGeom>
          <a:noFill/>
        </p:spPr>
        <p:txBody>
          <a:bodyPr wrap="square" rtlCol="0">
            <a:spAutoFit/>
          </a:bodyPr>
          <a:lstStyle/>
          <a:p>
            <a:pPr algn="ctr"/>
            <a:r>
              <a:rPr lang="en-US" sz="1600" dirty="0" smtClean="0"/>
              <a:t>Random Forest </a:t>
            </a:r>
            <a:endParaRPr lang="en-US" sz="1600" dirty="0"/>
          </a:p>
        </p:txBody>
      </p:sp>
      <p:sp>
        <p:nvSpPr>
          <p:cNvPr id="35" name="TextBox 34"/>
          <p:cNvSpPr txBox="1"/>
          <p:nvPr/>
        </p:nvSpPr>
        <p:spPr>
          <a:xfrm>
            <a:off x="3824429" y="4375018"/>
            <a:ext cx="1906621" cy="338554"/>
          </a:xfrm>
          <a:prstGeom prst="rect">
            <a:avLst/>
          </a:prstGeom>
          <a:noFill/>
        </p:spPr>
        <p:txBody>
          <a:bodyPr wrap="square" rtlCol="0">
            <a:spAutoFit/>
          </a:bodyPr>
          <a:lstStyle/>
          <a:p>
            <a:pPr algn="ctr"/>
            <a:r>
              <a:rPr lang="en-US" sz="1600" dirty="0" smtClean="0"/>
              <a:t>Naive Bayes</a:t>
            </a:r>
            <a:endParaRPr lang="en-US" sz="1600" dirty="0"/>
          </a:p>
        </p:txBody>
      </p:sp>
      <p:sp>
        <p:nvSpPr>
          <p:cNvPr id="36" name="TextBox 35"/>
          <p:cNvSpPr txBox="1"/>
          <p:nvPr/>
        </p:nvSpPr>
        <p:spPr>
          <a:xfrm>
            <a:off x="3784254" y="3731911"/>
            <a:ext cx="1906621" cy="338554"/>
          </a:xfrm>
          <a:prstGeom prst="rect">
            <a:avLst/>
          </a:prstGeom>
          <a:noFill/>
        </p:spPr>
        <p:txBody>
          <a:bodyPr wrap="square" rtlCol="0">
            <a:spAutoFit/>
          </a:bodyPr>
          <a:lstStyle/>
          <a:p>
            <a:pPr algn="ctr"/>
            <a:r>
              <a:rPr lang="en-US" sz="1600" dirty="0" smtClean="0"/>
              <a:t>Decision Tree</a:t>
            </a:r>
            <a:endParaRPr lang="en-US" sz="1600" dirty="0"/>
          </a:p>
        </p:txBody>
      </p:sp>
      <p:sp>
        <p:nvSpPr>
          <p:cNvPr id="37" name="TextBox 36"/>
          <p:cNvSpPr txBox="1"/>
          <p:nvPr/>
        </p:nvSpPr>
        <p:spPr>
          <a:xfrm>
            <a:off x="3784254" y="3095146"/>
            <a:ext cx="1906621" cy="338554"/>
          </a:xfrm>
          <a:prstGeom prst="rect">
            <a:avLst/>
          </a:prstGeom>
          <a:noFill/>
        </p:spPr>
        <p:txBody>
          <a:bodyPr wrap="square" rtlCol="0">
            <a:spAutoFit/>
          </a:bodyPr>
          <a:lstStyle/>
          <a:p>
            <a:pPr algn="ctr"/>
            <a:r>
              <a:rPr lang="en-US" sz="1600" dirty="0" smtClean="0"/>
              <a:t>Logistic Regression</a:t>
            </a:r>
            <a:endParaRPr lang="en-US" sz="1600" dirty="0"/>
          </a:p>
        </p:txBody>
      </p:sp>
      <p:sp>
        <p:nvSpPr>
          <p:cNvPr id="38" name="Rounded Rectangle 37"/>
          <p:cNvSpPr/>
          <p:nvPr/>
        </p:nvSpPr>
        <p:spPr>
          <a:xfrm>
            <a:off x="6538782" y="3640705"/>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9" name="Rounded Rectangle 38"/>
          <p:cNvSpPr/>
          <p:nvPr/>
        </p:nvSpPr>
        <p:spPr>
          <a:xfrm>
            <a:off x="6538783" y="2956118"/>
            <a:ext cx="1880681" cy="523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 name="TextBox 39"/>
          <p:cNvSpPr txBox="1"/>
          <p:nvPr/>
        </p:nvSpPr>
        <p:spPr>
          <a:xfrm>
            <a:off x="6386358" y="3744609"/>
            <a:ext cx="2164901" cy="338554"/>
          </a:xfrm>
          <a:prstGeom prst="rect">
            <a:avLst/>
          </a:prstGeom>
          <a:noFill/>
        </p:spPr>
        <p:txBody>
          <a:bodyPr wrap="square" rtlCol="0">
            <a:spAutoFit/>
          </a:bodyPr>
          <a:lstStyle/>
          <a:p>
            <a:pPr algn="ctr"/>
            <a:r>
              <a:rPr lang="en-US" sz="1600" dirty="0" smtClean="0"/>
              <a:t>Hierarchical Clustering</a:t>
            </a:r>
            <a:endParaRPr lang="en-US" sz="1600" dirty="0"/>
          </a:p>
        </p:txBody>
      </p:sp>
      <p:sp>
        <p:nvSpPr>
          <p:cNvPr id="41" name="TextBox 40"/>
          <p:cNvSpPr txBox="1"/>
          <p:nvPr/>
        </p:nvSpPr>
        <p:spPr>
          <a:xfrm>
            <a:off x="6473863" y="3044651"/>
            <a:ext cx="1906621" cy="338554"/>
          </a:xfrm>
          <a:prstGeom prst="rect">
            <a:avLst/>
          </a:prstGeom>
          <a:noFill/>
        </p:spPr>
        <p:txBody>
          <a:bodyPr wrap="square" rtlCol="0">
            <a:spAutoFit/>
          </a:bodyPr>
          <a:lstStyle/>
          <a:p>
            <a:pPr algn="ctr"/>
            <a:r>
              <a:rPr lang="en-US" sz="1600" dirty="0" smtClean="0"/>
              <a:t>K-mean Clustering</a:t>
            </a:r>
            <a:endParaRPr lang="en-US" sz="1600" dirty="0"/>
          </a:p>
        </p:txBody>
      </p:sp>
      <p:cxnSp>
        <p:nvCxnSpPr>
          <p:cNvPr id="43" name="Straight Connector 42"/>
          <p:cNvCxnSpPr/>
          <p:nvPr/>
        </p:nvCxnSpPr>
        <p:spPr>
          <a:xfrm flipH="1">
            <a:off x="999733" y="2573792"/>
            <a:ext cx="38911" cy="164952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6210476" y="2558374"/>
            <a:ext cx="0" cy="1548525"/>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3570271" y="2457379"/>
            <a:ext cx="29183" cy="4114800"/>
          </a:xfrm>
          <a:prstGeom prst="line">
            <a:avLst/>
          </a:prstGeom>
        </p:spPr>
        <p:style>
          <a:lnRef idx="2">
            <a:schemeClr val="dk1"/>
          </a:lnRef>
          <a:fillRef idx="0">
            <a:schemeClr val="dk1"/>
          </a:fillRef>
          <a:effectRef idx="1">
            <a:schemeClr val="dk1"/>
          </a:effectRef>
          <a:fontRef idx="minor">
            <a:schemeClr val="tx1"/>
          </a:fontRef>
        </p:style>
      </p:cxnSp>
      <p:cxnSp>
        <p:nvCxnSpPr>
          <p:cNvPr id="58" name="Curved Connector 57"/>
          <p:cNvCxnSpPr/>
          <p:nvPr/>
        </p:nvCxnSpPr>
        <p:spPr>
          <a:xfrm flipV="1">
            <a:off x="6211943" y="3934717"/>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Curved Connector 58"/>
          <p:cNvCxnSpPr/>
          <p:nvPr/>
        </p:nvCxnSpPr>
        <p:spPr>
          <a:xfrm flipV="1">
            <a:off x="1045057" y="3195039"/>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urved Connector 59"/>
          <p:cNvCxnSpPr/>
          <p:nvPr/>
        </p:nvCxnSpPr>
        <p:spPr>
          <a:xfrm flipV="1">
            <a:off x="1027737" y="3918733"/>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urved Connector 60"/>
          <p:cNvCxnSpPr/>
          <p:nvPr/>
        </p:nvCxnSpPr>
        <p:spPr>
          <a:xfrm flipV="1">
            <a:off x="3584241" y="3264423"/>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urved Connector 61"/>
          <p:cNvCxnSpPr/>
          <p:nvPr/>
        </p:nvCxnSpPr>
        <p:spPr>
          <a:xfrm flipV="1">
            <a:off x="3577506" y="3876108"/>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3" name="Curved Connector 62"/>
          <p:cNvCxnSpPr/>
          <p:nvPr/>
        </p:nvCxnSpPr>
        <p:spPr>
          <a:xfrm flipV="1">
            <a:off x="3593514" y="4593569"/>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4" name="Curved Connector 63"/>
          <p:cNvCxnSpPr/>
          <p:nvPr/>
        </p:nvCxnSpPr>
        <p:spPr>
          <a:xfrm flipV="1">
            <a:off x="3610623" y="5273904"/>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5" name="Curved Connector 64"/>
          <p:cNvCxnSpPr/>
          <p:nvPr/>
        </p:nvCxnSpPr>
        <p:spPr>
          <a:xfrm flipV="1">
            <a:off x="3630714" y="5876602"/>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6" name="Curved Connector 65"/>
          <p:cNvCxnSpPr/>
          <p:nvPr/>
        </p:nvCxnSpPr>
        <p:spPr>
          <a:xfrm flipV="1">
            <a:off x="3620837" y="6433773"/>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7" name="Curved Connector 66"/>
          <p:cNvCxnSpPr/>
          <p:nvPr/>
        </p:nvCxnSpPr>
        <p:spPr>
          <a:xfrm flipV="1">
            <a:off x="6220229" y="3268003"/>
            <a:ext cx="182294" cy="3777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999733" y="2573792"/>
            <a:ext cx="303951" cy="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3593514" y="2457379"/>
            <a:ext cx="303951" cy="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210476" y="2567644"/>
            <a:ext cx="303951" cy="0"/>
          </a:xfrm>
          <a:prstGeom prst="line">
            <a:avLst/>
          </a:prstGeom>
        </p:spPr>
        <p:style>
          <a:lnRef idx="2">
            <a:schemeClr val="dk1"/>
          </a:lnRef>
          <a:fillRef idx="0">
            <a:schemeClr val="dk1"/>
          </a:fillRef>
          <a:effectRef idx="1">
            <a:schemeClr val="dk1"/>
          </a:effectRef>
          <a:fontRef idx="minor">
            <a:schemeClr val="tx1"/>
          </a:fontRef>
        </p:style>
      </p:cxn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779" y="865855"/>
            <a:ext cx="3363170" cy="2949586"/>
          </a:xfrm>
          <a:prstGeom prst="rect">
            <a:avLst/>
          </a:prstGeom>
        </p:spPr>
      </p:pic>
      <p:sp>
        <p:nvSpPr>
          <p:cNvPr id="45" name="TextBox 44"/>
          <p:cNvSpPr txBox="1"/>
          <p:nvPr/>
        </p:nvSpPr>
        <p:spPr>
          <a:xfrm>
            <a:off x="8739931" y="473267"/>
            <a:ext cx="3464866" cy="369332"/>
          </a:xfrm>
          <a:prstGeom prst="rect">
            <a:avLst/>
          </a:prstGeom>
          <a:noFill/>
        </p:spPr>
        <p:txBody>
          <a:bodyPr wrap="square" rtlCol="0">
            <a:spAutoFit/>
          </a:bodyPr>
          <a:lstStyle/>
          <a:p>
            <a:r>
              <a:rPr lang="en-US" dirty="0" smtClean="0"/>
              <a:t>Me trying to understand Algorithm</a:t>
            </a:r>
            <a:endParaRPr lang="en-US" dirty="0"/>
          </a:p>
        </p:txBody>
      </p:sp>
    </p:spTree>
    <p:extLst>
      <p:ext uri="{BB962C8B-B14F-4D97-AF65-F5344CB8AC3E}">
        <p14:creationId xmlns:p14="http://schemas.microsoft.com/office/powerpoint/2010/main" val="3591875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2598" y="700392"/>
            <a:ext cx="7663231" cy="923330"/>
          </a:xfrm>
          <a:prstGeom prst="rect">
            <a:avLst/>
          </a:prstGeom>
          <a:noFill/>
        </p:spPr>
        <p:txBody>
          <a:bodyPr wrap="square" rtlCol="0">
            <a:spAutoFit/>
          </a:bodyPr>
          <a:lstStyle/>
          <a:p>
            <a:r>
              <a:rPr lang="en-US" dirty="0" smtClean="0"/>
              <a:t>Deep Learning is a subset of Machine Learning based on artificial neural network in which multiple layers of processing are used to make intelligence decision its own.</a:t>
            </a:r>
            <a:endParaRPr lang="en-US" dirty="0"/>
          </a:p>
        </p:txBody>
      </p:sp>
      <p:sp>
        <p:nvSpPr>
          <p:cNvPr id="5" name="TextBox 4"/>
          <p:cNvSpPr txBox="1"/>
          <p:nvPr/>
        </p:nvSpPr>
        <p:spPr>
          <a:xfrm>
            <a:off x="1772599" y="205366"/>
            <a:ext cx="22643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Deep Learning</a:t>
            </a:r>
            <a:endParaRPr lang="en-US" b="1" dirty="0">
              <a:solidFill>
                <a:schemeClr val="tx1">
                  <a:lumMod val="65000"/>
                  <a:lumOff val="35000"/>
                </a:schemeClr>
              </a:solidFill>
            </a:endParaRPr>
          </a:p>
        </p:txBody>
      </p:sp>
      <p:sp>
        <p:nvSpPr>
          <p:cNvPr id="6" name="TextBox 5"/>
          <p:cNvSpPr txBox="1"/>
          <p:nvPr/>
        </p:nvSpPr>
        <p:spPr>
          <a:xfrm>
            <a:off x="7684850" y="1872966"/>
            <a:ext cx="1770162" cy="37597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solidFill>
                  <a:schemeClr val="tx1">
                    <a:lumMod val="65000"/>
                    <a:lumOff val="35000"/>
                  </a:schemeClr>
                </a:solidFill>
              </a:rPr>
              <a:t>Human Brain</a:t>
            </a:r>
            <a:endParaRPr lang="en-US" b="1" dirty="0">
              <a:solidFill>
                <a:schemeClr val="tx1">
                  <a:lumMod val="65000"/>
                  <a:lumOff val="35000"/>
                </a:schemeClr>
              </a:solidFill>
            </a:endParaRPr>
          </a:p>
        </p:txBody>
      </p:sp>
      <p:sp>
        <p:nvSpPr>
          <p:cNvPr id="9" name="TextBox 8"/>
          <p:cNvSpPr txBox="1"/>
          <p:nvPr/>
        </p:nvSpPr>
        <p:spPr>
          <a:xfrm>
            <a:off x="7684850" y="2354095"/>
            <a:ext cx="4377447"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4">
                    <a:lumMod val="50000"/>
                  </a:schemeClr>
                </a:solidFill>
              </a:rPr>
              <a:t>Billions of neurons in our human brain and whenever we think or make decision a chemical signal is generated and pass one neuron to other neuron. And all neuron connected with synapsis. Then synapsis size rise and fall on the basis of this functionality we learn things. </a:t>
            </a:r>
            <a:endParaRPr lang="en-US" dirty="0">
              <a:solidFill>
                <a:schemeClr val="accent4">
                  <a:lumMod val="50000"/>
                </a:schemeClr>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128" y="574698"/>
            <a:ext cx="2598169" cy="1743075"/>
          </a:xfrm>
          <a:prstGeom prst="rect">
            <a:avLst/>
          </a:prstGeom>
        </p:spPr>
      </p:pic>
      <p:sp>
        <p:nvSpPr>
          <p:cNvPr id="15" name="TextBox 14"/>
          <p:cNvSpPr txBox="1"/>
          <p:nvPr/>
        </p:nvSpPr>
        <p:spPr>
          <a:xfrm>
            <a:off x="2854529" y="2017030"/>
            <a:ext cx="23648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solidFill>
                  <a:schemeClr val="tx1">
                    <a:lumMod val="65000"/>
                    <a:lumOff val="35000"/>
                  </a:schemeClr>
                </a:solidFill>
              </a:rPr>
              <a:t>Deep Learning</a:t>
            </a:r>
            <a:endParaRPr lang="en-US" b="1" dirty="0">
              <a:solidFill>
                <a:schemeClr val="tx1">
                  <a:lumMod val="65000"/>
                  <a:lumOff val="35000"/>
                </a:schemeClr>
              </a:solidFill>
            </a:endParaRPr>
          </a:p>
        </p:txBody>
      </p:sp>
      <p:sp>
        <p:nvSpPr>
          <p:cNvPr id="16" name="Rounded Rectangle 15"/>
          <p:cNvSpPr/>
          <p:nvPr/>
        </p:nvSpPr>
        <p:spPr>
          <a:xfrm>
            <a:off x="1296541" y="3145684"/>
            <a:ext cx="2151978" cy="5677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a:off x="4955267" y="3101655"/>
            <a:ext cx="2248169" cy="5512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TextBox 25"/>
          <p:cNvSpPr txBox="1"/>
          <p:nvPr/>
        </p:nvSpPr>
        <p:spPr>
          <a:xfrm>
            <a:off x="1425278" y="3128674"/>
            <a:ext cx="1906621" cy="584775"/>
          </a:xfrm>
          <a:prstGeom prst="rect">
            <a:avLst/>
          </a:prstGeom>
          <a:noFill/>
        </p:spPr>
        <p:txBody>
          <a:bodyPr wrap="square" rtlCol="0">
            <a:spAutoFit/>
          </a:bodyPr>
          <a:lstStyle/>
          <a:p>
            <a:pPr algn="ctr"/>
            <a:r>
              <a:rPr lang="en-US" sz="1600" dirty="0" smtClean="0"/>
              <a:t>Convolutional Neural Network</a:t>
            </a:r>
            <a:endParaRPr lang="en-US" sz="1600" dirty="0"/>
          </a:p>
        </p:txBody>
      </p:sp>
      <p:sp>
        <p:nvSpPr>
          <p:cNvPr id="27" name="TextBox 26"/>
          <p:cNvSpPr txBox="1"/>
          <p:nvPr/>
        </p:nvSpPr>
        <p:spPr>
          <a:xfrm>
            <a:off x="5126042" y="3101655"/>
            <a:ext cx="1906621" cy="584775"/>
          </a:xfrm>
          <a:prstGeom prst="rect">
            <a:avLst/>
          </a:prstGeom>
          <a:noFill/>
        </p:spPr>
        <p:txBody>
          <a:bodyPr wrap="square" rtlCol="0">
            <a:spAutoFit/>
          </a:bodyPr>
          <a:lstStyle/>
          <a:p>
            <a:pPr algn="ctr"/>
            <a:r>
              <a:rPr lang="en-US" sz="1600" dirty="0" smtClean="0"/>
              <a:t>Recurrent Neural Network</a:t>
            </a:r>
            <a:endParaRPr lang="en-US" sz="1600" dirty="0"/>
          </a:p>
        </p:txBody>
      </p:sp>
      <p:cxnSp>
        <p:nvCxnSpPr>
          <p:cNvPr id="31" name="Straight Connector 30"/>
          <p:cNvCxnSpPr/>
          <p:nvPr/>
        </p:nvCxnSpPr>
        <p:spPr>
          <a:xfrm flipV="1">
            <a:off x="2272627" y="2672218"/>
            <a:ext cx="3588287" cy="2154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2304487" y="2691497"/>
            <a:ext cx="0" cy="4109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5846427" y="2691497"/>
            <a:ext cx="1" cy="3908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5" idx="2"/>
          </p:cNvCxnSpPr>
          <p:nvPr/>
        </p:nvCxnSpPr>
        <p:spPr>
          <a:xfrm flipH="1">
            <a:off x="4036978" y="2386362"/>
            <a:ext cx="1" cy="287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ound Same Side Corner Rectangle 35"/>
          <p:cNvSpPr/>
          <p:nvPr/>
        </p:nvSpPr>
        <p:spPr>
          <a:xfrm>
            <a:off x="1308193" y="4066966"/>
            <a:ext cx="2151978" cy="447472"/>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ound Same Side Corner Rectangle 36"/>
          <p:cNvSpPr/>
          <p:nvPr/>
        </p:nvSpPr>
        <p:spPr>
          <a:xfrm>
            <a:off x="4880685" y="4080232"/>
            <a:ext cx="2151978" cy="447472"/>
          </a:xfrm>
          <a:prstGeom prst="round2Same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p:cNvSpPr txBox="1"/>
          <p:nvPr/>
        </p:nvSpPr>
        <p:spPr>
          <a:xfrm>
            <a:off x="1345939" y="4113774"/>
            <a:ext cx="1906621" cy="338554"/>
          </a:xfrm>
          <a:prstGeom prst="rect">
            <a:avLst/>
          </a:prstGeom>
          <a:noFill/>
        </p:spPr>
        <p:txBody>
          <a:bodyPr wrap="square" rtlCol="0">
            <a:spAutoFit/>
          </a:bodyPr>
          <a:lstStyle/>
          <a:p>
            <a:pPr algn="ctr"/>
            <a:r>
              <a:rPr lang="en-US" sz="1600" dirty="0" smtClean="0"/>
              <a:t>Images</a:t>
            </a:r>
            <a:endParaRPr lang="en-US" sz="1600" dirty="0"/>
          </a:p>
        </p:txBody>
      </p:sp>
      <p:sp>
        <p:nvSpPr>
          <p:cNvPr id="39" name="TextBox 38"/>
          <p:cNvSpPr txBox="1"/>
          <p:nvPr/>
        </p:nvSpPr>
        <p:spPr>
          <a:xfrm>
            <a:off x="4989430" y="4113774"/>
            <a:ext cx="1906621" cy="338554"/>
          </a:xfrm>
          <a:prstGeom prst="rect">
            <a:avLst/>
          </a:prstGeom>
          <a:noFill/>
        </p:spPr>
        <p:txBody>
          <a:bodyPr wrap="square" rtlCol="0">
            <a:spAutoFit/>
          </a:bodyPr>
          <a:lstStyle/>
          <a:p>
            <a:pPr algn="ctr"/>
            <a:r>
              <a:rPr lang="en-US" sz="1600" dirty="0" smtClean="0"/>
              <a:t>NLP (Text, Voice)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850" y="4421742"/>
            <a:ext cx="4334464" cy="2286803"/>
          </a:xfrm>
          <a:prstGeom prst="rect">
            <a:avLst/>
          </a:prstGeom>
        </p:spPr>
      </p:pic>
    </p:spTree>
    <p:extLst>
      <p:ext uri="{BB962C8B-B14F-4D97-AF65-F5344CB8AC3E}">
        <p14:creationId xmlns:p14="http://schemas.microsoft.com/office/powerpoint/2010/main" val="293504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2599" y="205366"/>
            <a:ext cx="22643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Domain Knowledge</a:t>
            </a:r>
            <a:endParaRPr lang="en-US" b="1" dirty="0">
              <a:solidFill>
                <a:schemeClr val="tx1">
                  <a:lumMod val="65000"/>
                  <a:lumOff val="35000"/>
                </a:schemeClr>
              </a:solidFill>
            </a:endParaRPr>
          </a:p>
        </p:txBody>
      </p:sp>
      <p:sp>
        <p:nvSpPr>
          <p:cNvPr id="5" name="TextBox 4"/>
          <p:cNvSpPr txBox="1"/>
          <p:nvPr/>
        </p:nvSpPr>
        <p:spPr>
          <a:xfrm>
            <a:off x="1772599" y="865762"/>
            <a:ext cx="6848273" cy="923330"/>
          </a:xfrm>
          <a:prstGeom prst="rect">
            <a:avLst/>
          </a:prstGeom>
          <a:noFill/>
        </p:spPr>
        <p:txBody>
          <a:bodyPr wrap="square" rtlCol="0">
            <a:spAutoFit/>
          </a:bodyPr>
          <a:lstStyle/>
          <a:p>
            <a:r>
              <a:rPr lang="en-US" dirty="0" smtClean="0"/>
              <a:t>Domain knowledge is  the </a:t>
            </a:r>
            <a:r>
              <a:rPr lang="en-US" dirty="0"/>
              <a:t>specifics, </a:t>
            </a:r>
            <a:r>
              <a:rPr lang="en-US" dirty="0" smtClean="0"/>
              <a:t>specialized and depth understanding  in particular industry  to which the methods of data science are being applied .</a:t>
            </a:r>
            <a:endParaRPr lang="en-US" dirty="0"/>
          </a:p>
        </p:txBody>
      </p:sp>
      <p:sp>
        <p:nvSpPr>
          <p:cNvPr id="7" name="Pentagon 6"/>
          <p:cNvSpPr/>
          <p:nvPr/>
        </p:nvSpPr>
        <p:spPr>
          <a:xfrm>
            <a:off x="1774728" y="1982609"/>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1917429" y="2036270"/>
            <a:ext cx="4107238" cy="369332"/>
          </a:xfrm>
          <a:prstGeom prst="rect">
            <a:avLst/>
          </a:prstGeom>
          <a:noFill/>
        </p:spPr>
        <p:txBody>
          <a:bodyPr wrap="square" rtlCol="0">
            <a:spAutoFit/>
          </a:bodyPr>
          <a:lstStyle/>
          <a:p>
            <a:r>
              <a:rPr lang="en-US" dirty="0" smtClean="0"/>
              <a:t>Example of different Domain</a:t>
            </a:r>
            <a:endParaRPr lang="en-US" dirty="0"/>
          </a:p>
        </p:txBody>
      </p:sp>
      <p:sp>
        <p:nvSpPr>
          <p:cNvPr id="9" name="Rounded Rectangle 8"/>
          <p:cNvSpPr/>
          <p:nvPr/>
        </p:nvSpPr>
        <p:spPr>
          <a:xfrm>
            <a:off x="1772599" y="2652781"/>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4145000" y="2652781"/>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1772599" y="3289704"/>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4145000" y="3347112"/>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ounded Rectangle 12"/>
          <p:cNvSpPr/>
          <p:nvPr/>
        </p:nvSpPr>
        <p:spPr>
          <a:xfrm>
            <a:off x="1772599" y="3996286"/>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ounded Rectangle 13"/>
          <p:cNvSpPr/>
          <p:nvPr/>
        </p:nvSpPr>
        <p:spPr>
          <a:xfrm>
            <a:off x="4145000" y="3996286"/>
            <a:ext cx="1951000" cy="476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p:cNvSpPr txBox="1"/>
          <p:nvPr/>
        </p:nvSpPr>
        <p:spPr>
          <a:xfrm>
            <a:off x="1556426" y="2697285"/>
            <a:ext cx="1721796" cy="369332"/>
          </a:xfrm>
          <a:prstGeom prst="rect">
            <a:avLst/>
          </a:prstGeom>
          <a:noFill/>
        </p:spPr>
        <p:txBody>
          <a:bodyPr wrap="square" rtlCol="0">
            <a:spAutoFit/>
          </a:bodyPr>
          <a:lstStyle/>
          <a:p>
            <a:pPr algn="ctr"/>
            <a:r>
              <a:rPr lang="en-US" dirty="0" smtClean="0"/>
              <a:t>Finance</a:t>
            </a:r>
            <a:endParaRPr lang="en-US" dirty="0"/>
          </a:p>
        </p:txBody>
      </p:sp>
      <p:sp>
        <p:nvSpPr>
          <p:cNvPr id="16" name="TextBox 15"/>
          <p:cNvSpPr txBox="1"/>
          <p:nvPr/>
        </p:nvSpPr>
        <p:spPr>
          <a:xfrm>
            <a:off x="3949431" y="2714961"/>
            <a:ext cx="1721796" cy="369332"/>
          </a:xfrm>
          <a:prstGeom prst="rect">
            <a:avLst/>
          </a:prstGeom>
          <a:noFill/>
        </p:spPr>
        <p:txBody>
          <a:bodyPr wrap="square" rtlCol="0">
            <a:spAutoFit/>
          </a:bodyPr>
          <a:lstStyle/>
          <a:p>
            <a:pPr algn="ctr"/>
            <a:r>
              <a:rPr lang="en-US" dirty="0" smtClean="0"/>
              <a:t>Retail</a:t>
            </a:r>
            <a:endParaRPr lang="en-US" dirty="0"/>
          </a:p>
        </p:txBody>
      </p:sp>
      <p:sp>
        <p:nvSpPr>
          <p:cNvPr id="17" name="TextBox 16"/>
          <p:cNvSpPr txBox="1"/>
          <p:nvPr/>
        </p:nvSpPr>
        <p:spPr>
          <a:xfrm>
            <a:off x="1556426" y="3336133"/>
            <a:ext cx="1721796" cy="369332"/>
          </a:xfrm>
          <a:prstGeom prst="rect">
            <a:avLst/>
          </a:prstGeom>
          <a:noFill/>
        </p:spPr>
        <p:txBody>
          <a:bodyPr wrap="square" rtlCol="0">
            <a:spAutoFit/>
          </a:bodyPr>
          <a:lstStyle/>
          <a:p>
            <a:pPr algn="ctr"/>
            <a:r>
              <a:rPr lang="en-US" dirty="0" smtClean="0"/>
              <a:t>Telecom</a:t>
            </a:r>
            <a:endParaRPr lang="en-US" dirty="0"/>
          </a:p>
        </p:txBody>
      </p:sp>
      <p:sp>
        <p:nvSpPr>
          <p:cNvPr id="18" name="TextBox 17"/>
          <p:cNvSpPr txBox="1"/>
          <p:nvPr/>
        </p:nvSpPr>
        <p:spPr>
          <a:xfrm>
            <a:off x="4036979" y="3414542"/>
            <a:ext cx="1721796" cy="369332"/>
          </a:xfrm>
          <a:prstGeom prst="rect">
            <a:avLst/>
          </a:prstGeom>
          <a:noFill/>
        </p:spPr>
        <p:txBody>
          <a:bodyPr wrap="square" rtlCol="0">
            <a:spAutoFit/>
          </a:bodyPr>
          <a:lstStyle/>
          <a:p>
            <a:pPr algn="ctr"/>
            <a:r>
              <a:rPr lang="en-US" dirty="0" smtClean="0"/>
              <a:t>Medical</a:t>
            </a:r>
            <a:endParaRPr lang="en-US" dirty="0"/>
          </a:p>
        </p:txBody>
      </p:sp>
      <p:sp>
        <p:nvSpPr>
          <p:cNvPr id="19" name="TextBox 18"/>
          <p:cNvSpPr txBox="1"/>
          <p:nvPr/>
        </p:nvSpPr>
        <p:spPr>
          <a:xfrm>
            <a:off x="1455906" y="4035876"/>
            <a:ext cx="1721796" cy="369332"/>
          </a:xfrm>
          <a:prstGeom prst="rect">
            <a:avLst/>
          </a:prstGeom>
          <a:noFill/>
        </p:spPr>
        <p:txBody>
          <a:bodyPr wrap="square" rtlCol="0">
            <a:spAutoFit/>
          </a:bodyPr>
          <a:lstStyle/>
          <a:p>
            <a:pPr algn="ctr"/>
            <a:r>
              <a:rPr lang="en-US" dirty="0" smtClean="0"/>
              <a:t>Sports</a:t>
            </a:r>
            <a:endParaRPr lang="en-US" dirty="0"/>
          </a:p>
        </p:txBody>
      </p:sp>
      <p:sp>
        <p:nvSpPr>
          <p:cNvPr id="20" name="TextBox 19"/>
          <p:cNvSpPr txBox="1"/>
          <p:nvPr/>
        </p:nvSpPr>
        <p:spPr>
          <a:xfrm>
            <a:off x="4036979" y="4049948"/>
            <a:ext cx="1721796" cy="369332"/>
          </a:xfrm>
          <a:prstGeom prst="rect">
            <a:avLst/>
          </a:prstGeom>
          <a:noFill/>
        </p:spPr>
        <p:txBody>
          <a:bodyPr wrap="square" rtlCol="0">
            <a:spAutoFit/>
          </a:bodyPr>
          <a:lstStyle/>
          <a:p>
            <a:pPr algn="ctr"/>
            <a:r>
              <a:rPr lang="en-US" dirty="0" smtClean="0"/>
              <a:t>Education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941" y="3129437"/>
            <a:ext cx="4143375" cy="2752725"/>
          </a:xfrm>
          <a:prstGeom prst="rect">
            <a:avLst/>
          </a:prstGeom>
        </p:spPr>
      </p:pic>
    </p:spTree>
    <p:extLst>
      <p:ext uri="{BB962C8B-B14F-4D97-AF65-F5344CB8AC3E}">
        <p14:creationId xmlns:p14="http://schemas.microsoft.com/office/powerpoint/2010/main" val="3209427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95448" y="1324075"/>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Domain</a:t>
            </a:r>
            <a:endParaRPr lang="en-US" b="1" dirty="0">
              <a:solidFill>
                <a:schemeClr val="tx1">
                  <a:lumMod val="65000"/>
                  <a:lumOff val="35000"/>
                </a:schemeClr>
              </a:solidFill>
            </a:endParaRPr>
          </a:p>
        </p:txBody>
      </p:sp>
      <p:sp>
        <p:nvSpPr>
          <p:cNvPr id="3" name="TextBox 2"/>
          <p:cNvSpPr txBox="1"/>
          <p:nvPr/>
        </p:nvSpPr>
        <p:spPr>
          <a:xfrm>
            <a:off x="8695448" y="2037888"/>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Data Collection</a:t>
            </a:r>
            <a:endParaRPr lang="en-US" b="1" dirty="0">
              <a:solidFill>
                <a:schemeClr val="tx1">
                  <a:lumMod val="65000"/>
                  <a:lumOff val="35000"/>
                </a:schemeClr>
              </a:solidFill>
            </a:endParaRPr>
          </a:p>
        </p:txBody>
      </p:sp>
      <p:sp>
        <p:nvSpPr>
          <p:cNvPr id="4" name="TextBox 3"/>
          <p:cNvSpPr txBox="1"/>
          <p:nvPr/>
        </p:nvSpPr>
        <p:spPr>
          <a:xfrm>
            <a:off x="8695448" y="2719782"/>
            <a:ext cx="236489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ETL</a:t>
            </a:r>
            <a:endParaRPr lang="en-US" b="1" dirty="0">
              <a:solidFill>
                <a:schemeClr val="tx1">
                  <a:lumMod val="65000"/>
                  <a:lumOff val="35000"/>
                </a:schemeClr>
              </a:solidFill>
            </a:endParaRPr>
          </a:p>
        </p:txBody>
      </p:sp>
      <p:sp>
        <p:nvSpPr>
          <p:cNvPr id="5" name="TextBox 4"/>
          <p:cNvSpPr txBox="1"/>
          <p:nvPr/>
        </p:nvSpPr>
        <p:spPr>
          <a:xfrm>
            <a:off x="8695448" y="3433595"/>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Data Cleaning</a:t>
            </a:r>
            <a:endParaRPr lang="en-US" b="1" dirty="0">
              <a:solidFill>
                <a:schemeClr val="tx1">
                  <a:lumMod val="65000"/>
                  <a:lumOff val="35000"/>
                </a:schemeClr>
              </a:solidFill>
            </a:endParaRPr>
          </a:p>
        </p:txBody>
      </p:sp>
      <p:sp>
        <p:nvSpPr>
          <p:cNvPr id="6" name="TextBox 5"/>
          <p:cNvSpPr txBox="1"/>
          <p:nvPr/>
        </p:nvSpPr>
        <p:spPr>
          <a:xfrm>
            <a:off x="8695448" y="4149189"/>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Model Building</a:t>
            </a:r>
            <a:endParaRPr lang="en-US" b="1" dirty="0">
              <a:solidFill>
                <a:schemeClr val="tx1">
                  <a:lumMod val="65000"/>
                  <a:lumOff val="35000"/>
                </a:schemeClr>
              </a:solidFill>
            </a:endParaRPr>
          </a:p>
        </p:txBody>
      </p:sp>
      <p:sp>
        <p:nvSpPr>
          <p:cNvPr id="7" name="TextBox 6"/>
          <p:cNvSpPr txBox="1"/>
          <p:nvPr/>
        </p:nvSpPr>
        <p:spPr>
          <a:xfrm>
            <a:off x="8695448" y="4864783"/>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Insight</a:t>
            </a:r>
            <a:endParaRPr lang="en-US" b="1" dirty="0">
              <a:solidFill>
                <a:schemeClr val="tx1">
                  <a:lumMod val="65000"/>
                  <a:lumOff val="35000"/>
                </a:schemeClr>
              </a:solidFill>
            </a:endParaRPr>
          </a:p>
        </p:txBody>
      </p:sp>
      <p:sp>
        <p:nvSpPr>
          <p:cNvPr id="8" name="TextBox 7"/>
          <p:cNvSpPr txBox="1"/>
          <p:nvPr/>
        </p:nvSpPr>
        <p:spPr>
          <a:xfrm>
            <a:off x="8695448" y="5583221"/>
            <a:ext cx="22643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smtClean="0">
                <a:solidFill>
                  <a:schemeClr val="tx1">
                    <a:lumMod val="65000"/>
                    <a:lumOff val="35000"/>
                  </a:schemeClr>
                </a:solidFill>
              </a:rPr>
              <a:t>Business Decision</a:t>
            </a:r>
            <a:endParaRPr lang="en-US" b="1" dirty="0">
              <a:solidFill>
                <a:schemeClr val="tx1">
                  <a:lumMod val="65000"/>
                  <a:lumOff val="35000"/>
                </a:schemeClr>
              </a:solidFill>
            </a:endParaRPr>
          </a:p>
        </p:txBody>
      </p:sp>
      <p:sp>
        <p:nvSpPr>
          <p:cNvPr id="10" name="TextBox 9"/>
          <p:cNvSpPr txBox="1"/>
          <p:nvPr/>
        </p:nvSpPr>
        <p:spPr>
          <a:xfrm>
            <a:off x="1780703" y="115820"/>
            <a:ext cx="254972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dirty="0" smtClean="0">
                <a:solidFill>
                  <a:schemeClr val="tx1">
                    <a:lumMod val="65000"/>
                    <a:lumOff val="35000"/>
                  </a:schemeClr>
                </a:solidFill>
              </a:rPr>
              <a:t>Business Intelligence</a:t>
            </a:r>
            <a:endParaRPr lang="en-US" b="1" dirty="0">
              <a:solidFill>
                <a:schemeClr val="tx1">
                  <a:lumMod val="65000"/>
                  <a:lumOff val="35000"/>
                </a:schemeClr>
              </a:solidFill>
            </a:endParaRPr>
          </a:p>
        </p:txBody>
      </p:sp>
      <p:sp>
        <p:nvSpPr>
          <p:cNvPr id="11" name="TextBox 10"/>
          <p:cNvSpPr txBox="1"/>
          <p:nvPr/>
        </p:nvSpPr>
        <p:spPr>
          <a:xfrm>
            <a:off x="1722338" y="677744"/>
            <a:ext cx="6507804" cy="646331"/>
          </a:xfrm>
          <a:prstGeom prst="rect">
            <a:avLst/>
          </a:prstGeom>
          <a:noFill/>
        </p:spPr>
        <p:txBody>
          <a:bodyPr wrap="square" rtlCol="0">
            <a:spAutoFit/>
          </a:bodyPr>
          <a:lstStyle/>
          <a:p>
            <a:r>
              <a:rPr lang="en-US" dirty="0" smtClean="0"/>
              <a:t>The set of processes that convert raw data into actionable answer to business question and provide insight for </a:t>
            </a:r>
            <a:r>
              <a:rPr lang="en-US" b="1" dirty="0" smtClean="0"/>
              <a:t>Business Decision.</a:t>
            </a:r>
            <a:endParaRPr lang="en-US" b="1" dirty="0"/>
          </a:p>
        </p:txBody>
      </p:sp>
      <p:cxnSp>
        <p:nvCxnSpPr>
          <p:cNvPr id="13" name="Straight Arrow Connector 12"/>
          <p:cNvCxnSpPr/>
          <p:nvPr/>
        </p:nvCxnSpPr>
        <p:spPr>
          <a:xfrm>
            <a:off x="9798455" y="1693407"/>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9798455" y="2365305"/>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9798455" y="3079118"/>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9798455" y="3802927"/>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9827638" y="4510306"/>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9877897" y="5228744"/>
            <a:ext cx="0" cy="354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Pentagon 21"/>
          <p:cNvSpPr/>
          <p:nvPr/>
        </p:nvSpPr>
        <p:spPr>
          <a:xfrm>
            <a:off x="4070152" y="1329005"/>
            <a:ext cx="4248047"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Pentagon 22"/>
          <p:cNvSpPr/>
          <p:nvPr/>
        </p:nvSpPr>
        <p:spPr>
          <a:xfrm>
            <a:off x="3997854" y="1988057"/>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Pentagon 23"/>
          <p:cNvSpPr/>
          <p:nvPr/>
        </p:nvSpPr>
        <p:spPr>
          <a:xfrm>
            <a:off x="3997853" y="2705932"/>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Pentagon 24"/>
          <p:cNvSpPr/>
          <p:nvPr/>
        </p:nvSpPr>
        <p:spPr>
          <a:xfrm>
            <a:off x="3997853" y="3485818"/>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Pentagon 25"/>
          <p:cNvSpPr/>
          <p:nvPr/>
        </p:nvSpPr>
        <p:spPr>
          <a:xfrm>
            <a:off x="3997853" y="4162450"/>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Pentagon 26"/>
          <p:cNvSpPr/>
          <p:nvPr/>
        </p:nvSpPr>
        <p:spPr>
          <a:xfrm>
            <a:off x="3925558" y="4853214"/>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8" name="Pentagon 27"/>
          <p:cNvSpPr/>
          <p:nvPr/>
        </p:nvSpPr>
        <p:spPr>
          <a:xfrm>
            <a:off x="3997851" y="5583221"/>
            <a:ext cx="4392641" cy="476655"/>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 name="TextBox 29"/>
          <p:cNvSpPr txBox="1"/>
          <p:nvPr/>
        </p:nvSpPr>
        <p:spPr>
          <a:xfrm>
            <a:off x="4070152" y="1426801"/>
            <a:ext cx="3519790" cy="369332"/>
          </a:xfrm>
          <a:prstGeom prst="rect">
            <a:avLst/>
          </a:prstGeom>
          <a:noFill/>
        </p:spPr>
        <p:txBody>
          <a:bodyPr wrap="square" rtlCol="0">
            <a:spAutoFit/>
          </a:bodyPr>
          <a:lstStyle/>
          <a:p>
            <a:r>
              <a:rPr lang="en-US" dirty="0" smtClean="0">
                <a:latin typeface="Arial Narrow" panose="020B0606020202030204" pitchFamily="34" charset="0"/>
              </a:rPr>
              <a:t>Understanding the Domain problem</a:t>
            </a:r>
            <a:endParaRPr lang="en-US" dirty="0">
              <a:latin typeface="Arial Narrow" panose="020B0606020202030204" pitchFamily="34" charset="0"/>
            </a:endParaRPr>
          </a:p>
        </p:txBody>
      </p:sp>
      <p:sp>
        <p:nvSpPr>
          <p:cNvPr id="31" name="TextBox 30"/>
          <p:cNvSpPr txBox="1"/>
          <p:nvPr/>
        </p:nvSpPr>
        <p:spPr>
          <a:xfrm>
            <a:off x="4096094" y="2037353"/>
            <a:ext cx="3519790" cy="369332"/>
          </a:xfrm>
          <a:prstGeom prst="rect">
            <a:avLst/>
          </a:prstGeom>
          <a:noFill/>
        </p:spPr>
        <p:txBody>
          <a:bodyPr wrap="square" rtlCol="0">
            <a:spAutoFit/>
          </a:bodyPr>
          <a:lstStyle/>
          <a:p>
            <a:r>
              <a:rPr lang="en-US" dirty="0" smtClean="0">
                <a:latin typeface="Arial Narrow" panose="020B0606020202030204" pitchFamily="34" charset="0"/>
              </a:rPr>
              <a:t>Finding the gathering data to answer </a:t>
            </a:r>
            <a:endParaRPr lang="en-US" dirty="0">
              <a:latin typeface="Arial Narrow" panose="020B0606020202030204" pitchFamily="34" charset="0"/>
            </a:endParaRPr>
          </a:p>
        </p:txBody>
      </p:sp>
      <p:sp>
        <p:nvSpPr>
          <p:cNvPr id="32" name="TextBox 31"/>
          <p:cNvSpPr txBox="1"/>
          <p:nvPr/>
        </p:nvSpPr>
        <p:spPr>
          <a:xfrm>
            <a:off x="4096094" y="2743310"/>
            <a:ext cx="3519790" cy="369332"/>
          </a:xfrm>
          <a:prstGeom prst="rect">
            <a:avLst/>
          </a:prstGeom>
          <a:noFill/>
        </p:spPr>
        <p:txBody>
          <a:bodyPr wrap="square" rtlCol="0">
            <a:spAutoFit/>
          </a:bodyPr>
          <a:lstStyle/>
          <a:p>
            <a:r>
              <a:rPr lang="en-US" dirty="0" smtClean="0">
                <a:latin typeface="Arial Narrow" panose="020B0606020202030204" pitchFamily="34" charset="0"/>
              </a:rPr>
              <a:t>Understanding the quality of data</a:t>
            </a:r>
            <a:endParaRPr lang="en-US" dirty="0">
              <a:latin typeface="Arial Narrow" panose="020B0606020202030204" pitchFamily="34" charset="0"/>
            </a:endParaRPr>
          </a:p>
        </p:txBody>
      </p:sp>
      <p:sp>
        <p:nvSpPr>
          <p:cNvPr id="33" name="TextBox 32"/>
          <p:cNvSpPr txBox="1"/>
          <p:nvPr/>
        </p:nvSpPr>
        <p:spPr>
          <a:xfrm>
            <a:off x="4102581" y="3535258"/>
            <a:ext cx="3519790" cy="369332"/>
          </a:xfrm>
          <a:prstGeom prst="rect">
            <a:avLst/>
          </a:prstGeom>
          <a:noFill/>
        </p:spPr>
        <p:txBody>
          <a:bodyPr wrap="square" rtlCol="0">
            <a:spAutoFit/>
          </a:bodyPr>
          <a:lstStyle/>
          <a:p>
            <a:r>
              <a:rPr lang="en-US" dirty="0" smtClean="0">
                <a:latin typeface="Arial Narrow" panose="020B0606020202030204" pitchFamily="34" charset="0"/>
              </a:rPr>
              <a:t>Feature Engineering </a:t>
            </a:r>
            <a:endParaRPr lang="en-US" dirty="0">
              <a:latin typeface="Arial Narrow" panose="020B0606020202030204" pitchFamily="34" charset="0"/>
            </a:endParaRPr>
          </a:p>
        </p:txBody>
      </p:sp>
      <p:sp>
        <p:nvSpPr>
          <p:cNvPr id="34" name="TextBox 33"/>
          <p:cNvSpPr txBox="1"/>
          <p:nvPr/>
        </p:nvSpPr>
        <p:spPr>
          <a:xfrm>
            <a:off x="4102581" y="4219631"/>
            <a:ext cx="3519790" cy="369332"/>
          </a:xfrm>
          <a:prstGeom prst="rect">
            <a:avLst/>
          </a:prstGeom>
          <a:noFill/>
        </p:spPr>
        <p:txBody>
          <a:bodyPr wrap="square" rtlCol="0">
            <a:spAutoFit/>
          </a:bodyPr>
          <a:lstStyle/>
          <a:p>
            <a:r>
              <a:rPr lang="en-US" dirty="0" smtClean="0">
                <a:latin typeface="Arial Narrow" panose="020B0606020202030204" pitchFamily="34" charset="0"/>
              </a:rPr>
              <a:t>Use valid algorithm for each use case</a:t>
            </a:r>
            <a:endParaRPr lang="en-US" dirty="0">
              <a:latin typeface="Arial Narrow" panose="020B0606020202030204" pitchFamily="34" charset="0"/>
            </a:endParaRPr>
          </a:p>
        </p:txBody>
      </p:sp>
      <p:sp>
        <p:nvSpPr>
          <p:cNvPr id="35" name="TextBox 34"/>
          <p:cNvSpPr txBox="1"/>
          <p:nvPr/>
        </p:nvSpPr>
        <p:spPr>
          <a:xfrm>
            <a:off x="4212825" y="4937018"/>
            <a:ext cx="3519790" cy="369332"/>
          </a:xfrm>
          <a:prstGeom prst="rect">
            <a:avLst/>
          </a:prstGeom>
          <a:noFill/>
        </p:spPr>
        <p:txBody>
          <a:bodyPr wrap="square" rtlCol="0">
            <a:spAutoFit/>
          </a:bodyPr>
          <a:lstStyle/>
          <a:p>
            <a:r>
              <a:rPr lang="en-US" dirty="0" smtClean="0">
                <a:latin typeface="Arial Narrow" panose="020B0606020202030204" pitchFamily="34" charset="0"/>
              </a:rPr>
              <a:t>Presenting data on Dashboard</a:t>
            </a:r>
            <a:endParaRPr lang="en-US" dirty="0">
              <a:latin typeface="Arial Narrow" panose="020B0606020202030204" pitchFamily="34" charset="0"/>
            </a:endParaRPr>
          </a:p>
        </p:txBody>
      </p:sp>
      <p:sp>
        <p:nvSpPr>
          <p:cNvPr id="36" name="TextBox 35"/>
          <p:cNvSpPr txBox="1"/>
          <p:nvPr/>
        </p:nvSpPr>
        <p:spPr>
          <a:xfrm>
            <a:off x="4212825" y="5624519"/>
            <a:ext cx="3519790" cy="369332"/>
          </a:xfrm>
          <a:prstGeom prst="rect">
            <a:avLst/>
          </a:prstGeom>
          <a:noFill/>
        </p:spPr>
        <p:txBody>
          <a:bodyPr wrap="square" rtlCol="0">
            <a:spAutoFit/>
          </a:bodyPr>
          <a:lstStyle/>
          <a:p>
            <a:r>
              <a:rPr lang="en-US" dirty="0" smtClean="0">
                <a:latin typeface="Arial Narrow" panose="020B0606020202030204" pitchFamily="34" charset="0"/>
              </a:rPr>
              <a:t>Take action for improve business</a:t>
            </a:r>
            <a:endParaRPr lang="en-US" dirty="0">
              <a:latin typeface="Arial Narrow" panose="020B0606020202030204" pitchFamily="34" charset="0"/>
            </a:endParaRPr>
          </a:p>
        </p:txBody>
      </p:sp>
      <p:sp>
        <p:nvSpPr>
          <p:cNvPr id="9" name="Oval Callout 8"/>
          <p:cNvSpPr/>
          <p:nvPr/>
        </p:nvSpPr>
        <p:spPr>
          <a:xfrm>
            <a:off x="573915" y="1567332"/>
            <a:ext cx="2970676" cy="1708884"/>
          </a:xfrm>
          <a:prstGeom prst="wedgeEllipseCallou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002">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859652" y="1987658"/>
            <a:ext cx="2586697" cy="954107"/>
          </a:xfrm>
          <a:prstGeom prst="rect">
            <a:avLst/>
          </a:prstGeom>
          <a:noFill/>
        </p:spPr>
        <p:txBody>
          <a:bodyPr wrap="square" rtlCol="0">
            <a:spAutoFit/>
          </a:bodyPr>
          <a:lstStyle/>
          <a:p>
            <a:r>
              <a:rPr lang="en-US" sz="1400" dirty="0" smtClean="0">
                <a:solidFill>
                  <a:schemeClr val="accent5">
                    <a:lumMod val="50000"/>
                  </a:schemeClr>
                </a:solidFill>
              </a:rPr>
              <a:t>Information is the oil of 21</a:t>
            </a:r>
            <a:r>
              <a:rPr lang="en-US" sz="1400" baseline="30000" dirty="0" smtClean="0">
                <a:solidFill>
                  <a:schemeClr val="accent5">
                    <a:lumMod val="50000"/>
                  </a:schemeClr>
                </a:solidFill>
              </a:rPr>
              <a:t>st</a:t>
            </a:r>
            <a:r>
              <a:rPr lang="en-US" sz="1400" dirty="0" smtClean="0">
                <a:solidFill>
                  <a:schemeClr val="accent5">
                    <a:lumMod val="50000"/>
                  </a:schemeClr>
                </a:solidFill>
              </a:rPr>
              <a:t> century.</a:t>
            </a:r>
          </a:p>
          <a:p>
            <a:r>
              <a:rPr lang="en-US" sz="1400" dirty="0" smtClean="0">
                <a:solidFill>
                  <a:schemeClr val="accent5">
                    <a:lumMod val="50000"/>
                  </a:schemeClr>
                </a:solidFill>
              </a:rPr>
              <a:t>And analytics is the combustion engine. </a:t>
            </a:r>
            <a:endParaRPr lang="en-US" sz="1400" dirty="0">
              <a:solidFill>
                <a:schemeClr val="accent5">
                  <a:lumMod val="50000"/>
                </a:schemeClr>
              </a:solidFill>
            </a:endParaRPr>
          </a:p>
        </p:txBody>
      </p:sp>
      <p:graphicFrame>
        <p:nvGraphicFramePr>
          <p:cNvPr id="29" name="Chart 28"/>
          <p:cNvGraphicFramePr/>
          <p:nvPr>
            <p:extLst>
              <p:ext uri="{D42A27DB-BD31-4B8C-83A1-F6EECF244321}">
                <p14:modId xmlns:p14="http://schemas.microsoft.com/office/powerpoint/2010/main" val="3614292901"/>
              </p:ext>
            </p:extLst>
          </p:nvPr>
        </p:nvGraphicFramePr>
        <p:xfrm>
          <a:off x="11010822" y="2976156"/>
          <a:ext cx="1376494" cy="1267991"/>
        </p:xfrm>
        <a:graphic>
          <a:graphicData uri="http://schemas.openxmlformats.org/drawingml/2006/chart">
            <c:chart xmlns:c="http://schemas.openxmlformats.org/drawingml/2006/chart" xmlns:r="http://schemas.openxmlformats.org/officeDocument/2006/relationships" r:id="rId2"/>
          </a:graphicData>
        </a:graphic>
      </p:graphicFrame>
      <p:cxnSp>
        <p:nvCxnSpPr>
          <p:cNvPr id="38" name="Straight Arrow Connector 37"/>
          <p:cNvCxnSpPr/>
          <p:nvPr/>
        </p:nvCxnSpPr>
        <p:spPr>
          <a:xfrm flipV="1">
            <a:off x="10947163" y="3599304"/>
            <a:ext cx="321891" cy="5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8" y="4149189"/>
            <a:ext cx="1905488" cy="2402701"/>
          </a:xfrm>
          <a:prstGeom prst="rect">
            <a:avLst/>
          </a:prstGeom>
        </p:spPr>
      </p:pic>
      <p:cxnSp>
        <p:nvCxnSpPr>
          <p:cNvPr id="41" name="Elbow Connector 40"/>
          <p:cNvCxnSpPr>
            <a:endCxn id="25" idx="1"/>
          </p:cNvCxnSpPr>
          <p:nvPr/>
        </p:nvCxnSpPr>
        <p:spPr>
          <a:xfrm rot="5400000" flipH="1" flipV="1">
            <a:off x="2646802" y="3978819"/>
            <a:ext cx="1605723" cy="10963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378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732</TotalTime>
  <Words>879</Words>
  <Application>Microsoft Office PowerPoint</Application>
  <PresentationFormat>Widescreen</PresentationFormat>
  <Paragraphs>179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Narrow</vt:lpstr>
      <vt:lpstr>Calibri</vt:lpstr>
      <vt:lpstr>Californian FB</vt:lpstr>
      <vt:lpstr>Corbel</vt:lpstr>
      <vt:lpstr>Parallax</vt:lpstr>
      <vt:lpstr>Overview of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Microsoft account</dc:creator>
  <cp:lastModifiedBy>Microsoft account</cp:lastModifiedBy>
  <cp:revision>71</cp:revision>
  <dcterms:created xsi:type="dcterms:W3CDTF">2022-03-10T08:46:35Z</dcterms:created>
  <dcterms:modified xsi:type="dcterms:W3CDTF">2022-03-12T06:41:19Z</dcterms:modified>
</cp:coreProperties>
</file>