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035" r:id="rId1"/>
  </p:sldMasterIdLst>
  <p:notesMasterIdLst>
    <p:notesMasterId r:id="rId19"/>
  </p:notesMasterIdLst>
  <p:sldIdLst>
    <p:sldId id="256" r:id="rId2"/>
    <p:sldId id="258" r:id="rId3"/>
    <p:sldId id="280" r:id="rId4"/>
    <p:sldId id="287" r:id="rId5"/>
    <p:sldId id="288" r:id="rId6"/>
    <p:sldId id="289" r:id="rId7"/>
    <p:sldId id="293" r:id="rId8"/>
    <p:sldId id="294" r:id="rId9"/>
    <p:sldId id="295" r:id="rId10"/>
    <p:sldId id="297" r:id="rId11"/>
    <p:sldId id="298" r:id="rId12"/>
    <p:sldId id="296" r:id="rId13"/>
    <p:sldId id="299" r:id="rId14"/>
    <p:sldId id="300" r:id="rId15"/>
    <p:sldId id="282" r:id="rId16"/>
    <p:sldId id="302" r:id="rId17"/>
    <p:sldId id="274" r:id="rId18"/>
  </p:sldIdLst>
  <p:sldSz cx="12192000" cy="6858000"/>
  <p:notesSz cx="6858000" cy="9144000"/>
  <p:embeddedFontLst>
    <p:embeddedFont>
      <p:font typeface="Franklin Gothic" panose="020B0604020202020204" charset="0"/>
      <p:bold r:id="rId20"/>
    </p:embeddedFont>
    <p:embeddedFont>
      <p:font typeface="Libre Franklin" pitchFamily="2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iFGE4Z3Pd82HUBysMENlH/UrNd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CD29FD-D5CC-4A40-B939-29487D5B72F1}">
  <a:tblStyle styleId="{B8CD29FD-D5CC-4A40-B939-29487D5B72F1}" styleName="Table_0">
    <a:wholeTbl>
      <a:tcTxStyle b="off" i="off">
        <a:font>
          <a:latin typeface="Franklin Gothic Book"/>
          <a:ea typeface="Franklin Gothic Book"/>
          <a:cs typeface="Franklin Gothic Book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1F7F8"/>
          </a:solidFill>
        </a:fill>
      </a:tcStyle>
    </a:wholeTbl>
    <a:band1H>
      <a:tcTxStyle/>
      <a:tcStyle>
        <a:tcBdr/>
        <a:fill>
          <a:solidFill>
            <a:srgbClr val="E1EFF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1EFF1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1F7F8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F1F7F8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98" autoAdjust="0"/>
  </p:normalViewPr>
  <p:slideViewPr>
    <p:cSldViewPr snapToGrid="0">
      <p:cViewPr varScale="1">
        <p:scale>
          <a:sx n="57" d="100"/>
          <a:sy n="57" d="100"/>
        </p:scale>
        <p:origin x="9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Add figure in methodology and update recommendations and findings</a:t>
            </a:r>
            <a:endParaRPr dirty="0"/>
          </a:p>
        </p:txBody>
      </p:sp>
      <p:sp>
        <p:nvSpPr>
          <p:cNvPr id="129" name="Google Shape;12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  <p:sp>
        <p:nvSpPr>
          <p:cNvPr id="130" name="Google Shape;130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5/6/2024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dirty="0"/>
          </a:p>
        </p:txBody>
      </p:sp>
      <p:sp>
        <p:nvSpPr>
          <p:cNvPr id="148" name="Google Shape;148;p3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5/6/2024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3915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dirty="0"/>
          </a:p>
        </p:txBody>
      </p:sp>
      <p:sp>
        <p:nvSpPr>
          <p:cNvPr id="148" name="Google Shape;148;p3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5/6/2024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8581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dirty="0"/>
          </a:p>
        </p:txBody>
      </p:sp>
      <p:sp>
        <p:nvSpPr>
          <p:cNvPr id="148" name="Google Shape;148;p3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5/6/2024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8200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dirty="0"/>
          </a:p>
        </p:txBody>
      </p:sp>
      <p:sp>
        <p:nvSpPr>
          <p:cNvPr id="148" name="Google Shape;148;p3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5/6/2024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2300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dirty="0"/>
          </a:p>
        </p:txBody>
      </p:sp>
      <p:sp>
        <p:nvSpPr>
          <p:cNvPr id="148" name="Google Shape;148;p3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5/6/2024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6010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1" name="Google Shape;301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 dirty="0"/>
          </a:p>
        </p:txBody>
      </p:sp>
      <p:sp>
        <p:nvSpPr>
          <p:cNvPr id="302" name="Google Shape;302;p15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5/6/2024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8649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1" name="Google Shape;301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 dirty="0"/>
          </a:p>
        </p:txBody>
      </p:sp>
      <p:sp>
        <p:nvSpPr>
          <p:cNvPr id="302" name="Google Shape;302;p15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5/6/2024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49172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2" name="Google Shape;342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 dirty="0"/>
          </a:p>
        </p:txBody>
      </p:sp>
      <p:sp>
        <p:nvSpPr>
          <p:cNvPr id="343" name="Google Shape;343;p19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5/6/2024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sp>
        <p:nvSpPr>
          <p:cNvPr id="148" name="Google Shape;148;p3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5/6/2024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148" name="Google Shape;148;p3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5/6/2024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3983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  <p:sp>
        <p:nvSpPr>
          <p:cNvPr id="148" name="Google Shape;148;p3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5/6/2024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5447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  <p:sp>
        <p:nvSpPr>
          <p:cNvPr id="148" name="Google Shape;148;p3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5/6/2024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2384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  <p:sp>
        <p:nvSpPr>
          <p:cNvPr id="148" name="Google Shape;148;p3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5/6/2024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4824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  <p:sp>
        <p:nvSpPr>
          <p:cNvPr id="148" name="Google Shape;148;p3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5/6/2024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108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dirty="0"/>
          </a:p>
        </p:txBody>
      </p:sp>
      <p:sp>
        <p:nvSpPr>
          <p:cNvPr id="148" name="Google Shape;148;p3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5/6/2024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3581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dirty="0"/>
          </a:p>
        </p:txBody>
      </p:sp>
      <p:sp>
        <p:nvSpPr>
          <p:cNvPr id="148" name="Google Shape;148;p3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5/6/2024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3381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4C9DD-2E8A-F924-7805-F61E210F5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52C1E-DD21-D215-1C5C-6F70AD29D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650F8-257C-D21C-90AF-ABF2D57C2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CEEC5-02F6-BA11-AA1B-FCDA44B15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A2C-AE6C-5100-0F81-18D13AE7E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66574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0152-17E0-9B86-EC6C-8FC15489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74B34-AB3F-2E24-C0EC-FEE621B75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A901A-53F1-7D68-8E94-34DA7C6ED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4DA32-563B-605A-4F24-FF951851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3DC1C-A686-6599-114D-421B02AE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11039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D695E4-5356-69E6-8D0C-71B33049A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CE689-C1CF-CA53-8D01-D8AF7BBC1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1506D-39F0-4C18-15C3-CEB35703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F1C78-72DA-2755-8BA4-D14E5356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0B2BC-11D2-EF73-5870-0FAC64C3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8203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">
  <p:cSld name="Title 1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1"/>
          <p:cNvSpPr txBox="1"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4864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">
  <p:cSld name="Title and Content 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body" idx="1"/>
          </p:nvPr>
        </p:nvSpPr>
        <p:spPr>
          <a:xfrm>
            <a:off x="603885" y="457201"/>
            <a:ext cx="5198269" cy="230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43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rabicPeriod"/>
              <a:defRPr sz="2000"/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lphaLcPeriod"/>
              <a:defRPr sz="2000"/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rabicParenR"/>
              <a:defRPr sz="2000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None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rabicPeriod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body" idx="2"/>
          </p:nvPr>
        </p:nvSpPr>
        <p:spPr>
          <a:xfrm>
            <a:off x="594360" y="2810595"/>
            <a:ext cx="5198269" cy="331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3" name="Google Shape;33;p22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1551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2">
  <p:cSld name="Table 2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 txBox="1"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57033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3">
  <p:cSld name="Title 3"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7"/>
          <p:cNvSpPr txBox="1"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body" idx="1"/>
          </p:nvPr>
        </p:nvSpPr>
        <p:spPr>
          <a:xfrm>
            <a:off x="594360" y="4549552"/>
            <a:ext cx="548640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2400"/>
              <a:buNone/>
              <a:defRPr sz="2400" b="1" i="0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776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DE22-9EC8-D74A-88F5-3B6E7226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7483E-8116-1509-82D7-9F63F8BD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F4C3F-8DA8-EB2C-9B2E-95BBC1B6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DDAC3-0837-C6F5-BAD1-AD422085B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F1915-78CE-1FAB-4640-E201611B4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3575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3E29E-1F8A-B0C8-2FAB-4F02D310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0F416-2FE0-1794-A1F6-B5008253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232E0-990F-C6B2-B58D-90B2E2357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62B55-AF61-FA3A-77C3-0609B0BE2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9EB64-A503-D798-A7C0-53AEEEF2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2703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7F1E9-B3A1-0E00-F517-7189595FA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A11A6-100C-7B57-45DC-B2AE9D37B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3EDEE-212B-FC7E-97AA-965AC268C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8B085-8104-E057-736F-AC780B2B0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DB434-DD3B-5A68-3FCA-8D7C842F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8FE89-980F-C7AC-831D-F254267B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99949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B4B91-8F2B-79B6-D1E8-AA13C1545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44E5F-1DE5-8F0F-4313-383723CED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2F402-1662-CE0D-43D7-11F03E3A7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7D6FE-2115-74F7-2EEC-CD6CF2163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F337B-860C-28CE-2BC2-A6340804B2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F78AE1-EB9B-0469-1DBA-DE484EE2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E2A1CE-7BD0-7457-E164-CF94F2811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5C2D36-31A9-3517-3599-47C6EFAC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55959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0AB57-4EE2-07C7-F283-BBFDB6726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C32E58-128F-BBFE-E4BE-B51EA22D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98453-9BC5-BAEE-CD9C-4F583B51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55A6A-0456-725F-F41C-D7C1F530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0705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DD9FF-35D2-C741-84F7-7810AACE6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7F1410-6AFA-9294-19F3-AC7FA6B2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6A661-F67C-1681-1171-5779A68FC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04834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5C66C-E6EA-84A7-788D-02293C910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8FE8F-7760-60C9-4F17-CFA3EA8F6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3AACE-0F49-1EA6-94BA-E7838996A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FC398-14A4-D460-34E2-CC7EB100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F5433-CF02-C01A-BF2F-771B2050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25EEC-E881-CAD2-AE65-15C7463CE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01377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F6DE-69A7-D4E3-27C3-A54687882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E5553C-9904-84F9-1F5B-FFD8ABB7D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432B8-412B-8025-0B7C-797453451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254B4-4889-8EAA-C1AB-D7436BA8A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F6DB2-3293-F660-A302-41ABA1EB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2DF17-CA2E-3580-B6A4-B5566CCD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73304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EA179C-8EA1-DA51-5BCF-D555A0FB4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61EFF-B0A8-230F-F0AD-CF31FE011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128F5-822C-BD64-BB05-E9954843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7F343-B567-31FB-0087-C0174C9A2A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3528D-510D-BA6D-A524-2F9357221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01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  <p:sldLayoutId id="2147484047" r:id="rId12"/>
    <p:sldLayoutId id="2147484048" r:id="rId13"/>
    <p:sldLayoutId id="2147484049" r:id="rId14"/>
    <p:sldLayoutId id="2147484053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"/>
          <p:cNvSpPr txBox="1">
            <a:spLocks noGrp="1"/>
          </p:cNvSpPr>
          <p:nvPr>
            <p:ph type="ctrTitle"/>
          </p:nvPr>
        </p:nvSpPr>
        <p:spPr>
          <a:xfrm>
            <a:off x="774512" y="594360"/>
            <a:ext cx="11137936" cy="123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 recognition from image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CSE-4128: Image Processing and Computer Vision Laboratory</a:t>
            </a:r>
            <a:endParaRPr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14CD0-85A7-505C-326D-A2503D866E44}"/>
              </a:ext>
            </a:extLst>
          </p:cNvPr>
          <p:cNvSpPr txBox="1"/>
          <p:nvPr/>
        </p:nvSpPr>
        <p:spPr>
          <a:xfrm>
            <a:off x="882316" y="3146065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Submitted to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Dr. Sk. Mohammad Masudul Ahsan</a:t>
            </a:r>
            <a:endParaRPr lang="en-GB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endParaRPr lang="en-GB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CSE, KUET</a:t>
            </a:r>
            <a:endParaRPr lang="en-GB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Dipannita Biswas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  <a:endParaRPr lang="en-GB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CSE, KUET</a:t>
            </a:r>
            <a:endParaRPr lang="en-GB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4D1632-349E-010D-8EBB-45247DAFE5D2}"/>
              </a:ext>
            </a:extLst>
          </p:cNvPr>
          <p:cNvSpPr txBox="1"/>
          <p:nvPr/>
        </p:nvSpPr>
        <p:spPr>
          <a:xfrm>
            <a:off x="7356491" y="4826675"/>
            <a:ext cx="455595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GB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  <a:br>
              <a:rPr lang="en-GB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Md. Abu Saeed</a:t>
            </a:r>
            <a:endParaRPr lang="en-GB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Roll : 1907057</a:t>
            </a:r>
            <a:endParaRPr lang="en-GB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CSE, KUET</a:t>
            </a:r>
            <a:endParaRPr lang="en-GB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6"/>
    </mc:Choice>
    <mc:Fallback xmlns="">
      <p:transition spd="slow" advTm="723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>
            <a:spLocks noGrp="1"/>
          </p:cNvSpPr>
          <p:nvPr>
            <p:ph type="title"/>
          </p:nvPr>
        </p:nvSpPr>
        <p:spPr>
          <a:xfrm>
            <a:off x="609600" y="208983"/>
            <a:ext cx="10972800" cy="653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Isolate segment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Google Shape;153;p3"/>
          <p:cNvSpPr txBox="1">
            <a:spLocks noGrp="1"/>
          </p:cNvSpPr>
          <p:nvPr>
            <p:ph type="sldNum" idx="12"/>
          </p:nvPr>
        </p:nvSpPr>
        <p:spPr>
          <a:xfrm>
            <a:off x="5818505" y="6447982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2" name="Google Shape;152;p3"/>
          <p:cNvSpPr txBox="1">
            <a:spLocks noGrp="1"/>
          </p:cNvSpPr>
          <p:nvPr>
            <p:ph type="dt" idx="10"/>
          </p:nvPr>
        </p:nvSpPr>
        <p:spPr>
          <a:xfrm>
            <a:off x="10253345" y="6447981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bre Franklin"/>
                <a:ea typeface="Libre Franklin"/>
                <a:cs typeface="Libre Franklin"/>
                <a:sym typeface="Libre Franklin"/>
              </a:rPr>
              <a:t> 5/6/2024</a:t>
            </a:r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4" name="Google Shape;154;p3"/>
          <p:cNvSpPr txBox="1"/>
          <p:nvPr/>
        </p:nvSpPr>
        <p:spPr>
          <a:xfrm>
            <a:off x="2021943" y="6575839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10</a:t>
            </a:fld>
            <a:endParaRPr sz="1800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" name="Google Shape;186;p6">
            <a:extLst>
              <a:ext uri="{FF2B5EF4-FFF2-40B4-BE49-F238E27FC236}">
                <a16:creationId xmlns:a16="http://schemas.microsoft.com/office/drawing/2014/main" id="{11E4CF02-E5DC-9A2F-6567-6B39F7C14857}"/>
              </a:ext>
            </a:extLst>
          </p:cNvPr>
          <p:cNvSpPr txBox="1">
            <a:spLocks/>
          </p:cNvSpPr>
          <p:nvPr/>
        </p:nvSpPr>
        <p:spPr>
          <a:xfrm>
            <a:off x="1312069" y="706890"/>
            <a:ext cx="9536112" cy="1276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64" indent="-283464">
              <a:lnSpc>
                <a:spcPct val="100000"/>
              </a:lnSpc>
              <a:spcBef>
                <a:spcPts val="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Iterate all the segments and extract them one by one.</a:t>
            </a:r>
          </a:p>
          <a:p>
            <a:pPr marL="283464" indent="-283464">
              <a:lnSpc>
                <a:spcPct val="100000"/>
              </a:lnSpc>
              <a:spcBef>
                <a:spcPts val="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Ignore part of other digit by DFS.</a:t>
            </a:r>
          </a:p>
        </p:txBody>
      </p:sp>
      <p:sp>
        <p:nvSpPr>
          <p:cNvPr id="5" name="Google Shape;186;p6">
            <a:extLst>
              <a:ext uri="{FF2B5EF4-FFF2-40B4-BE49-F238E27FC236}">
                <a16:creationId xmlns:a16="http://schemas.microsoft.com/office/drawing/2014/main" id="{2955B976-07ED-9B32-32EF-E2D06313F5F1}"/>
              </a:ext>
            </a:extLst>
          </p:cNvPr>
          <p:cNvSpPr txBox="1">
            <a:spLocks/>
          </p:cNvSpPr>
          <p:nvPr/>
        </p:nvSpPr>
        <p:spPr>
          <a:xfrm>
            <a:off x="3606483" y="5047649"/>
            <a:ext cx="5470524" cy="1003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Clr>
                <a:srgbClr val="0D0D0D"/>
              </a:buClr>
              <a:buSzPts val="1900"/>
              <a:buNone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Example of two isolated segments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81888EE-820F-4980-A0E8-6EC0D49581F1}"/>
              </a:ext>
            </a:extLst>
          </p:cNvPr>
          <p:cNvGrpSpPr/>
          <p:nvPr/>
        </p:nvGrpSpPr>
        <p:grpSpPr>
          <a:xfrm>
            <a:off x="3409323" y="2601698"/>
            <a:ext cx="5341604" cy="2649871"/>
            <a:chOff x="2283563" y="2692594"/>
            <a:chExt cx="5341604" cy="264987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E0BF4D3-919F-C856-DE5E-9E2E75D92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20858" y="2692594"/>
              <a:ext cx="2104309" cy="2649871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C871BE8-0952-482F-F458-84D578BCB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83563" y="2860948"/>
              <a:ext cx="2934978" cy="23131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423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78"/>
    </mc:Choice>
    <mc:Fallback xmlns="">
      <p:transition spd="slow" advTm="2887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>
            <a:spLocks noGrp="1"/>
          </p:cNvSpPr>
          <p:nvPr>
            <p:ph type="title"/>
          </p:nvPr>
        </p:nvSpPr>
        <p:spPr>
          <a:xfrm>
            <a:off x="609600" y="208983"/>
            <a:ext cx="10972800" cy="653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 segment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Google Shape;153;p3"/>
          <p:cNvSpPr txBox="1">
            <a:spLocks noGrp="1"/>
          </p:cNvSpPr>
          <p:nvPr>
            <p:ph type="sldNum" idx="12"/>
          </p:nvPr>
        </p:nvSpPr>
        <p:spPr>
          <a:xfrm>
            <a:off x="5818505" y="6447982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2" name="Google Shape;152;p3"/>
          <p:cNvSpPr txBox="1">
            <a:spLocks noGrp="1"/>
          </p:cNvSpPr>
          <p:nvPr>
            <p:ph type="dt" idx="10"/>
          </p:nvPr>
        </p:nvSpPr>
        <p:spPr>
          <a:xfrm>
            <a:off x="10253345" y="6447981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bre Franklin"/>
                <a:ea typeface="Libre Franklin"/>
                <a:cs typeface="Libre Franklin"/>
                <a:sym typeface="Libre Franklin"/>
              </a:rPr>
              <a:t> 5/6/2024</a:t>
            </a:r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4" name="Google Shape;154;p3"/>
          <p:cNvSpPr txBox="1"/>
          <p:nvPr/>
        </p:nvSpPr>
        <p:spPr>
          <a:xfrm>
            <a:off x="2021943" y="6575839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11</a:t>
            </a:fld>
            <a:endParaRPr sz="1800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" name="Google Shape;186;p6">
            <a:extLst>
              <a:ext uri="{FF2B5EF4-FFF2-40B4-BE49-F238E27FC236}">
                <a16:creationId xmlns:a16="http://schemas.microsoft.com/office/drawing/2014/main" id="{11E4CF02-E5DC-9A2F-6567-6B39F7C14857}"/>
              </a:ext>
            </a:extLst>
          </p:cNvPr>
          <p:cNvSpPr txBox="1">
            <a:spLocks/>
          </p:cNvSpPr>
          <p:nvPr/>
        </p:nvSpPr>
        <p:spPr>
          <a:xfrm>
            <a:off x="1312069" y="706890"/>
            <a:ext cx="9536112" cy="158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64" indent="-283464">
              <a:lnSpc>
                <a:spcPct val="100000"/>
              </a:lnSpc>
              <a:spcBef>
                <a:spcPts val="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Rotate the segment from (0-360) at interval 2.</a:t>
            </a:r>
          </a:p>
          <a:p>
            <a:pPr marL="283464" indent="-283464">
              <a:lnSpc>
                <a:spcPct val="100000"/>
              </a:lnSpc>
              <a:spcBef>
                <a:spcPts val="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Compute the area for each rotation and takes the first two segments with minimum width then area.</a:t>
            </a:r>
          </a:p>
        </p:txBody>
      </p:sp>
      <p:sp>
        <p:nvSpPr>
          <p:cNvPr id="5" name="Google Shape;186;p6">
            <a:extLst>
              <a:ext uri="{FF2B5EF4-FFF2-40B4-BE49-F238E27FC236}">
                <a16:creationId xmlns:a16="http://schemas.microsoft.com/office/drawing/2014/main" id="{2955B976-07ED-9B32-32EF-E2D06313F5F1}"/>
              </a:ext>
            </a:extLst>
          </p:cNvPr>
          <p:cNvSpPr txBox="1">
            <a:spLocks/>
          </p:cNvSpPr>
          <p:nvPr/>
        </p:nvSpPr>
        <p:spPr>
          <a:xfrm>
            <a:off x="2283563" y="4911464"/>
            <a:ext cx="7854180" cy="1003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Clr>
                <a:srgbClr val="0D0D0D"/>
              </a:buClr>
              <a:buSzPts val="1900"/>
              <a:buNone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Original(left) and two segment with minimum area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915108-52BE-6453-F581-6026118108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436"/>
          <a:stretch/>
        </p:blipFill>
        <p:spPr>
          <a:xfrm>
            <a:off x="3276783" y="3112545"/>
            <a:ext cx="5083444" cy="179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1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78"/>
    </mc:Choice>
    <mc:Fallback xmlns="">
      <p:transition spd="slow" advTm="2887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>
            <a:spLocks noGrp="1"/>
          </p:cNvSpPr>
          <p:nvPr>
            <p:ph type="title"/>
          </p:nvPr>
        </p:nvSpPr>
        <p:spPr>
          <a:xfrm>
            <a:off x="609600" y="208983"/>
            <a:ext cx="10972800" cy="653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matching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Google Shape;153;p3"/>
          <p:cNvSpPr txBox="1">
            <a:spLocks noGrp="1"/>
          </p:cNvSpPr>
          <p:nvPr>
            <p:ph type="sldNum" idx="12"/>
          </p:nvPr>
        </p:nvSpPr>
        <p:spPr>
          <a:xfrm>
            <a:off x="5818505" y="6447982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2" name="Google Shape;152;p3"/>
          <p:cNvSpPr txBox="1">
            <a:spLocks noGrp="1"/>
          </p:cNvSpPr>
          <p:nvPr>
            <p:ph type="dt" idx="10"/>
          </p:nvPr>
        </p:nvSpPr>
        <p:spPr>
          <a:xfrm>
            <a:off x="10253345" y="6447981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bre Franklin"/>
                <a:ea typeface="Libre Franklin"/>
                <a:cs typeface="Libre Franklin"/>
                <a:sym typeface="Libre Franklin"/>
              </a:rPr>
              <a:t> 5/6/2024</a:t>
            </a:r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4" name="Google Shape;154;p3"/>
          <p:cNvSpPr txBox="1"/>
          <p:nvPr/>
        </p:nvSpPr>
        <p:spPr>
          <a:xfrm>
            <a:off x="2021943" y="6575839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12</a:t>
            </a:fld>
            <a:endParaRPr sz="1800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" name="Google Shape;186;p6">
            <a:extLst>
              <a:ext uri="{FF2B5EF4-FFF2-40B4-BE49-F238E27FC236}">
                <a16:creationId xmlns:a16="http://schemas.microsoft.com/office/drawing/2014/main" id="{11E4CF02-E5DC-9A2F-6567-6B39F7C14857}"/>
              </a:ext>
            </a:extLst>
          </p:cNvPr>
          <p:cNvSpPr txBox="1">
            <a:spLocks/>
          </p:cNvSpPr>
          <p:nvPr/>
        </p:nvSpPr>
        <p:spPr>
          <a:xfrm>
            <a:off x="1312069" y="706890"/>
            <a:ext cx="9536112" cy="158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64" indent="-283464">
              <a:lnSpc>
                <a:spcPct val="100000"/>
              </a:lnSpc>
              <a:spcBef>
                <a:spcPts val="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Some predefined images are used template.</a:t>
            </a:r>
          </a:p>
          <a:p>
            <a:pPr marL="283464" indent="-283464">
              <a:lnSpc>
                <a:spcPct val="100000"/>
              </a:lnSpc>
              <a:spcBef>
                <a:spcPts val="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Compares the actual and minimum segments with template and calculate best match.</a:t>
            </a:r>
          </a:p>
        </p:txBody>
      </p:sp>
      <p:sp>
        <p:nvSpPr>
          <p:cNvPr id="5" name="Google Shape;186;p6">
            <a:extLst>
              <a:ext uri="{FF2B5EF4-FFF2-40B4-BE49-F238E27FC236}">
                <a16:creationId xmlns:a16="http://schemas.microsoft.com/office/drawing/2014/main" id="{2955B976-07ED-9B32-32EF-E2D06313F5F1}"/>
              </a:ext>
            </a:extLst>
          </p:cNvPr>
          <p:cNvSpPr txBox="1">
            <a:spLocks/>
          </p:cNvSpPr>
          <p:nvPr/>
        </p:nvSpPr>
        <p:spPr>
          <a:xfrm>
            <a:off x="2283563" y="4911464"/>
            <a:ext cx="7854180" cy="1003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Clr>
                <a:srgbClr val="0D0D0D"/>
              </a:buClr>
              <a:buSzPts val="1900"/>
              <a:buNone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Segments(top) and matched template(bottom)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03A361-6CF6-EDD6-F284-AF2C69FD8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885" y="2524424"/>
            <a:ext cx="3456479" cy="266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78"/>
    </mc:Choice>
    <mc:Fallback xmlns="">
      <p:transition spd="slow" advTm="2887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>
            <a:spLocks noGrp="1"/>
          </p:cNvSpPr>
          <p:nvPr>
            <p:ph type="title"/>
          </p:nvPr>
        </p:nvSpPr>
        <p:spPr>
          <a:xfrm>
            <a:off x="609600" y="208983"/>
            <a:ext cx="10972800" cy="653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Google Shape;153;p3"/>
          <p:cNvSpPr txBox="1">
            <a:spLocks noGrp="1"/>
          </p:cNvSpPr>
          <p:nvPr>
            <p:ph type="sldNum" idx="12"/>
          </p:nvPr>
        </p:nvSpPr>
        <p:spPr>
          <a:xfrm>
            <a:off x="5818505" y="6447982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2" name="Google Shape;152;p3"/>
          <p:cNvSpPr txBox="1">
            <a:spLocks noGrp="1"/>
          </p:cNvSpPr>
          <p:nvPr>
            <p:ph type="dt" idx="10"/>
          </p:nvPr>
        </p:nvSpPr>
        <p:spPr>
          <a:xfrm>
            <a:off x="10253345" y="6447981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bre Franklin"/>
                <a:ea typeface="Libre Franklin"/>
                <a:cs typeface="Libre Franklin"/>
                <a:sym typeface="Libre Franklin"/>
              </a:rPr>
              <a:t> 5/6/2024</a:t>
            </a:r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4" name="Google Shape;154;p3"/>
          <p:cNvSpPr txBox="1"/>
          <p:nvPr/>
        </p:nvSpPr>
        <p:spPr>
          <a:xfrm>
            <a:off x="2021943" y="6575839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13</a:t>
            </a:fld>
            <a:endParaRPr sz="1800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" name="Google Shape;186;p6">
            <a:extLst>
              <a:ext uri="{FF2B5EF4-FFF2-40B4-BE49-F238E27FC236}">
                <a16:creationId xmlns:a16="http://schemas.microsoft.com/office/drawing/2014/main" id="{11E4CF02-E5DC-9A2F-6567-6B39F7C14857}"/>
              </a:ext>
            </a:extLst>
          </p:cNvPr>
          <p:cNvSpPr txBox="1">
            <a:spLocks/>
          </p:cNvSpPr>
          <p:nvPr/>
        </p:nvSpPr>
        <p:spPr>
          <a:xfrm>
            <a:off x="1312069" y="706890"/>
            <a:ext cx="9536112" cy="158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64" indent="-283464">
              <a:lnSpc>
                <a:spcPct val="100000"/>
              </a:lnSpc>
              <a:spcBef>
                <a:spcPts val="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An empty rectangle is drawn at corresponding position and matched annotation.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DD5E46-EBE6-D9FA-0D12-EB701285D8D5}"/>
              </a:ext>
            </a:extLst>
          </p:cNvPr>
          <p:cNvGrpSpPr/>
          <p:nvPr/>
        </p:nvGrpSpPr>
        <p:grpSpPr>
          <a:xfrm>
            <a:off x="991934" y="2295888"/>
            <a:ext cx="4939524" cy="4089525"/>
            <a:chOff x="1049702" y="1991532"/>
            <a:chExt cx="4939524" cy="4089525"/>
          </a:xfrm>
        </p:grpSpPr>
        <p:sp>
          <p:nvSpPr>
            <p:cNvPr id="5" name="Google Shape;186;p6">
              <a:extLst>
                <a:ext uri="{FF2B5EF4-FFF2-40B4-BE49-F238E27FC236}">
                  <a16:creationId xmlns:a16="http://schemas.microsoft.com/office/drawing/2014/main" id="{2955B976-07ED-9B32-32EF-E2D06313F5F1}"/>
                </a:ext>
              </a:extLst>
            </p:cNvPr>
            <p:cNvSpPr txBox="1">
              <a:spLocks/>
            </p:cNvSpPr>
            <p:nvPr/>
          </p:nvSpPr>
          <p:spPr>
            <a:xfrm>
              <a:off x="1695797" y="5077430"/>
              <a:ext cx="3440624" cy="10036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228600" rIns="0" bIns="0" anchor="t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1200"/>
                </a:spcBef>
                <a:buClr>
                  <a:srgbClr val="0D0D0D"/>
                </a:buClr>
                <a:buSzPts val="1900"/>
                <a:buNone/>
              </a:pPr>
              <a:r>
                <a:rPr lang="en-GB" dirty="0">
                  <a:solidFill>
                    <a:srgbClr val="0D0D0D"/>
                  </a:solidFill>
                  <a:highlight>
                    <a:srgbClr val="FFFFFF"/>
                  </a:highlight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  <a:sym typeface="Arial"/>
                </a:rPr>
                <a:t>Annotated input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201F2F9-AA1C-72DC-45B8-2CB7627CA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9702" y="1991532"/>
              <a:ext cx="4939524" cy="302333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96D1FC0-E71B-E789-D60C-E3489A79D5D5}"/>
              </a:ext>
            </a:extLst>
          </p:cNvPr>
          <p:cNvGrpSpPr/>
          <p:nvPr/>
        </p:nvGrpSpPr>
        <p:grpSpPr>
          <a:xfrm>
            <a:off x="6205098" y="1921658"/>
            <a:ext cx="4963218" cy="4355875"/>
            <a:chOff x="6251593" y="1501969"/>
            <a:chExt cx="4963218" cy="435587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BDA7FD7-8249-3538-ED92-DB85306FC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593" y="1501969"/>
              <a:ext cx="4963218" cy="356284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9" name="Google Shape;186;p6">
              <a:extLst>
                <a:ext uri="{FF2B5EF4-FFF2-40B4-BE49-F238E27FC236}">
                  <a16:creationId xmlns:a16="http://schemas.microsoft.com/office/drawing/2014/main" id="{CC49F462-C9B4-1BA9-FD6A-8D80215E8490}"/>
                </a:ext>
              </a:extLst>
            </p:cNvPr>
            <p:cNvSpPr txBox="1">
              <a:spLocks/>
            </p:cNvSpPr>
            <p:nvPr/>
          </p:nvSpPr>
          <p:spPr>
            <a:xfrm>
              <a:off x="7062061" y="4854217"/>
              <a:ext cx="3440624" cy="10036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228600" rIns="0" bIns="0" anchor="t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1200"/>
                </a:spcBef>
                <a:buClr>
                  <a:srgbClr val="0D0D0D"/>
                </a:buClr>
                <a:buSzPts val="1900"/>
                <a:buNone/>
              </a:pPr>
              <a:r>
                <a:rPr lang="en-GB" dirty="0">
                  <a:solidFill>
                    <a:srgbClr val="0D0D0D"/>
                  </a:solidFill>
                  <a:highlight>
                    <a:srgbClr val="FFFFFF"/>
                  </a:highlight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  <a:sym typeface="Arial"/>
                </a:rPr>
                <a:t>Final result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431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78"/>
    </mc:Choice>
    <mc:Fallback xmlns="">
      <p:transition spd="slow" advTm="2887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>
            <a:spLocks noGrp="1"/>
          </p:cNvSpPr>
          <p:nvPr>
            <p:ph type="title"/>
          </p:nvPr>
        </p:nvSpPr>
        <p:spPr>
          <a:xfrm>
            <a:off x="609600" y="208983"/>
            <a:ext cx="10972800" cy="653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Google Shape;153;p3"/>
          <p:cNvSpPr txBox="1">
            <a:spLocks noGrp="1"/>
          </p:cNvSpPr>
          <p:nvPr>
            <p:ph type="sldNum" idx="12"/>
          </p:nvPr>
        </p:nvSpPr>
        <p:spPr>
          <a:xfrm>
            <a:off x="5818505" y="6447982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2" name="Google Shape;152;p3"/>
          <p:cNvSpPr txBox="1">
            <a:spLocks noGrp="1"/>
          </p:cNvSpPr>
          <p:nvPr>
            <p:ph type="dt" idx="10"/>
          </p:nvPr>
        </p:nvSpPr>
        <p:spPr>
          <a:xfrm>
            <a:off x="10253345" y="6447981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bre Franklin"/>
                <a:ea typeface="Libre Franklin"/>
                <a:cs typeface="Libre Franklin"/>
                <a:sym typeface="Libre Franklin"/>
              </a:rPr>
              <a:t> 5/6/2024</a:t>
            </a:r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4" name="Google Shape;154;p3"/>
          <p:cNvSpPr txBox="1"/>
          <p:nvPr/>
        </p:nvSpPr>
        <p:spPr>
          <a:xfrm>
            <a:off x="2021943" y="6575839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14</a:t>
            </a:fld>
            <a:endParaRPr sz="1800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3BF240-8A6E-6D7D-8EBE-D1525B301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879" y="2180945"/>
            <a:ext cx="7629694" cy="4004751"/>
          </a:xfrm>
          <a:prstGeom prst="rect">
            <a:avLst/>
          </a:prstGeom>
        </p:spPr>
      </p:pic>
      <p:sp>
        <p:nvSpPr>
          <p:cNvPr id="12" name="Google Shape;186;p6">
            <a:extLst>
              <a:ext uri="{FF2B5EF4-FFF2-40B4-BE49-F238E27FC236}">
                <a16:creationId xmlns:a16="http://schemas.microsoft.com/office/drawing/2014/main" id="{FE63CEF5-4FA7-4992-D5C8-13C3255D4282}"/>
              </a:ext>
            </a:extLst>
          </p:cNvPr>
          <p:cNvSpPr txBox="1">
            <a:spLocks/>
          </p:cNvSpPr>
          <p:nvPr/>
        </p:nvSpPr>
        <p:spPr>
          <a:xfrm>
            <a:off x="1349828" y="488811"/>
            <a:ext cx="8440745" cy="1557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0D0D0D"/>
              </a:buClr>
              <a:buSzPts val="1900"/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Select from predefined image.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D0D0D"/>
              </a:buClr>
              <a:buSzPts val="1900"/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Stepwise preview and output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D0D0D"/>
              </a:buClr>
              <a:buSzPts val="1900"/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Next and Prev to see next and previous step results.</a:t>
            </a:r>
          </a:p>
        </p:txBody>
      </p:sp>
    </p:spTree>
    <p:extLst>
      <p:ext uri="{BB962C8B-B14F-4D97-AF65-F5344CB8AC3E}">
        <p14:creationId xmlns:p14="http://schemas.microsoft.com/office/powerpoint/2010/main" val="289192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78"/>
    </mc:Choice>
    <mc:Fallback xmlns="">
      <p:transition spd="slow" advTm="2887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5"/>
          <p:cNvSpPr txBox="1">
            <a:spLocks noGrp="1"/>
          </p:cNvSpPr>
          <p:nvPr>
            <p:ph type="sldNum" idx="12"/>
          </p:nvPr>
        </p:nvSpPr>
        <p:spPr>
          <a:xfrm>
            <a:off x="5769610" y="6456044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06" name="Google Shape;306;p15"/>
          <p:cNvSpPr txBox="1">
            <a:spLocks noGrp="1"/>
          </p:cNvSpPr>
          <p:nvPr>
            <p:ph type="dt" idx="10"/>
          </p:nvPr>
        </p:nvSpPr>
        <p:spPr>
          <a:xfrm>
            <a:off x="10154920" y="6456044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bre Franklin"/>
                <a:ea typeface="Libre Franklin"/>
                <a:cs typeface="Libre Franklin"/>
                <a:sym typeface="Libre Franklin"/>
              </a:rPr>
              <a:t>5/6/2024</a:t>
            </a:r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" name="Google Shape;315;p16">
            <a:extLst>
              <a:ext uri="{FF2B5EF4-FFF2-40B4-BE49-F238E27FC236}">
                <a16:creationId xmlns:a16="http://schemas.microsoft.com/office/drawing/2014/main" id="{A1B94F81-5BA9-D837-6BE9-1BDCBA8124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15845" y="1414911"/>
            <a:ext cx="9742905" cy="285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should be solid.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fonts are not allowed.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Can’t detect if digits touch each other.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produce incorrect results.</a:t>
            </a:r>
          </a:p>
        </p:txBody>
      </p:sp>
      <p:sp>
        <p:nvSpPr>
          <p:cNvPr id="8" name="Google Shape;185;p6">
            <a:extLst>
              <a:ext uri="{FF2B5EF4-FFF2-40B4-BE49-F238E27FC236}">
                <a16:creationId xmlns:a16="http://schemas.microsoft.com/office/drawing/2014/main" id="{09EDE9CE-265E-2A73-1A3F-17A420496A5D}"/>
              </a:ext>
            </a:extLst>
          </p:cNvPr>
          <p:cNvSpPr txBox="1">
            <a:spLocks/>
          </p:cNvSpPr>
          <p:nvPr/>
        </p:nvSpPr>
        <p:spPr>
          <a:xfrm>
            <a:off x="550428" y="302712"/>
            <a:ext cx="10873740" cy="70220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b" anchorCtr="0">
            <a:noAutofit/>
          </a:bodyPr>
          <a:lstStyle>
            <a:lvl1pPr lvl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kern="12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973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5"/>
          <p:cNvSpPr txBox="1">
            <a:spLocks noGrp="1"/>
          </p:cNvSpPr>
          <p:nvPr>
            <p:ph type="sldNum" idx="12"/>
          </p:nvPr>
        </p:nvSpPr>
        <p:spPr>
          <a:xfrm>
            <a:off x="5769610" y="6456044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06" name="Google Shape;306;p15"/>
          <p:cNvSpPr txBox="1">
            <a:spLocks noGrp="1"/>
          </p:cNvSpPr>
          <p:nvPr>
            <p:ph type="dt" idx="10"/>
          </p:nvPr>
        </p:nvSpPr>
        <p:spPr>
          <a:xfrm>
            <a:off x="10154920" y="6456044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bre Franklin"/>
                <a:ea typeface="Libre Franklin"/>
                <a:cs typeface="Libre Franklin"/>
                <a:sym typeface="Libre Franklin"/>
              </a:rPr>
              <a:t>5/6/2024</a:t>
            </a:r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" name="Google Shape;315;p16">
            <a:extLst>
              <a:ext uri="{FF2B5EF4-FFF2-40B4-BE49-F238E27FC236}">
                <a16:creationId xmlns:a16="http://schemas.microsoft.com/office/drawing/2014/main" id="{A1B94F81-5BA9-D837-6BE9-1BDCBA8124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15845" y="1414911"/>
            <a:ext cx="9742905" cy="285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can detect digits (0-9).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aligns digit by using the minimum area bounding box to handle different orientation.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handle solid or no background images.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produces correct result, but may have wrong outcome.</a:t>
            </a:r>
          </a:p>
        </p:txBody>
      </p:sp>
      <p:sp>
        <p:nvSpPr>
          <p:cNvPr id="8" name="Google Shape;185;p6">
            <a:extLst>
              <a:ext uri="{FF2B5EF4-FFF2-40B4-BE49-F238E27FC236}">
                <a16:creationId xmlns:a16="http://schemas.microsoft.com/office/drawing/2014/main" id="{09EDE9CE-265E-2A73-1A3F-17A420496A5D}"/>
              </a:ext>
            </a:extLst>
          </p:cNvPr>
          <p:cNvSpPr txBox="1">
            <a:spLocks/>
          </p:cNvSpPr>
          <p:nvPr/>
        </p:nvSpPr>
        <p:spPr>
          <a:xfrm>
            <a:off x="550428" y="302712"/>
            <a:ext cx="10873740" cy="70220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b" anchorCtr="0">
            <a:noAutofit/>
          </a:bodyPr>
          <a:lstStyle>
            <a:lvl1pPr lvl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kern="12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61692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9"/>
          <p:cNvSpPr txBox="1">
            <a:spLocks noGrp="1"/>
          </p:cNvSpPr>
          <p:nvPr>
            <p:ph type="ctrTitle"/>
          </p:nvPr>
        </p:nvSpPr>
        <p:spPr>
          <a:xfrm>
            <a:off x="4798594" y="3122797"/>
            <a:ext cx="2594811" cy="612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>
            <a:spLocks noGrp="1"/>
          </p:cNvSpPr>
          <p:nvPr>
            <p:ph type="title"/>
          </p:nvPr>
        </p:nvSpPr>
        <p:spPr>
          <a:xfrm>
            <a:off x="593725" y="162367"/>
            <a:ext cx="10972800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Google Shape;153;p3"/>
          <p:cNvSpPr txBox="1">
            <a:spLocks noGrp="1"/>
          </p:cNvSpPr>
          <p:nvPr>
            <p:ph type="sldNum" idx="12"/>
          </p:nvPr>
        </p:nvSpPr>
        <p:spPr>
          <a:xfrm>
            <a:off x="5818505" y="6447982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2" name="Google Shape;152;p3"/>
          <p:cNvSpPr txBox="1">
            <a:spLocks noGrp="1"/>
          </p:cNvSpPr>
          <p:nvPr>
            <p:ph type="dt" idx="10"/>
          </p:nvPr>
        </p:nvSpPr>
        <p:spPr>
          <a:xfrm>
            <a:off x="10253345" y="6447981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bre Franklin"/>
                <a:ea typeface="Libre Franklin"/>
                <a:cs typeface="Libre Franklin"/>
                <a:sym typeface="Libre Franklin"/>
              </a:rPr>
              <a:t> 5/6/2024</a:t>
            </a:r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4" name="Google Shape;154;p3"/>
          <p:cNvSpPr txBox="1"/>
          <p:nvPr/>
        </p:nvSpPr>
        <p:spPr>
          <a:xfrm>
            <a:off x="2021943" y="6575839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fld>
            <a:endParaRPr sz="1800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" name="Google Shape;141;p2">
            <a:extLst>
              <a:ext uri="{FF2B5EF4-FFF2-40B4-BE49-F238E27FC236}">
                <a16:creationId xmlns:a16="http://schemas.microsoft.com/office/drawing/2014/main" id="{074777DA-53E1-C742-7C5D-E72E4CA58311}"/>
              </a:ext>
            </a:extLst>
          </p:cNvPr>
          <p:cNvSpPr txBox="1">
            <a:spLocks/>
          </p:cNvSpPr>
          <p:nvPr/>
        </p:nvSpPr>
        <p:spPr>
          <a:xfrm>
            <a:off x="881856" y="1027702"/>
            <a:ext cx="5198269" cy="579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4300" rIns="91425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D0D0D"/>
              </a:buClr>
              <a:buSzPts val="2000"/>
              <a:buFont typeface="Noto Sans Symbols"/>
              <a:buChar char="✔"/>
            </a:pPr>
            <a:r>
              <a:rPr lang="en-GB" sz="3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Introduction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D0D0D"/>
              </a:buClr>
              <a:buSzPts val="2000"/>
              <a:buFont typeface="Noto Sans Symbols"/>
              <a:buChar char="✔"/>
            </a:pPr>
            <a:r>
              <a:rPr lang="en-GB" sz="3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Tools used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D0D0D"/>
              </a:buClr>
              <a:buSzPts val="2000"/>
              <a:buFont typeface="Noto Sans Symbols"/>
              <a:buChar char="✔"/>
            </a:pPr>
            <a:r>
              <a:rPr lang="en-GB" sz="3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Methodology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D0D0D"/>
              </a:buClr>
              <a:buSzPts val="2000"/>
              <a:buFont typeface="Noto Sans Symbols"/>
              <a:buChar char="✔"/>
            </a:pPr>
            <a:r>
              <a:rPr lang="en-GB" sz="3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User Interface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D0D0D"/>
              </a:buClr>
              <a:buSzPts val="2000"/>
              <a:buFont typeface="Noto Sans Symbols"/>
              <a:buChar char="✔"/>
            </a:pPr>
            <a:r>
              <a:rPr lang="en-GB" sz="3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Limitation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D0D0D"/>
              </a:buClr>
              <a:buSzPts val="2000"/>
              <a:buFont typeface="Noto Sans Symbols"/>
              <a:buChar char="✔"/>
            </a:pPr>
            <a:r>
              <a:rPr lang="en-GB" sz="3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54"/>
    </mc:Choice>
    <mc:Fallback xmlns="">
      <p:transition spd="slow" advTm="685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>
            <a:spLocks noGrp="1"/>
          </p:cNvSpPr>
          <p:nvPr>
            <p:ph type="title"/>
          </p:nvPr>
        </p:nvSpPr>
        <p:spPr>
          <a:xfrm>
            <a:off x="609600" y="535876"/>
            <a:ext cx="10972800" cy="653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Google Shape;153;p3"/>
          <p:cNvSpPr txBox="1">
            <a:spLocks noGrp="1"/>
          </p:cNvSpPr>
          <p:nvPr>
            <p:ph type="sldNum" idx="12"/>
          </p:nvPr>
        </p:nvSpPr>
        <p:spPr>
          <a:xfrm>
            <a:off x="5818505" y="6447982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2" name="Google Shape;152;p3"/>
          <p:cNvSpPr txBox="1">
            <a:spLocks noGrp="1"/>
          </p:cNvSpPr>
          <p:nvPr>
            <p:ph type="dt" idx="10"/>
          </p:nvPr>
        </p:nvSpPr>
        <p:spPr>
          <a:xfrm>
            <a:off x="10253345" y="6447981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bre Franklin"/>
                <a:ea typeface="Libre Franklin"/>
                <a:cs typeface="Libre Franklin"/>
                <a:sym typeface="Libre Franklin"/>
              </a:rPr>
              <a:t> 5/6/2024</a:t>
            </a:r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4" name="Google Shape;154;p3"/>
          <p:cNvSpPr txBox="1"/>
          <p:nvPr/>
        </p:nvSpPr>
        <p:spPr>
          <a:xfrm>
            <a:off x="2021943" y="6575839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3</a:t>
            </a:fld>
            <a:endParaRPr sz="1800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" name="Google Shape;186;p6">
            <a:extLst>
              <a:ext uri="{FF2B5EF4-FFF2-40B4-BE49-F238E27FC236}">
                <a16:creationId xmlns:a16="http://schemas.microsoft.com/office/drawing/2014/main" id="{11D8CEF9-E2C9-F6EE-17AB-6C2FC6B1F915}"/>
              </a:ext>
            </a:extLst>
          </p:cNvPr>
          <p:cNvSpPr txBox="1">
            <a:spLocks/>
          </p:cNvSpPr>
          <p:nvPr/>
        </p:nvSpPr>
        <p:spPr>
          <a:xfrm>
            <a:off x="1573689" y="1208694"/>
            <a:ext cx="9536112" cy="4440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64" indent="-283464">
              <a:spcBef>
                <a:spcPts val="180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GB" sz="2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 digit recognition system that can identify English digits (0-9) in an input image.</a:t>
            </a:r>
          </a:p>
          <a:p>
            <a:pPr marL="283464" indent="-283464">
              <a:spcBef>
                <a:spcPts val="180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GB" sz="2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The input image will have multiple digits.</a:t>
            </a:r>
          </a:p>
          <a:p>
            <a:pPr marL="283464" indent="-283464">
              <a:spcBef>
                <a:spcPts val="180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GB" sz="2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The digits can be in different orientation with different sizes.</a:t>
            </a:r>
          </a:p>
          <a:p>
            <a:pPr marL="283464" indent="-283464">
              <a:spcBef>
                <a:spcPts val="180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GB" sz="2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The final result will show all the recognized digit with annotation.</a:t>
            </a:r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500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78"/>
    </mc:Choice>
    <mc:Fallback xmlns="">
      <p:transition spd="slow" advTm="2887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>
            <a:spLocks noGrp="1"/>
          </p:cNvSpPr>
          <p:nvPr>
            <p:ph type="title"/>
          </p:nvPr>
        </p:nvSpPr>
        <p:spPr>
          <a:xfrm>
            <a:off x="609600" y="535876"/>
            <a:ext cx="10972800" cy="653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Google Shape;153;p3"/>
          <p:cNvSpPr txBox="1">
            <a:spLocks noGrp="1"/>
          </p:cNvSpPr>
          <p:nvPr>
            <p:ph type="sldNum" idx="12"/>
          </p:nvPr>
        </p:nvSpPr>
        <p:spPr>
          <a:xfrm>
            <a:off x="5818505" y="6447982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2" name="Google Shape;152;p3"/>
          <p:cNvSpPr txBox="1">
            <a:spLocks noGrp="1"/>
          </p:cNvSpPr>
          <p:nvPr>
            <p:ph type="dt" idx="10"/>
          </p:nvPr>
        </p:nvSpPr>
        <p:spPr>
          <a:xfrm>
            <a:off x="10253345" y="6447981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bre Franklin"/>
                <a:ea typeface="Libre Franklin"/>
                <a:cs typeface="Libre Franklin"/>
                <a:sym typeface="Libre Franklin"/>
              </a:rPr>
              <a:t> 5/6/2024</a:t>
            </a:r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4" name="Google Shape;154;p3"/>
          <p:cNvSpPr txBox="1"/>
          <p:nvPr/>
        </p:nvSpPr>
        <p:spPr>
          <a:xfrm>
            <a:off x="2021943" y="6575839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4</a:t>
            </a:fld>
            <a:endParaRPr sz="1800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" name="Google Shape;186;p6">
            <a:extLst>
              <a:ext uri="{FF2B5EF4-FFF2-40B4-BE49-F238E27FC236}">
                <a16:creationId xmlns:a16="http://schemas.microsoft.com/office/drawing/2014/main" id="{11D8CEF9-E2C9-F6EE-17AB-6C2FC6B1F915}"/>
              </a:ext>
            </a:extLst>
          </p:cNvPr>
          <p:cNvSpPr txBox="1">
            <a:spLocks/>
          </p:cNvSpPr>
          <p:nvPr/>
        </p:nvSpPr>
        <p:spPr>
          <a:xfrm>
            <a:off x="1573689" y="1208694"/>
            <a:ext cx="9536112" cy="5113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64" indent="-283464">
              <a:lnSpc>
                <a:spcPct val="100000"/>
              </a:lnSpc>
              <a:spcBef>
                <a:spcPts val="60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GB" sz="2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Programming language:</a:t>
            </a:r>
          </a:p>
          <a:p>
            <a:pPr marL="740664" lvl="1" indent="-283464">
              <a:lnSpc>
                <a:spcPct val="100000"/>
              </a:lnSpc>
              <a:spcBef>
                <a:spcPts val="60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Python</a:t>
            </a:r>
          </a:p>
          <a:p>
            <a:pPr marL="283464" indent="-283464">
              <a:lnSpc>
                <a:spcPct val="100000"/>
              </a:lnSpc>
              <a:spcBef>
                <a:spcPts val="60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GB" sz="2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Libraries</a:t>
            </a:r>
          </a:p>
          <a:p>
            <a:pPr marL="740664" lvl="1" indent="-283464">
              <a:lnSpc>
                <a:spcPct val="100000"/>
              </a:lnSpc>
              <a:spcBef>
                <a:spcPts val="60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cv2</a:t>
            </a:r>
          </a:p>
          <a:p>
            <a:pPr marL="740664" lvl="1" indent="-283464">
              <a:lnSpc>
                <a:spcPct val="100000"/>
              </a:lnSpc>
              <a:spcBef>
                <a:spcPts val="60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numpy</a:t>
            </a:r>
          </a:p>
          <a:p>
            <a:pPr marL="740664" lvl="1" indent="-283464">
              <a:lnSpc>
                <a:spcPct val="100000"/>
              </a:lnSpc>
              <a:spcBef>
                <a:spcPts val="60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colorsys</a:t>
            </a:r>
          </a:p>
          <a:p>
            <a:pPr marL="740664" lvl="1" indent="-283464">
              <a:lnSpc>
                <a:spcPct val="100000"/>
              </a:lnSpc>
              <a:spcBef>
                <a:spcPts val="60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Math</a:t>
            </a:r>
          </a:p>
          <a:p>
            <a:pPr marL="740664" lvl="1" indent="-283464">
              <a:lnSpc>
                <a:spcPct val="100000"/>
              </a:lnSpc>
              <a:spcBef>
                <a:spcPts val="60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collections</a:t>
            </a:r>
            <a:endParaRPr lang="en-GB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283464" indent="-283464">
              <a:lnSpc>
                <a:spcPct val="100000"/>
              </a:lnSpc>
              <a:spcBef>
                <a:spcPts val="60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Interface</a:t>
            </a:r>
          </a:p>
          <a:p>
            <a:pPr marL="740664" lvl="1" indent="-283464">
              <a:lnSpc>
                <a:spcPct val="100000"/>
              </a:lnSpc>
              <a:spcBef>
                <a:spcPts val="60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Tkinter</a:t>
            </a:r>
          </a:p>
          <a:p>
            <a:pPr marL="740664" lvl="1" indent="-283464">
              <a:lnSpc>
                <a:spcPct val="100000"/>
              </a:lnSpc>
              <a:spcBef>
                <a:spcPts val="60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PIL</a:t>
            </a:r>
          </a:p>
        </p:txBody>
      </p:sp>
    </p:spTree>
    <p:extLst>
      <p:ext uri="{BB962C8B-B14F-4D97-AF65-F5344CB8AC3E}">
        <p14:creationId xmlns:p14="http://schemas.microsoft.com/office/powerpoint/2010/main" val="331474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78"/>
    </mc:Choice>
    <mc:Fallback xmlns="">
      <p:transition spd="slow" advTm="2887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>
            <a:spLocks noGrp="1"/>
          </p:cNvSpPr>
          <p:nvPr>
            <p:ph type="title"/>
          </p:nvPr>
        </p:nvSpPr>
        <p:spPr>
          <a:xfrm>
            <a:off x="609600" y="535876"/>
            <a:ext cx="10972800" cy="653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Google Shape;153;p3"/>
          <p:cNvSpPr txBox="1">
            <a:spLocks noGrp="1"/>
          </p:cNvSpPr>
          <p:nvPr>
            <p:ph type="sldNum" idx="12"/>
          </p:nvPr>
        </p:nvSpPr>
        <p:spPr>
          <a:xfrm>
            <a:off x="5818505" y="6447982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2" name="Google Shape;152;p3"/>
          <p:cNvSpPr txBox="1">
            <a:spLocks noGrp="1"/>
          </p:cNvSpPr>
          <p:nvPr>
            <p:ph type="dt" idx="10"/>
          </p:nvPr>
        </p:nvSpPr>
        <p:spPr>
          <a:xfrm>
            <a:off x="10253345" y="6447981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bre Franklin"/>
                <a:ea typeface="Libre Franklin"/>
                <a:cs typeface="Libre Franklin"/>
                <a:sym typeface="Libre Franklin"/>
              </a:rPr>
              <a:t> 5/6/2024</a:t>
            </a:r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4" name="Google Shape;154;p3"/>
          <p:cNvSpPr txBox="1"/>
          <p:nvPr/>
        </p:nvSpPr>
        <p:spPr>
          <a:xfrm>
            <a:off x="2021943" y="6575839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5</a:t>
            </a:fld>
            <a:endParaRPr sz="1800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81A78A-01E4-1024-547F-CF3DC3649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943" y="1579955"/>
            <a:ext cx="8316534" cy="409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8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78"/>
    </mc:Choice>
    <mc:Fallback xmlns="">
      <p:transition spd="slow" advTm="2887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>
            <a:spLocks noGrp="1"/>
          </p:cNvSpPr>
          <p:nvPr>
            <p:ph type="title"/>
          </p:nvPr>
        </p:nvSpPr>
        <p:spPr>
          <a:xfrm>
            <a:off x="609600" y="208983"/>
            <a:ext cx="10972800" cy="653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image &amp; gray-scale conversion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Google Shape;153;p3"/>
          <p:cNvSpPr txBox="1">
            <a:spLocks noGrp="1"/>
          </p:cNvSpPr>
          <p:nvPr>
            <p:ph type="sldNum" idx="12"/>
          </p:nvPr>
        </p:nvSpPr>
        <p:spPr>
          <a:xfrm>
            <a:off x="5818505" y="6447982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2" name="Google Shape;152;p3"/>
          <p:cNvSpPr txBox="1">
            <a:spLocks noGrp="1"/>
          </p:cNvSpPr>
          <p:nvPr>
            <p:ph type="dt" idx="10"/>
          </p:nvPr>
        </p:nvSpPr>
        <p:spPr>
          <a:xfrm>
            <a:off x="10253345" y="6447981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bre Franklin"/>
                <a:ea typeface="Libre Franklin"/>
                <a:cs typeface="Libre Franklin"/>
                <a:sym typeface="Libre Franklin"/>
              </a:rPr>
              <a:t> 5/6/2024</a:t>
            </a:r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4" name="Google Shape;154;p3"/>
          <p:cNvSpPr txBox="1"/>
          <p:nvPr/>
        </p:nvSpPr>
        <p:spPr>
          <a:xfrm>
            <a:off x="2021943" y="6575839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6</a:t>
            </a:fld>
            <a:endParaRPr sz="1800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" name="Google Shape;186;p6">
            <a:extLst>
              <a:ext uri="{FF2B5EF4-FFF2-40B4-BE49-F238E27FC236}">
                <a16:creationId xmlns:a16="http://schemas.microsoft.com/office/drawing/2014/main" id="{11E4CF02-E5DC-9A2F-6567-6B39F7C14857}"/>
              </a:ext>
            </a:extLst>
          </p:cNvPr>
          <p:cNvSpPr txBox="1">
            <a:spLocks/>
          </p:cNvSpPr>
          <p:nvPr/>
        </p:nvSpPr>
        <p:spPr>
          <a:xfrm>
            <a:off x="1050449" y="535875"/>
            <a:ext cx="9536112" cy="159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64" indent="-283464">
              <a:lnSpc>
                <a:spcPct val="100000"/>
              </a:lnSpc>
              <a:spcBef>
                <a:spcPts val="120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Read image using cv2 library.</a:t>
            </a:r>
          </a:p>
          <a:p>
            <a:pPr marL="283464" indent="-283464">
              <a:lnSpc>
                <a:spcPct val="100000"/>
              </a:lnSpc>
              <a:spcBef>
                <a:spcPts val="120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Convert the image into grayscale. 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F99E677-8890-DAFB-B971-B48EED6D5597}"/>
              </a:ext>
            </a:extLst>
          </p:cNvPr>
          <p:cNvGrpSpPr/>
          <p:nvPr/>
        </p:nvGrpSpPr>
        <p:grpSpPr>
          <a:xfrm>
            <a:off x="609600" y="2227282"/>
            <a:ext cx="5505466" cy="3766653"/>
            <a:chOff x="609600" y="2822421"/>
            <a:chExt cx="5505466" cy="376665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4EBB826-7766-BAAC-E7FB-94B62954F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" y="2822421"/>
              <a:ext cx="5505466" cy="3256282"/>
            </a:xfrm>
            <a:prstGeom prst="rect">
              <a:avLst/>
            </a:prstGeom>
          </p:spPr>
        </p:pic>
        <p:sp>
          <p:nvSpPr>
            <p:cNvPr id="7" name="Google Shape;186;p6">
              <a:extLst>
                <a:ext uri="{FF2B5EF4-FFF2-40B4-BE49-F238E27FC236}">
                  <a16:creationId xmlns:a16="http://schemas.microsoft.com/office/drawing/2014/main" id="{8378BC59-EE32-B25D-B899-5150A47905C5}"/>
                </a:ext>
              </a:extLst>
            </p:cNvPr>
            <p:cNvSpPr txBox="1">
              <a:spLocks/>
            </p:cNvSpPr>
            <p:nvPr/>
          </p:nvSpPr>
          <p:spPr>
            <a:xfrm>
              <a:off x="625476" y="5748421"/>
              <a:ext cx="5470524" cy="8406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228600" rIns="0" bIns="0" anchor="t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1200"/>
                </a:spcBef>
                <a:buClr>
                  <a:srgbClr val="0D0D0D"/>
                </a:buClr>
                <a:buSzPts val="1900"/>
                <a:buNone/>
              </a:pPr>
              <a:r>
                <a:rPr lang="en-GB" dirty="0">
                  <a:solidFill>
                    <a:srgbClr val="0D0D0D"/>
                  </a:solidFill>
                  <a:highlight>
                    <a:srgbClr val="FFFFFF"/>
                  </a:highlight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  <a:sym typeface="Arial"/>
                </a:rPr>
                <a:t>Input image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0A3F81-FBF4-A52D-9C4B-372F36DB4794}"/>
              </a:ext>
            </a:extLst>
          </p:cNvPr>
          <p:cNvGrpSpPr/>
          <p:nvPr/>
        </p:nvGrpSpPr>
        <p:grpSpPr>
          <a:xfrm>
            <a:off x="6341745" y="2221768"/>
            <a:ext cx="5489590" cy="3772167"/>
            <a:chOff x="6341745" y="2816907"/>
            <a:chExt cx="5489590" cy="377216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4D83787-C7F6-E5CC-6C9D-91FD4C5DE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41745" y="2816907"/>
              <a:ext cx="5486400" cy="3267308"/>
            </a:xfrm>
            <a:prstGeom prst="rect">
              <a:avLst/>
            </a:prstGeom>
          </p:spPr>
        </p:pic>
        <p:sp>
          <p:nvSpPr>
            <p:cNvPr id="8" name="Google Shape;186;p6">
              <a:extLst>
                <a:ext uri="{FF2B5EF4-FFF2-40B4-BE49-F238E27FC236}">
                  <a16:creationId xmlns:a16="http://schemas.microsoft.com/office/drawing/2014/main" id="{0D257F06-2168-6FF2-9965-89432D0C99CC}"/>
                </a:ext>
              </a:extLst>
            </p:cNvPr>
            <p:cNvSpPr txBox="1">
              <a:spLocks/>
            </p:cNvSpPr>
            <p:nvPr/>
          </p:nvSpPr>
          <p:spPr>
            <a:xfrm>
              <a:off x="6360811" y="5748421"/>
              <a:ext cx="5470524" cy="8406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228600" rIns="0" bIns="0" anchor="t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1200"/>
                </a:spcBef>
                <a:buClr>
                  <a:srgbClr val="0D0D0D"/>
                </a:buClr>
                <a:buSzPts val="1900"/>
                <a:buNone/>
              </a:pPr>
              <a:r>
                <a:rPr lang="en-GB" dirty="0">
                  <a:solidFill>
                    <a:srgbClr val="0D0D0D"/>
                  </a:solidFill>
                  <a:highlight>
                    <a:srgbClr val="FFFFFF"/>
                  </a:highlight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  <a:sym typeface="Arial"/>
                </a:rPr>
                <a:t>Gray-scale converted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452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78"/>
    </mc:Choice>
    <mc:Fallback xmlns="">
      <p:transition spd="slow" advTm="2887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>
            <a:spLocks noGrp="1"/>
          </p:cNvSpPr>
          <p:nvPr>
            <p:ph type="title"/>
          </p:nvPr>
        </p:nvSpPr>
        <p:spPr>
          <a:xfrm>
            <a:off x="609600" y="208983"/>
            <a:ext cx="10972800" cy="653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solid background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Google Shape;153;p3"/>
          <p:cNvSpPr txBox="1">
            <a:spLocks noGrp="1"/>
          </p:cNvSpPr>
          <p:nvPr>
            <p:ph type="sldNum" idx="12"/>
          </p:nvPr>
        </p:nvSpPr>
        <p:spPr>
          <a:xfrm>
            <a:off x="5818505" y="6447982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2" name="Google Shape;152;p3"/>
          <p:cNvSpPr txBox="1">
            <a:spLocks noGrp="1"/>
          </p:cNvSpPr>
          <p:nvPr>
            <p:ph type="dt" idx="10"/>
          </p:nvPr>
        </p:nvSpPr>
        <p:spPr>
          <a:xfrm>
            <a:off x="10253345" y="6447981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bre Franklin"/>
                <a:ea typeface="Libre Franklin"/>
                <a:cs typeface="Libre Franklin"/>
                <a:sym typeface="Libre Franklin"/>
              </a:rPr>
              <a:t> 5/6/2024</a:t>
            </a:r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4" name="Google Shape;154;p3"/>
          <p:cNvSpPr txBox="1"/>
          <p:nvPr/>
        </p:nvSpPr>
        <p:spPr>
          <a:xfrm>
            <a:off x="2021943" y="6575839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7</a:t>
            </a:fld>
            <a:endParaRPr sz="1800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" name="Google Shape;186;p6">
            <a:extLst>
              <a:ext uri="{FF2B5EF4-FFF2-40B4-BE49-F238E27FC236}">
                <a16:creationId xmlns:a16="http://schemas.microsoft.com/office/drawing/2014/main" id="{11E4CF02-E5DC-9A2F-6567-6B39F7C14857}"/>
              </a:ext>
            </a:extLst>
          </p:cNvPr>
          <p:cNvSpPr txBox="1">
            <a:spLocks/>
          </p:cNvSpPr>
          <p:nvPr/>
        </p:nvSpPr>
        <p:spPr>
          <a:xfrm>
            <a:off x="1050449" y="535874"/>
            <a:ext cx="9536112" cy="204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64" indent="-283464">
              <a:lnSpc>
                <a:spcPct val="100000"/>
              </a:lnSpc>
              <a:spcBef>
                <a:spcPts val="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Assumes the background’s intensity is constant and appears the most in the image.</a:t>
            </a:r>
          </a:p>
          <a:p>
            <a:pPr marL="283464" indent="-283464">
              <a:lnSpc>
                <a:spcPct val="100000"/>
              </a:lnSpc>
              <a:spcBef>
                <a:spcPts val="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Count the intensity appears maximum in image.</a:t>
            </a:r>
          </a:p>
          <a:p>
            <a:pPr marL="283464" indent="-283464">
              <a:lnSpc>
                <a:spcPct val="100000"/>
              </a:lnSpc>
              <a:spcBef>
                <a:spcPts val="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Then change the intensity to white(255).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4" name="Google Shape;186;p6">
            <a:extLst>
              <a:ext uri="{FF2B5EF4-FFF2-40B4-BE49-F238E27FC236}">
                <a16:creationId xmlns:a16="http://schemas.microsoft.com/office/drawing/2014/main" id="{78E7348F-0745-8773-C7A8-F821217065D7}"/>
              </a:ext>
            </a:extLst>
          </p:cNvPr>
          <p:cNvSpPr txBox="1">
            <a:spLocks/>
          </p:cNvSpPr>
          <p:nvPr/>
        </p:nvSpPr>
        <p:spPr>
          <a:xfrm>
            <a:off x="3205039" y="5554628"/>
            <a:ext cx="5470524" cy="840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Clr>
                <a:srgbClr val="0D0D0D"/>
              </a:buClr>
              <a:buSzPts val="1900"/>
              <a:buNone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Background removed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848F788-A639-8CD2-C75D-17706DE1A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864" y="2676804"/>
            <a:ext cx="5485699" cy="329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7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78"/>
    </mc:Choice>
    <mc:Fallback xmlns="">
      <p:transition spd="slow" advTm="2887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>
            <a:spLocks noGrp="1"/>
          </p:cNvSpPr>
          <p:nvPr>
            <p:ph type="title"/>
          </p:nvPr>
        </p:nvSpPr>
        <p:spPr>
          <a:xfrm>
            <a:off x="609600" y="208983"/>
            <a:ext cx="10972800" cy="653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segment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Google Shape;153;p3"/>
          <p:cNvSpPr txBox="1">
            <a:spLocks noGrp="1"/>
          </p:cNvSpPr>
          <p:nvPr>
            <p:ph type="sldNum" idx="12"/>
          </p:nvPr>
        </p:nvSpPr>
        <p:spPr>
          <a:xfrm>
            <a:off x="5818505" y="6447982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2" name="Google Shape;152;p3"/>
          <p:cNvSpPr txBox="1">
            <a:spLocks noGrp="1"/>
          </p:cNvSpPr>
          <p:nvPr>
            <p:ph type="dt" idx="10"/>
          </p:nvPr>
        </p:nvSpPr>
        <p:spPr>
          <a:xfrm>
            <a:off x="10253345" y="6447981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bre Franklin"/>
                <a:ea typeface="Libre Franklin"/>
                <a:cs typeface="Libre Franklin"/>
                <a:sym typeface="Libre Franklin"/>
              </a:rPr>
              <a:t> 5/6/2024</a:t>
            </a:r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4" name="Google Shape;154;p3"/>
          <p:cNvSpPr txBox="1"/>
          <p:nvPr/>
        </p:nvSpPr>
        <p:spPr>
          <a:xfrm>
            <a:off x="2021943" y="6575839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8</a:t>
            </a:fld>
            <a:endParaRPr sz="1800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" name="Google Shape;186;p6">
            <a:extLst>
              <a:ext uri="{FF2B5EF4-FFF2-40B4-BE49-F238E27FC236}">
                <a16:creationId xmlns:a16="http://schemas.microsoft.com/office/drawing/2014/main" id="{11E4CF02-E5DC-9A2F-6567-6B39F7C14857}"/>
              </a:ext>
            </a:extLst>
          </p:cNvPr>
          <p:cNvSpPr txBox="1">
            <a:spLocks/>
          </p:cNvSpPr>
          <p:nvPr/>
        </p:nvSpPr>
        <p:spPr>
          <a:xfrm>
            <a:off x="1312069" y="706890"/>
            <a:ext cx="9536112" cy="216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64" indent="-283464">
              <a:lnSpc>
                <a:spcPct val="100000"/>
              </a:lnSpc>
              <a:spcBef>
                <a:spcPts val="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Iterate the whole image and find black pixel.</a:t>
            </a:r>
          </a:p>
          <a:p>
            <a:pPr marL="283464" indent="-283464">
              <a:lnSpc>
                <a:spcPct val="100000"/>
              </a:lnSpc>
              <a:spcBef>
                <a:spcPts val="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Apply DFS on that black pixel and extract four corner points for that digit.</a:t>
            </a:r>
          </a:p>
          <a:p>
            <a:pPr marL="283464" indent="-283464">
              <a:lnSpc>
                <a:spcPct val="100000"/>
              </a:lnSpc>
              <a:spcBef>
                <a:spcPts val="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Continue until all black pixels are visited.</a:t>
            </a:r>
          </a:p>
        </p:txBody>
      </p:sp>
      <p:sp>
        <p:nvSpPr>
          <p:cNvPr id="5" name="Google Shape;186;p6">
            <a:extLst>
              <a:ext uri="{FF2B5EF4-FFF2-40B4-BE49-F238E27FC236}">
                <a16:creationId xmlns:a16="http://schemas.microsoft.com/office/drawing/2014/main" id="{2955B976-07ED-9B32-32EF-E2D06313F5F1}"/>
              </a:ext>
            </a:extLst>
          </p:cNvPr>
          <p:cNvSpPr txBox="1">
            <a:spLocks/>
          </p:cNvSpPr>
          <p:nvPr/>
        </p:nvSpPr>
        <p:spPr>
          <a:xfrm>
            <a:off x="3531220" y="5556384"/>
            <a:ext cx="5470524" cy="840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Clr>
                <a:srgbClr val="0D0D0D"/>
              </a:buClr>
              <a:buSzPts val="1900"/>
              <a:buNone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Extracted segments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63DE899-61EB-15B4-CF21-7AEB01316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260" y="2772316"/>
            <a:ext cx="5474969" cy="325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6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78"/>
    </mc:Choice>
    <mc:Fallback xmlns="">
      <p:transition spd="slow" advTm="2887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>
            <a:spLocks noGrp="1"/>
          </p:cNvSpPr>
          <p:nvPr>
            <p:ph type="title"/>
          </p:nvPr>
        </p:nvSpPr>
        <p:spPr>
          <a:xfrm>
            <a:off x="609600" y="208983"/>
            <a:ext cx="10972800" cy="653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Annotate segment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Google Shape;153;p3"/>
          <p:cNvSpPr txBox="1">
            <a:spLocks noGrp="1"/>
          </p:cNvSpPr>
          <p:nvPr>
            <p:ph type="sldNum" idx="12"/>
          </p:nvPr>
        </p:nvSpPr>
        <p:spPr>
          <a:xfrm>
            <a:off x="5818505" y="6447982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2" name="Google Shape;152;p3"/>
          <p:cNvSpPr txBox="1">
            <a:spLocks noGrp="1"/>
          </p:cNvSpPr>
          <p:nvPr>
            <p:ph type="dt" idx="10"/>
          </p:nvPr>
        </p:nvSpPr>
        <p:spPr>
          <a:xfrm>
            <a:off x="10253345" y="6447981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bre Franklin"/>
                <a:ea typeface="Libre Franklin"/>
                <a:cs typeface="Libre Franklin"/>
                <a:sym typeface="Libre Franklin"/>
              </a:rPr>
              <a:t> 5/6/2024</a:t>
            </a:r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4" name="Google Shape;154;p3"/>
          <p:cNvSpPr txBox="1"/>
          <p:nvPr/>
        </p:nvSpPr>
        <p:spPr>
          <a:xfrm>
            <a:off x="2021943" y="6575839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9</a:t>
            </a:fld>
            <a:endParaRPr sz="1800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" name="Google Shape;186;p6">
            <a:extLst>
              <a:ext uri="{FF2B5EF4-FFF2-40B4-BE49-F238E27FC236}">
                <a16:creationId xmlns:a16="http://schemas.microsoft.com/office/drawing/2014/main" id="{11E4CF02-E5DC-9A2F-6567-6B39F7C14857}"/>
              </a:ext>
            </a:extLst>
          </p:cNvPr>
          <p:cNvSpPr txBox="1">
            <a:spLocks/>
          </p:cNvSpPr>
          <p:nvPr/>
        </p:nvSpPr>
        <p:spPr>
          <a:xfrm>
            <a:off x="1312069" y="706890"/>
            <a:ext cx="9536112" cy="1276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64" indent="-283464">
              <a:lnSpc>
                <a:spcPct val="100000"/>
              </a:lnSpc>
              <a:spcBef>
                <a:spcPts val="0"/>
              </a:spcBef>
              <a:buClr>
                <a:srgbClr val="0D0D0D"/>
              </a:buClr>
              <a:buSzPts val="1900"/>
              <a:buFont typeface="Noto Sans Symbols"/>
              <a:buChar char="❖"/>
            </a:pPr>
            <a:r>
              <a:rPr lang="en-GB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Iterate all the segments in previous steps and draw a rectangle around it.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DA6485-794D-405A-99CB-FCCE6700D2FF}"/>
              </a:ext>
            </a:extLst>
          </p:cNvPr>
          <p:cNvGrpSpPr/>
          <p:nvPr/>
        </p:nvGrpSpPr>
        <p:grpSpPr>
          <a:xfrm>
            <a:off x="3332139" y="2481690"/>
            <a:ext cx="5669605" cy="3915347"/>
            <a:chOff x="3332139" y="2481690"/>
            <a:chExt cx="5669605" cy="3915347"/>
          </a:xfrm>
        </p:grpSpPr>
        <p:sp>
          <p:nvSpPr>
            <p:cNvPr id="5" name="Google Shape;186;p6">
              <a:extLst>
                <a:ext uri="{FF2B5EF4-FFF2-40B4-BE49-F238E27FC236}">
                  <a16:creationId xmlns:a16="http://schemas.microsoft.com/office/drawing/2014/main" id="{2955B976-07ED-9B32-32EF-E2D06313F5F1}"/>
                </a:ext>
              </a:extLst>
            </p:cNvPr>
            <p:cNvSpPr txBox="1">
              <a:spLocks/>
            </p:cNvSpPr>
            <p:nvPr/>
          </p:nvSpPr>
          <p:spPr>
            <a:xfrm>
              <a:off x="3531220" y="5393410"/>
              <a:ext cx="5470524" cy="10036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228600" rIns="0" bIns="0" anchor="t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1200"/>
                </a:spcBef>
                <a:buClr>
                  <a:srgbClr val="0D0D0D"/>
                </a:buClr>
                <a:buSzPts val="1900"/>
                <a:buNone/>
              </a:pPr>
              <a:r>
                <a:rPr lang="en-GB" dirty="0">
                  <a:solidFill>
                    <a:srgbClr val="0D0D0D"/>
                  </a:solidFill>
                  <a:highlight>
                    <a:srgbClr val="FFFFFF"/>
                  </a:highlight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  <a:sym typeface="Arial"/>
                </a:rPr>
                <a:t>Extracted segments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808508A-2704-93A8-283A-31D97FD0F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2139" y="2481690"/>
              <a:ext cx="5527722" cy="3357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545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78"/>
    </mc:Choice>
    <mc:Fallback xmlns="">
      <p:transition spd="slow" advTm="28878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1406</TotalTime>
  <Words>547</Words>
  <Application>Microsoft Office PowerPoint</Application>
  <PresentationFormat>Widescreen</PresentationFormat>
  <Paragraphs>166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Wingdings</vt:lpstr>
      <vt:lpstr>Times New Roman</vt:lpstr>
      <vt:lpstr>Calibri Light</vt:lpstr>
      <vt:lpstr>Franklin Gothic</vt:lpstr>
      <vt:lpstr>Noto Sans Symbols</vt:lpstr>
      <vt:lpstr>Libre Franklin</vt:lpstr>
      <vt:lpstr>Calibri</vt:lpstr>
      <vt:lpstr>Arial</vt:lpstr>
      <vt:lpstr>Office Theme</vt:lpstr>
      <vt:lpstr>Digit recognition from image  CSE-4128: Image Processing and Computer Vision Laboratory</vt:lpstr>
      <vt:lpstr>Outline</vt:lpstr>
      <vt:lpstr>Introduction</vt:lpstr>
      <vt:lpstr>Tools used</vt:lpstr>
      <vt:lpstr>Methodology</vt:lpstr>
      <vt:lpstr>Read image &amp; gray-scale conversion</vt:lpstr>
      <vt:lpstr>Remove solid background</vt:lpstr>
      <vt:lpstr>Extract segment</vt:lpstr>
      <vt:lpstr>Annotate segment</vt:lpstr>
      <vt:lpstr>Isolate segment</vt:lpstr>
      <vt:lpstr>Align segment</vt:lpstr>
      <vt:lpstr>Template matching</vt:lpstr>
      <vt:lpstr>Result</vt:lpstr>
      <vt:lpstr>GUI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Multi-Camera Color Consistency Enhancement</dc:title>
  <dc:creator>habijabilife2001@gmail.com</dc:creator>
  <cp:lastModifiedBy>Abu Saeed .</cp:lastModifiedBy>
  <cp:revision>80</cp:revision>
  <dcterms:created xsi:type="dcterms:W3CDTF">2024-05-05T09:10:53Z</dcterms:created>
  <dcterms:modified xsi:type="dcterms:W3CDTF">2024-07-01T05:21:26Z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