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35" r:id="rId1"/>
  </p:sldMasterIdLst>
  <p:notesMasterIdLst>
    <p:notesMasterId r:id="rId19"/>
  </p:notesMasterIdLst>
  <p:sldIdLst>
    <p:sldId id="256" r:id="rId2"/>
    <p:sldId id="258" r:id="rId3"/>
    <p:sldId id="280" r:id="rId4"/>
    <p:sldId id="287" r:id="rId5"/>
    <p:sldId id="288" r:id="rId6"/>
    <p:sldId id="289" r:id="rId7"/>
    <p:sldId id="293" r:id="rId8"/>
    <p:sldId id="294" r:id="rId9"/>
    <p:sldId id="295" r:id="rId10"/>
    <p:sldId id="297" r:id="rId11"/>
    <p:sldId id="298" r:id="rId12"/>
    <p:sldId id="296" r:id="rId13"/>
    <p:sldId id="299" r:id="rId14"/>
    <p:sldId id="300" r:id="rId15"/>
    <p:sldId id="282" r:id="rId16"/>
    <p:sldId id="302" r:id="rId17"/>
    <p:sldId id="274" r:id="rId18"/>
  </p:sldIdLst>
  <p:sldSz cx="12192000" cy="6858000"/>
  <p:notesSz cx="6858000" cy="9144000"/>
  <p:embeddedFontLst>
    <p:embeddedFont>
      <p:font typeface="Franklin Gothic" panose="020B0604020202020204" charset="0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FGE4Z3Pd82HUBysMENlH/UrN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D29FD-D5CC-4A40-B939-29487D5B72F1}">
  <a:tblStyle styleId="{B8CD29FD-D5CC-4A40-B939-29487D5B72F1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7F8"/>
          </a:solidFill>
        </a:fill>
      </a:tcStyle>
    </a:wholeTbl>
    <a:band1H>
      <a:tcTxStyle/>
      <a:tcStyle>
        <a:tcBdr/>
        <a:fill>
          <a:solidFill>
            <a:srgbClr val="E1EF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EF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1F7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1F7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98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figure in methodology and update recommendations and findings</a:t>
            </a:r>
            <a:endParaRPr dirty="0"/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30" name="Google Shape;130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1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58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20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0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01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302" name="Google Shape;302;p1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64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302" name="Google Shape;302;p1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91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343" name="Google Shape;343;p1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98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44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38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2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0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58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3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C9DD-2E8A-F924-7805-F61E210F5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2C1E-DD21-D215-1C5C-6F70AD29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50F8-257C-D21C-90AF-ABF2D57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EEC5-02F6-BA11-AA1B-FCDA44B1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A2C-AE6C-5100-0F81-18D13AE7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657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152-17E0-9B86-EC6C-8FC15489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74B34-AB3F-2E24-C0EC-FEE621B7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901A-53F1-7D68-8E94-34DA7C6E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DA32-563B-605A-4F24-FF951851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DC1C-A686-6599-114D-421B02AE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03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695E4-5356-69E6-8D0C-71B33049A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E689-C1CF-CA53-8D01-D8AF7BBC1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506D-39F0-4C18-15C3-CEB35703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1C78-72DA-2755-8BA4-D14E5356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B2BC-11D2-EF73-5870-0FAC64C3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20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86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">
  <p:cSld name="Title and Content 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55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2">
  <p:cSld name="Table 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703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7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DE22-9EC8-D74A-88F5-3B6E722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483E-8116-1509-82D7-9F63F8BD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4C3F-8DA8-EB2C-9B2E-95BBC1B6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DAC3-0837-C6F5-BAD1-AD422085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1915-78CE-1FAB-4640-E201611B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3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29E-1F8A-B0C8-2FAB-4F02D310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F416-2FE0-1794-A1F6-B5008253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32E0-990F-C6B2-B58D-90B2E235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2B55-AF61-FA3A-77C3-0609B0BE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EB64-A503-D798-A7C0-53AEEEF2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270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F1E9-B3A1-0E00-F517-7189595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1A6-100C-7B57-45DC-B2AE9D37B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EDEE-212B-FC7E-97AA-965AC268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B085-8104-E057-736F-AC780B2B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B434-DD3B-5A68-3FCA-8D7C842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FE89-980F-C7AC-831D-F254267B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994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4B91-8F2B-79B6-D1E8-AA13C15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4E5F-1DE5-8F0F-4313-383723CE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2F402-1662-CE0D-43D7-11F03E3A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7D6FE-2115-74F7-2EEC-CD6CF216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337B-860C-28CE-2BC2-A6340804B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8AE1-EB9B-0469-1DBA-DE484EE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2A1CE-7BD0-7457-E164-CF94F281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C2D36-31A9-3517-3599-47C6EFAC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595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B57-4EE2-07C7-F283-BBFDB672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32E58-128F-BBFE-E4BE-B51EA22D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98453-9BC5-BAEE-CD9C-4F583B51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55A6A-0456-725F-F41C-D7C1F530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70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DD9FF-35D2-C741-84F7-7810AACE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F1410-6AFA-9294-19F3-AC7FA6B2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A661-F67C-1681-1171-5779A68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48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C66C-E6EA-84A7-788D-02293C91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FE8F-7760-60C9-4F17-CFA3EA8F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3AACE-0F49-1EA6-94BA-E7838996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C398-14A4-D460-34E2-CC7EB100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F5433-CF02-C01A-BF2F-771B205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25EEC-E881-CAD2-AE65-15C7463C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137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F6DE-69A7-D4E3-27C3-A5468788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5553C-9904-84F9-1F5B-FFD8ABB7D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32B8-412B-8025-0B7C-79745345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54B4-4889-8EAA-C1AB-D7436BA8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6DB2-3293-F660-A302-41ABA1EB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DF17-CA2E-3580-B6A4-B5566CCD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30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A179C-8EA1-DA51-5BCF-D555A0FB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1EFF-B0A8-230F-F0AD-CF31FE01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28F5-822C-BD64-BB05-E9954843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F343-B567-31FB-0087-C0174C9A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528D-510D-BA6D-A524-2F9357221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774512" y="594360"/>
            <a:ext cx="11137936" cy="123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 from image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CSE-4128: Image Processing and Computer Vision Laboratory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14CD0-85A7-505C-326D-A2503D866E44}"/>
              </a:ext>
            </a:extLst>
          </p:cNvPr>
          <p:cNvSpPr txBox="1"/>
          <p:nvPr/>
        </p:nvSpPr>
        <p:spPr>
          <a:xfrm>
            <a:off x="882316" y="314606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Sk. Md. Masudul Ahsan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Dipannita Biswas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D1632-349E-010D-8EBB-45247DAFE5D2}"/>
              </a:ext>
            </a:extLst>
          </p:cNvPr>
          <p:cNvSpPr txBox="1"/>
          <p:nvPr/>
        </p:nvSpPr>
        <p:spPr>
          <a:xfrm>
            <a:off x="7356491" y="4826675"/>
            <a:ext cx="45559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GB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Abu Saeed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 : 1907057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6"/>
    </mc:Choice>
    <mc:Fallback xmlns="">
      <p:transition spd="slow" advTm="72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2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Iterate all the segments and extract them one by one.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Ignore part of other digit by DFS.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3606483" y="5047649"/>
            <a:ext cx="5470524" cy="10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Example of two isolated segments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1888EE-820F-4980-A0E8-6EC0D49581F1}"/>
              </a:ext>
            </a:extLst>
          </p:cNvPr>
          <p:cNvGrpSpPr/>
          <p:nvPr/>
        </p:nvGrpSpPr>
        <p:grpSpPr>
          <a:xfrm>
            <a:off x="3409323" y="2601698"/>
            <a:ext cx="5341604" cy="2649871"/>
            <a:chOff x="2283563" y="2692594"/>
            <a:chExt cx="5341604" cy="26498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0BF4D3-919F-C856-DE5E-9E2E75D9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0858" y="2692594"/>
              <a:ext cx="2104309" cy="264987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871BE8-0952-482F-F458-84D578BCB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3563" y="2860948"/>
              <a:ext cx="2934978" cy="231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2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11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5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Rotate the segment from (0-360) at interval 2.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Compute the area for each rotation and takes the first two segments with minimum width then area.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2283563" y="4911464"/>
            <a:ext cx="7854180" cy="10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Original(left) and two segment with minimum area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15108-52BE-6453-F581-602611810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36"/>
          <a:stretch/>
        </p:blipFill>
        <p:spPr>
          <a:xfrm>
            <a:off x="3276783" y="3112545"/>
            <a:ext cx="5083444" cy="17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12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5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Some predefined images are used template.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Compares the actual and minimum segments with template and calculate best match.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2283563" y="4911464"/>
            <a:ext cx="7854180" cy="10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Segments(top) and matched template(bottom)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3A361-6CF6-EDD6-F284-AF2C69FD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5" y="2524424"/>
            <a:ext cx="3456479" cy="26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13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5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 empty rectangle is drawn at corresponding position and matched annotation.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DD5E46-EBE6-D9FA-0D12-EB701285D8D5}"/>
              </a:ext>
            </a:extLst>
          </p:cNvPr>
          <p:cNvGrpSpPr/>
          <p:nvPr/>
        </p:nvGrpSpPr>
        <p:grpSpPr>
          <a:xfrm>
            <a:off x="991934" y="2295888"/>
            <a:ext cx="4939524" cy="4089525"/>
            <a:chOff x="1049702" y="1991532"/>
            <a:chExt cx="4939524" cy="4089525"/>
          </a:xfrm>
        </p:grpSpPr>
        <p:sp>
          <p:nvSpPr>
            <p:cNvPr id="5" name="Google Shape;186;p6">
              <a:extLst>
                <a:ext uri="{FF2B5EF4-FFF2-40B4-BE49-F238E27FC236}">
                  <a16:creationId xmlns:a16="http://schemas.microsoft.com/office/drawing/2014/main" id="{2955B976-07ED-9B32-32EF-E2D06313F5F1}"/>
                </a:ext>
              </a:extLst>
            </p:cNvPr>
            <p:cNvSpPr txBox="1">
              <a:spLocks/>
            </p:cNvSpPr>
            <p:nvPr/>
          </p:nvSpPr>
          <p:spPr>
            <a:xfrm>
              <a:off x="1695797" y="5077430"/>
              <a:ext cx="3440624" cy="100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Annotated input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01F2F9-AA1C-72DC-45B8-2CB7627CA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702" y="1991532"/>
              <a:ext cx="4939524" cy="30233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6D1FC0-E71B-E789-D60C-E3489A79D5D5}"/>
              </a:ext>
            </a:extLst>
          </p:cNvPr>
          <p:cNvGrpSpPr/>
          <p:nvPr/>
        </p:nvGrpSpPr>
        <p:grpSpPr>
          <a:xfrm>
            <a:off x="6205098" y="1921658"/>
            <a:ext cx="4963218" cy="4355875"/>
            <a:chOff x="6251593" y="1501969"/>
            <a:chExt cx="4963218" cy="4355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DA7FD7-8249-3538-ED92-DB85306F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593" y="1501969"/>
              <a:ext cx="4963218" cy="35628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Google Shape;186;p6">
              <a:extLst>
                <a:ext uri="{FF2B5EF4-FFF2-40B4-BE49-F238E27FC236}">
                  <a16:creationId xmlns:a16="http://schemas.microsoft.com/office/drawing/2014/main" id="{CC49F462-C9B4-1BA9-FD6A-8D80215E8490}"/>
                </a:ext>
              </a:extLst>
            </p:cNvPr>
            <p:cNvSpPr txBox="1">
              <a:spLocks/>
            </p:cNvSpPr>
            <p:nvPr/>
          </p:nvSpPr>
          <p:spPr>
            <a:xfrm>
              <a:off x="7062061" y="4854217"/>
              <a:ext cx="3440624" cy="100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Final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31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14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BF240-8A6E-6D7D-8EBE-D1525B30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79" y="2180945"/>
            <a:ext cx="7629694" cy="4004751"/>
          </a:xfrm>
          <a:prstGeom prst="rect">
            <a:avLst/>
          </a:prstGeom>
        </p:spPr>
      </p:pic>
      <p:sp>
        <p:nvSpPr>
          <p:cNvPr id="12" name="Google Shape;186;p6">
            <a:extLst>
              <a:ext uri="{FF2B5EF4-FFF2-40B4-BE49-F238E27FC236}">
                <a16:creationId xmlns:a16="http://schemas.microsoft.com/office/drawing/2014/main" id="{FE63CEF5-4FA7-4992-D5C8-13C3255D4282}"/>
              </a:ext>
            </a:extLst>
          </p:cNvPr>
          <p:cNvSpPr txBox="1">
            <a:spLocks/>
          </p:cNvSpPr>
          <p:nvPr/>
        </p:nvSpPr>
        <p:spPr>
          <a:xfrm>
            <a:off x="1349828" y="488811"/>
            <a:ext cx="8440745" cy="155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Select from predefined image.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Stepwise preview and output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Next and Prev to see next and previous step results.</a:t>
            </a:r>
          </a:p>
        </p:txBody>
      </p:sp>
    </p:spTree>
    <p:extLst>
      <p:ext uri="{BB962C8B-B14F-4D97-AF65-F5344CB8AC3E}">
        <p14:creationId xmlns:p14="http://schemas.microsoft.com/office/powerpoint/2010/main" val="28919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sldNum" idx="12"/>
          </p:nvPr>
        </p:nvSpPr>
        <p:spPr>
          <a:xfrm>
            <a:off x="5769610" y="6456044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6" name="Google Shape;306;p15"/>
          <p:cNvSpPr txBox="1">
            <a:spLocks noGrp="1"/>
          </p:cNvSpPr>
          <p:nvPr>
            <p:ph type="dt" idx="10"/>
          </p:nvPr>
        </p:nvSpPr>
        <p:spPr>
          <a:xfrm>
            <a:off x="10154920" y="6456044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315;p16">
            <a:extLst>
              <a:ext uri="{FF2B5EF4-FFF2-40B4-BE49-F238E27FC236}">
                <a16:creationId xmlns:a16="http://schemas.microsoft.com/office/drawing/2014/main" id="{A1B94F81-5BA9-D837-6BE9-1BDCBA812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845" y="1414911"/>
            <a:ext cx="9742905" cy="285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should be solid.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fonts are not allowed.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detect if digits touch each other.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produce incorrect results.</a:t>
            </a:r>
          </a:p>
        </p:txBody>
      </p:sp>
      <p:sp>
        <p:nvSpPr>
          <p:cNvPr id="8" name="Google Shape;185;p6">
            <a:extLst>
              <a:ext uri="{FF2B5EF4-FFF2-40B4-BE49-F238E27FC236}">
                <a16:creationId xmlns:a16="http://schemas.microsoft.com/office/drawing/2014/main" id="{09EDE9CE-265E-2A73-1A3F-17A420496A5D}"/>
              </a:ext>
            </a:extLst>
          </p:cNvPr>
          <p:cNvSpPr txBox="1">
            <a:spLocks/>
          </p:cNvSpPr>
          <p:nvPr/>
        </p:nvSpPr>
        <p:spPr>
          <a:xfrm>
            <a:off x="550428" y="302712"/>
            <a:ext cx="10873740" cy="7022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7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sldNum" idx="12"/>
          </p:nvPr>
        </p:nvSpPr>
        <p:spPr>
          <a:xfrm>
            <a:off x="5769610" y="6456044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6" name="Google Shape;306;p15"/>
          <p:cNvSpPr txBox="1">
            <a:spLocks noGrp="1"/>
          </p:cNvSpPr>
          <p:nvPr>
            <p:ph type="dt" idx="10"/>
          </p:nvPr>
        </p:nvSpPr>
        <p:spPr>
          <a:xfrm>
            <a:off x="10154920" y="6456044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315;p16">
            <a:extLst>
              <a:ext uri="{FF2B5EF4-FFF2-40B4-BE49-F238E27FC236}">
                <a16:creationId xmlns:a16="http://schemas.microsoft.com/office/drawing/2014/main" id="{A1B94F81-5BA9-D837-6BE9-1BDCBA812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845" y="1414911"/>
            <a:ext cx="9742905" cy="285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detect digits (0-9).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aligns digit by using the minimum area bounding box to handle different orientation.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 solid or no background images.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correct result, but may have wrong outcome.</a:t>
            </a:r>
          </a:p>
        </p:txBody>
      </p:sp>
      <p:sp>
        <p:nvSpPr>
          <p:cNvPr id="8" name="Google Shape;185;p6">
            <a:extLst>
              <a:ext uri="{FF2B5EF4-FFF2-40B4-BE49-F238E27FC236}">
                <a16:creationId xmlns:a16="http://schemas.microsoft.com/office/drawing/2014/main" id="{09EDE9CE-265E-2A73-1A3F-17A420496A5D}"/>
              </a:ext>
            </a:extLst>
          </p:cNvPr>
          <p:cNvSpPr txBox="1">
            <a:spLocks/>
          </p:cNvSpPr>
          <p:nvPr/>
        </p:nvSpPr>
        <p:spPr>
          <a:xfrm>
            <a:off x="550428" y="302712"/>
            <a:ext cx="10873740" cy="7022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6169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ctrTitle"/>
          </p:nvPr>
        </p:nvSpPr>
        <p:spPr>
          <a:xfrm>
            <a:off x="4798594" y="3122797"/>
            <a:ext cx="2594811" cy="61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593725" y="162367"/>
            <a:ext cx="109728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41;p2">
            <a:extLst>
              <a:ext uri="{FF2B5EF4-FFF2-40B4-BE49-F238E27FC236}">
                <a16:creationId xmlns:a16="http://schemas.microsoft.com/office/drawing/2014/main" id="{074777DA-53E1-C742-7C5D-E72E4CA58311}"/>
              </a:ext>
            </a:extLst>
          </p:cNvPr>
          <p:cNvSpPr txBox="1">
            <a:spLocks/>
          </p:cNvSpPr>
          <p:nvPr/>
        </p:nvSpPr>
        <p:spPr>
          <a:xfrm>
            <a:off x="881856" y="1027702"/>
            <a:ext cx="5198269" cy="579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Introduction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Tools used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Methodology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User Interface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Limitation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4"/>
    </mc:Choice>
    <mc:Fallback xmlns="">
      <p:transition spd="slow" advTm="68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535876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D8CEF9-E2C9-F6EE-17AB-6C2FC6B1F915}"/>
              </a:ext>
            </a:extLst>
          </p:cNvPr>
          <p:cNvSpPr txBox="1">
            <a:spLocks/>
          </p:cNvSpPr>
          <p:nvPr/>
        </p:nvSpPr>
        <p:spPr>
          <a:xfrm>
            <a:off x="1573689" y="1208694"/>
            <a:ext cx="9536112" cy="444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digit recognition system that can identify English digits (0-9) in an input image.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input image will have multiple digits.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digits can be in different orientation with different sizes.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final result will show all the recognized digit with annotation.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0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535876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D8CEF9-E2C9-F6EE-17AB-6C2FC6B1F915}"/>
              </a:ext>
            </a:extLst>
          </p:cNvPr>
          <p:cNvSpPr txBox="1">
            <a:spLocks/>
          </p:cNvSpPr>
          <p:nvPr/>
        </p:nvSpPr>
        <p:spPr>
          <a:xfrm>
            <a:off x="1573689" y="1208694"/>
            <a:ext cx="9536112" cy="511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Programming language: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Python</a:t>
            </a:r>
          </a:p>
          <a:p>
            <a:pPr marL="283464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Libraries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cv2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numpy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colorsys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Math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collections</a:t>
            </a: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3464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Interface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Tkinter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PIL</a:t>
            </a:r>
          </a:p>
        </p:txBody>
      </p:sp>
    </p:spTree>
    <p:extLst>
      <p:ext uri="{BB962C8B-B14F-4D97-AF65-F5344CB8AC3E}">
        <p14:creationId xmlns:p14="http://schemas.microsoft.com/office/powerpoint/2010/main" val="33147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535876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1A78A-01E4-1024-547F-CF3DC364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43" y="1579955"/>
            <a:ext cx="8316534" cy="40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image &amp; gray-scale conversion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050449" y="535875"/>
            <a:ext cx="9536112" cy="15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Read image using cv2 library.</a:t>
            </a:r>
          </a:p>
          <a:p>
            <a:pPr marL="283464" indent="-283464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Convert the image into grayscale.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99E677-8890-DAFB-B971-B48EED6D5597}"/>
              </a:ext>
            </a:extLst>
          </p:cNvPr>
          <p:cNvGrpSpPr/>
          <p:nvPr/>
        </p:nvGrpSpPr>
        <p:grpSpPr>
          <a:xfrm>
            <a:off x="609600" y="2227282"/>
            <a:ext cx="5505466" cy="3766653"/>
            <a:chOff x="609600" y="2822421"/>
            <a:chExt cx="5505466" cy="3766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EBB826-7766-BAAC-E7FB-94B62954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822421"/>
              <a:ext cx="5505466" cy="3256282"/>
            </a:xfrm>
            <a:prstGeom prst="rect">
              <a:avLst/>
            </a:prstGeom>
          </p:spPr>
        </p:pic>
        <p:sp>
          <p:nvSpPr>
            <p:cNvPr id="7" name="Google Shape;186;p6">
              <a:extLst>
                <a:ext uri="{FF2B5EF4-FFF2-40B4-BE49-F238E27FC236}">
                  <a16:creationId xmlns:a16="http://schemas.microsoft.com/office/drawing/2014/main" id="{8378BC59-EE32-B25D-B899-5150A47905C5}"/>
                </a:ext>
              </a:extLst>
            </p:cNvPr>
            <p:cNvSpPr txBox="1">
              <a:spLocks/>
            </p:cNvSpPr>
            <p:nvPr/>
          </p:nvSpPr>
          <p:spPr>
            <a:xfrm>
              <a:off x="625476" y="5748421"/>
              <a:ext cx="5470524" cy="840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Input image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A3F81-FBF4-A52D-9C4B-372F36DB4794}"/>
              </a:ext>
            </a:extLst>
          </p:cNvPr>
          <p:cNvGrpSpPr/>
          <p:nvPr/>
        </p:nvGrpSpPr>
        <p:grpSpPr>
          <a:xfrm>
            <a:off x="6341745" y="2221768"/>
            <a:ext cx="5489590" cy="3772167"/>
            <a:chOff x="6341745" y="2816907"/>
            <a:chExt cx="5489590" cy="37721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83787-C7F6-E5CC-6C9D-91FD4C5D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1745" y="2816907"/>
              <a:ext cx="5486400" cy="3267308"/>
            </a:xfrm>
            <a:prstGeom prst="rect">
              <a:avLst/>
            </a:prstGeom>
          </p:spPr>
        </p:pic>
        <p:sp>
          <p:nvSpPr>
            <p:cNvPr id="8" name="Google Shape;186;p6">
              <a:extLst>
                <a:ext uri="{FF2B5EF4-FFF2-40B4-BE49-F238E27FC236}">
                  <a16:creationId xmlns:a16="http://schemas.microsoft.com/office/drawing/2014/main" id="{0D257F06-2168-6FF2-9965-89432D0C99CC}"/>
                </a:ext>
              </a:extLst>
            </p:cNvPr>
            <p:cNvSpPr txBox="1">
              <a:spLocks/>
            </p:cNvSpPr>
            <p:nvPr/>
          </p:nvSpPr>
          <p:spPr>
            <a:xfrm>
              <a:off x="6360811" y="5748421"/>
              <a:ext cx="5470524" cy="840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Gray-scale converted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5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solid background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050449" y="535874"/>
            <a:ext cx="9536112" cy="204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Assumes the background’s intensity is constant and appears the most in the image.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Count the intensity appears maximum in image.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Then change the intensity to white(255).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186;p6">
            <a:extLst>
              <a:ext uri="{FF2B5EF4-FFF2-40B4-BE49-F238E27FC236}">
                <a16:creationId xmlns:a16="http://schemas.microsoft.com/office/drawing/2014/main" id="{78E7348F-0745-8773-C7A8-F821217065D7}"/>
              </a:ext>
            </a:extLst>
          </p:cNvPr>
          <p:cNvSpPr txBox="1">
            <a:spLocks/>
          </p:cNvSpPr>
          <p:nvPr/>
        </p:nvSpPr>
        <p:spPr>
          <a:xfrm>
            <a:off x="3205039" y="5554628"/>
            <a:ext cx="5470524" cy="84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Background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48F788-A639-8CD2-C75D-17706DE1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64" y="2676804"/>
            <a:ext cx="5485699" cy="32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21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Iterate the whole image and find black pixel.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Apply DFS on that black pixel and extract four corner points for that digit.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Continue until all black pixels are visited.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3531220" y="5556384"/>
            <a:ext cx="5470524" cy="84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Extracted segments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3DE899-61EB-15B4-CF21-7AEB013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60" y="2772316"/>
            <a:ext cx="5474969" cy="32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9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2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Iterate all the segments in previous steps and draw a rectangle around it.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DA6485-794D-405A-99CB-FCCE6700D2FF}"/>
              </a:ext>
            </a:extLst>
          </p:cNvPr>
          <p:cNvGrpSpPr/>
          <p:nvPr/>
        </p:nvGrpSpPr>
        <p:grpSpPr>
          <a:xfrm>
            <a:off x="3332139" y="2481690"/>
            <a:ext cx="5669605" cy="3915347"/>
            <a:chOff x="3332139" y="2481690"/>
            <a:chExt cx="5669605" cy="3915347"/>
          </a:xfrm>
        </p:grpSpPr>
        <p:sp>
          <p:nvSpPr>
            <p:cNvPr id="5" name="Google Shape;186;p6">
              <a:extLst>
                <a:ext uri="{FF2B5EF4-FFF2-40B4-BE49-F238E27FC236}">
                  <a16:creationId xmlns:a16="http://schemas.microsoft.com/office/drawing/2014/main" id="{2955B976-07ED-9B32-32EF-E2D06313F5F1}"/>
                </a:ext>
              </a:extLst>
            </p:cNvPr>
            <p:cNvSpPr txBox="1">
              <a:spLocks/>
            </p:cNvSpPr>
            <p:nvPr/>
          </p:nvSpPr>
          <p:spPr>
            <a:xfrm>
              <a:off x="3531220" y="5393410"/>
              <a:ext cx="5470524" cy="100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Extracted segments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08508A-2704-93A8-283A-31D97FD0F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139" y="2481690"/>
              <a:ext cx="5527722" cy="335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4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548</Words>
  <Application>Microsoft Office PowerPoint</Application>
  <PresentationFormat>Widescreen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 Light</vt:lpstr>
      <vt:lpstr>Arial</vt:lpstr>
      <vt:lpstr>Calibri</vt:lpstr>
      <vt:lpstr>Times New Roman</vt:lpstr>
      <vt:lpstr>Wingdings</vt:lpstr>
      <vt:lpstr>Noto Sans Symbols</vt:lpstr>
      <vt:lpstr>Libre Franklin</vt:lpstr>
      <vt:lpstr>Franklin Gothic</vt:lpstr>
      <vt:lpstr>Office Theme</vt:lpstr>
      <vt:lpstr>Digit recognition from image  CSE-4128: Image Processing and Computer Vision Laboratory</vt:lpstr>
      <vt:lpstr>Outline</vt:lpstr>
      <vt:lpstr>Introduction</vt:lpstr>
      <vt:lpstr>Tools used</vt:lpstr>
      <vt:lpstr>Methodology</vt:lpstr>
      <vt:lpstr>Read image &amp; gray-scale conversion</vt:lpstr>
      <vt:lpstr>Remove solid background</vt:lpstr>
      <vt:lpstr>Extract segment</vt:lpstr>
      <vt:lpstr>Annotate segment</vt:lpstr>
      <vt:lpstr>Isolate segment</vt:lpstr>
      <vt:lpstr>Align segment</vt:lpstr>
      <vt:lpstr>Template matching</vt:lpstr>
      <vt:lpstr>Result</vt:lpstr>
      <vt:lpstr>GUI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Multi-Camera Color Consistency Enhancement</dc:title>
  <dc:creator>habijabilife2001@gmail.com</dc:creator>
  <cp:lastModifiedBy>Abu Saeed</cp:lastModifiedBy>
  <cp:revision>81</cp:revision>
  <dcterms:created xsi:type="dcterms:W3CDTF">2024-05-05T09:10:53Z</dcterms:created>
  <dcterms:modified xsi:type="dcterms:W3CDTF">2024-09-01T09:37:15Z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