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8" r:id="rId2"/>
  </p:sldIdLst>
  <p:sldSz cx="9144000" cy="12192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1304" y="-1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C3D9CF-81E4-4C39-8132-2B63B4C3AA55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686FC7-ACF5-44B9-B428-42FCE3BD34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036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1713" y="1143000"/>
            <a:ext cx="23145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909090"/>
                </a:solidFill>
                <a:effectLst/>
                <a:latin typeface="Roboto" panose="02000000000000000000" pitchFamily="2" charset="0"/>
              </a:rPr>
              <a:t>Copyright © www.free-cv-design.com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016160-EAAB-42DA-81FB-BDD86292C248}" type="slidenum">
              <a:rPr lang="ar-MA" smtClean="0"/>
              <a:t>1</a:t>
            </a:fld>
            <a:endParaRPr lang="ar-MA"/>
          </a:p>
        </p:txBody>
      </p:sp>
    </p:spTree>
    <p:extLst>
      <p:ext uri="{BB962C8B-B14F-4D97-AF65-F5344CB8AC3E}">
        <p14:creationId xmlns:p14="http://schemas.microsoft.com/office/powerpoint/2010/main" val="1655129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95312"/>
            <a:ext cx="7772400" cy="424462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6403623"/>
            <a:ext cx="6858000" cy="2943577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9093B-E576-4DC0-B493-B6A4DB745F9A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0ED92-46EE-4206-8A34-6EA427D30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465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9093B-E576-4DC0-B493-B6A4DB745F9A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0ED92-46EE-4206-8A34-6EA427D30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151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649111"/>
            <a:ext cx="1971675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649111"/>
            <a:ext cx="5800725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9093B-E576-4DC0-B493-B6A4DB745F9A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0ED92-46EE-4206-8A34-6EA427D30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468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9093B-E576-4DC0-B493-B6A4DB745F9A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0ED92-46EE-4206-8A34-6EA427D30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984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3039537"/>
            <a:ext cx="7886700" cy="507153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8159048"/>
            <a:ext cx="7886700" cy="266699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9093B-E576-4DC0-B493-B6A4DB745F9A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0ED92-46EE-4206-8A34-6EA427D30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054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3245556"/>
            <a:ext cx="388620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3245556"/>
            <a:ext cx="388620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9093B-E576-4DC0-B493-B6A4DB745F9A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0ED92-46EE-4206-8A34-6EA427D30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708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649114"/>
            <a:ext cx="7886700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2988734"/>
            <a:ext cx="3868340" cy="146473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4453467"/>
            <a:ext cx="3868340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2988734"/>
            <a:ext cx="3887391" cy="146473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4453467"/>
            <a:ext cx="3887391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9093B-E576-4DC0-B493-B6A4DB745F9A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0ED92-46EE-4206-8A34-6EA427D30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271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9093B-E576-4DC0-B493-B6A4DB745F9A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0ED92-46EE-4206-8A34-6EA427D30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227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9093B-E576-4DC0-B493-B6A4DB745F9A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0ED92-46EE-4206-8A34-6EA427D30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786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812800"/>
            <a:ext cx="2949178" cy="2844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755425"/>
            <a:ext cx="4629150" cy="866422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3657600"/>
            <a:ext cx="2949178" cy="677615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9093B-E576-4DC0-B493-B6A4DB745F9A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0ED92-46EE-4206-8A34-6EA427D30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199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812800"/>
            <a:ext cx="2949178" cy="2844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755425"/>
            <a:ext cx="4629150" cy="866422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3657600"/>
            <a:ext cx="2949178" cy="677615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9093B-E576-4DC0-B493-B6A4DB745F9A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0ED92-46EE-4206-8A34-6EA427D30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677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649114"/>
            <a:ext cx="7886700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3245556"/>
            <a:ext cx="7886700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11300181"/>
            <a:ext cx="205740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F9093B-E576-4DC0-B493-B6A4DB745F9A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11300181"/>
            <a:ext cx="308610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11300181"/>
            <a:ext cx="205740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0ED92-46EE-4206-8A34-6EA427D30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598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FFD1107-B731-487B-BB81-D301EA58885C}"/>
              </a:ext>
            </a:extLst>
          </p:cNvPr>
          <p:cNvSpPr/>
          <p:nvPr/>
        </p:nvSpPr>
        <p:spPr>
          <a:xfrm>
            <a:off x="3521263" y="-15990"/>
            <a:ext cx="5622736" cy="2487093"/>
          </a:xfrm>
          <a:prstGeom prst="rect">
            <a:avLst/>
          </a:prstGeom>
          <a:solidFill>
            <a:srgbClr val="4F3E5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114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C923367A-C634-7ABC-9C07-F8BEEC733346}"/>
              </a:ext>
            </a:extLst>
          </p:cNvPr>
          <p:cNvSpPr/>
          <p:nvPr/>
        </p:nvSpPr>
        <p:spPr>
          <a:xfrm>
            <a:off x="-1" y="4232212"/>
            <a:ext cx="3521413" cy="7959790"/>
          </a:xfrm>
          <a:custGeom>
            <a:avLst/>
            <a:gdLst>
              <a:gd name="connsiteX0" fmla="*/ 0 w 2583800"/>
              <a:gd name="connsiteY0" fmla="*/ 0 h 6980363"/>
              <a:gd name="connsiteX1" fmla="*/ 2583777 w 2583800"/>
              <a:gd name="connsiteY1" fmla="*/ 0 h 6980363"/>
              <a:gd name="connsiteX2" fmla="*/ 2583800 w 2583800"/>
              <a:gd name="connsiteY2" fmla="*/ 231895 h 6980363"/>
              <a:gd name="connsiteX3" fmla="*/ 2582214 w 2583800"/>
              <a:gd name="connsiteY3" fmla="*/ 6980363 h 6980363"/>
              <a:gd name="connsiteX4" fmla="*/ 0 w 2583800"/>
              <a:gd name="connsiteY4" fmla="*/ 6980363 h 6980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3800" h="6980363">
                <a:moveTo>
                  <a:pt x="0" y="0"/>
                </a:moveTo>
                <a:lnTo>
                  <a:pt x="2583777" y="0"/>
                </a:lnTo>
                <a:lnTo>
                  <a:pt x="2583800" y="231895"/>
                </a:lnTo>
                <a:cubicBezTo>
                  <a:pt x="2583712" y="2515903"/>
                  <a:pt x="2581640" y="4644577"/>
                  <a:pt x="2582214" y="6980363"/>
                </a:cubicBezTo>
                <a:lnTo>
                  <a:pt x="0" y="6980363"/>
                </a:lnTo>
                <a:close/>
              </a:path>
            </a:pathLst>
          </a:custGeom>
          <a:solidFill>
            <a:srgbClr val="4F3E5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sz="2114"/>
          </a:p>
        </p:txBody>
      </p:sp>
      <p:sp>
        <p:nvSpPr>
          <p:cNvPr id="13" name="Text Box 5">
            <a:extLst>
              <a:ext uri="{FF2B5EF4-FFF2-40B4-BE49-F238E27FC236}">
                <a16:creationId xmlns:a16="http://schemas.microsoft.com/office/drawing/2014/main" id="{645757B9-4D98-89D5-CEDE-A88C33CF9D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1263" y="37903"/>
            <a:ext cx="5360931" cy="1428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552" tIns="47276" rIns="94552" bIns="47276" numCol="1" anchor="t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4561" b="1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Md Abu Saeed</a:t>
            </a:r>
          </a:p>
          <a:p>
            <a:pPr algn="just">
              <a:lnSpc>
                <a:spcPct val="150000"/>
              </a:lnSpc>
            </a:pPr>
            <a:r>
              <a:rPr lang="en-US" sz="1368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I’m a computer science student from a renowned institution named KUET with a CGPA of 3.77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71A765D-EE6C-31CC-198D-3DD5B7F3EF88}"/>
              </a:ext>
            </a:extLst>
          </p:cNvPr>
          <p:cNvGrpSpPr/>
          <p:nvPr/>
        </p:nvGrpSpPr>
        <p:grpSpPr>
          <a:xfrm>
            <a:off x="0" y="-1"/>
            <a:ext cx="3521263" cy="12192001"/>
            <a:chOff x="0" y="-1"/>
            <a:chExt cx="3521263" cy="12192001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D475E02C-BAB1-4393-B506-0D467B84661F}"/>
                </a:ext>
              </a:extLst>
            </p:cNvPr>
            <p:cNvSpPr/>
            <p:nvPr/>
          </p:nvSpPr>
          <p:spPr>
            <a:xfrm>
              <a:off x="0" y="-1"/>
              <a:ext cx="3521263" cy="12192001"/>
            </a:xfrm>
            <a:prstGeom prst="rect">
              <a:avLst/>
            </a:prstGeom>
            <a:solidFill>
              <a:srgbClr val="2A1F2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114" dirty="0"/>
            </a:p>
          </p:txBody>
        </p:sp>
        <p:sp>
          <p:nvSpPr>
            <p:cNvPr id="16" name="شكل حر 78">
              <a:extLst>
                <a:ext uri="{FF2B5EF4-FFF2-40B4-BE49-F238E27FC236}">
                  <a16:creationId xmlns:a16="http://schemas.microsoft.com/office/drawing/2014/main" id="{0AD58BD3-B455-2FF3-6742-C46037E4A0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4212" y="3488751"/>
              <a:ext cx="150172" cy="226760"/>
            </a:xfrm>
            <a:custGeom>
              <a:avLst/>
              <a:gdLst>
                <a:gd name="connsiteX0" fmla="*/ 1316986 w 2647950"/>
                <a:gd name="connsiteY0" fmla="*/ 704850 h 3976070"/>
                <a:gd name="connsiteX1" fmla="*/ 776597 w 2647950"/>
                <a:gd name="connsiteY1" fmla="*/ 1245239 h 3976070"/>
                <a:gd name="connsiteX2" fmla="*/ 1316986 w 2647950"/>
                <a:gd name="connsiteY2" fmla="*/ 1785628 h 3976070"/>
                <a:gd name="connsiteX3" fmla="*/ 1857375 w 2647950"/>
                <a:gd name="connsiteY3" fmla="*/ 1245239 h 3976070"/>
                <a:gd name="connsiteX4" fmla="*/ 1316986 w 2647950"/>
                <a:gd name="connsiteY4" fmla="*/ 704850 h 3976070"/>
                <a:gd name="connsiteX5" fmla="*/ 1323975 w 2647950"/>
                <a:gd name="connsiteY5" fmla="*/ 0 h 3976070"/>
                <a:gd name="connsiteX6" fmla="*/ 2647950 w 2647950"/>
                <a:gd name="connsiteY6" fmla="*/ 1323975 h 3976070"/>
                <a:gd name="connsiteX7" fmla="*/ 2421836 w 2647950"/>
                <a:gd name="connsiteY7" fmla="*/ 2064222 h 3976070"/>
                <a:gd name="connsiteX8" fmla="*/ 2358543 w 2647950"/>
                <a:gd name="connsiteY8" fmla="*/ 2148863 h 3976070"/>
                <a:gd name="connsiteX9" fmla="*/ 1334733 w 2647950"/>
                <a:gd name="connsiteY9" fmla="*/ 3976070 h 3976070"/>
                <a:gd name="connsiteX10" fmla="*/ 273757 w 2647950"/>
                <a:gd name="connsiteY10" fmla="*/ 2127934 h 3976070"/>
                <a:gd name="connsiteX11" fmla="*/ 226114 w 2647950"/>
                <a:gd name="connsiteY11" fmla="*/ 2064222 h 3976070"/>
                <a:gd name="connsiteX12" fmla="*/ 0 w 2647950"/>
                <a:gd name="connsiteY12" fmla="*/ 1323975 h 3976070"/>
                <a:gd name="connsiteX13" fmla="*/ 1323975 w 2647950"/>
                <a:gd name="connsiteY13" fmla="*/ 0 h 3976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647950" h="3976070">
                  <a:moveTo>
                    <a:pt x="1316986" y="704850"/>
                  </a:moveTo>
                  <a:cubicBezTo>
                    <a:pt x="1018537" y="704850"/>
                    <a:pt x="776597" y="946790"/>
                    <a:pt x="776597" y="1245239"/>
                  </a:cubicBezTo>
                  <a:cubicBezTo>
                    <a:pt x="776597" y="1543688"/>
                    <a:pt x="1018537" y="1785628"/>
                    <a:pt x="1316986" y="1785628"/>
                  </a:cubicBezTo>
                  <a:cubicBezTo>
                    <a:pt x="1615435" y="1785628"/>
                    <a:pt x="1857375" y="1543688"/>
                    <a:pt x="1857375" y="1245239"/>
                  </a:cubicBezTo>
                  <a:cubicBezTo>
                    <a:pt x="1857375" y="946790"/>
                    <a:pt x="1615435" y="704850"/>
                    <a:pt x="1316986" y="704850"/>
                  </a:cubicBezTo>
                  <a:close/>
                  <a:moveTo>
                    <a:pt x="1323975" y="0"/>
                  </a:moveTo>
                  <a:cubicBezTo>
                    <a:pt x="2055186" y="0"/>
                    <a:pt x="2647950" y="592764"/>
                    <a:pt x="2647950" y="1323975"/>
                  </a:cubicBezTo>
                  <a:cubicBezTo>
                    <a:pt x="2647950" y="1598179"/>
                    <a:pt x="2564593" y="1852914"/>
                    <a:pt x="2421836" y="2064222"/>
                  </a:cubicBezTo>
                  <a:lnTo>
                    <a:pt x="2358543" y="2148863"/>
                  </a:lnTo>
                  <a:lnTo>
                    <a:pt x="1334733" y="3976070"/>
                  </a:lnTo>
                  <a:lnTo>
                    <a:pt x="273757" y="2127934"/>
                  </a:lnTo>
                  <a:lnTo>
                    <a:pt x="226114" y="2064222"/>
                  </a:lnTo>
                  <a:cubicBezTo>
                    <a:pt x="83358" y="1852914"/>
                    <a:pt x="0" y="1598179"/>
                    <a:pt x="0" y="1323975"/>
                  </a:cubicBezTo>
                  <a:cubicBezTo>
                    <a:pt x="0" y="592764"/>
                    <a:pt x="592764" y="0"/>
                    <a:pt x="1323975" y="0"/>
                  </a:cubicBezTo>
                  <a:close/>
                </a:path>
              </a:pathLst>
            </a:custGeom>
            <a:solidFill>
              <a:schemeClr val="bg1"/>
            </a:solidFill>
            <a:ln w="793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04270" tIns="52135" rIns="104270" bIns="52135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MA" sz="1368">
                <a:solidFill>
                  <a:schemeClr val="bg1"/>
                </a:solidFill>
              </a:endParaRP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CB3EB30-FBDE-8627-C5A2-8168DF8BA30F}"/>
                </a:ext>
              </a:extLst>
            </p:cNvPr>
            <p:cNvGrpSpPr/>
            <p:nvPr/>
          </p:nvGrpSpPr>
          <p:grpSpPr>
            <a:xfrm>
              <a:off x="457585" y="3122712"/>
              <a:ext cx="2347721" cy="576546"/>
              <a:chOff x="457585" y="3122712"/>
              <a:chExt cx="2347721" cy="576546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FF1AD9CA-48F9-6C2A-3C7D-C5F921E57EF4}"/>
                  </a:ext>
                </a:extLst>
              </p:cNvPr>
              <p:cNvGrpSpPr/>
              <p:nvPr/>
            </p:nvGrpSpPr>
            <p:grpSpPr>
              <a:xfrm>
                <a:off x="876765" y="3122712"/>
                <a:ext cx="1928541" cy="576546"/>
                <a:chOff x="175274" y="1219434"/>
                <a:chExt cx="1691240" cy="505604"/>
              </a:xfrm>
            </p:grpSpPr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68FA8045-0922-D6CC-D629-4D503668C50E}"/>
                    </a:ext>
                  </a:extLst>
                </p:cNvPr>
                <p:cNvSpPr/>
                <p:nvPr/>
              </p:nvSpPr>
              <p:spPr>
                <a:xfrm>
                  <a:off x="175274" y="1540433"/>
                  <a:ext cx="1137090" cy="184605"/>
                </a:xfrm>
                <a:prstGeom prst="rect">
                  <a:avLst/>
                </a:prstGeom>
              </p:spPr>
              <p:txBody>
                <a:bodyPr wrap="none" lIns="0" tIns="0" rIns="0" bIns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368" dirty="0">
                      <a:solidFill>
                        <a:schemeClr val="bg1"/>
                      </a:solidFill>
                      <a:ea typeface="Times New Roman" panose="02020603050405020304" pitchFamily="18" charset="0"/>
                      <a:cs typeface="Arial" panose="020B0604020202020204" pitchFamily="34" charset="0"/>
                    </a:rPr>
                    <a:t>Daulatpur, Kushtia</a:t>
                  </a:r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CFF3CEF7-3C3F-CBCA-807A-5A14F7FA7043}"/>
                    </a:ext>
                  </a:extLst>
                </p:cNvPr>
                <p:cNvSpPr/>
                <p:nvPr/>
              </p:nvSpPr>
              <p:spPr>
                <a:xfrm>
                  <a:off x="175274" y="1219434"/>
                  <a:ext cx="1691240" cy="184605"/>
                </a:xfrm>
                <a:prstGeom prst="rect">
                  <a:avLst/>
                </a:prstGeom>
              </p:spPr>
              <p:txBody>
                <a:bodyPr wrap="none" lIns="0" tIns="0" rIns="0" bIns="0">
                  <a:sp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368" dirty="0">
                      <a:solidFill>
                        <a:schemeClr val="bg1"/>
                      </a:solidFill>
                      <a:ea typeface="Open Sans" panose="020B0606030504020204" pitchFamily="34" charset="0"/>
                      <a:cs typeface="Open Sans" panose="020B0606030504020204" pitchFamily="34" charset="0"/>
                    </a:rPr>
                    <a:t>abusaeed2433@gmail.com</a:t>
                  </a:r>
                  <a:endParaRPr lang="fr-FR" sz="1368" dirty="0">
                    <a:solidFill>
                      <a:schemeClr val="bg1"/>
                    </a:solidFill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</p:grpSp>
          <p:sp>
            <p:nvSpPr>
              <p:cNvPr id="17" name="شكل حر 85">
                <a:extLst>
                  <a:ext uri="{FF2B5EF4-FFF2-40B4-BE49-F238E27FC236}">
                    <a16:creationId xmlns:a16="http://schemas.microsoft.com/office/drawing/2014/main" id="{7C0AB79C-34F1-B6AD-909C-A8DBBD1CA8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7585" y="3167459"/>
                <a:ext cx="212022" cy="151174"/>
              </a:xfrm>
              <a:custGeom>
                <a:avLst/>
                <a:gdLst>
                  <a:gd name="connsiteX0" fmla="*/ 3316236 w 8372474"/>
                  <a:gd name="connsiteY0" fmla="*/ 3531540 h 5981701"/>
                  <a:gd name="connsiteX1" fmla="*/ 1307076 w 8372474"/>
                  <a:gd name="connsiteY1" fmla="*/ 5537782 h 5981701"/>
                  <a:gd name="connsiteX2" fmla="*/ 7035211 w 8372474"/>
                  <a:gd name="connsiteY2" fmla="*/ 5534939 h 5981701"/>
                  <a:gd name="connsiteX3" fmla="*/ 5064612 w 8372474"/>
                  <a:gd name="connsiteY3" fmla="*/ 3558654 h 5981701"/>
                  <a:gd name="connsiteX4" fmla="*/ 4317667 w 8372474"/>
                  <a:gd name="connsiteY4" fmla="*/ 4306522 h 5981701"/>
                  <a:gd name="connsiteX5" fmla="*/ 4091217 w 8372474"/>
                  <a:gd name="connsiteY5" fmla="*/ 4308903 h 5981701"/>
                  <a:gd name="connsiteX6" fmla="*/ 7887285 w 8372474"/>
                  <a:gd name="connsiteY6" fmla="*/ 736631 h 5981701"/>
                  <a:gd name="connsiteX7" fmla="*/ 5379748 w 8372474"/>
                  <a:gd name="connsiteY7" fmla="*/ 3243523 h 5981701"/>
                  <a:gd name="connsiteX8" fmla="*/ 7665088 w 8372474"/>
                  <a:gd name="connsiteY8" fmla="*/ 5527516 h 5981701"/>
                  <a:gd name="connsiteX9" fmla="*/ 7884020 w 8372474"/>
                  <a:gd name="connsiteY9" fmla="*/ 5078798 h 5981701"/>
                  <a:gd name="connsiteX10" fmla="*/ 7887285 w 8372474"/>
                  <a:gd name="connsiteY10" fmla="*/ 736631 h 5981701"/>
                  <a:gd name="connsiteX11" fmla="*/ 494711 w 8372474"/>
                  <a:gd name="connsiteY11" fmla="*/ 712818 h 5981701"/>
                  <a:gd name="connsiteX12" fmla="*/ 497974 w 8372474"/>
                  <a:gd name="connsiteY12" fmla="*/ 5054986 h 5981701"/>
                  <a:gd name="connsiteX13" fmla="*/ 716862 w 8372474"/>
                  <a:gd name="connsiteY13" fmla="*/ 5503704 h 5981701"/>
                  <a:gd name="connsiteX14" fmla="*/ 3001739 w 8372474"/>
                  <a:gd name="connsiteY14" fmla="*/ 3219711 h 5981701"/>
                  <a:gd name="connsiteX15" fmla="*/ 881060 w 8372474"/>
                  <a:gd name="connsiteY15" fmla="*/ 472017 h 5981701"/>
                  <a:gd name="connsiteX16" fmla="*/ 4067173 w 8372474"/>
                  <a:gd name="connsiteY16" fmla="*/ 3655748 h 5981701"/>
                  <a:gd name="connsiteX17" fmla="*/ 4212429 w 8372474"/>
                  <a:gd name="connsiteY17" fmla="*/ 3729567 h 5981701"/>
                  <a:gd name="connsiteX18" fmla="*/ 4348161 w 8372474"/>
                  <a:gd name="connsiteY18" fmla="*/ 3641461 h 5981701"/>
                  <a:gd name="connsiteX19" fmla="*/ 7519985 w 8372474"/>
                  <a:gd name="connsiteY19" fmla="*/ 472017 h 5981701"/>
                  <a:gd name="connsiteX20" fmla="*/ 892290 w 8372474"/>
                  <a:gd name="connsiteY20" fmla="*/ 0 h 5981701"/>
                  <a:gd name="connsiteX21" fmla="*/ 7480184 w 8372474"/>
                  <a:gd name="connsiteY21" fmla="*/ 0 h 5981701"/>
                  <a:gd name="connsiteX22" fmla="*/ 8372474 w 8372474"/>
                  <a:gd name="connsiteY22" fmla="*/ 892290 h 5981701"/>
                  <a:gd name="connsiteX23" fmla="*/ 8372474 w 8372474"/>
                  <a:gd name="connsiteY23" fmla="*/ 5089411 h 5981701"/>
                  <a:gd name="connsiteX24" fmla="*/ 7480184 w 8372474"/>
                  <a:gd name="connsiteY24" fmla="*/ 5981701 h 5981701"/>
                  <a:gd name="connsiteX25" fmla="*/ 892290 w 8372474"/>
                  <a:gd name="connsiteY25" fmla="*/ 5981701 h 5981701"/>
                  <a:gd name="connsiteX26" fmla="*/ 0 w 8372474"/>
                  <a:gd name="connsiteY26" fmla="*/ 5089411 h 5981701"/>
                  <a:gd name="connsiteX27" fmla="*/ 0 w 8372474"/>
                  <a:gd name="connsiteY27" fmla="*/ 892290 h 5981701"/>
                  <a:gd name="connsiteX28" fmla="*/ 892290 w 8372474"/>
                  <a:gd name="connsiteY28" fmla="*/ 0 h 59817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8372474" h="5981701">
                    <a:moveTo>
                      <a:pt x="3316236" y="3531540"/>
                    </a:moveTo>
                    <a:lnTo>
                      <a:pt x="1307076" y="5537782"/>
                    </a:lnTo>
                    <a:lnTo>
                      <a:pt x="7035211" y="5534939"/>
                    </a:lnTo>
                    <a:lnTo>
                      <a:pt x="5064612" y="3558654"/>
                    </a:lnTo>
                    <a:lnTo>
                      <a:pt x="4317667" y="4306522"/>
                    </a:lnTo>
                    <a:cubicBezTo>
                      <a:pt x="4246947" y="4383516"/>
                      <a:pt x="4152413" y="4365259"/>
                      <a:pt x="4091217" y="4308903"/>
                    </a:cubicBezTo>
                    <a:close/>
                    <a:moveTo>
                      <a:pt x="7887285" y="736631"/>
                    </a:moveTo>
                    <a:lnTo>
                      <a:pt x="5379748" y="3243523"/>
                    </a:lnTo>
                    <a:lnTo>
                      <a:pt x="7665088" y="5527516"/>
                    </a:lnTo>
                    <a:cubicBezTo>
                      <a:pt x="7783318" y="5489862"/>
                      <a:pt x="7896785" y="5392677"/>
                      <a:pt x="7884020" y="5078798"/>
                    </a:cubicBezTo>
                    <a:cubicBezTo>
                      <a:pt x="7877170" y="3582196"/>
                      <a:pt x="7894135" y="2233232"/>
                      <a:pt x="7887285" y="736631"/>
                    </a:cubicBezTo>
                    <a:close/>
                    <a:moveTo>
                      <a:pt x="494711" y="712818"/>
                    </a:moveTo>
                    <a:cubicBezTo>
                      <a:pt x="487861" y="2209420"/>
                      <a:pt x="504824" y="3558384"/>
                      <a:pt x="497974" y="5054986"/>
                    </a:cubicBezTo>
                    <a:cubicBezTo>
                      <a:pt x="485212" y="5368865"/>
                      <a:pt x="598656" y="5466050"/>
                      <a:pt x="716862" y="5503704"/>
                    </a:cubicBezTo>
                    <a:lnTo>
                      <a:pt x="3001739" y="3219711"/>
                    </a:lnTo>
                    <a:close/>
                    <a:moveTo>
                      <a:pt x="881060" y="472017"/>
                    </a:moveTo>
                    <a:lnTo>
                      <a:pt x="4067173" y="3655748"/>
                    </a:lnTo>
                    <a:cubicBezTo>
                      <a:pt x="4101304" y="3685117"/>
                      <a:pt x="4099716" y="3719248"/>
                      <a:pt x="4212429" y="3729567"/>
                    </a:cubicBezTo>
                    <a:cubicBezTo>
                      <a:pt x="4298154" y="3712104"/>
                      <a:pt x="4312442" y="3685118"/>
                      <a:pt x="4348161" y="3641461"/>
                    </a:cubicBezTo>
                    <a:lnTo>
                      <a:pt x="7519985" y="472017"/>
                    </a:lnTo>
                    <a:close/>
                    <a:moveTo>
                      <a:pt x="892290" y="0"/>
                    </a:moveTo>
                    <a:lnTo>
                      <a:pt x="7480184" y="0"/>
                    </a:lnTo>
                    <a:cubicBezTo>
                      <a:pt x="7972982" y="0"/>
                      <a:pt x="8372474" y="399492"/>
                      <a:pt x="8372474" y="892290"/>
                    </a:cubicBezTo>
                    <a:lnTo>
                      <a:pt x="8372474" y="5089411"/>
                    </a:lnTo>
                    <a:cubicBezTo>
                      <a:pt x="8372474" y="5582209"/>
                      <a:pt x="7972982" y="5981701"/>
                      <a:pt x="7480184" y="5981701"/>
                    </a:cubicBezTo>
                    <a:lnTo>
                      <a:pt x="892290" y="5981701"/>
                    </a:lnTo>
                    <a:cubicBezTo>
                      <a:pt x="399492" y="5981701"/>
                      <a:pt x="0" y="5582209"/>
                      <a:pt x="0" y="5089411"/>
                    </a:cubicBezTo>
                    <a:lnTo>
                      <a:pt x="0" y="892290"/>
                    </a:lnTo>
                    <a:cubicBezTo>
                      <a:pt x="0" y="399492"/>
                      <a:pt x="399492" y="0"/>
                      <a:pt x="89229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104270" tIns="52135" rIns="104270" bIns="52135" numCol="1" spcCol="0" rtlCol="1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fr-MA" sz="1368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4" name="Group 23"/>
          <p:cNvGrpSpPr/>
          <p:nvPr/>
        </p:nvGrpSpPr>
        <p:grpSpPr>
          <a:xfrm>
            <a:off x="73105" y="4325454"/>
            <a:ext cx="3323238" cy="4174872"/>
            <a:chOff x="261806" y="4324735"/>
            <a:chExt cx="2939194" cy="4174872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80208FF-FB76-1A3D-7E09-7992860E5D04}"/>
                </a:ext>
              </a:extLst>
            </p:cNvPr>
            <p:cNvSpPr/>
            <p:nvPr/>
          </p:nvSpPr>
          <p:spPr>
            <a:xfrm flipH="1">
              <a:off x="261806" y="4324735"/>
              <a:ext cx="2939194" cy="431029"/>
            </a:xfrm>
            <a:prstGeom prst="rect">
              <a:avLst/>
            </a:prstGeom>
            <a:noFill/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4270" tIns="52135" rIns="104270" bIns="521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08614" indent="-14482">
                <a:tabLst>
                  <a:tab pos="0" algn="l"/>
                </a:tabLst>
              </a:pPr>
              <a:r>
                <a:rPr lang="en-US" sz="2400" b="1" dirty="0">
                  <a:solidFill>
                    <a:schemeClr val="bg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Good At</a:t>
              </a:r>
              <a:endParaRPr lang="fr-FR" sz="2400" b="1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68C011A-471E-CF0C-4803-8AD7BACAD768}"/>
                </a:ext>
              </a:extLst>
            </p:cNvPr>
            <p:cNvSpPr/>
            <p:nvPr/>
          </p:nvSpPr>
          <p:spPr>
            <a:xfrm>
              <a:off x="353802" y="4823937"/>
              <a:ext cx="2839856" cy="36756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89202" tIns="44601" rIns="89202" bIns="44601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204556" indent="-204556">
                <a:spcBef>
                  <a:spcPts val="342"/>
                </a:spcBef>
                <a:spcAft>
                  <a:spcPts val="342"/>
                </a:spcAft>
                <a:buFont typeface="Wingdings" panose="05000000000000000000" pitchFamily="2" charset="2"/>
                <a:buChar char="§"/>
              </a:pPr>
              <a:r>
                <a:rPr lang="en-US" dirty="0">
                  <a:solidFill>
                    <a:schemeClr val="bg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Multiple Programming Lan.</a:t>
              </a:r>
            </a:p>
            <a:p>
              <a:pPr marL="204556" indent="-204556">
                <a:spcBef>
                  <a:spcPts val="342"/>
                </a:spcBef>
                <a:spcAft>
                  <a:spcPts val="342"/>
                </a:spcAft>
                <a:buFont typeface="Wingdings" panose="05000000000000000000" pitchFamily="2" charset="2"/>
                <a:buChar char="§"/>
              </a:pPr>
              <a:r>
                <a:rPr lang="en-US" dirty="0">
                  <a:solidFill>
                    <a:schemeClr val="bg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Algorithms &amp; Data Structures</a:t>
              </a:r>
            </a:p>
            <a:p>
              <a:pPr marL="204556" indent="-204556">
                <a:spcBef>
                  <a:spcPts val="342"/>
                </a:spcBef>
                <a:spcAft>
                  <a:spcPts val="342"/>
                </a:spcAft>
                <a:buFont typeface="Wingdings" panose="05000000000000000000" pitchFamily="2" charset="2"/>
                <a:buChar char="§"/>
              </a:pPr>
              <a:r>
                <a:rPr lang="en-US" dirty="0">
                  <a:solidFill>
                    <a:schemeClr val="bg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Android Development</a:t>
              </a:r>
            </a:p>
            <a:p>
              <a:pPr marL="204556" indent="-204556">
                <a:spcBef>
                  <a:spcPts val="342"/>
                </a:spcBef>
                <a:spcAft>
                  <a:spcPts val="342"/>
                </a:spcAft>
                <a:buFont typeface="Wingdings" panose="05000000000000000000" pitchFamily="2" charset="2"/>
                <a:buChar char="§"/>
              </a:pPr>
              <a:r>
                <a:rPr lang="en-US" dirty="0">
                  <a:solidFill>
                    <a:schemeClr val="bg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iOS Development</a:t>
              </a:r>
            </a:p>
            <a:p>
              <a:pPr marL="204556" indent="-204556">
                <a:spcBef>
                  <a:spcPts val="342"/>
                </a:spcBef>
                <a:spcAft>
                  <a:spcPts val="342"/>
                </a:spcAft>
                <a:buFont typeface="Wingdings" panose="05000000000000000000" pitchFamily="2" charset="2"/>
                <a:buChar char="§"/>
              </a:pPr>
              <a:r>
                <a:rPr lang="en-US" dirty="0">
                  <a:solidFill>
                    <a:schemeClr val="bg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Desktop app development</a:t>
              </a:r>
            </a:p>
            <a:p>
              <a:pPr marL="204556" indent="-204556">
                <a:spcBef>
                  <a:spcPts val="342"/>
                </a:spcBef>
                <a:spcAft>
                  <a:spcPts val="342"/>
                </a:spcAft>
                <a:buFont typeface="Wingdings" panose="05000000000000000000" pitchFamily="2" charset="2"/>
                <a:buChar char="§"/>
              </a:pPr>
              <a:r>
                <a:rPr lang="en-US" dirty="0">
                  <a:solidFill>
                    <a:schemeClr val="bg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Software Development</a:t>
              </a:r>
            </a:p>
            <a:p>
              <a:pPr marL="204556" indent="-204556">
                <a:spcBef>
                  <a:spcPts val="342"/>
                </a:spcBef>
                <a:spcAft>
                  <a:spcPts val="342"/>
                </a:spcAft>
                <a:buFont typeface="Wingdings" panose="05000000000000000000" pitchFamily="2" charset="2"/>
                <a:buChar char="§"/>
              </a:pPr>
              <a:r>
                <a:rPr lang="en-US" dirty="0">
                  <a:solidFill>
                    <a:schemeClr val="bg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Strong decision maker </a:t>
              </a:r>
            </a:p>
            <a:p>
              <a:pPr marL="204556" indent="-204556">
                <a:spcBef>
                  <a:spcPts val="342"/>
                </a:spcBef>
                <a:spcAft>
                  <a:spcPts val="342"/>
                </a:spcAft>
                <a:buFont typeface="Wingdings" panose="05000000000000000000" pitchFamily="2" charset="2"/>
                <a:buChar char="§"/>
              </a:pPr>
              <a:r>
                <a:rPr lang="en-US" dirty="0">
                  <a:solidFill>
                    <a:schemeClr val="bg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Teamwork and Collaboration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4920" y="7858664"/>
            <a:ext cx="2940326" cy="2272801"/>
            <a:chOff x="254464" y="7988136"/>
            <a:chExt cx="2940326" cy="2272801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53D8012-5F0A-7464-89BC-965A2E7694EF}"/>
                </a:ext>
              </a:extLst>
            </p:cNvPr>
            <p:cNvSpPr/>
            <p:nvPr/>
          </p:nvSpPr>
          <p:spPr>
            <a:xfrm flipH="1">
              <a:off x="254464" y="7988136"/>
              <a:ext cx="2939194" cy="431029"/>
            </a:xfrm>
            <a:prstGeom prst="rect">
              <a:avLst/>
            </a:prstGeom>
            <a:noFill/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4270" tIns="52135" rIns="104270" bIns="521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08614" indent="-14482">
                <a:tabLst>
                  <a:tab pos="0" algn="l"/>
                </a:tabLst>
              </a:pPr>
              <a:r>
                <a:rPr lang="fr-MA" sz="2400" b="1" dirty="0">
                  <a:solidFill>
                    <a:schemeClr val="bg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PL Languages</a:t>
              </a:r>
              <a:endParaRPr lang="fr-FR" sz="2400" b="1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73E8908-53F3-5034-467A-0CD72B6688D3}"/>
                </a:ext>
              </a:extLst>
            </p:cNvPr>
            <p:cNvSpPr txBox="1"/>
            <p:nvPr/>
          </p:nvSpPr>
          <p:spPr>
            <a:xfrm>
              <a:off x="445100" y="8475833"/>
              <a:ext cx="2749690" cy="178510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04556" indent="-204556" defTabSz="481380">
                <a:spcBef>
                  <a:spcPts val="342"/>
                </a:spcBef>
                <a:spcAft>
                  <a:spcPts val="342"/>
                </a:spcAft>
                <a:buFont typeface="Wingdings" panose="05000000000000000000" pitchFamily="2" charset="2"/>
                <a:buChar char="§"/>
              </a:pPr>
              <a:r>
                <a:rPr lang="en-US" dirty="0">
                  <a:solidFill>
                    <a:schemeClr val="bg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Java</a:t>
              </a:r>
              <a:endParaRPr lang="fr-FR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204556" indent="-204556" defTabSz="481380">
                <a:spcBef>
                  <a:spcPts val="342"/>
                </a:spcBef>
                <a:spcAft>
                  <a:spcPts val="342"/>
                </a:spcAft>
                <a:buFont typeface="Wingdings" panose="05000000000000000000" pitchFamily="2" charset="2"/>
                <a:buChar char="§"/>
              </a:pPr>
              <a:r>
                <a:rPr lang="en-US" dirty="0">
                  <a:solidFill>
                    <a:schemeClr val="bg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Kotlin</a:t>
              </a:r>
            </a:p>
            <a:p>
              <a:pPr marL="204556" indent="-204556" defTabSz="481380">
                <a:spcBef>
                  <a:spcPts val="342"/>
                </a:spcBef>
                <a:spcAft>
                  <a:spcPts val="342"/>
                </a:spcAft>
                <a:buFont typeface="Wingdings" panose="05000000000000000000" pitchFamily="2" charset="2"/>
                <a:buChar char="§"/>
              </a:pPr>
              <a:r>
                <a:rPr lang="en-US" dirty="0">
                  <a:solidFill>
                    <a:schemeClr val="bg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C / C++</a:t>
              </a:r>
            </a:p>
            <a:p>
              <a:pPr marL="204556" indent="-204556" defTabSz="481380">
                <a:spcBef>
                  <a:spcPts val="342"/>
                </a:spcBef>
                <a:spcAft>
                  <a:spcPts val="342"/>
                </a:spcAft>
                <a:buFont typeface="Wingdings" panose="05000000000000000000" pitchFamily="2" charset="2"/>
                <a:buChar char="§"/>
              </a:pPr>
              <a:r>
                <a:rPr lang="en-US" dirty="0">
                  <a:solidFill>
                    <a:schemeClr val="bg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Python</a:t>
              </a:r>
            </a:p>
            <a:p>
              <a:pPr marL="204556" indent="-204556" defTabSz="481380">
                <a:spcBef>
                  <a:spcPts val="342"/>
                </a:spcBef>
                <a:spcAft>
                  <a:spcPts val="342"/>
                </a:spcAft>
                <a:buFont typeface="Wingdings" panose="05000000000000000000" pitchFamily="2" charset="2"/>
                <a:buChar char="§"/>
              </a:pPr>
              <a:r>
                <a:rPr lang="en-US" dirty="0">
                  <a:solidFill>
                    <a:schemeClr val="bg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Swift</a:t>
              </a:r>
              <a:endParaRPr lang="fr-FR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73105" y="10351726"/>
            <a:ext cx="2947862" cy="1454626"/>
            <a:chOff x="217313" y="10210337"/>
            <a:chExt cx="2947862" cy="1454626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40A936C-6C6E-531C-BBA4-0B89B4969F74}"/>
                </a:ext>
              </a:extLst>
            </p:cNvPr>
            <p:cNvSpPr/>
            <p:nvPr/>
          </p:nvSpPr>
          <p:spPr>
            <a:xfrm flipH="1">
              <a:off x="217313" y="10210337"/>
              <a:ext cx="2944959" cy="431029"/>
            </a:xfrm>
            <a:prstGeom prst="rect">
              <a:avLst/>
            </a:prstGeom>
            <a:noFill/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4270" tIns="52135" rIns="104270" bIns="5213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08614" indent="-14482">
                <a:tabLst>
                  <a:tab pos="0" algn="l"/>
                </a:tabLst>
              </a:pPr>
              <a:r>
                <a:rPr lang="fr-MA" sz="2400" b="1" dirty="0">
                  <a:solidFill>
                    <a:schemeClr val="bg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Hobbies</a:t>
              </a:r>
              <a:endParaRPr lang="fr-FR" sz="2400" b="1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38F75BD-D859-DFD9-ADC8-D5C42818E0FB}"/>
                </a:ext>
              </a:extLst>
            </p:cNvPr>
            <p:cNvSpPr txBox="1"/>
            <p:nvPr/>
          </p:nvSpPr>
          <p:spPr>
            <a:xfrm>
              <a:off x="413514" y="10587745"/>
              <a:ext cx="2751661" cy="10772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04556" indent="-204556" defTabSz="481380">
                <a:spcBef>
                  <a:spcPts val="342"/>
                </a:spcBef>
                <a:spcAft>
                  <a:spcPts val="342"/>
                </a:spcAft>
                <a:buFont typeface="Wingdings" panose="05000000000000000000" pitchFamily="2" charset="2"/>
                <a:buChar char="§"/>
              </a:pPr>
              <a:r>
                <a:rPr lang="en-US" dirty="0">
                  <a:solidFill>
                    <a:schemeClr val="bg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Writing</a:t>
              </a:r>
              <a:endParaRPr lang="fr-FR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204556" indent="-204556" defTabSz="481380">
                <a:spcBef>
                  <a:spcPts val="342"/>
                </a:spcBef>
                <a:spcAft>
                  <a:spcPts val="342"/>
                </a:spcAft>
                <a:buFont typeface="Wingdings" panose="05000000000000000000" pitchFamily="2" charset="2"/>
                <a:buChar char="§"/>
              </a:pPr>
              <a:r>
                <a:rPr lang="en-US" dirty="0">
                  <a:solidFill>
                    <a:schemeClr val="bg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Drawing</a:t>
              </a:r>
              <a:endParaRPr lang="fr-FR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  <a:p>
              <a:pPr marL="204556" indent="-204556" defTabSz="481380">
                <a:spcBef>
                  <a:spcPts val="342"/>
                </a:spcBef>
                <a:spcAft>
                  <a:spcPts val="342"/>
                </a:spcAft>
                <a:buFont typeface="Wingdings" panose="05000000000000000000" pitchFamily="2" charset="2"/>
                <a:buChar char="§"/>
              </a:pPr>
              <a:r>
                <a:rPr lang="en-US" dirty="0">
                  <a:solidFill>
                    <a:schemeClr val="bg1"/>
                  </a:solidFill>
                  <a:ea typeface="Open Sans" panose="020B0606030504020204" pitchFamily="34" charset="0"/>
                  <a:cs typeface="Open Sans" panose="020B0606030504020204" pitchFamily="34" charset="0"/>
                </a:rPr>
                <a:t>Gaming</a:t>
              </a:r>
              <a:endParaRPr lang="fr-FR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641899" y="2716282"/>
            <a:ext cx="5308623" cy="7622951"/>
            <a:chOff x="3336522" y="4646100"/>
            <a:chExt cx="5438077" cy="7259819"/>
          </a:xfrm>
        </p:grpSpPr>
        <p:grpSp>
          <p:nvGrpSpPr>
            <p:cNvPr id="10" name="Group 9"/>
            <p:cNvGrpSpPr/>
            <p:nvPr/>
          </p:nvGrpSpPr>
          <p:grpSpPr>
            <a:xfrm>
              <a:off x="3336522" y="4646100"/>
              <a:ext cx="5427304" cy="2554033"/>
              <a:chOff x="3385129" y="7530413"/>
              <a:chExt cx="5240919" cy="2554033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46BA2BA3-3A20-48E2-AE94-D9D62FF72A37}"/>
                  </a:ext>
                </a:extLst>
              </p:cNvPr>
              <p:cNvSpPr/>
              <p:nvPr/>
            </p:nvSpPr>
            <p:spPr>
              <a:xfrm>
                <a:off x="3385129" y="7530413"/>
                <a:ext cx="3586947" cy="39876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fr-MA" sz="2281" b="1" dirty="0">
                    <a:solidFill>
                      <a:srgbClr val="2A1F2C"/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EDUCATION</a:t>
                </a:r>
                <a:endParaRPr lang="fr-FR" sz="1685" b="1" dirty="0">
                  <a:solidFill>
                    <a:srgbClr val="2A1F2C"/>
                  </a:solidFill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5" name="Subtitle 2">
                <a:extLst>
                  <a:ext uri="{FF2B5EF4-FFF2-40B4-BE49-F238E27FC236}">
                    <a16:creationId xmlns:a16="http://schemas.microsoft.com/office/drawing/2014/main" id="{60F95E97-7947-DCC2-542E-258DEC48A1B7}"/>
                  </a:ext>
                </a:extLst>
              </p:cNvPr>
              <p:cNvSpPr/>
              <p:nvPr/>
            </p:nvSpPr>
            <p:spPr>
              <a:xfrm>
                <a:off x="3421024" y="8016315"/>
                <a:ext cx="5205024" cy="2068131"/>
              </a:xfrm>
              <a:prstGeom prst="rect">
                <a:avLst/>
              </a:prstGeom>
              <a:noFill/>
              <a:ln cap="flat">
                <a:noFill/>
                <a:prstDash val="solid"/>
              </a:ln>
            </p:spPr>
            <p:txBody>
              <a:bodyPr vert="horz" wrap="square" lIns="94552" tIns="47276" rIns="94552" bIns="47276" anchor="t" anchorCtr="0" compatLnSpc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dirty="0">
                    <a:ea typeface="Open Sans" panose="020B0606030504020204" pitchFamily="34" charset="0"/>
                    <a:cs typeface="Open Sans" panose="020B0606030504020204" pitchFamily="34" charset="0"/>
                  </a:rPr>
                  <a:t>Higher Secondary Certificate | 2019</a:t>
                </a:r>
                <a:endParaRPr lang="fr-FR" dirty="0"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:r>
                  <a:rPr lang="en-US" dirty="0">
                    <a:ea typeface="Open Sans" panose="020B0606030504020204" pitchFamily="34" charset="0"/>
                    <a:cs typeface="Open Sans" panose="020B0606030504020204" pitchFamily="34" charset="0"/>
                  </a:rPr>
                  <a:t>New Govt. Degree College, Rajshahi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:r>
                  <a:rPr lang="en-US" dirty="0">
                    <a:ea typeface="Open Sans" panose="020B0606030504020204" pitchFamily="34" charset="0"/>
                    <a:cs typeface="Open Sans" panose="020B0606030504020204" pitchFamily="34" charset="0"/>
                  </a:rPr>
                  <a:t>GPA: 5.0</a:t>
                </a:r>
              </a:p>
              <a:p>
                <a:endParaRPr lang="en-US" dirty="0"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b="1" dirty="0">
                    <a:ea typeface="Open Sans" panose="020B0606030504020204" pitchFamily="34" charset="0"/>
                    <a:cs typeface="Open Sans" panose="020B0606030504020204" pitchFamily="34" charset="0"/>
                  </a:rPr>
                  <a:t>BSC in Computer Science and Engineering </a:t>
                </a:r>
                <a:r>
                  <a:rPr lang="en-US" dirty="0">
                    <a:ea typeface="Open Sans" panose="020B0606030504020204" pitchFamily="34" charset="0"/>
                    <a:cs typeface="Open Sans" panose="020B0606030504020204" pitchFamily="34" charset="0"/>
                  </a:rPr>
                  <a:t>| 2025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:r>
                  <a:rPr lang="en-US" dirty="0">
                    <a:ea typeface="Open Sans" panose="020B0606030504020204" pitchFamily="34" charset="0"/>
                    <a:cs typeface="Open Sans" panose="020B0606030504020204" pitchFamily="34" charset="0"/>
                  </a:rPr>
                  <a:t>Khulna University of Engineering &amp; Technology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:r>
                  <a:rPr lang="en-US" dirty="0">
                    <a:ea typeface="Open Sans" panose="020B0606030504020204" pitchFamily="34" charset="0"/>
                    <a:cs typeface="Open Sans" panose="020B0606030504020204" pitchFamily="34" charset="0"/>
                  </a:rPr>
                  <a:t>CGPA: 3.77</a:t>
                </a:r>
                <a:endParaRPr lang="fr-FR" dirty="0"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3356972" y="7432937"/>
              <a:ext cx="5381733" cy="1514028"/>
              <a:chOff x="3469274" y="8831229"/>
              <a:chExt cx="5381733" cy="1514028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4886ADC1-AE37-E1B5-30C5-CF9D378DF7D6}"/>
                  </a:ext>
                </a:extLst>
              </p:cNvPr>
              <p:cNvSpPr/>
              <p:nvPr/>
            </p:nvSpPr>
            <p:spPr>
              <a:xfrm>
                <a:off x="3505168" y="9268039"/>
                <a:ext cx="5345839" cy="1077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spcBef>
                    <a:spcPts val="342"/>
                  </a:spcBef>
                  <a:spcAft>
                    <a:spcPts val="342"/>
                  </a:spcAft>
                  <a:buFont typeface="Wingdings" panose="05000000000000000000" pitchFamily="2" charset="2"/>
                  <a:buChar char="Ø"/>
                </a:pPr>
                <a:r>
                  <a:rPr lang="en-US" dirty="0">
                    <a:ea typeface="Open Sans" panose="020B0606030504020204" pitchFamily="34" charset="0"/>
                    <a:cs typeface="Open Sans" panose="020B0606030504020204" pitchFamily="34" charset="0"/>
                  </a:rPr>
                  <a:t>Java Challenge: </a:t>
                </a:r>
                <a:r>
                  <a:rPr lang="en-US" b="1" dirty="0">
                    <a:ea typeface="Open Sans" panose="020B0606030504020204" pitchFamily="34" charset="0"/>
                    <a:cs typeface="Open Sans" panose="020B0606030504020204" pitchFamily="34" charset="0"/>
                  </a:rPr>
                  <a:t>HackerRank</a:t>
                </a:r>
              </a:p>
              <a:p>
                <a:pPr marL="285750" indent="-285750">
                  <a:spcBef>
                    <a:spcPts val="342"/>
                  </a:spcBef>
                  <a:spcAft>
                    <a:spcPts val="342"/>
                  </a:spcAft>
                  <a:buFont typeface="Wingdings" panose="05000000000000000000" pitchFamily="2" charset="2"/>
                  <a:buChar char="Ø"/>
                </a:pPr>
                <a:r>
                  <a:rPr lang="en-US" dirty="0">
                    <a:ea typeface="Open Sans" panose="020B0606030504020204" pitchFamily="34" charset="0"/>
                    <a:cs typeface="Open Sans" panose="020B0606030504020204" pitchFamily="34" charset="0"/>
                  </a:rPr>
                  <a:t>Android development: </a:t>
                </a:r>
                <a:r>
                  <a:rPr lang="en-US" b="1" dirty="0">
                    <a:ea typeface="Open Sans" panose="020B0606030504020204" pitchFamily="34" charset="0"/>
                    <a:cs typeface="Open Sans" panose="020B0606030504020204" pitchFamily="34" charset="0"/>
                  </a:rPr>
                  <a:t>Coursera</a:t>
                </a:r>
              </a:p>
              <a:p>
                <a:pPr marL="285750" indent="-285750">
                  <a:spcBef>
                    <a:spcPts val="342"/>
                  </a:spcBef>
                  <a:spcAft>
                    <a:spcPts val="342"/>
                  </a:spcAft>
                  <a:buFont typeface="Wingdings" panose="05000000000000000000" pitchFamily="2" charset="2"/>
                  <a:buChar char="Ø"/>
                </a:pPr>
                <a:r>
                  <a:rPr lang="en-US" dirty="0">
                    <a:ea typeface="Open Sans" panose="020B0606030504020204" pitchFamily="34" charset="0"/>
                    <a:cs typeface="Open Sans" panose="020B0606030504020204" pitchFamily="34" charset="0"/>
                  </a:rPr>
                  <a:t>Basic problem solving: </a:t>
                </a:r>
                <a:r>
                  <a:rPr lang="en-US" b="1" dirty="0">
                    <a:ea typeface="Open Sans" panose="020B0606030504020204" pitchFamily="34" charset="0"/>
                    <a:cs typeface="Open Sans" panose="020B0606030504020204" pitchFamily="34" charset="0"/>
                  </a:rPr>
                  <a:t>HackerRank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EAEA5D2C-75BE-95E8-7FF9-36F185AFA423}"/>
                  </a:ext>
                </a:extLst>
              </p:cNvPr>
              <p:cNvSpPr/>
              <p:nvPr/>
            </p:nvSpPr>
            <p:spPr>
              <a:xfrm>
                <a:off x="3469274" y="8831229"/>
                <a:ext cx="3586947" cy="39876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fr-MA" sz="2281" b="1" dirty="0">
                    <a:solidFill>
                      <a:srgbClr val="2A1F2C"/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CERTIFICATIONS</a:t>
                </a:r>
                <a:endParaRPr lang="fr-FR" sz="1685" b="1" dirty="0">
                  <a:solidFill>
                    <a:srgbClr val="2A1F2C"/>
                  </a:solidFill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3392867" y="9431959"/>
              <a:ext cx="5381732" cy="2473960"/>
              <a:chOff x="3459596" y="9336910"/>
              <a:chExt cx="5381732" cy="2473960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4886ADC1-AE37-E1B5-30C5-CF9D378DF7D6}"/>
                  </a:ext>
                </a:extLst>
              </p:cNvPr>
              <p:cNvSpPr/>
              <p:nvPr/>
            </p:nvSpPr>
            <p:spPr>
              <a:xfrm>
                <a:off x="3495489" y="9773720"/>
                <a:ext cx="5345839" cy="20371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spcBef>
                    <a:spcPts val="342"/>
                  </a:spcBef>
                  <a:spcAft>
                    <a:spcPts val="342"/>
                  </a:spcAft>
                  <a:buFont typeface="Wingdings" panose="05000000000000000000" pitchFamily="2" charset="2"/>
                  <a:buChar char="Ø"/>
                </a:pPr>
                <a:r>
                  <a:rPr lang="en-US" dirty="0">
                    <a:ea typeface="Open Sans" panose="020B0606030504020204" pitchFamily="34" charset="0"/>
                    <a:cs typeface="Open Sans" panose="020B0606030504020204" pitchFamily="34" charset="0"/>
                  </a:rPr>
                  <a:t>Shape Learning App</a:t>
                </a:r>
                <a:r>
                  <a:rPr lang="en-US" b="1" dirty="0">
                    <a:ea typeface="Open Sans" panose="020B0606030504020204" pitchFamily="34" charset="0"/>
                    <a:cs typeface="Open Sans" panose="020B0606030504020204" pitchFamily="34" charset="0"/>
                  </a:rPr>
                  <a:t>: Android, Java</a:t>
                </a:r>
              </a:p>
              <a:p>
                <a:pPr marL="285750" indent="-285750">
                  <a:spcBef>
                    <a:spcPts val="342"/>
                  </a:spcBef>
                  <a:spcAft>
                    <a:spcPts val="342"/>
                  </a:spcAft>
                  <a:buFont typeface="Wingdings" panose="05000000000000000000" pitchFamily="2" charset="2"/>
                  <a:buChar char="Ø"/>
                </a:pPr>
                <a:r>
                  <a:rPr lang="en-US" dirty="0">
                    <a:ea typeface="Open Sans" panose="020B0606030504020204" pitchFamily="34" charset="0"/>
                    <a:cs typeface="Open Sans" panose="020B0606030504020204" pitchFamily="34" charset="0"/>
                  </a:rPr>
                  <a:t>Home Rental App</a:t>
                </a:r>
                <a:r>
                  <a:rPr lang="en-US" b="1" dirty="0">
                    <a:ea typeface="Open Sans" panose="020B0606030504020204" pitchFamily="34" charset="0"/>
                    <a:cs typeface="Open Sans" panose="020B0606030504020204" pitchFamily="34" charset="0"/>
                  </a:rPr>
                  <a:t>: Android, Java</a:t>
                </a:r>
              </a:p>
              <a:p>
                <a:pPr marL="285750" indent="-285750">
                  <a:spcBef>
                    <a:spcPts val="342"/>
                  </a:spcBef>
                  <a:spcAft>
                    <a:spcPts val="342"/>
                  </a:spcAft>
                  <a:buFont typeface="Wingdings" panose="05000000000000000000" pitchFamily="2" charset="2"/>
                  <a:buChar char="Ø"/>
                </a:pPr>
                <a:r>
                  <a:rPr lang="en-US" dirty="0">
                    <a:ea typeface="Open Sans" panose="020B0606030504020204" pitchFamily="34" charset="0"/>
                    <a:cs typeface="Open Sans" panose="020B0606030504020204" pitchFamily="34" charset="0"/>
                  </a:rPr>
                  <a:t>Screen Share App: </a:t>
                </a:r>
                <a:r>
                  <a:rPr lang="en-US" b="1" dirty="0">
                    <a:ea typeface="Open Sans" panose="020B0606030504020204" pitchFamily="34" charset="0"/>
                    <a:cs typeface="Open Sans" panose="020B0606030504020204" pitchFamily="34" charset="0"/>
                  </a:rPr>
                  <a:t>Android, Desktop, Kotlin, Java</a:t>
                </a:r>
              </a:p>
              <a:p>
                <a:pPr marL="285750" indent="-285750">
                  <a:spcBef>
                    <a:spcPts val="342"/>
                  </a:spcBef>
                  <a:spcAft>
                    <a:spcPts val="342"/>
                  </a:spcAft>
                  <a:buFont typeface="Wingdings" panose="05000000000000000000" pitchFamily="2" charset="2"/>
                  <a:buChar char="Ø"/>
                </a:pPr>
                <a:r>
                  <a:rPr lang="en-US" dirty="0">
                    <a:ea typeface="Open Sans" panose="020B0606030504020204" pitchFamily="34" charset="0"/>
                    <a:cs typeface="Open Sans" panose="020B0606030504020204" pitchFamily="34" charset="0"/>
                  </a:rPr>
                  <a:t>Video Player</a:t>
                </a:r>
                <a:r>
                  <a:rPr lang="en-US" b="1" dirty="0">
                    <a:ea typeface="Open Sans" panose="020B0606030504020204" pitchFamily="34" charset="0"/>
                    <a:cs typeface="Open Sans" panose="020B0606030504020204" pitchFamily="34" charset="0"/>
                  </a:rPr>
                  <a:t>: Android, Java</a:t>
                </a:r>
              </a:p>
              <a:p>
                <a:pPr marL="285750" indent="-285750">
                  <a:spcBef>
                    <a:spcPts val="342"/>
                  </a:spcBef>
                  <a:spcAft>
                    <a:spcPts val="342"/>
                  </a:spcAft>
                  <a:buFont typeface="Wingdings" panose="05000000000000000000" pitchFamily="2" charset="2"/>
                  <a:buChar char="Ø"/>
                </a:pPr>
                <a:r>
                  <a:rPr lang="en-US" dirty="0">
                    <a:ea typeface="Open Sans" panose="020B0606030504020204" pitchFamily="34" charset="0"/>
                    <a:cs typeface="Open Sans" panose="020B0606030504020204" pitchFamily="34" charset="0"/>
                  </a:rPr>
                  <a:t>Smart White Board: </a:t>
                </a:r>
                <a:r>
                  <a:rPr lang="en-US" b="1" dirty="0">
                    <a:ea typeface="Open Sans" panose="020B0606030504020204" pitchFamily="34" charset="0"/>
                    <a:cs typeface="Open Sans" panose="020B0606030504020204" pitchFamily="34" charset="0"/>
                  </a:rPr>
                  <a:t>Android, Java, Kotlin</a:t>
                </a:r>
              </a:p>
              <a:p>
                <a:pPr marL="285750" indent="-285750">
                  <a:spcBef>
                    <a:spcPts val="342"/>
                  </a:spcBef>
                  <a:spcAft>
                    <a:spcPts val="342"/>
                  </a:spcAft>
                  <a:buFont typeface="Wingdings" panose="05000000000000000000" pitchFamily="2" charset="2"/>
                  <a:buChar char="Ø"/>
                </a:pPr>
                <a:r>
                  <a:rPr lang="en-US" dirty="0">
                    <a:ea typeface="Open Sans" panose="020B0606030504020204" pitchFamily="34" charset="0"/>
                    <a:cs typeface="Open Sans" panose="020B0606030504020204" pitchFamily="34" charset="0"/>
                  </a:rPr>
                  <a:t>Car Controller:</a:t>
                </a:r>
                <a:r>
                  <a:rPr lang="en-US" b="1" dirty="0">
                    <a:ea typeface="Open Sans" panose="020B0606030504020204" pitchFamily="34" charset="0"/>
                    <a:cs typeface="Open Sans" panose="020B0606030504020204" pitchFamily="34" charset="0"/>
                  </a:rPr>
                  <a:t> Hardware, Android, IOT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EAEA5D2C-75BE-95E8-7FF9-36F185AFA423}"/>
                  </a:ext>
                </a:extLst>
              </p:cNvPr>
              <p:cNvSpPr/>
              <p:nvPr/>
            </p:nvSpPr>
            <p:spPr>
              <a:xfrm>
                <a:off x="3459596" y="9336910"/>
                <a:ext cx="3586947" cy="39876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fr-MA" sz="2281" b="1" dirty="0">
                    <a:solidFill>
                      <a:srgbClr val="2A1F2C"/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Projects</a:t>
                </a:r>
                <a:endParaRPr lang="fr-FR" sz="1685" b="1" dirty="0">
                  <a:solidFill>
                    <a:srgbClr val="2A1F2C"/>
                  </a:solidFill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32284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321</TotalTime>
  <Words>170</Words>
  <Application>Microsoft Office PowerPoint</Application>
  <PresentationFormat>Custom</PresentationFormat>
  <Paragraphs>44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Open Sans</vt:lpstr>
      <vt:lpstr>Roboto</vt:lpstr>
      <vt:lpstr>Times New Roman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Language Lab</dc:creator>
  <cp:lastModifiedBy>Abu Saeed .</cp:lastModifiedBy>
  <cp:revision>17</cp:revision>
  <dcterms:created xsi:type="dcterms:W3CDTF">2024-02-08T06:46:21Z</dcterms:created>
  <dcterms:modified xsi:type="dcterms:W3CDTF">2024-07-23T09:22:32Z</dcterms:modified>
</cp:coreProperties>
</file>