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71" autoAdjust="0"/>
  </p:normalViewPr>
  <p:slideViewPr>
    <p:cSldViewPr>
      <p:cViewPr varScale="1">
        <p:scale>
          <a:sx n="70" d="100"/>
          <a:sy n="70" d="100"/>
        </p:scale>
        <p:origin x="-137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AFCC85-6283-4F80-91FA-3F7B26966946}" type="datetimeFigureOut">
              <a:rPr lang="en-US" smtClean="0"/>
              <a:t>7/8/2020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C18AC4-CE46-47A2-B6DE-B8F07A93455D}" type="slidenum">
              <a:rPr lang="en-US" smtClean="0"/>
              <a:t>‹#›</a:t>
            </a:fld>
            <a:endParaRPr lang="en-US"/>
          </a:p>
        </p:txBody>
      </p:sp>
    </p:spTree>
    <p:extLst>
      <p:ext uri="{BB962C8B-B14F-4D97-AF65-F5344CB8AC3E}">
        <p14:creationId xmlns:p14="http://schemas.microsoft.com/office/powerpoint/2010/main" val="3834875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C18AC4-CE46-47A2-B6DE-B8F07A93455D}" type="slidenum">
              <a:rPr lang="en-US" smtClean="0"/>
              <a:t>1</a:t>
            </a:fld>
            <a:endParaRPr lang="en-US"/>
          </a:p>
        </p:txBody>
      </p:sp>
    </p:spTree>
    <p:extLst>
      <p:ext uri="{BB962C8B-B14F-4D97-AF65-F5344CB8AC3E}">
        <p14:creationId xmlns:p14="http://schemas.microsoft.com/office/powerpoint/2010/main" val="273062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D73431-062C-4BFA-A015-7A1CFEB829A9}"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03E40-9B69-416D-AB40-978865AE343C}" type="slidenum">
              <a:rPr lang="en-US" smtClean="0"/>
              <a:t>‹#›</a:t>
            </a:fld>
            <a:endParaRPr lang="en-US"/>
          </a:p>
        </p:txBody>
      </p:sp>
    </p:spTree>
    <p:extLst>
      <p:ext uri="{BB962C8B-B14F-4D97-AF65-F5344CB8AC3E}">
        <p14:creationId xmlns:p14="http://schemas.microsoft.com/office/powerpoint/2010/main" val="259879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D73431-062C-4BFA-A015-7A1CFEB829A9}"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03E40-9B69-416D-AB40-978865AE343C}" type="slidenum">
              <a:rPr lang="en-US" smtClean="0"/>
              <a:t>‹#›</a:t>
            </a:fld>
            <a:endParaRPr lang="en-US"/>
          </a:p>
        </p:txBody>
      </p:sp>
    </p:spTree>
    <p:extLst>
      <p:ext uri="{BB962C8B-B14F-4D97-AF65-F5344CB8AC3E}">
        <p14:creationId xmlns:p14="http://schemas.microsoft.com/office/powerpoint/2010/main" val="2498681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D73431-062C-4BFA-A015-7A1CFEB829A9}"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03E40-9B69-416D-AB40-978865AE343C}" type="slidenum">
              <a:rPr lang="en-US" smtClean="0"/>
              <a:t>‹#›</a:t>
            </a:fld>
            <a:endParaRPr lang="en-US"/>
          </a:p>
        </p:txBody>
      </p:sp>
    </p:spTree>
    <p:extLst>
      <p:ext uri="{BB962C8B-B14F-4D97-AF65-F5344CB8AC3E}">
        <p14:creationId xmlns:p14="http://schemas.microsoft.com/office/powerpoint/2010/main" val="86153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D73431-062C-4BFA-A015-7A1CFEB829A9}"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03E40-9B69-416D-AB40-978865AE343C}" type="slidenum">
              <a:rPr lang="en-US" smtClean="0"/>
              <a:t>‹#›</a:t>
            </a:fld>
            <a:endParaRPr lang="en-US"/>
          </a:p>
        </p:txBody>
      </p:sp>
    </p:spTree>
    <p:extLst>
      <p:ext uri="{BB962C8B-B14F-4D97-AF65-F5344CB8AC3E}">
        <p14:creationId xmlns:p14="http://schemas.microsoft.com/office/powerpoint/2010/main" val="4100877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D73431-062C-4BFA-A015-7A1CFEB829A9}"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03E40-9B69-416D-AB40-978865AE343C}" type="slidenum">
              <a:rPr lang="en-US" smtClean="0"/>
              <a:t>‹#›</a:t>
            </a:fld>
            <a:endParaRPr lang="en-US"/>
          </a:p>
        </p:txBody>
      </p:sp>
    </p:spTree>
    <p:extLst>
      <p:ext uri="{BB962C8B-B14F-4D97-AF65-F5344CB8AC3E}">
        <p14:creationId xmlns:p14="http://schemas.microsoft.com/office/powerpoint/2010/main" val="4170002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D73431-062C-4BFA-A015-7A1CFEB829A9}" type="datetimeFigureOut">
              <a:rPr lang="en-US" smtClean="0"/>
              <a:t>7/8/2020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03E40-9B69-416D-AB40-978865AE343C}" type="slidenum">
              <a:rPr lang="en-US" smtClean="0"/>
              <a:t>‹#›</a:t>
            </a:fld>
            <a:endParaRPr lang="en-US"/>
          </a:p>
        </p:txBody>
      </p:sp>
    </p:spTree>
    <p:extLst>
      <p:ext uri="{BB962C8B-B14F-4D97-AF65-F5344CB8AC3E}">
        <p14:creationId xmlns:p14="http://schemas.microsoft.com/office/powerpoint/2010/main" val="3506399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D73431-062C-4BFA-A015-7A1CFEB829A9}" type="datetimeFigureOut">
              <a:rPr lang="en-US" smtClean="0"/>
              <a:t>7/8/2020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003E40-9B69-416D-AB40-978865AE343C}" type="slidenum">
              <a:rPr lang="en-US" smtClean="0"/>
              <a:t>‹#›</a:t>
            </a:fld>
            <a:endParaRPr lang="en-US"/>
          </a:p>
        </p:txBody>
      </p:sp>
    </p:spTree>
    <p:extLst>
      <p:ext uri="{BB962C8B-B14F-4D97-AF65-F5344CB8AC3E}">
        <p14:creationId xmlns:p14="http://schemas.microsoft.com/office/powerpoint/2010/main" val="1106917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D73431-062C-4BFA-A015-7A1CFEB829A9}" type="datetimeFigureOut">
              <a:rPr lang="en-US" smtClean="0"/>
              <a:t>7/8/2020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003E40-9B69-416D-AB40-978865AE343C}" type="slidenum">
              <a:rPr lang="en-US" smtClean="0"/>
              <a:t>‹#›</a:t>
            </a:fld>
            <a:endParaRPr lang="en-US"/>
          </a:p>
        </p:txBody>
      </p:sp>
    </p:spTree>
    <p:extLst>
      <p:ext uri="{BB962C8B-B14F-4D97-AF65-F5344CB8AC3E}">
        <p14:creationId xmlns:p14="http://schemas.microsoft.com/office/powerpoint/2010/main" val="3125325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D73431-062C-4BFA-A015-7A1CFEB829A9}" type="datetimeFigureOut">
              <a:rPr lang="en-US" smtClean="0"/>
              <a:t>7/8/2020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003E40-9B69-416D-AB40-978865AE343C}" type="slidenum">
              <a:rPr lang="en-US" smtClean="0"/>
              <a:t>‹#›</a:t>
            </a:fld>
            <a:endParaRPr lang="en-US"/>
          </a:p>
        </p:txBody>
      </p:sp>
    </p:spTree>
    <p:extLst>
      <p:ext uri="{BB962C8B-B14F-4D97-AF65-F5344CB8AC3E}">
        <p14:creationId xmlns:p14="http://schemas.microsoft.com/office/powerpoint/2010/main" val="1469525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D73431-062C-4BFA-A015-7A1CFEB829A9}" type="datetimeFigureOut">
              <a:rPr lang="en-US" smtClean="0"/>
              <a:t>7/8/2020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03E40-9B69-416D-AB40-978865AE343C}" type="slidenum">
              <a:rPr lang="en-US" smtClean="0"/>
              <a:t>‹#›</a:t>
            </a:fld>
            <a:endParaRPr lang="en-US"/>
          </a:p>
        </p:txBody>
      </p:sp>
    </p:spTree>
    <p:extLst>
      <p:ext uri="{BB962C8B-B14F-4D97-AF65-F5344CB8AC3E}">
        <p14:creationId xmlns:p14="http://schemas.microsoft.com/office/powerpoint/2010/main" val="1071086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D73431-062C-4BFA-A015-7A1CFEB829A9}" type="datetimeFigureOut">
              <a:rPr lang="en-US" smtClean="0"/>
              <a:t>7/8/2020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03E40-9B69-416D-AB40-978865AE343C}" type="slidenum">
              <a:rPr lang="en-US" smtClean="0"/>
              <a:t>‹#›</a:t>
            </a:fld>
            <a:endParaRPr lang="en-US"/>
          </a:p>
        </p:txBody>
      </p:sp>
    </p:spTree>
    <p:extLst>
      <p:ext uri="{BB962C8B-B14F-4D97-AF65-F5344CB8AC3E}">
        <p14:creationId xmlns:p14="http://schemas.microsoft.com/office/powerpoint/2010/main" val="3323304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D73431-062C-4BFA-A015-7A1CFEB829A9}" type="datetimeFigureOut">
              <a:rPr lang="en-US" smtClean="0"/>
              <a:t>7/8/2020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003E40-9B69-416D-AB40-978865AE343C}" type="slidenum">
              <a:rPr lang="en-US" smtClean="0"/>
              <a:t>‹#›</a:t>
            </a:fld>
            <a:endParaRPr lang="en-US"/>
          </a:p>
        </p:txBody>
      </p:sp>
    </p:spTree>
    <p:extLst>
      <p:ext uri="{BB962C8B-B14F-4D97-AF65-F5344CB8AC3E}">
        <p14:creationId xmlns:p14="http://schemas.microsoft.com/office/powerpoint/2010/main" val="1182775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Automation Framework</a:t>
            </a:r>
            <a:endParaRPr lang="en-US" dirty="0"/>
          </a:p>
        </p:txBody>
      </p:sp>
      <p:sp>
        <p:nvSpPr>
          <p:cNvPr id="3" name="Subtitle 2"/>
          <p:cNvSpPr>
            <a:spLocks noGrp="1"/>
          </p:cNvSpPr>
          <p:nvPr>
            <p:ph type="subTitle" idx="1"/>
          </p:nvPr>
        </p:nvSpPr>
        <p:spPr/>
        <p:txBody>
          <a:bodyPr/>
          <a:lstStyle/>
          <a:p>
            <a:r>
              <a:rPr lang="en-US" dirty="0" smtClean="0"/>
              <a:t>Design And Implementation Goals And Standards</a:t>
            </a:r>
            <a:endParaRPr lang="en-US" dirty="0"/>
          </a:p>
        </p:txBody>
      </p:sp>
    </p:spTree>
    <p:extLst>
      <p:ext uri="{BB962C8B-B14F-4D97-AF65-F5344CB8AC3E}">
        <p14:creationId xmlns:p14="http://schemas.microsoft.com/office/powerpoint/2010/main" val="14545748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477962"/>
          </a:xfrm>
        </p:spPr>
        <p:txBody>
          <a:bodyPr>
            <a:normAutofit/>
          </a:bodyPr>
          <a:lstStyle/>
          <a:p>
            <a:r>
              <a:rPr lang="en-US" u="sng" dirty="0" smtClean="0"/>
              <a:t>Built-in Exception/Popups Handling And Reporting</a:t>
            </a:r>
            <a:endParaRPr lang="en-US" u="sng" dirty="0"/>
          </a:p>
        </p:txBody>
      </p:sp>
      <p:sp>
        <p:nvSpPr>
          <p:cNvPr id="3" name="Content Placeholder 2"/>
          <p:cNvSpPr>
            <a:spLocks noGrp="1"/>
          </p:cNvSpPr>
          <p:nvPr>
            <p:ph idx="1"/>
          </p:nvPr>
        </p:nvSpPr>
        <p:spPr>
          <a:xfrm>
            <a:off x="152400" y="1752600"/>
            <a:ext cx="8839200" cy="4906963"/>
          </a:xfrm>
        </p:spPr>
        <p:txBody>
          <a:bodyPr>
            <a:normAutofit fontScale="92500" lnSpcReduction="10000"/>
          </a:bodyPr>
          <a:lstStyle/>
          <a:p>
            <a:r>
              <a:rPr lang="en-US" dirty="0" smtClean="0"/>
              <a:t>Any Kind Of Unhandled Error Pop Up Box Is Detected And Reported To The Test Report And Log Files Automatically</a:t>
            </a:r>
          </a:p>
          <a:p>
            <a:r>
              <a:rPr lang="en-US" dirty="0" smtClean="0"/>
              <a:t>Any Kind Of Unknown Error Pop Up Box Is Detected And Reported To the Test Report And Log Files Automatically</a:t>
            </a:r>
          </a:p>
          <a:p>
            <a:r>
              <a:rPr lang="en-US" dirty="0" smtClean="0"/>
              <a:t>Sets The Test Run Stopper Indicator Due To Error</a:t>
            </a:r>
          </a:p>
          <a:p>
            <a:r>
              <a:rPr lang="en-US" dirty="0"/>
              <a:t>The Test Engine Controls Whether To Continue Or Interrupt The Test Run Due To </a:t>
            </a:r>
            <a:r>
              <a:rPr lang="en-US" dirty="0" smtClean="0"/>
              <a:t>Exception </a:t>
            </a:r>
            <a:r>
              <a:rPr lang="en-US" dirty="0"/>
              <a:t>As Per Instruction From The Automated Test (The Outer Tier)</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29877800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477962"/>
          </a:xfrm>
        </p:spPr>
        <p:txBody>
          <a:bodyPr>
            <a:normAutofit/>
          </a:bodyPr>
          <a:lstStyle/>
          <a:p>
            <a:r>
              <a:rPr lang="en-US" u="sng" dirty="0" smtClean="0"/>
              <a:t>Common External File Input/Output </a:t>
            </a:r>
            <a:r>
              <a:rPr lang="en-US" u="sng" dirty="0"/>
              <a:t>R</a:t>
            </a:r>
            <a:r>
              <a:rPr lang="en-US" u="sng" dirty="0" smtClean="0"/>
              <a:t>outines</a:t>
            </a:r>
            <a:endParaRPr lang="en-US" u="sng" dirty="0"/>
          </a:p>
        </p:txBody>
      </p:sp>
      <p:sp>
        <p:nvSpPr>
          <p:cNvPr id="3" name="Content Placeholder 2"/>
          <p:cNvSpPr>
            <a:spLocks noGrp="1"/>
          </p:cNvSpPr>
          <p:nvPr>
            <p:ph idx="1"/>
          </p:nvPr>
        </p:nvSpPr>
        <p:spPr>
          <a:xfrm>
            <a:off x="152400" y="1828800"/>
            <a:ext cx="8839200" cy="4830763"/>
          </a:xfrm>
        </p:spPr>
        <p:txBody>
          <a:bodyPr>
            <a:normAutofit fontScale="85000" lnSpcReduction="10000"/>
          </a:bodyPr>
          <a:lstStyle/>
          <a:p>
            <a:r>
              <a:rPr lang="en-US" dirty="0" smtClean="0"/>
              <a:t>One Common Routine For Handling All Kinds Of Test Data Input</a:t>
            </a:r>
          </a:p>
          <a:p>
            <a:r>
              <a:rPr lang="en-US" dirty="0" smtClean="0"/>
              <a:t>One Common Routine For Handling All Kinds Of Test Result Output</a:t>
            </a:r>
          </a:p>
          <a:p>
            <a:r>
              <a:rPr lang="en-US" dirty="0"/>
              <a:t>One Common Routine For </a:t>
            </a:r>
            <a:r>
              <a:rPr lang="en-US" dirty="0" smtClean="0"/>
              <a:t>Printing Pre Formatted Header And Footer Information To The Test Report And Log Files</a:t>
            </a:r>
          </a:p>
          <a:p>
            <a:r>
              <a:rPr lang="en-US" dirty="0" smtClean="0"/>
              <a:t>One Common Routine For Handling All Kinds Of Test Input Files As Attachments</a:t>
            </a:r>
          </a:p>
          <a:p>
            <a:r>
              <a:rPr lang="en-US" dirty="0" smtClean="0"/>
              <a:t>Test Data Input Supported In Excel Data Sheet Format Only</a:t>
            </a:r>
          </a:p>
          <a:p>
            <a:r>
              <a:rPr lang="en-US" dirty="0" smtClean="0"/>
              <a:t>Test Result Output Supported In Unicode Text File Format Only</a:t>
            </a:r>
          </a:p>
        </p:txBody>
      </p:sp>
    </p:spTree>
    <p:extLst>
      <p:ext uri="{BB962C8B-B14F-4D97-AF65-F5344CB8AC3E}">
        <p14:creationId xmlns:p14="http://schemas.microsoft.com/office/powerpoint/2010/main" val="26963237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477962"/>
          </a:xfrm>
        </p:spPr>
        <p:txBody>
          <a:bodyPr>
            <a:normAutofit fontScale="90000"/>
          </a:bodyPr>
          <a:lstStyle/>
          <a:p>
            <a:r>
              <a:rPr lang="en-US" u="sng" dirty="0" smtClean="0"/>
              <a:t>Fully Data Driven Approach For Automated Test Development (No Cryptic Scripting/Coding)</a:t>
            </a:r>
            <a:endParaRPr lang="en-US" u="sng" dirty="0"/>
          </a:p>
        </p:txBody>
      </p:sp>
      <p:sp>
        <p:nvSpPr>
          <p:cNvPr id="3" name="Content Placeholder 2"/>
          <p:cNvSpPr>
            <a:spLocks noGrp="1"/>
          </p:cNvSpPr>
          <p:nvPr>
            <p:ph idx="1"/>
          </p:nvPr>
        </p:nvSpPr>
        <p:spPr>
          <a:xfrm>
            <a:off x="152400" y="2133600"/>
            <a:ext cx="8839200" cy="4525963"/>
          </a:xfrm>
        </p:spPr>
        <p:txBody>
          <a:bodyPr>
            <a:normAutofit fontScale="70000" lnSpcReduction="20000"/>
          </a:bodyPr>
          <a:lstStyle/>
          <a:p>
            <a:r>
              <a:rPr lang="en-US" dirty="0" smtClean="0"/>
              <a:t>The Automated Test And All Related Input Data Are Bundled In One Excel File</a:t>
            </a:r>
          </a:p>
          <a:p>
            <a:r>
              <a:rPr lang="en-US" dirty="0" smtClean="0"/>
              <a:t>Each Of Such Excel File Represents One Complete Automated Test Based On The Corresponding Test Case</a:t>
            </a:r>
          </a:p>
          <a:p>
            <a:r>
              <a:rPr lang="en-US" dirty="0" smtClean="0"/>
              <a:t>The “Test Main” Datasheet Contains The Sequential Test Steps Mapped Into Corresponding Method Calls Only, </a:t>
            </a:r>
            <a:r>
              <a:rPr lang="en-US" u="sng" dirty="0" smtClean="0"/>
              <a:t>No Cryptic Scripting/Coding Required</a:t>
            </a:r>
            <a:endParaRPr lang="en-US" dirty="0" smtClean="0"/>
          </a:p>
          <a:p>
            <a:r>
              <a:rPr lang="en-US" dirty="0" smtClean="0"/>
              <a:t>The “Test Params” Datasheet Contains All The Local And Redefined Global Parameters Used By The Automated Test</a:t>
            </a:r>
          </a:p>
          <a:p>
            <a:r>
              <a:rPr lang="en-US" dirty="0" smtClean="0"/>
              <a:t>The “Test Data Sheet(s)”, One Or More, Contain(s) The Raw Test Data For Data Driving The Automated Test For All Actions And Verifications</a:t>
            </a:r>
          </a:p>
          <a:p>
            <a:r>
              <a:rPr lang="en-US" dirty="0" smtClean="0"/>
              <a:t>Any Tester With Proper Training On The Framework Usage, Can Develop Automated Tests Without Having Any Prior Knowledge Or Skill In Scripting Or Coding  </a:t>
            </a:r>
            <a:endParaRPr lang="en-US" dirty="0"/>
          </a:p>
        </p:txBody>
      </p:sp>
    </p:spTree>
    <p:extLst>
      <p:ext uri="{BB962C8B-B14F-4D97-AF65-F5344CB8AC3E}">
        <p14:creationId xmlns:p14="http://schemas.microsoft.com/office/powerpoint/2010/main" val="3552657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u="sng" dirty="0" smtClean="0"/>
              <a:t>The Automated Test Data File Layout: Excel Datasheet “Test Main”</a:t>
            </a:r>
            <a:endParaRPr lang="en-US"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1447800"/>
            <a:ext cx="8991600" cy="5334000"/>
          </a:xfrm>
        </p:spPr>
      </p:pic>
    </p:spTree>
    <p:extLst>
      <p:ext uri="{BB962C8B-B14F-4D97-AF65-F5344CB8AC3E}">
        <p14:creationId xmlns:p14="http://schemas.microsoft.com/office/powerpoint/2010/main" val="27493178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u="sng" dirty="0" smtClean="0"/>
              <a:t>The Automated Test Data File Layout: Excel Datasheet “Test Params”</a:t>
            </a:r>
            <a:endParaRPr lang="en-US"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1447800"/>
            <a:ext cx="8991600" cy="5334000"/>
          </a:xfrm>
        </p:spPr>
      </p:pic>
    </p:spTree>
    <p:extLst>
      <p:ext uri="{BB962C8B-B14F-4D97-AF65-F5344CB8AC3E}">
        <p14:creationId xmlns:p14="http://schemas.microsoft.com/office/powerpoint/2010/main" val="39614250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u="sng" dirty="0" smtClean="0"/>
              <a:t>The Automated Test Data File Layout: Excel Datasheet “Field Data Setting”</a:t>
            </a:r>
            <a:endParaRPr lang="en-US"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1447800"/>
            <a:ext cx="8991600" cy="5334000"/>
          </a:xfrm>
        </p:spPr>
      </p:pic>
    </p:spTree>
    <p:extLst>
      <p:ext uri="{BB962C8B-B14F-4D97-AF65-F5344CB8AC3E}">
        <p14:creationId xmlns:p14="http://schemas.microsoft.com/office/powerpoint/2010/main" val="32646589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143000"/>
          </a:xfrm>
        </p:spPr>
        <p:txBody>
          <a:bodyPr>
            <a:normAutofit fontScale="90000"/>
          </a:bodyPr>
          <a:lstStyle/>
          <a:p>
            <a:r>
              <a:rPr lang="en-US" u="sng" dirty="0" smtClean="0"/>
              <a:t>The Automated Test Data File Layout: Excel Datasheet “Field Label Verification”</a:t>
            </a:r>
            <a:endParaRPr lang="en-US"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1371600"/>
            <a:ext cx="8991600" cy="5410200"/>
          </a:xfrm>
        </p:spPr>
      </p:pic>
    </p:spTree>
    <p:extLst>
      <p:ext uri="{BB962C8B-B14F-4D97-AF65-F5344CB8AC3E}">
        <p14:creationId xmlns:p14="http://schemas.microsoft.com/office/powerpoint/2010/main" val="22643254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143000"/>
          </a:xfrm>
        </p:spPr>
        <p:txBody>
          <a:bodyPr>
            <a:normAutofit fontScale="90000"/>
          </a:bodyPr>
          <a:lstStyle/>
          <a:p>
            <a:r>
              <a:rPr lang="en-US" u="sng" dirty="0" smtClean="0"/>
              <a:t>The Automated Test Data File Layout: Excel Datasheet “Field Data Verification”</a:t>
            </a:r>
            <a:endParaRPr lang="en-US"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1371600"/>
            <a:ext cx="8991600" cy="5410200"/>
          </a:xfrm>
        </p:spPr>
      </p:pic>
    </p:spTree>
    <p:extLst>
      <p:ext uri="{BB962C8B-B14F-4D97-AF65-F5344CB8AC3E}">
        <p14:creationId xmlns:p14="http://schemas.microsoft.com/office/powerpoint/2010/main" val="41358012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143000"/>
          </a:xfrm>
        </p:spPr>
        <p:txBody>
          <a:bodyPr>
            <a:normAutofit fontScale="90000"/>
          </a:bodyPr>
          <a:lstStyle/>
          <a:p>
            <a:r>
              <a:rPr lang="en-US" u="sng" dirty="0" smtClean="0"/>
              <a:t>The Automated Test Data File Layout: Excel Datasheet “Test Action Repeat”</a:t>
            </a:r>
            <a:endParaRPr lang="en-US"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1371600"/>
            <a:ext cx="8991600" cy="5410200"/>
          </a:xfrm>
        </p:spPr>
      </p:pic>
    </p:spTree>
    <p:extLst>
      <p:ext uri="{BB962C8B-B14F-4D97-AF65-F5344CB8AC3E}">
        <p14:creationId xmlns:p14="http://schemas.microsoft.com/office/powerpoint/2010/main" val="40696381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u="sng" dirty="0" smtClean="0"/>
              <a:t>Test Automation Prerequisites</a:t>
            </a:r>
            <a:endParaRPr lang="en-US" u="sng" dirty="0"/>
          </a:p>
        </p:txBody>
      </p:sp>
      <p:sp>
        <p:nvSpPr>
          <p:cNvPr id="3" name="Content Placeholder 2"/>
          <p:cNvSpPr>
            <a:spLocks noGrp="1"/>
          </p:cNvSpPr>
          <p:nvPr>
            <p:ph idx="1"/>
          </p:nvPr>
        </p:nvSpPr>
        <p:spPr>
          <a:xfrm>
            <a:off x="152400" y="990600"/>
            <a:ext cx="8915400" cy="5715000"/>
          </a:xfrm>
        </p:spPr>
        <p:txBody>
          <a:bodyPr>
            <a:normAutofit fontScale="62500" lnSpcReduction="20000"/>
          </a:bodyPr>
          <a:lstStyle/>
          <a:p>
            <a:r>
              <a:rPr lang="en-US" dirty="0" smtClean="0"/>
              <a:t>The Test Cases That Are Suitable And Worthwhile For Automation Must Be Selected Wisely With Due Diligence </a:t>
            </a:r>
          </a:p>
          <a:p>
            <a:r>
              <a:rPr lang="en-US" dirty="0" smtClean="0"/>
              <a:t>Test Automation Is Most Effective For GUI Based Regression Tests Only</a:t>
            </a:r>
          </a:p>
          <a:p>
            <a:r>
              <a:rPr lang="en-US" dirty="0" smtClean="0"/>
              <a:t>Test Automation Should Be Used For Application Features That Are Stable</a:t>
            </a:r>
          </a:p>
          <a:p>
            <a:r>
              <a:rPr lang="en-US" dirty="0" smtClean="0"/>
              <a:t>The Regression Test Cases Must Be Written In Automation Friendly Manner With Specific, Clear And Sufficient Details, No Vague Statements, No Guess Work, No Repetitious Verification</a:t>
            </a:r>
          </a:p>
          <a:p>
            <a:r>
              <a:rPr lang="en-US" dirty="0" smtClean="0"/>
              <a:t>Each Test Case For Automation Should Be Targeted For Thorough Testing Of One Specific Feature Of The Application Instead Of Cramming In Too Many Of Them In One Test Case</a:t>
            </a:r>
          </a:p>
          <a:p>
            <a:r>
              <a:rPr lang="en-US" dirty="0" smtClean="0"/>
              <a:t>There Should Be Predefined And Well Maintained Data Sets For The Test Cases For Test Automation</a:t>
            </a:r>
          </a:p>
          <a:p>
            <a:r>
              <a:rPr lang="en-US" dirty="0" smtClean="0"/>
              <a:t>Manual Review Of The Test Result Report File And The Captured Screen Shots During Runtime Is Mandatory</a:t>
            </a:r>
          </a:p>
          <a:p>
            <a:r>
              <a:rPr lang="en-US" dirty="0" smtClean="0"/>
              <a:t>There Should Be A Separate Application Server With Strict Version Control In Place For Test Automation Run</a:t>
            </a:r>
          </a:p>
          <a:p>
            <a:r>
              <a:rPr lang="en-US" dirty="0" smtClean="0"/>
              <a:t>There Should Be A Dedicated Team Of At Least Two Engineers For Test Automation Framework Updates And Maintenance</a:t>
            </a:r>
          </a:p>
          <a:p>
            <a:r>
              <a:rPr lang="en-US" dirty="0" smtClean="0"/>
              <a:t>Reasonable R&amp;D Time Should Be Allocated Without Undue Pressure For Finding Solutions Of Unexpected Or Intriguing Challenges In Test Automation</a:t>
            </a:r>
            <a:endParaRPr lang="en-US" dirty="0"/>
          </a:p>
        </p:txBody>
      </p:sp>
    </p:spTree>
    <p:extLst>
      <p:ext uri="{BB962C8B-B14F-4D97-AF65-F5344CB8AC3E}">
        <p14:creationId xmlns:p14="http://schemas.microsoft.com/office/powerpoint/2010/main" val="24555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477962"/>
          </a:xfrm>
        </p:spPr>
        <p:txBody>
          <a:bodyPr>
            <a:normAutofit fontScale="90000"/>
          </a:bodyPr>
          <a:lstStyle/>
          <a:p>
            <a:r>
              <a:rPr lang="en-US" u="sng" dirty="0" smtClean="0"/>
              <a:t>Ten Commandments For </a:t>
            </a:r>
            <a:r>
              <a:rPr lang="en-US" u="sng" dirty="0" err="1" smtClean="0"/>
              <a:t>Robust,Readable,Maintainable,Reusable</a:t>
            </a:r>
            <a:r>
              <a:rPr lang="en-US" u="sng" dirty="0" smtClean="0"/>
              <a:t> Framework</a:t>
            </a:r>
            <a:endParaRPr lang="en-US" u="sng" dirty="0"/>
          </a:p>
        </p:txBody>
      </p:sp>
      <p:sp>
        <p:nvSpPr>
          <p:cNvPr id="3" name="Content Placeholder 2"/>
          <p:cNvSpPr>
            <a:spLocks noGrp="1"/>
          </p:cNvSpPr>
          <p:nvPr>
            <p:ph idx="1"/>
          </p:nvPr>
        </p:nvSpPr>
        <p:spPr>
          <a:xfrm>
            <a:off x="152400" y="2057400"/>
            <a:ext cx="8839200" cy="4724400"/>
          </a:xfrm>
        </p:spPr>
        <p:txBody>
          <a:bodyPr>
            <a:normAutofit fontScale="85000" lnSpcReduction="20000"/>
          </a:bodyPr>
          <a:lstStyle/>
          <a:p>
            <a:r>
              <a:rPr lang="en-US" dirty="0" smtClean="0"/>
              <a:t>Object Oriented Design And Implementation</a:t>
            </a:r>
          </a:p>
          <a:p>
            <a:r>
              <a:rPr lang="en-US" dirty="0" smtClean="0"/>
              <a:t>Code Abstraction And Encapsulation</a:t>
            </a:r>
          </a:p>
          <a:p>
            <a:r>
              <a:rPr lang="en-US" dirty="0" smtClean="0"/>
              <a:t>Three Tier Framework Infrastructure (Inner, Middle, Outer)</a:t>
            </a:r>
          </a:p>
          <a:p>
            <a:r>
              <a:rPr lang="en-US" dirty="0" smtClean="0"/>
              <a:t>Centralized Object Repository For Object Recognition</a:t>
            </a:r>
          </a:p>
          <a:p>
            <a:r>
              <a:rPr lang="en-US" dirty="0" smtClean="0"/>
              <a:t>Global Parameters Shared By All Methods During Runtime</a:t>
            </a:r>
          </a:p>
          <a:p>
            <a:r>
              <a:rPr lang="en-US" dirty="0" smtClean="0"/>
              <a:t>Parameterization Of Various Input Data (No Hard Coding)</a:t>
            </a:r>
          </a:p>
          <a:p>
            <a:r>
              <a:rPr lang="en-US" dirty="0" smtClean="0"/>
              <a:t>Built-in Error/Failure Handling And Reporting</a:t>
            </a:r>
          </a:p>
          <a:p>
            <a:r>
              <a:rPr lang="en-US" dirty="0" smtClean="0"/>
              <a:t>Built-in Exception/Popups Handling And Reporting</a:t>
            </a:r>
          </a:p>
          <a:p>
            <a:r>
              <a:rPr lang="en-US" dirty="0" smtClean="0"/>
              <a:t>Common External File Input/Output Routines</a:t>
            </a:r>
          </a:p>
          <a:p>
            <a:r>
              <a:rPr lang="en-US" dirty="0" smtClean="0"/>
              <a:t>Fully Data Driven Approach For Automated Test Development (No Cryptic Scripting/Coding)</a:t>
            </a:r>
            <a:endParaRPr lang="en-US" dirty="0"/>
          </a:p>
        </p:txBody>
      </p:sp>
    </p:spTree>
    <p:extLst>
      <p:ext uri="{BB962C8B-B14F-4D97-AF65-F5344CB8AC3E}">
        <p14:creationId xmlns:p14="http://schemas.microsoft.com/office/powerpoint/2010/main" val="5690970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fontScale="90000"/>
          </a:bodyPr>
          <a:lstStyle/>
          <a:p>
            <a:r>
              <a:rPr lang="en-US" u="sng" dirty="0" smtClean="0"/>
              <a:t>Test Automation Framework To-Do List</a:t>
            </a:r>
            <a:endParaRPr lang="en-US" u="sng" dirty="0"/>
          </a:p>
        </p:txBody>
      </p:sp>
      <p:sp>
        <p:nvSpPr>
          <p:cNvPr id="3" name="Content Placeholder 2"/>
          <p:cNvSpPr>
            <a:spLocks noGrp="1"/>
          </p:cNvSpPr>
          <p:nvPr>
            <p:ph idx="1"/>
          </p:nvPr>
        </p:nvSpPr>
        <p:spPr>
          <a:xfrm>
            <a:off x="627796" y="838200"/>
            <a:ext cx="8311488" cy="5943600"/>
          </a:xfrm>
        </p:spPr>
        <p:txBody>
          <a:bodyPr>
            <a:normAutofit fontScale="55000" lnSpcReduction="20000"/>
          </a:bodyPr>
          <a:lstStyle/>
          <a:p>
            <a:r>
              <a:rPr lang="en-US" dirty="0" smtClean="0"/>
              <a:t>Making A Command Line Executable Version Of The Automated Test </a:t>
            </a:r>
            <a:r>
              <a:rPr lang="en-US" dirty="0" smtClean="0"/>
              <a:t>Run And The Test Tool Validation Via Manual Interactive Sessions</a:t>
            </a:r>
            <a:endParaRPr lang="en-US" dirty="0" smtClean="0"/>
          </a:p>
          <a:p>
            <a:r>
              <a:rPr lang="en-US" dirty="0" smtClean="0"/>
              <a:t>Implementing An Alternative Method For Selenium Tool Limitation Of Interacting With Windows Objects Beyond The Web Page, i.e. Windows Document Attachment Interface</a:t>
            </a:r>
          </a:p>
          <a:p>
            <a:r>
              <a:rPr lang="en-US" dirty="0" smtClean="0"/>
              <a:t>Enabling Framework Support For Condition Based Decision Making And Bifurcation Of Actions And Verifications Accordingly During Runtime</a:t>
            </a:r>
          </a:p>
          <a:p>
            <a:r>
              <a:rPr lang="en-US" dirty="0" smtClean="0"/>
              <a:t>User Manual Documentation For Test Automation </a:t>
            </a:r>
            <a:r>
              <a:rPr lang="en-US" dirty="0"/>
              <a:t>Framework And A Representative Set Of Fully Automated Test Samples For Training Purposes</a:t>
            </a:r>
          </a:p>
          <a:p>
            <a:r>
              <a:rPr lang="en-US" dirty="0" smtClean="0"/>
              <a:t>Enabling Framework Support For Image Bitmap Capture And Compare For </a:t>
            </a:r>
            <a:r>
              <a:rPr lang="en-US" dirty="0"/>
              <a:t>Baseline Testing </a:t>
            </a:r>
            <a:r>
              <a:rPr lang="en-US" dirty="0" smtClean="0"/>
              <a:t> Of GUI Elements’ Appearance As deemed Appropriate</a:t>
            </a:r>
          </a:p>
          <a:p>
            <a:r>
              <a:rPr lang="en-US" dirty="0" smtClean="0"/>
              <a:t>Facilitation Of Automated Test Development Via Excel Datasheet Template With Dropdown Selection List Of Key Elements (Next Step Is To Come Up With A User Friendly GUI Interface For Automated Test Data File Generation)</a:t>
            </a:r>
          </a:p>
          <a:p>
            <a:r>
              <a:rPr lang="en-US" dirty="0" smtClean="0"/>
              <a:t>Enabling Framework Support For Back </a:t>
            </a:r>
            <a:r>
              <a:rPr lang="en-US" dirty="0"/>
              <a:t>End Testing</a:t>
            </a:r>
            <a:r>
              <a:rPr lang="en-US" dirty="0" smtClean="0"/>
              <a:t> Using Database Connectivity, Query By SQL, Data Retrieval And Verification Which Is Otherwise Not Possible Via UI</a:t>
            </a:r>
            <a:endParaRPr lang="en-US" dirty="0"/>
          </a:p>
          <a:p>
            <a:r>
              <a:rPr lang="en-US" dirty="0"/>
              <a:t>Enabling Framework Support </a:t>
            </a:r>
            <a:r>
              <a:rPr lang="en-US" dirty="0" smtClean="0"/>
              <a:t>For Accessing And Utilizing Windows API Library And Windows Registry For Various Testing Purposes As Deemed Necessary</a:t>
            </a:r>
          </a:p>
          <a:p>
            <a:r>
              <a:rPr lang="en-US" dirty="0" smtClean="0"/>
              <a:t>Enabling Framework Support For Test Automation Of Various Statistical Graphs Like Line And Bar Graphs, Pie Charts, Histograms, Cartesian Graphs And So On</a:t>
            </a:r>
          </a:p>
          <a:p>
            <a:r>
              <a:rPr lang="en-US" dirty="0" smtClean="0"/>
              <a:t>Continually </a:t>
            </a:r>
            <a:r>
              <a:rPr lang="en-US" dirty="0"/>
              <a:t>Adding More And More </a:t>
            </a:r>
            <a:r>
              <a:rPr lang="en-US" dirty="0" smtClean="0"/>
              <a:t>New Web Elements As GUI </a:t>
            </a:r>
            <a:r>
              <a:rPr lang="en-US" dirty="0"/>
              <a:t>Objects In The Object </a:t>
            </a:r>
            <a:r>
              <a:rPr lang="en-US" dirty="0" smtClean="0"/>
              <a:t>Repository, Various </a:t>
            </a:r>
            <a:r>
              <a:rPr lang="en-US" dirty="0"/>
              <a:t>Test Methods In The Framework Inner Tier For Different Application Modules As Deemed </a:t>
            </a:r>
            <a:r>
              <a:rPr lang="en-US" dirty="0" smtClean="0"/>
              <a:t>Necessary</a:t>
            </a:r>
            <a:endParaRPr lang="en-US" dirty="0"/>
          </a:p>
          <a:p>
            <a:endParaRPr lang="en-US" dirty="0"/>
          </a:p>
        </p:txBody>
      </p:sp>
    </p:spTree>
    <p:extLst>
      <p:ext uri="{BB962C8B-B14F-4D97-AF65-F5344CB8AC3E}">
        <p14:creationId xmlns:p14="http://schemas.microsoft.com/office/powerpoint/2010/main" val="19293715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477962"/>
          </a:xfrm>
        </p:spPr>
        <p:txBody>
          <a:bodyPr>
            <a:normAutofit/>
          </a:bodyPr>
          <a:lstStyle/>
          <a:p>
            <a:r>
              <a:rPr lang="en-US" u="sng" dirty="0" smtClean="0"/>
              <a:t>Object Oriented Design And Implementation</a:t>
            </a:r>
          </a:p>
        </p:txBody>
      </p:sp>
      <p:sp>
        <p:nvSpPr>
          <p:cNvPr id="3" name="Content Placeholder 2"/>
          <p:cNvSpPr>
            <a:spLocks noGrp="1"/>
          </p:cNvSpPr>
          <p:nvPr>
            <p:ph idx="1"/>
          </p:nvPr>
        </p:nvSpPr>
        <p:spPr>
          <a:xfrm>
            <a:off x="152400" y="1828800"/>
            <a:ext cx="8839200" cy="4830763"/>
          </a:xfrm>
        </p:spPr>
        <p:txBody>
          <a:bodyPr>
            <a:normAutofit fontScale="92500" lnSpcReduction="20000"/>
          </a:bodyPr>
          <a:lstStyle/>
          <a:p>
            <a:r>
              <a:rPr lang="en-US" dirty="0" smtClean="0"/>
              <a:t>Object Oriented Programming Methodologies Used For Framework Coding</a:t>
            </a:r>
          </a:p>
          <a:p>
            <a:r>
              <a:rPr lang="en-US" dirty="0"/>
              <a:t>Object Oriented </a:t>
            </a:r>
            <a:r>
              <a:rPr lang="en-US" dirty="0" smtClean="0"/>
              <a:t>Data Modeling Principals </a:t>
            </a:r>
            <a:r>
              <a:rPr lang="en-US" dirty="0"/>
              <a:t>Used For </a:t>
            </a:r>
            <a:r>
              <a:rPr lang="en-US" dirty="0" smtClean="0"/>
              <a:t>Data Management And Accessing In The Framework</a:t>
            </a:r>
          </a:p>
          <a:p>
            <a:r>
              <a:rPr lang="en-US" dirty="0" smtClean="0"/>
              <a:t>Common Parameterized Subroutines Shared By Various Methods For Same Kind Of Tasks, Thus Avoiding Significant Amount Of Repeated Code Segments</a:t>
            </a:r>
          </a:p>
          <a:p>
            <a:r>
              <a:rPr lang="en-US" dirty="0" smtClean="0"/>
              <a:t>Object Centric Set Of General Purpose Core Methods For All Kinds Of Data/Web-Table Field Interactions During Runtime, i.e. Value Setting, Retrieval, Verification And So On</a:t>
            </a:r>
            <a:endParaRPr lang="en-US" dirty="0"/>
          </a:p>
        </p:txBody>
      </p:sp>
    </p:spTree>
    <p:extLst>
      <p:ext uri="{BB962C8B-B14F-4D97-AF65-F5344CB8AC3E}">
        <p14:creationId xmlns:p14="http://schemas.microsoft.com/office/powerpoint/2010/main" val="30694398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477962"/>
          </a:xfrm>
        </p:spPr>
        <p:txBody>
          <a:bodyPr>
            <a:normAutofit/>
          </a:bodyPr>
          <a:lstStyle/>
          <a:p>
            <a:r>
              <a:rPr lang="en-US" u="sng" dirty="0" smtClean="0"/>
              <a:t>Code Abstraction And Encapsulation</a:t>
            </a:r>
          </a:p>
        </p:txBody>
      </p:sp>
      <p:sp>
        <p:nvSpPr>
          <p:cNvPr id="3" name="Content Placeholder 2"/>
          <p:cNvSpPr>
            <a:spLocks noGrp="1"/>
          </p:cNvSpPr>
          <p:nvPr>
            <p:ph idx="1"/>
          </p:nvPr>
        </p:nvSpPr>
        <p:spPr>
          <a:xfrm>
            <a:off x="152400" y="1676400"/>
            <a:ext cx="8839200" cy="4983163"/>
          </a:xfrm>
        </p:spPr>
        <p:txBody>
          <a:bodyPr>
            <a:normAutofit fontScale="92500"/>
          </a:bodyPr>
          <a:lstStyle/>
          <a:p>
            <a:r>
              <a:rPr lang="en-US" dirty="0" smtClean="0"/>
              <a:t>All Complex And Cryptic Coding Resides Hidden In The Inner Layer</a:t>
            </a:r>
          </a:p>
          <a:p>
            <a:r>
              <a:rPr lang="en-US" dirty="0" smtClean="0"/>
              <a:t>Algorithmic Data Structure And Object Models Follow Encapsulation Techniques With Data Getter, Setter Methods</a:t>
            </a:r>
          </a:p>
          <a:p>
            <a:r>
              <a:rPr lang="en-US" dirty="0" smtClean="0"/>
              <a:t>All Test Specific Data Arrays Defined, Initialized, Updated And Cleared Dynamically During Run Time</a:t>
            </a:r>
          </a:p>
          <a:p>
            <a:r>
              <a:rPr lang="en-US" dirty="0" smtClean="0"/>
              <a:t>All Input Parameter Data Vs. Data Type </a:t>
            </a:r>
            <a:r>
              <a:rPr lang="en-US" dirty="0"/>
              <a:t>Integrity </a:t>
            </a:r>
            <a:r>
              <a:rPr lang="en-US" dirty="0" smtClean="0"/>
              <a:t>Checks Are Done In Each Individual Method Entry Level</a:t>
            </a:r>
          </a:p>
          <a:p>
            <a:endParaRPr lang="en-US" dirty="0"/>
          </a:p>
        </p:txBody>
      </p:sp>
    </p:spTree>
    <p:extLst>
      <p:ext uri="{BB962C8B-B14F-4D97-AF65-F5344CB8AC3E}">
        <p14:creationId xmlns:p14="http://schemas.microsoft.com/office/powerpoint/2010/main" val="3621881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477962"/>
          </a:xfrm>
        </p:spPr>
        <p:txBody>
          <a:bodyPr>
            <a:normAutofit/>
          </a:bodyPr>
          <a:lstStyle/>
          <a:p>
            <a:r>
              <a:rPr lang="en-US" u="sng" dirty="0" smtClean="0"/>
              <a:t>Three Tier Framework Infrastructure (Inner, Middle, Outer)</a:t>
            </a:r>
          </a:p>
        </p:txBody>
      </p:sp>
      <p:sp>
        <p:nvSpPr>
          <p:cNvPr id="3" name="Content Placeholder 2"/>
          <p:cNvSpPr>
            <a:spLocks noGrp="1"/>
          </p:cNvSpPr>
          <p:nvPr>
            <p:ph idx="1"/>
          </p:nvPr>
        </p:nvSpPr>
        <p:spPr>
          <a:xfrm>
            <a:off x="152400" y="1828800"/>
            <a:ext cx="8839200" cy="4830763"/>
          </a:xfrm>
        </p:spPr>
        <p:txBody>
          <a:bodyPr>
            <a:normAutofit fontScale="77500" lnSpcReduction="20000"/>
          </a:bodyPr>
          <a:lstStyle/>
          <a:p>
            <a:r>
              <a:rPr lang="en-US" dirty="0" smtClean="0"/>
              <a:t>The Inner Tier Contains Complex Coding Of All Functional Methods Of Various Categories, i.e. Generic, Application Feature Specific, Utilities, Common Framework Subroutines And So On</a:t>
            </a:r>
          </a:p>
          <a:p>
            <a:r>
              <a:rPr lang="en-US" dirty="0" smtClean="0"/>
              <a:t>The Middle Tier Consists Of The Object Repository, Global Parameters And The Test Driver Script Called “The Test Engine” (This Is The Interceptor, Interpreter, Executor Of The Test Steps Of The Test In Order, Evaluator Of The Test Pass/Fail Status And Reporter Of The Test Result)</a:t>
            </a:r>
          </a:p>
          <a:p>
            <a:r>
              <a:rPr lang="en-US" dirty="0" smtClean="0"/>
              <a:t>The Middle Tier Is Equipped To Run Multiple Tests In Batch Mode Or A Single Test In Individual Mode Seamlessly</a:t>
            </a:r>
          </a:p>
          <a:p>
            <a:r>
              <a:rPr lang="en-US" dirty="0" smtClean="0"/>
              <a:t>The Outer Tier Is The Actual Automated Test Saved In Excel File With Multiple Data Sheets Containing A Series Of Method Calls And Various Test Data Used In The Test Actions, Data Retrievals And Verifications</a:t>
            </a:r>
          </a:p>
          <a:p>
            <a:endParaRPr lang="en-US" dirty="0" smtClean="0"/>
          </a:p>
          <a:p>
            <a:endParaRPr lang="en-US" dirty="0"/>
          </a:p>
        </p:txBody>
      </p:sp>
    </p:spTree>
    <p:extLst>
      <p:ext uri="{BB962C8B-B14F-4D97-AF65-F5344CB8AC3E}">
        <p14:creationId xmlns:p14="http://schemas.microsoft.com/office/powerpoint/2010/main" val="17533334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477962"/>
          </a:xfrm>
        </p:spPr>
        <p:txBody>
          <a:bodyPr>
            <a:normAutofit/>
          </a:bodyPr>
          <a:lstStyle/>
          <a:p>
            <a:r>
              <a:rPr lang="en-US" u="sng" dirty="0" smtClean="0"/>
              <a:t>Centralized Object Repository For Object Recognition</a:t>
            </a:r>
            <a:endParaRPr lang="en-US" u="sng" dirty="0"/>
          </a:p>
        </p:txBody>
      </p:sp>
      <p:sp>
        <p:nvSpPr>
          <p:cNvPr id="3" name="Content Placeholder 2"/>
          <p:cNvSpPr>
            <a:spLocks noGrp="1"/>
          </p:cNvSpPr>
          <p:nvPr>
            <p:ph idx="1"/>
          </p:nvPr>
        </p:nvSpPr>
        <p:spPr>
          <a:xfrm>
            <a:off x="152400" y="1828800"/>
            <a:ext cx="8839200" cy="4830763"/>
          </a:xfrm>
        </p:spPr>
        <p:txBody>
          <a:bodyPr>
            <a:normAutofit/>
          </a:bodyPr>
          <a:lstStyle/>
          <a:p>
            <a:r>
              <a:rPr lang="en-US" dirty="0" smtClean="0"/>
              <a:t>One Central Location For All Object Recognition Properties Of An Application Module</a:t>
            </a:r>
          </a:p>
          <a:p>
            <a:r>
              <a:rPr lang="en-US" dirty="0" smtClean="0"/>
              <a:t>One Object Repository Property File Per Application Module</a:t>
            </a:r>
          </a:p>
          <a:p>
            <a:r>
              <a:rPr lang="en-US" dirty="0" smtClean="0"/>
              <a:t>All Updates Are Confined In One Location Only For Any Object Property Changes In The Application</a:t>
            </a:r>
          </a:p>
          <a:p>
            <a:r>
              <a:rPr lang="en-US" dirty="0" smtClean="0"/>
              <a:t>Object Recognition Properties Are Easily And Readily Accessible During Test Automation Runtime From The Property Object Model</a:t>
            </a:r>
            <a:endParaRPr lang="en-US" dirty="0"/>
          </a:p>
        </p:txBody>
      </p:sp>
    </p:spTree>
    <p:extLst>
      <p:ext uri="{BB962C8B-B14F-4D97-AF65-F5344CB8AC3E}">
        <p14:creationId xmlns:p14="http://schemas.microsoft.com/office/powerpoint/2010/main" val="39934121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477962"/>
          </a:xfrm>
        </p:spPr>
        <p:txBody>
          <a:bodyPr>
            <a:normAutofit/>
          </a:bodyPr>
          <a:lstStyle/>
          <a:p>
            <a:r>
              <a:rPr lang="en-US" u="sng" dirty="0" smtClean="0"/>
              <a:t>Global Parameters Shared By All Methods During Runtime</a:t>
            </a:r>
            <a:endParaRPr lang="en-US" u="sng" dirty="0"/>
          </a:p>
        </p:txBody>
      </p:sp>
      <p:sp>
        <p:nvSpPr>
          <p:cNvPr id="3" name="Content Placeholder 2"/>
          <p:cNvSpPr>
            <a:spLocks noGrp="1"/>
          </p:cNvSpPr>
          <p:nvPr>
            <p:ph idx="1"/>
          </p:nvPr>
        </p:nvSpPr>
        <p:spPr>
          <a:xfrm>
            <a:off x="152400" y="1752600"/>
            <a:ext cx="8839200" cy="4906963"/>
          </a:xfrm>
        </p:spPr>
        <p:txBody>
          <a:bodyPr>
            <a:normAutofit/>
          </a:bodyPr>
          <a:lstStyle/>
          <a:p>
            <a:r>
              <a:rPr lang="en-US" dirty="0" smtClean="0"/>
              <a:t>Global Parameters Contain Predefined Default Values Used By Various Methods</a:t>
            </a:r>
          </a:p>
          <a:p>
            <a:r>
              <a:rPr lang="en-US" dirty="0" smtClean="0"/>
              <a:t>Global Parameters Can Be Redefined During Runtime Based On The Need Of The Test</a:t>
            </a:r>
          </a:p>
          <a:p>
            <a:r>
              <a:rPr lang="en-US" dirty="0" smtClean="0"/>
              <a:t>This Approach Saves Considerable Hard Coding Of Actual Values</a:t>
            </a:r>
          </a:p>
          <a:p>
            <a:r>
              <a:rPr lang="en-US" dirty="0" smtClean="0"/>
              <a:t>Allows Default Or Dynamically Updated Value Exchange/Share Among Methods And The Three Tiers Of The Framework Easily</a:t>
            </a:r>
            <a:endParaRPr lang="en-US" dirty="0"/>
          </a:p>
        </p:txBody>
      </p:sp>
    </p:spTree>
    <p:extLst>
      <p:ext uri="{BB962C8B-B14F-4D97-AF65-F5344CB8AC3E}">
        <p14:creationId xmlns:p14="http://schemas.microsoft.com/office/powerpoint/2010/main" val="3435138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477962"/>
          </a:xfrm>
        </p:spPr>
        <p:txBody>
          <a:bodyPr>
            <a:normAutofit/>
          </a:bodyPr>
          <a:lstStyle/>
          <a:p>
            <a:r>
              <a:rPr lang="en-US" u="sng" dirty="0" smtClean="0"/>
              <a:t>Parameterization Of Various Input Data (No Hard Coding)</a:t>
            </a:r>
            <a:endParaRPr lang="en-US" u="sng" dirty="0"/>
          </a:p>
        </p:txBody>
      </p:sp>
      <p:sp>
        <p:nvSpPr>
          <p:cNvPr id="3" name="Content Placeholder 2"/>
          <p:cNvSpPr>
            <a:spLocks noGrp="1"/>
          </p:cNvSpPr>
          <p:nvPr>
            <p:ph idx="1"/>
          </p:nvPr>
        </p:nvSpPr>
        <p:spPr>
          <a:xfrm>
            <a:off x="152400" y="1828800"/>
            <a:ext cx="8839200" cy="4830763"/>
          </a:xfrm>
        </p:spPr>
        <p:txBody>
          <a:bodyPr>
            <a:normAutofit/>
          </a:bodyPr>
          <a:lstStyle/>
          <a:p>
            <a:r>
              <a:rPr lang="en-US" dirty="0" smtClean="0"/>
              <a:t>Any Number Of Local Parameters Can Be Defined Based On The Need Of The Test </a:t>
            </a:r>
          </a:p>
          <a:p>
            <a:r>
              <a:rPr lang="en-US" dirty="0" smtClean="0"/>
              <a:t>All Methods Are Duly Parameterized To Receive Input Data</a:t>
            </a:r>
          </a:p>
          <a:p>
            <a:r>
              <a:rPr lang="en-US" dirty="0" smtClean="0"/>
              <a:t>All Method Calls Can Be Parameterized Using Local Parameters</a:t>
            </a:r>
          </a:p>
          <a:p>
            <a:r>
              <a:rPr lang="en-US" dirty="0" smtClean="0"/>
              <a:t>This Approach Makes Updates Simple In One Place When Running The Test With New Set Of Data</a:t>
            </a:r>
          </a:p>
          <a:p>
            <a:endParaRPr lang="en-US" dirty="0"/>
          </a:p>
        </p:txBody>
      </p:sp>
    </p:spTree>
    <p:extLst>
      <p:ext uri="{BB962C8B-B14F-4D97-AF65-F5344CB8AC3E}">
        <p14:creationId xmlns:p14="http://schemas.microsoft.com/office/powerpoint/2010/main" val="203807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477962"/>
          </a:xfrm>
        </p:spPr>
        <p:txBody>
          <a:bodyPr>
            <a:normAutofit/>
          </a:bodyPr>
          <a:lstStyle/>
          <a:p>
            <a:r>
              <a:rPr lang="en-US" u="sng" dirty="0" smtClean="0"/>
              <a:t>Built-in Error/Failure Handling And Reporting</a:t>
            </a:r>
            <a:endParaRPr lang="en-US" u="sng" dirty="0"/>
          </a:p>
        </p:txBody>
      </p:sp>
      <p:sp>
        <p:nvSpPr>
          <p:cNvPr id="3" name="Content Placeholder 2"/>
          <p:cNvSpPr>
            <a:spLocks noGrp="1"/>
          </p:cNvSpPr>
          <p:nvPr>
            <p:ph idx="1"/>
          </p:nvPr>
        </p:nvSpPr>
        <p:spPr>
          <a:xfrm>
            <a:off x="152400" y="1752600"/>
            <a:ext cx="8839200" cy="4906963"/>
          </a:xfrm>
        </p:spPr>
        <p:txBody>
          <a:bodyPr>
            <a:normAutofit fontScale="92500" lnSpcReduction="10000"/>
          </a:bodyPr>
          <a:lstStyle/>
          <a:p>
            <a:r>
              <a:rPr lang="en-US" dirty="0" smtClean="0"/>
              <a:t>Any Kind Of System Level Error Is Trapped And Reported To The Test Report And Log Files Automatically</a:t>
            </a:r>
          </a:p>
          <a:p>
            <a:r>
              <a:rPr lang="en-US" dirty="0" smtClean="0"/>
              <a:t>All Action And Verification Level Failures Are Trapped And Reported To the Test Report And Log Files Automatically</a:t>
            </a:r>
          </a:p>
          <a:p>
            <a:r>
              <a:rPr lang="en-US" dirty="0" smtClean="0"/>
              <a:t>Sets The Test Run Stopper Indicator Due To Error </a:t>
            </a:r>
          </a:p>
          <a:p>
            <a:r>
              <a:rPr lang="en-US" dirty="0" smtClean="0"/>
              <a:t>The Test Engine Controls Whether To Continue Or Interrupt The Test Run Due To Error As Per Instruction From The Automated Test (The Outer Tier)</a:t>
            </a:r>
          </a:p>
          <a:p>
            <a:endParaRPr lang="en-US" dirty="0" smtClean="0"/>
          </a:p>
        </p:txBody>
      </p:sp>
    </p:spTree>
    <p:extLst>
      <p:ext uri="{BB962C8B-B14F-4D97-AF65-F5344CB8AC3E}">
        <p14:creationId xmlns:p14="http://schemas.microsoft.com/office/powerpoint/2010/main" val="2023669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3270</TotalTime>
  <Words>1444</Words>
  <Application>Microsoft Office PowerPoint</Application>
  <PresentationFormat>On-screen Show (4:3)</PresentationFormat>
  <Paragraphs>97</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Test Automation Framework</vt:lpstr>
      <vt:lpstr>Ten Commandments For Robust,Readable,Maintainable,Reusable Framework</vt:lpstr>
      <vt:lpstr>Object Oriented Design And Implementation</vt:lpstr>
      <vt:lpstr>Code Abstraction And Encapsulation</vt:lpstr>
      <vt:lpstr>Three Tier Framework Infrastructure (Inner, Middle, Outer)</vt:lpstr>
      <vt:lpstr>Centralized Object Repository For Object Recognition</vt:lpstr>
      <vt:lpstr>Global Parameters Shared By All Methods During Runtime</vt:lpstr>
      <vt:lpstr>Parameterization Of Various Input Data (No Hard Coding)</vt:lpstr>
      <vt:lpstr>Built-in Error/Failure Handling And Reporting</vt:lpstr>
      <vt:lpstr>Built-in Exception/Popups Handling And Reporting</vt:lpstr>
      <vt:lpstr>Common External File Input/Output Routines</vt:lpstr>
      <vt:lpstr>Fully Data Driven Approach For Automated Test Development (No Cryptic Scripting/Coding)</vt:lpstr>
      <vt:lpstr>The Automated Test Data File Layout: Excel Datasheet “Test Main”</vt:lpstr>
      <vt:lpstr>The Automated Test Data File Layout: Excel Datasheet “Test Params”</vt:lpstr>
      <vt:lpstr>The Automated Test Data File Layout: Excel Datasheet “Field Data Setting”</vt:lpstr>
      <vt:lpstr>The Automated Test Data File Layout: Excel Datasheet “Field Label Verification”</vt:lpstr>
      <vt:lpstr>The Automated Test Data File Layout: Excel Datasheet “Field Data Verification”</vt:lpstr>
      <vt:lpstr>The Automated Test Data File Layout: Excel Datasheet “Test Action Repeat”</vt:lpstr>
      <vt:lpstr>Test Automation Prerequisites</vt:lpstr>
      <vt:lpstr>Test Automation Framework To-Do List</vt:lpstr>
    </vt:vector>
  </TitlesOfParts>
  <Company>Fujimed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 Commandments</dc:title>
  <dc:creator>Admin</dc:creator>
  <cp:lastModifiedBy>Admin</cp:lastModifiedBy>
  <cp:revision>115</cp:revision>
  <dcterms:created xsi:type="dcterms:W3CDTF">2020-07-01T12:54:21Z</dcterms:created>
  <dcterms:modified xsi:type="dcterms:W3CDTF">2020-07-08T15:32:55Z</dcterms:modified>
</cp:coreProperties>
</file>