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2" r:id="rId12"/>
    <p:sldId id="269" r:id="rId13"/>
    <p:sldId id="275" r:id="rId14"/>
    <p:sldId id="276" r:id="rId15"/>
    <p:sldId id="277" r:id="rId16"/>
    <p:sldId id="279" r:id="rId17"/>
    <p:sldId id="280" r:id="rId18"/>
    <p:sldId id="278" r:id="rId19"/>
    <p:sldId id="281" r:id="rId20"/>
    <p:sldId id="282" r:id="rId21"/>
    <p:sldId id="270" r:id="rId22"/>
    <p:sldId id="271" r:id="rId23"/>
    <p:sldId id="274" r:id="rId24"/>
    <p:sldId id="272" r:id="rId25"/>
    <p:sldId id="273" r:id="rId26"/>
    <p:sldId id="264" r:id="rId27"/>
    <p:sldId id="265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568975-564B-465E-9F26-628CB1EE6252}">
          <p14:sldIdLst>
            <p14:sldId id="256"/>
            <p14:sldId id="266"/>
          </p14:sldIdLst>
        </p14:section>
        <p14:section name="Kaggle Intro" id="{86897E49-8776-4F2B-92F7-358F30A62951}">
          <p14:sldIdLst>
            <p14:sldId id="257"/>
            <p14:sldId id="258"/>
            <p14:sldId id="259"/>
            <p14:sldId id="260"/>
            <p14:sldId id="261"/>
          </p14:sldIdLst>
        </p14:section>
        <p14:section name="Data Preprocessing" id="{C654822C-E851-4E85-BDE2-E6E0169EDADA}">
          <p14:sldIdLst>
            <p14:sldId id="267"/>
            <p14:sldId id="268"/>
            <p14:sldId id="263"/>
            <p14:sldId id="262"/>
            <p14:sldId id="269"/>
          </p14:sldIdLst>
        </p14:section>
        <p14:section name="EDA" id="{74396CDB-9FB3-4310-A0B6-56766A86E3A4}">
          <p14:sldIdLst>
            <p14:sldId id="275"/>
            <p14:sldId id="276"/>
            <p14:sldId id="277"/>
            <p14:sldId id="279"/>
            <p14:sldId id="280"/>
            <p14:sldId id="278"/>
            <p14:sldId id="281"/>
            <p14:sldId id="282"/>
            <p14:sldId id="270"/>
            <p14:sldId id="271"/>
            <p14:sldId id="274"/>
            <p14:sldId id="272"/>
            <p14:sldId id="273"/>
            <p14:sldId id="264"/>
            <p14:sldId id="26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0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1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/>
            </a:gs>
            <a:gs pos="100000">
              <a:schemeClr val="accent6">
                <a:lumMod val="5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0E26F-1607-4B19-B33C-3A6267442803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F29-55C1-4404-A1A7-15FAA98A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gallery/statistics/hist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api/_as_gen/matplotlib.pyplot.boxplo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Projects in </a:t>
            </a:r>
            <a:br>
              <a:rPr lang="en-US" dirty="0" smtClean="0"/>
            </a:br>
            <a:r>
              <a:rPr lang="en-US" dirty="0" smtClean="0"/>
              <a:t>Applied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how I prepare the uploaded dataset</a:t>
            </a:r>
          </a:p>
          <a:p>
            <a:pPr lvl="1"/>
            <a:r>
              <a:rPr lang="en-US" dirty="0" smtClean="0"/>
              <a:t>steps from EMS, </a:t>
            </a:r>
            <a:r>
              <a:rPr lang="en-US" dirty="0" err="1" smtClean="0"/>
              <a:t>copy+paste</a:t>
            </a:r>
            <a:r>
              <a:rPr lang="en-US" dirty="0" smtClean="0"/>
              <a:t> in new Excel file, processing, save as </a:t>
            </a:r>
            <a:r>
              <a:rPr lang="en-US" i="1" dirty="0" err="1" smtClean="0"/>
              <a:t>csv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empty cells or unnecessary cells</a:t>
            </a:r>
          </a:p>
          <a:p>
            <a:r>
              <a:rPr lang="en-US" dirty="0" smtClean="0"/>
              <a:t>Delete unnecessary row/column</a:t>
            </a:r>
          </a:p>
          <a:p>
            <a:pPr lvl="1"/>
            <a:r>
              <a:rPr lang="en-US" dirty="0"/>
              <a:t>https://pandas.pydata.org/pandas-docs/stable/generated/pandas.DataFrame.dropna.html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(if needed)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1097"/>
          </a:xfrm>
        </p:spPr>
        <p:txBody>
          <a:bodyPr/>
          <a:lstStyle/>
          <a:p>
            <a:r>
              <a:rPr lang="en-US" dirty="0" smtClean="0"/>
              <a:t>Removing unnecessary information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9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</a:t>
            </a:r>
            <a:r>
              <a:rPr lang="en-US" i="1" dirty="0" smtClean="0"/>
              <a:t>Imputation </a:t>
            </a:r>
            <a:r>
              <a:rPr lang="en-US" dirty="0" smtClean="0"/>
              <a:t>(if needed)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17798"/>
            <a:ext cx="10515600" cy="78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Handling </a:t>
            </a:r>
            <a:r>
              <a:rPr lang="en-US" dirty="0" err="1" smtClean="0"/>
              <a:t>NaN</a:t>
            </a:r>
            <a:r>
              <a:rPr lang="en-US" dirty="0" smtClean="0"/>
              <a:t>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8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https://github.com/tanmoyie/Applied-Statistics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# linear algebra</a:t>
            </a:r>
          </a:p>
          <a:p>
            <a:pPr marL="0" indent="0">
              <a:buNone/>
            </a:pPr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Input data files are available in the "../input/" directory.</a:t>
            </a:r>
          </a:p>
          <a:p>
            <a:pPr marL="0" indent="0">
              <a:buNone/>
            </a:pPr>
            <a:r>
              <a:rPr lang="en-US" dirty="0"/>
              <a:t># For example, running this (by clicking run or pressing </a:t>
            </a:r>
            <a:r>
              <a:rPr lang="en-US" dirty="0" err="1"/>
              <a:t>Shift+Enter</a:t>
            </a:r>
            <a:r>
              <a:rPr lang="en-US" dirty="0"/>
              <a:t>) will list the files in the input directory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os.listdir</a:t>
            </a:r>
            <a:r>
              <a:rPr lang="en-US" dirty="0"/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plotly.plotly</a:t>
            </a:r>
            <a:r>
              <a:rPr lang="en-US" dirty="0"/>
              <a:t> as </a:t>
            </a:r>
            <a:r>
              <a:rPr lang="en-US" dirty="0" err="1"/>
              <a:t>plty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plotly.graph_objs</a:t>
            </a:r>
            <a:r>
              <a:rPr lang="en-US" dirty="0"/>
              <a:t> as go</a:t>
            </a:r>
          </a:p>
          <a:p>
            <a:pPr marL="0" indent="0">
              <a:buNone/>
            </a:pPr>
            <a:r>
              <a:rPr lang="en-US" dirty="0"/>
              <a:t>#modeling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datasets, </a:t>
            </a:r>
            <a:r>
              <a:rPr lang="en-US" dirty="0" err="1" smtClean="0"/>
              <a:t>linear_model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load the EXCEL file &amp; read the data </a:t>
            </a:r>
          </a:p>
          <a:p>
            <a:pPr marL="0" indent="0">
              <a:buNone/>
            </a:pPr>
            <a:r>
              <a:rPr lang="en-US" dirty="0"/>
              <a:t>dataframe1 = </a:t>
            </a:r>
            <a:r>
              <a:rPr lang="en-US" dirty="0" err="1"/>
              <a:t>pd.read_csv</a:t>
            </a:r>
            <a:r>
              <a:rPr lang="en-US" dirty="0"/>
              <a:t>("../input/Grading of the students in the exam (OR).</a:t>
            </a:r>
            <a:r>
              <a:rPr lang="en-US" dirty="0" err="1"/>
              <a:t>csv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print(dataframe1)</a:t>
            </a:r>
          </a:p>
          <a:p>
            <a:pPr marL="0" indent="0">
              <a:buNone/>
            </a:pPr>
            <a:r>
              <a:rPr lang="en-US" dirty="0"/>
              <a:t>print(dataframe1.dtypes)</a:t>
            </a:r>
          </a:p>
          <a:p>
            <a:pPr marL="0" indent="0">
              <a:buNone/>
            </a:pPr>
            <a:r>
              <a:rPr lang="en-US" dirty="0" err="1"/>
              <a:t>input_data</a:t>
            </a:r>
            <a:r>
              <a:rPr lang="en-US" dirty="0"/>
              <a:t> = dataframe1.values</a:t>
            </a:r>
          </a:p>
          <a:p>
            <a:pPr marL="0" indent="0">
              <a:buNone/>
            </a:pPr>
            <a:r>
              <a:rPr lang="en-US" dirty="0" err="1"/>
              <a:t>input_data_asMatrix</a:t>
            </a:r>
            <a:r>
              <a:rPr lang="en-US" dirty="0"/>
              <a:t> = dataframe1.as_matrix()</a:t>
            </a:r>
          </a:p>
          <a:p>
            <a:pPr marL="0" indent="0">
              <a:buNone/>
            </a:pPr>
            <a:r>
              <a:rPr lang="en-US" dirty="0"/>
              <a:t># Examine the properties of the dataset</a:t>
            </a:r>
          </a:p>
          <a:p>
            <a:pPr marL="0" indent="0">
              <a:buNone/>
            </a:pPr>
            <a:r>
              <a:rPr lang="en-US" dirty="0"/>
              <a:t># print the statistics</a:t>
            </a:r>
          </a:p>
          <a:p>
            <a:pPr marL="0" indent="0">
              <a:buNone/>
            </a:pPr>
            <a:r>
              <a:rPr lang="en-US" dirty="0"/>
              <a:t>print(dataframe1['Final Mark'].describe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# Replacing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/>
              <a:t>print(dataframe1.values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# Develop a Scatter plot of Attendance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input_data</a:t>
            </a:r>
            <a:r>
              <a:rPr lang="en-US" dirty="0"/>
              <a:t>[:,7] # independent variable</a:t>
            </a:r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# Develop a Scatter plot of class test </a:t>
            </a:r>
            <a:r>
              <a:rPr lang="en-US" dirty="0" err="1"/>
              <a:t>vs</a:t>
            </a:r>
            <a:r>
              <a:rPr lang="en-US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Class Test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y_final_exam_sum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['']+</a:t>
            </a:r>
            <a:r>
              <a:rPr lang="en-US" dirty="0" err="1"/>
              <a:t>input_data</a:t>
            </a:r>
            <a:r>
              <a:rPr lang="en-US" dirty="0"/>
              <a:t>[:,11]</a:t>
            </a:r>
          </a:p>
          <a:p>
            <a:pPr marL="0" indent="0">
              <a:buNone/>
            </a:pPr>
            <a:r>
              <a:rPr lang="en-US" dirty="0" err="1"/>
              <a:t>x_ct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[:,6] # independent variable</a:t>
            </a:r>
          </a:p>
          <a:p>
            <a:pPr marL="0" indent="0">
              <a:buNone/>
            </a:pPr>
            <a:r>
              <a:rPr lang="en-US" dirty="0" err="1"/>
              <a:t>y_final_exam</a:t>
            </a:r>
            <a:r>
              <a:rPr lang="en-US" dirty="0"/>
              <a:t> = </a:t>
            </a:r>
            <a:r>
              <a:rPr lang="en-US" dirty="0" err="1"/>
              <a:t>input_data</a:t>
            </a:r>
            <a:r>
              <a:rPr lang="en-US" dirty="0"/>
              <a:t>[:,12] # dependent variable</a:t>
            </a:r>
          </a:p>
          <a:p>
            <a:pPr marL="0" indent="0">
              <a:buNone/>
            </a:pPr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x_ct</a:t>
            </a:r>
            <a:r>
              <a:rPr lang="en-US" dirty="0"/>
              <a:t>, </a:t>
            </a:r>
            <a:r>
              <a:rPr lang="en-US" dirty="0" err="1"/>
              <a:t>y_final_exam</a:t>
            </a:r>
            <a:r>
              <a:rPr lang="en-US" dirty="0"/>
              <a:t>) 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# basic plot</a:t>
            </a:r>
          </a:p>
          <a:p>
            <a:pPr marL="0" indent="0">
              <a:buNone/>
            </a:pPr>
            <a:r>
              <a:rPr lang="en-US" dirty="0"/>
              <a:t>dataframe1.boxplot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# https://pandas.pydata.org/pandas-docs/version/0.23/generated/pandas.DataFrame.hist.html</a:t>
            </a:r>
          </a:p>
          <a:p>
            <a:pPr marL="0" indent="0">
              <a:buNone/>
            </a:pPr>
            <a:r>
              <a:rPr lang="en-US" dirty="0"/>
              <a:t>dataframe1.hist()</a:t>
            </a:r>
          </a:p>
        </p:txBody>
      </p:sp>
    </p:spTree>
    <p:extLst>
      <p:ext uri="{BB962C8B-B14F-4D97-AF65-F5344CB8AC3E}">
        <p14:creationId xmlns:p14="http://schemas.microsoft.com/office/powerpoint/2010/main" val="6130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rgbClr val="7030A0"/>
                </a:solidFill>
              </a:rPr>
              <a:t>Exploratory Data Analysis (EDA)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400" dirty="0"/>
              <a:t>Explanation of Python code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394138"/>
            <a:ext cx="6240518" cy="5927833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https://github.com/tanmoyie/Applied-Statistics</a:t>
            </a:r>
          </a:p>
          <a:p>
            <a:pPr marL="0" indent="0">
              <a:buNone/>
            </a:pPr>
            <a:r>
              <a:rPr lang="en-US" b="1" u="sng" dirty="0" smtClean="0"/>
              <a:t># import the libraries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>
                <a:solidFill>
                  <a:srgbClr val="FF0000"/>
                </a:solidFill>
              </a:rPr>
              <a:t>np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linear algebra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pandas as </a:t>
            </a:r>
            <a:r>
              <a:rPr lang="en-US" i="1" dirty="0" err="1">
                <a:solidFill>
                  <a:srgbClr val="FF0000"/>
                </a:solidFill>
              </a:rPr>
              <a:t>pd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# data processing, CSV file I/O (e.g. </a:t>
            </a:r>
            <a:r>
              <a:rPr lang="en-US" dirty="0" err="1"/>
              <a:t>pd.read_csv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os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print(</a:t>
            </a:r>
            <a:r>
              <a:rPr lang="en-US" i="1" dirty="0" err="1">
                <a:solidFill>
                  <a:srgbClr val="FF0000"/>
                </a:solidFill>
              </a:rPr>
              <a:t>os.listdir</a:t>
            </a:r>
            <a:r>
              <a:rPr lang="en-US" i="1" dirty="0">
                <a:solidFill>
                  <a:srgbClr val="FF0000"/>
                </a:solidFill>
              </a:rPr>
              <a:t>("../input"))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ploting</a:t>
            </a:r>
            <a:r>
              <a:rPr lang="en-US" dirty="0"/>
              <a:t> related libraries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import </a:t>
            </a:r>
            <a:r>
              <a:rPr lang="en-US" i="1" dirty="0" err="1">
                <a:solidFill>
                  <a:srgbClr val="FF0000"/>
                </a:solidFill>
              </a:rPr>
              <a:t>matplotlib.pyplot</a:t>
            </a:r>
            <a:r>
              <a:rPr lang="en-US" i="1" dirty="0">
                <a:solidFill>
                  <a:srgbClr val="FF0000"/>
                </a:solidFill>
              </a:rPr>
              <a:t> as </a:t>
            </a:r>
            <a:r>
              <a:rPr lang="en-US" i="1" dirty="0" err="1" smtClean="0">
                <a:solidFill>
                  <a:srgbClr val="FF0000"/>
                </a:solidFill>
              </a:rPr>
              <a:t>plt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078717" y="0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Importing necessary libraries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87512" y="394139"/>
            <a:ext cx="545224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u="sng" dirty="0"/>
              <a:t># load the EXCEL file &amp; read the data </a:t>
            </a:r>
          </a:p>
          <a:p>
            <a:r>
              <a:rPr lang="en-US" sz="2400" dirty="0"/>
              <a:t>dataframe1 = </a:t>
            </a:r>
            <a:r>
              <a:rPr lang="en-US" sz="2400" dirty="0" err="1">
                <a:solidFill>
                  <a:srgbClr val="FF0000"/>
                </a:solidFill>
              </a:rPr>
              <a:t>pd.read_csv</a:t>
            </a:r>
            <a:r>
              <a:rPr lang="en-US" sz="2400" dirty="0">
                <a:solidFill>
                  <a:srgbClr val="FF0000"/>
                </a:solidFill>
              </a:rPr>
              <a:t>("../input/Grading of the students in the exam (OR).</a:t>
            </a:r>
            <a:r>
              <a:rPr lang="en-US" sz="2400" dirty="0" err="1">
                <a:solidFill>
                  <a:srgbClr val="FF0000"/>
                </a:solidFill>
              </a:rPr>
              <a:t>csv</a:t>
            </a:r>
            <a:r>
              <a:rPr lang="en-US" sz="24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400" dirty="0"/>
              <a:t>print(dataframe1)</a:t>
            </a:r>
          </a:p>
          <a:p>
            <a:r>
              <a:rPr lang="en-US" sz="2400" dirty="0"/>
              <a:t>print(dataframe1.dtypes)</a:t>
            </a:r>
          </a:p>
          <a:p>
            <a:r>
              <a:rPr lang="en-US" sz="2400" dirty="0" err="1"/>
              <a:t>input_data</a:t>
            </a:r>
            <a:r>
              <a:rPr lang="en-US" sz="2400" dirty="0"/>
              <a:t> = dataframe1.values</a:t>
            </a:r>
          </a:p>
          <a:p>
            <a:r>
              <a:rPr lang="en-US" sz="2400" dirty="0" smtClean="0"/>
              <a:t># </a:t>
            </a:r>
            <a:r>
              <a:rPr lang="en-US" sz="2400" dirty="0"/>
              <a:t>Examine the properties of the dataset</a:t>
            </a:r>
          </a:p>
          <a:p>
            <a:r>
              <a:rPr lang="en-US" sz="2400" dirty="0"/>
              <a:t># print the statistics</a:t>
            </a:r>
          </a:p>
          <a:p>
            <a:r>
              <a:rPr lang="en-US" sz="2400" dirty="0"/>
              <a:t>print(</a:t>
            </a:r>
            <a:r>
              <a:rPr lang="en-US" sz="2400" dirty="0">
                <a:solidFill>
                  <a:srgbClr val="FF0000"/>
                </a:solidFill>
              </a:rPr>
              <a:t>dataframe1['Final Mark'].</a:t>
            </a:r>
            <a:r>
              <a:rPr lang="en-US" sz="2400" dirty="0"/>
              <a:t>describe</a:t>
            </a:r>
            <a:r>
              <a:rPr lang="en-US" sz="2400" dirty="0" smtClean="0"/>
              <a:t>())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98931" y="4489997"/>
            <a:ext cx="5181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0" y="1"/>
            <a:ext cx="5113283" cy="6857999"/>
          </a:xfrm>
          <a:solidFill>
            <a:srgbClr val="7030A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Load EXCEL file &amp; check the data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1029" y="2364829"/>
            <a:ext cx="5452240" cy="3026978"/>
          </a:xfr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 smtClean="0"/>
              <a:t># </a:t>
            </a:r>
            <a:r>
              <a:rPr lang="en-US" b="1" u="sng" dirty="0"/>
              <a:t>Replacing </a:t>
            </a:r>
            <a:r>
              <a:rPr lang="en-US" b="1" u="sng" dirty="0" err="1"/>
              <a:t>NaN</a:t>
            </a:r>
            <a:r>
              <a:rPr lang="en-US" b="1" u="sng" dirty="0"/>
              <a:t> values</a:t>
            </a:r>
          </a:p>
          <a:p>
            <a:pPr marL="0" indent="0">
              <a:buNone/>
            </a:pPr>
            <a:r>
              <a:rPr lang="en-US" dirty="0" err="1"/>
              <a:t>input_adding_roll</a:t>
            </a:r>
            <a:r>
              <a:rPr lang="en-US" dirty="0"/>
              <a:t> = dataframe1.iloc[3,10]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input_adding_roll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dataframe1.iloc[3,10] = 15</a:t>
            </a:r>
          </a:p>
          <a:p>
            <a:pPr marL="0" indent="0">
              <a:buNone/>
            </a:pPr>
            <a:r>
              <a:rPr lang="en-US" dirty="0" smtClean="0"/>
              <a:t>print(dataframe1.values</a:t>
            </a:r>
            <a:r>
              <a:rPr lang="en-US" dirty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0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Handling NA values (Data Imputation)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2" y="283779"/>
            <a:ext cx="5912068" cy="38152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# Develop a Scatter plot of Attendance </a:t>
            </a:r>
            <a:r>
              <a:rPr lang="en-US" sz="2400" b="1" u="sng" dirty="0" err="1"/>
              <a:t>vs</a:t>
            </a:r>
            <a:r>
              <a:rPr lang="en-US" sz="2400" b="1" u="sng" dirty="0"/>
              <a:t> the mark of final exam</a:t>
            </a:r>
          </a:p>
          <a:p>
            <a:pPr marL="0" indent="0">
              <a:buNone/>
            </a:pPr>
            <a:r>
              <a:rPr lang="en-US" sz="2400" dirty="0"/>
              <a:t>print("-------------Draw a Scatter Plot: Attendance </a:t>
            </a:r>
            <a:r>
              <a:rPr lang="en-US" sz="2400" dirty="0" err="1"/>
              <a:t>vs</a:t>
            </a:r>
            <a:r>
              <a:rPr lang="en-US" sz="2400" dirty="0"/>
              <a:t> Total Mark -----------")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x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[:,7] </a:t>
            </a:r>
            <a:r>
              <a:rPr lang="en-US" sz="2400" dirty="0"/>
              <a:t># independent variable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y = </a:t>
            </a:r>
            <a:r>
              <a:rPr lang="en-US" sz="2400" dirty="0" err="1">
                <a:solidFill>
                  <a:srgbClr val="FF0000"/>
                </a:solidFill>
              </a:rPr>
              <a:t>input_data</a:t>
            </a:r>
            <a:r>
              <a:rPr lang="en-US" sz="2400" dirty="0">
                <a:solidFill>
                  <a:srgbClr val="FF0000"/>
                </a:solidFill>
              </a:rPr>
              <a:t>[:,12] </a:t>
            </a:r>
            <a:r>
              <a:rPr lang="en-US" sz="2400" dirty="0"/>
              <a:t># dependent variable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plt.scatter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/>
              <a:t>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plt.show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1530" y="443011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432330" y="283779"/>
            <a:ext cx="575967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# Develop a Scatter plot of class test </a:t>
            </a:r>
            <a:r>
              <a:rPr lang="en-US" u="sng" dirty="0" err="1"/>
              <a:t>vs</a:t>
            </a:r>
            <a:r>
              <a:rPr lang="en-US" u="sng" dirty="0"/>
              <a:t> the mark of final exam</a:t>
            </a:r>
          </a:p>
          <a:p>
            <a:r>
              <a:rPr lang="en-US" dirty="0"/>
              <a:t>print</a:t>
            </a:r>
            <a:r>
              <a:rPr lang="en-US" dirty="0" smtClean="0"/>
              <a:t>("Draw </a:t>
            </a:r>
            <a:r>
              <a:rPr lang="en-US" dirty="0"/>
              <a:t>a Scatter Plot: Class Test </a:t>
            </a:r>
            <a:r>
              <a:rPr lang="en-US" dirty="0" err="1"/>
              <a:t>vs</a:t>
            </a:r>
            <a:r>
              <a:rPr lang="en-US" dirty="0"/>
              <a:t> Total Mark </a:t>
            </a:r>
            <a:r>
              <a:rPr lang="en-US" dirty="0" smtClean="0"/>
              <a:t>-----------")</a:t>
            </a:r>
          </a:p>
          <a:p>
            <a:r>
              <a:rPr lang="en-US" sz="2400" dirty="0" err="1" smtClean="0"/>
              <a:t>x_ct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input_data</a:t>
            </a:r>
            <a:r>
              <a:rPr lang="en-US" sz="2400" dirty="0"/>
              <a:t>[:,6] # independent variable</a:t>
            </a:r>
          </a:p>
          <a:p>
            <a:r>
              <a:rPr lang="en-US" sz="2400" dirty="0" err="1"/>
              <a:t>y_final_exam</a:t>
            </a:r>
            <a:r>
              <a:rPr lang="en-US" sz="2400" dirty="0"/>
              <a:t> = </a:t>
            </a:r>
            <a:r>
              <a:rPr lang="en-US" sz="2400" dirty="0" err="1"/>
              <a:t>input_data</a:t>
            </a:r>
            <a:r>
              <a:rPr lang="en-US" sz="2400" dirty="0"/>
              <a:t>[:,12] # dependent variable</a:t>
            </a:r>
          </a:p>
          <a:p>
            <a:r>
              <a:rPr lang="en-US" sz="2400" dirty="0" err="1"/>
              <a:t>plt.scatter</a:t>
            </a:r>
            <a:r>
              <a:rPr lang="en-US" sz="2400" dirty="0"/>
              <a:t>(</a:t>
            </a:r>
            <a:r>
              <a:rPr lang="en-US" sz="2400" dirty="0" err="1"/>
              <a:t>x_ct</a:t>
            </a:r>
            <a:r>
              <a:rPr lang="en-US" sz="2400" dirty="0"/>
              <a:t>, </a:t>
            </a:r>
            <a:r>
              <a:rPr lang="en-US" sz="2400" dirty="0" err="1"/>
              <a:t>y_final_exam</a:t>
            </a:r>
            <a:r>
              <a:rPr lang="en-US" sz="2400" dirty="0"/>
              <a:t>) # Scatter plot for Attendance </a:t>
            </a:r>
            <a:r>
              <a:rPr lang="en-US" sz="2400" dirty="0" err="1"/>
              <a:t>vs</a:t>
            </a:r>
            <a:r>
              <a:rPr lang="en-US" sz="2400" dirty="0"/>
              <a:t> Final exam mark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7771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261" y="283779"/>
            <a:ext cx="6747641" cy="558099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/>
              <a:t># Develop a Scatter plot of Attendance </a:t>
            </a:r>
            <a:r>
              <a:rPr lang="en-US" b="1" u="sng" dirty="0" err="1"/>
              <a:t>vs</a:t>
            </a:r>
            <a:r>
              <a:rPr lang="en-US" b="1" u="sng" dirty="0"/>
              <a:t> the mark of final exam</a:t>
            </a:r>
          </a:p>
          <a:p>
            <a:pPr marL="0" indent="0">
              <a:buNone/>
            </a:pPr>
            <a:r>
              <a:rPr lang="en-US" dirty="0"/>
              <a:t>print("-------------Draw a Scatter Plot: Attendance </a:t>
            </a:r>
            <a:r>
              <a:rPr lang="en-US" dirty="0" err="1"/>
              <a:t>vs</a:t>
            </a:r>
            <a:r>
              <a:rPr lang="en-US" dirty="0"/>
              <a:t> Total Mark -----------")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[:,7] </a:t>
            </a:r>
            <a:r>
              <a:rPr lang="en-US" dirty="0"/>
              <a:t># independent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 = </a:t>
            </a:r>
            <a:r>
              <a:rPr lang="en-US" dirty="0" err="1">
                <a:solidFill>
                  <a:srgbClr val="FF0000"/>
                </a:solidFill>
              </a:rPr>
              <a:t>input_data</a:t>
            </a:r>
            <a:r>
              <a:rPr lang="en-US" dirty="0">
                <a:solidFill>
                  <a:srgbClr val="FF0000"/>
                </a:solidFill>
              </a:rPr>
              <a:t>[:,12] </a:t>
            </a:r>
            <a:r>
              <a:rPr lang="en-US" dirty="0"/>
              <a:t># dependent variable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plt.scatter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x,y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# Scatter plot for Attendance </a:t>
            </a:r>
            <a:r>
              <a:rPr lang="en-US" dirty="0" err="1"/>
              <a:t>vs</a:t>
            </a:r>
            <a:r>
              <a:rPr lang="en-US" dirty="0"/>
              <a:t> Final exam mark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plt.show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882758" y="1825625"/>
            <a:ext cx="347104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267902" y="1"/>
            <a:ext cx="4907017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88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Scatter Plot</a:t>
            </a:r>
            <a:endParaRPr lang="en-US" sz="8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957" y="4120862"/>
            <a:ext cx="3542857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 the </a:t>
            </a:r>
            <a:r>
              <a:rPr lang="en-US" dirty="0" err="1" smtClean="0"/>
              <a:t>Kaggle</a:t>
            </a:r>
            <a:r>
              <a:rPr lang="en-US" dirty="0" smtClean="0"/>
              <a:t> kernel &amp;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435" y="2766821"/>
            <a:ext cx="5181600" cy="13243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dataframe1.boxplot</a:t>
            </a:r>
            <a:r>
              <a:rPr lang="en-US" sz="3600" dirty="0"/>
              <a:t>()</a:t>
            </a:r>
          </a:p>
          <a:p>
            <a:pPr marL="0" indent="0">
              <a:buNone/>
            </a:pPr>
            <a:r>
              <a:rPr lang="en-US" sz="3600" dirty="0"/>
              <a:t>dataframe1.hist</a:t>
            </a:r>
            <a:r>
              <a:rPr lang="en-US" sz="3600" dirty="0" smtClean="0"/>
              <a:t>()</a:t>
            </a:r>
            <a:endParaRPr lang="en-US" sz="3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078717" y="1"/>
            <a:ext cx="5113283" cy="685799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6600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Box Plot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</a:rPr>
              <a:t>&amp;</a:t>
            </a:r>
            <a:endParaRPr lang="en-US" sz="6600" dirty="0" smtClean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>
                <a:solidFill>
                  <a:schemeClr val="bg1"/>
                </a:solidFill>
              </a:rPr>
              <a:t>Histogram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149012"/>
            <a:ext cx="4020207" cy="2617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31" y="4085214"/>
            <a:ext cx="4033143" cy="27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Box Plot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Bar graph</a:t>
            </a:r>
          </a:p>
          <a:p>
            <a:r>
              <a:rPr lang="en-US" dirty="0" smtClean="0"/>
              <a:t>Histogram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Line graph</a:t>
            </a:r>
          </a:p>
          <a:p>
            <a:r>
              <a:rPr lang="en-US" dirty="0" smtClean="0"/>
              <a:t>Dot plot</a:t>
            </a:r>
          </a:p>
          <a:p>
            <a:r>
              <a:rPr lang="en-US" dirty="0" smtClean="0"/>
              <a:t>Stem &amp; Leaf</a:t>
            </a:r>
          </a:p>
        </p:txBody>
      </p:sp>
    </p:spTree>
    <p:extLst>
      <p:ext uri="{BB962C8B-B14F-4D97-AF65-F5344CB8AC3E}">
        <p14:creationId xmlns:p14="http://schemas.microsoft.com/office/powerpoint/2010/main" val="20952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need to find the relationship between two variables, we may draw scatter plot</a:t>
            </a:r>
          </a:p>
          <a:p>
            <a:r>
              <a:rPr lang="en-US" dirty="0" smtClean="0"/>
              <a:t>Finding whether the variables are correlated (positive, negative or no correlation)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matplotlib.org/gallery/statistics/hist.html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Determining the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5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&amp; 70%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92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https://matplotlib.org/api/_</a:t>
            </a:r>
            <a:r>
              <a:rPr lang="en-US" dirty="0" smtClean="0">
                <a:hlinkClick r:id="rId2"/>
              </a:rPr>
              <a:t>as_gen/matplotlib.pyplot.boxplot.html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2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2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Assuming the following data, draw the line graphs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𝐷𝑎𝑡𝑒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𝑃𝑒𝑟𝑠𝑜𝑛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10.5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mr>
                    </m:m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https</a:t>
                </a:r>
                <a:r>
                  <a:rPr lang="en-US" dirty="0"/>
                  <a:t>://</a:t>
                </a:r>
                <a:r>
                  <a:rPr lang="en-US" dirty="0" smtClean="0"/>
                  <a:t>www.kaggle.com/tanmoyie/display-two-line-graphs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6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Python (Anaconda) or Use on the fly kernel (e.g. </a:t>
            </a:r>
            <a:r>
              <a:rPr lang="en-US" dirty="0" err="1" smtClean="0"/>
              <a:t>kaggle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Login to your </a:t>
            </a:r>
            <a:r>
              <a:rPr lang="en-US" dirty="0" err="1" smtClean="0"/>
              <a:t>kaggle</a:t>
            </a:r>
            <a:r>
              <a:rPr lang="en-US" dirty="0" smtClean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1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1154113"/>
            <a:ext cx="11430000" cy="4351338"/>
          </a:xfrm>
        </p:spPr>
        <p:txBody>
          <a:bodyPr/>
          <a:lstStyle/>
          <a:p>
            <a:r>
              <a:rPr lang="en-US" dirty="0" smtClean="0"/>
              <a:t>Once logged in, click KERNEL at the top right corner, then click NEW KERNEL</a:t>
            </a:r>
          </a:p>
          <a:p>
            <a:r>
              <a:rPr lang="en-US" dirty="0" smtClean="0"/>
              <a:t>From the RIGHT side bar, make the KERNEL “public”. Add </a:t>
            </a:r>
            <a:r>
              <a:rPr lang="en-US" i="1" dirty="0" err="1" smtClean="0">
                <a:solidFill>
                  <a:srgbClr val="7030A0"/>
                </a:solidFill>
              </a:rPr>
              <a:t>tanmoyie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as an user/contributor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8" t="11719" r="1670" b="15886"/>
          <a:stretch/>
        </p:blipFill>
        <p:spPr>
          <a:xfrm>
            <a:off x="3459177" y="2651126"/>
            <a:ext cx="7475523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Name the file</a:t>
            </a:r>
          </a:p>
          <a:p>
            <a:r>
              <a:rPr lang="en-US" dirty="0" smtClean="0"/>
              <a:t>There is a </a:t>
            </a:r>
            <a:r>
              <a:rPr lang="en-US" b="1" dirty="0" smtClean="0">
                <a:solidFill>
                  <a:srgbClr val="7030A0"/>
                </a:solidFill>
              </a:rPr>
              <a:t>console</a:t>
            </a:r>
            <a:r>
              <a:rPr lang="en-US" b="1" i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 the bottom left corner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368718"/>
            <a:ext cx="8682037" cy="44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You can upload a new </a:t>
            </a:r>
            <a:r>
              <a:rPr lang="en-US" b="1" dirty="0" smtClean="0"/>
              <a:t>dataset </a:t>
            </a:r>
            <a:r>
              <a:rPr lang="en-US" dirty="0" smtClean="0"/>
              <a:t>from right hand side bar. Additionally, you can use someone else’s dataset (add Dataset)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156"/>
            <a:ext cx="8578052" cy="4718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41" t="10417" r="13104" b="10937"/>
          <a:stretch/>
        </p:blipFill>
        <p:spPr>
          <a:xfrm>
            <a:off x="4251874" y="2139156"/>
            <a:ext cx="7940126" cy="4718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2811" t="12239" r="14568" b="16406"/>
          <a:stretch/>
        </p:blipFill>
        <p:spPr>
          <a:xfrm>
            <a:off x="1333500" y="2139157"/>
            <a:ext cx="9525000" cy="47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Introduction to </a:t>
            </a:r>
            <a:r>
              <a:rPr lang="en-US" b="1" dirty="0" err="1" smtClean="0">
                <a:solidFill>
                  <a:srgbClr val="7030A0"/>
                </a:solidFill>
              </a:rPr>
              <a:t>Kaggle</a:t>
            </a:r>
            <a:r>
              <a:rPr lang="en-US" b="1" dirty="0" smtClean="0">
                <a:solidFill>
                  <a:srgbClr val="7030A0"/>
                </a:solidFill>
              </a:rPr>
              <a:t> kernel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dirty="0" smtClean="0"/>
              <a:t>Select the Programming language (</a:t>
            </a:r>
            <a:r>
              <a:rPr lang="en-US" b="1" dirty="0" smtClean="0">
                <a:solidFill>
                  <a:srgbClr val="7030A0"/>
                </a:solidFill>
              </a:rPr>
              <a:t>Python/R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Commit &amp; Run </a:t>
            </a:r>
            <a:r>
              <a:rPr lang="en-US" dirty="0" smtClean="0"/>
              <a:t>to run the entire program &amp; make it visible to public.</a:t>
            </a:r>
          </a:p>
          <a:p>
            <a:r>
              <a:rPr lang="en-US" dirty="0" smtClean="0"/>
              <a:t>2 Arrows to add cell above &amp; below the current cell respectively.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1" y="2872582"/>
            <a:ext cx="7586077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Methodology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Import</a:t>
            </a:r>
          </a:p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sz="3600" dirty="0" smtClean="0"/>
              <a:t>Cleaning</a:t>
            </a:r>
          </a:p>
          <a:p>
            <a:pPr lvl="1"/>
            <a:r>
              <a:rPr lang="en-US" sz="3600" dirty="0" smtClean="0"/>
              <a:t>Imputation</a:t>
            </a:r>
          </a:p>
          <a:p>
            <a:r>
              <a:rPr lang="en-US" sz="4000" dirty="0" smtClean="0"/>
              <a:t>Exploratory Data Analysis (EDA)</a:t>
            </a:r>
          </a:p>
          <a:p>
            <a:pPr lvl="1"/>
            <a:r>
              <a:rPr lang="en-US" sz="3600" dirty="0" smtClean="0"/>
              <a:t>Develop graphical representation</a:t>
            </a:r>
          </a:p>
          <a:p>
            <a:pPr lvl="1"/>
            <a:r>
              <a:rPr lang="en-US" sz="3600" dirty="0" smtClean="0"/>
              <a:t>Interpret the Data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902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an EXCEL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smtClean="0">
                <a:solidFill>
                  <a:srgbClr val="FF0000"/>
                </a:solidFill>
              </a:rPr>
              <a:t>pandas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Footlight M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950</Words>
  <Application>Microsoft Office PowerPoint</Application>
  <PresentationFormat>Widescreen</PresentationFormat>
  <Paragraphs>173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</vt:lpstr>
      <vt:lpstr>Cambria Math</vt:lpstr>
      <vt:lpstr>Footlight MT Light</vt:lpstr>
      <vt:lpstr>Office Theme</vt:lpstr>
      <vt:lpstr>Python Projects in  Applied Statistics</vt:lpstr>
      <vt:lpstr>Class Materials</vt:lpstr>
      <vt:lpstr>Introduction to Python</vt:lpstr>
      <vt:lpstr>Introduction to Kaggle kernel</vt:lpstr>
      <vt:lpstr>Introduction to Kaggle kernel</vt:lpstr>
      <vt:lpstr>Introduction to Kaggle kernel</vt:lpstr>
      <vt:lpstr>Introduction to Kaggle kernel</vt:lpstr>
      <vt:lpstr>Methodology</vt:lpstr>
      <vt:lpstr>Import an EXCEL file</vt:lpstr>
      <vt:lpstr>Collect the Data</vt:lpstr>
      <vt:lpstr>Data Cleaning</vt:lpstr>
      <vt:lpstr>Data Cleaning (if needed)</vt:lpstr>
      <vt:lpstr>PowerPoint Presentation</vt:lpstr>
      <vt:lpstr>Exploratory Data Analysis (EDA)  Explanation of Python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tools</vt:lpstr>
      <vt:lpstr>Scatter plot</vt:lpstr>
      <vt:lpstr>Histogram</vt:lpstr>
      <vt:lpstr>Box Plot</vt:lpstr>
      <vt:lpstr>Bar graph</vt:lpstr>
      <vt:lpstr>Scatter Plot</vt:lpstr>
      <vt:lpstr>Box Plot</vt:lpstr>
      <vt:lpstr>PowerPoint Presentation</vt:lpstr>
      <vt:lpstr>Line graphs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Projects in Applied Optimization</dc:title>
  <dc:creator>Windows User</dc:creator>
  <cp:lastModifiedBy>Windows User</cp:lastModifiedBy>
  <cp:revision>49</cp:revision>
  <dcterms:created xsi:type="dcterms:W3CDTF">2018-07-28T17:30:41Z</dcterms:created>
  <dcterms:modified xsi:type="dcterms:W3CDTF">2018-09-15T16:02:57Z</dcterms:modified>
</cp:coreProperties>
</file>