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F9C05A-69D0-46B4-A8F1-A9DB2833E809}">
  <a:tblStyle styleId="{18F9C05A-69D0-46B4-A8F1-A9DB2833E8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6cc7066c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6cc7066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d3f539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d3f539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6cc706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6cc706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6cc7066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6cc7066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d3f5395a6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3f5395a6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d3f5395a6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d3f5395a6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3f5395a6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3f5395a6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d3f5395a6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d3f5395a6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d3f5395a6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d3f5395a6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Power BI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402300" y="373475"/>
            <a:ext cx="8251800" cy="90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9600"/>
              <a:buNone/>
            </a:pPr>
            <a:r>
              <a:rPr lang="en" sz="2500"/>
              <a:t>Measures :DAX Topic: SUM(), COUNT(),COUNTROWS(), MIN(), MAX(), COUNTBLANK(), and DIVIDE()</a:t>
            </a:r>
            <a:endParaRPr sz="2500"/>
          </a:p>
        </p:txBody>
      </p:sp>
      <p:pic>
        <p:nvPicPr>
          <p:cNvPr id="199" name="Google Shape;199;p22"/>
          <p:cNvPicPr preferRelativeResize="0"/>
          <p:nvPr/>
        </p:nvPicPr>
        <p:blipFill>
          <a:blip r:embed="rId3">
            <a:alphaModFix/>
          </a:blip>
          <a:stretch>
            <a:fillRect/>
          </a:stretch>
        </p:blipFill>
        <p:spPr>
          <a:xfrm>
            <a:off x="282625" y="1530875"/>
            <a:ext cx="2730125" cy="3033174"/>
          </a:xfrm>
          <a:prstGeom prst="rect">
            <a:avLst/>
          </a:prstGeom>
          <a:noFill/>
          <a:ln>
            <a:noFill/>
          </a:ln>
        </p:spPr>
      </p:pic>
      <p:sp>
        <p:nvSpPr>
          <p:cNvPr id="200" name="Google Shape;200;p22"/>
          <p:cNvSpPr txBox="1"/>
          <p:nvPr/>
        </p:nvSpPr>
        <p:spPr>
          <a:xfrm>
            <a:off x="3297850" y="1530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Writing DAX</a:t>
            </a:r>
            <a:endParaRPr/>
          </a:p>
        </p:txBody>
      </p:sp>
      <p:sp>
        <p:nvSpPr>
          <p:cNvPr id="201" name="Google Shape;201;p22"/>
          <p:cNvSpPr txBox="1"/>
          <p:nvPr/>
        </p:nvSpPr>
        <p:spPr>
          <a:xfrm>
            <a:off x="3297850" y="2031225"/>
            <a:ext cx="510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a:t>
            </a:r>
            <a:r>
              <a:rPr b="1" lang="en" sz="1200"/>
              <a:t>[Total Sales]</a:t>
            </a:r>
            <a:r>
              <a:rPr lang="en" sz="1200"/>
              <a:t> write a new measure that is the total of the sales in the ExtendedAmount column from the Sales table</a:t>
            </a:r>
            <a:endParaRPr sz="1200"/>
          </a:p>
        </p:txBody>
      </p:sp>
      <p:sp>
        <p:nvSpPr>
          <p:cNvPr id="202" name="Google Shape;202;p22"/>
          <p:cNvSpPr txBox="1"/>
          <p:nvPr/>
        </p:nvSpPr>
        <p:spPr>
          <a:xfrm>
            <a:off x="3247775" y="2653600"/>
            <a:ext cx="5406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a:t>Total Cos</a:t>
            </a:r>
            <a:r>
              <a:rPr lang="en"/>
              <a:t>t] Create a measure that is the sum of one of the cost columns in the Sales table. This measure uses exactly the same structure as the measure above, but it adds the cost of the product instead of the sales amount. You can use any of the product cost columns in the Sales table; all the cost columns are the same in this sample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97250" y="20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 Map</a:t>
            </a:r>
            <a:endParaRPr/>
          </a:p>
        </p:txBody>
      </p:sp>
      <p:sp>
        <p:nvSpPr>
          <p:cNvPr id="135" name="Google Shape;135;p14"/>
          <p:cNvSpPr txBox="1"/>
          <p:nvPr>
            <p:ph idx="1" type="body"/>
          </p:nvPr>
        </p:nvSpPr>
        <p:spPr>
          <a:xfrm>
            <a:off x="3226300" y="400600"/>
            <a:ext cx="5427300" cy="45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Concept : ETL Data - Extract ,Transform, load</a:t>
            </a:r>
            <a:endParaRPr/>
          </a:p>
          <a:p>
            <a:pPr indent="-311150" lvl="0" marL="457200" rtl="0" algn="l">
              <a:spcBef>
                <a:spcPts val="0"/>
              </a:spcBef>
              <a:spcAft>
                <a:spcPts val="0"/>
              </a:spcAft>
              <a:buSzPts val="1300"/>
              <a:buAutoNum type="arabicPeriod"/>
            </a:pPr>
            <a:r>
              <a:rPr lang="en"/>
              <a:t>Concept : Introduction to Data Model</a:t>
            </a:r>
            <a:endParaRPr/>
          </a:p>
          <a:p>
            <a:pPr indent="-311150" lvl="0" marL="457200" rtl="0" algn="l">
              <a:spcBef>
                <a:spcPts val="0"/>
              </a:spcBef>
              <a:spcAft>
                <a:spcPts val="0"/>
              </a:spcAft>
              <a:buSzPts val="1300"/>
              <a:buAutoNum type="arabicPeriod"/>
            </a:pPr>
            <a:r>
              <a:rPr lang="en"/>
              <a:t>Concept  : measures</a:t>
            </a:r>
            <a:endParaRPr/>
          </a:p>
          <a:p>
            <a:pPr indent="-311150" lvl="0" marL="457200" rtl="0" algn="l">
              <a:spcBef>
                <a:spcPts val="0"/>
              </a:spcBef>
              <a:spcAft>
                <a:spcPts val="0"/>
              </a:spcAft>
              <a:buSzPts val="1300"/>
              <a:buAutoNum type="arabicPeriod"/>
            </a:pPr>
            <a:r>
              <a:rPr lang="en"/>
              <a:t>Concep :  DAX </a:t>
            </a:r>
            <a:r>
              <a:rPr lang="en"/>
              <a:t>Aggregation , SUM(), COUNT(), COUNTROWS(), MIN(), MAX(), COUNTBLANK(), and DIVIDE()</a:t>
            </a:r>
            <a:endParaRPr/>
          </a:p>
        </p:txBody>
      </p:sp>
      <p:pic>
        <p:nvPicPr>
          <p:cNvPr id="136" name="Google Shape;136;p14"/>
          <p:cNvPicPr preferRelativeResize="0"/>
          <p:nvPr/>
        </p:nvPicPr>
        <p:blipFill>
          <a:blip r:embed="rId3">
            <a:alphaModFix/>
          </a:blip>
          <a:stretch>
            <a:fillRect/>
          </a:stretch>
        </p:blipFill>
        <p:spPr>
          <a:xfrm>
            <a:off x="241150" y="738788"/>
            <a:ext cx="2824774" cy="4243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420650" y="271350"/>
            <a:ext cx="7505700" cy="5493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900"/>
              </a:spcAft>
              <a:buNone/>
            </a:pPr>
            <a:r>
              <a:rPr b="1" lang="en" sz="2400">
                <a:solidFill>
                  <a:schemeClr val="dk2"/>
                </a:solidFill>
                <a:latin typeface="Arial"/>
                <a:ea typeface="Arial"/>
                <a:cs typeface="Arial"/>
                <a:sym typeface="Arial"/>
              </a:rPr>
              <a:t>ETL Data - Extract ,Transform, load</a:t>
            </a:r>
            <a:endParaRPr b="1" sz="2400">
              <a:latin typeface="Arial"/>
              <a:ea typeface="Arial"/>
              <a:cs typeface="Arial"/>
              <a:sym typeface="Arial"/>
            </a:endParaRPr>
          </a:p>
        </p:txBody>
      </p:sp>
      <p:sp>
        <p:nvSpPr>
          <p:cNvPr id="142" name="Google Shape;142;p15"/>
          <p:cNvSpPr txBox="1"/>
          <p:nvPr/>
        </p:nvSpPr>
        <p:spPr>
          <a:xfrm>
            <a:off x="376425" y="4560775"/>
            <a:ext cx="799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https://powerbi.microsoft.com/en-us/what-is-data-modeling/#:~:text=Data%20modeling%20is%20the%20process,between%20those%20bits%20of%20data.</a:t>
            </a:r>
            <a:endParaRPr i="1" sz="800"/>
          </a:p>
        </p:txBody>
      </p:sp>
      <p:pic>
        <p:nvPicPr>
          <p:cNvPr id="143" name="Google Shape;143;p15"/>
          <p:cNvPicPr preferRelativeResize="0"/>
          <p:nvPr/>
        </p:nvPicPr>
        <p:blipFill rotWithShape="1">
          <a:blip r:embed="rId3">
            <a:alphaModFix/>
          </a:blip>
          <a:srcRect b="0" l="0" r="47237" t="0"/>
          <a:stretch/>
        </p:blipFill>
        <p:spPr>
          <a:xfrm>
            <a:off x="333425" y="1545325"/>
            <a:ext cx="1957199" cy="1695275"/>
          </a:xfrm>
          <a:prstGeom prst="rect">
            <a:avLst/>
          </a:prstGeom>
          <a:noFill/>
          <a:ln>
            <a:noFill/>
          </a:ln>
        </p:spPr>
      </p:pic>
      <p:graphicFrame>
        <p:nvGraphicFramePr>
          <p:cNvPr id="144" name="Google Shape;144;p15"/>
          <p:cNvGraphicFramePr/>
          <p:nvPr/>
        </p:nvGraphicFramePr>
        <p:xfrm>
          <a:off x="2321375" y="820650"/>
          <a:ext cx="3000000" cy="3000000"/>
        </p:xfrm>
        <a:graphic>
          <a:graphicData uri="http://schemas.openxmlformats.org/drawingml/2006/table">
            <a:tbl>
              <a:tblPr>
                <a:noFill/>
                <a:tableStyleId>{18F9C05A-69D0-46B4-A8F1-A9DB2833E809}</a:tableStyleId>
              </a:tblPr>
              <a:tblGrid>
                <a:gridCol w="1606225"/>
                <a:gridCol w="1844175"/>
                <a:gridCol w="2498400"/>
              </a:tblGrid>
              <a:tr h="365725">
                <a:tc>
                  <a:txBody>
                    <a:bodyPr/>
                    <a:lstStyle/>
                    <a:p>
                      <a:pPr indent="0" lvl="0" marL="0" rtl="0" algn="l">
                        <a:spcBef>
                          <a:spcPts val="0"/>
                        </a:spcBef>
                        <a:spcAft>
                          <a:spcPts val="0"/>
                        </a:spcAft>
                        <a:buNone/>
                      </a:pPr>
                      <a:r>
                        <a:rPr b="1" lang="en" sz="1200">
                          <a:solidFill>
                            <a:schemeClr val="dk1"/>
                          </a:solidFill>
                        </a:rPr>
                        <a:t>Feature</a:t>
                      </a:r>
                      <a:endParaRPr b="1" sz="1200">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en" sz="1200">
                          <a:solidFill>
                            <a:schemeClr val="dk1"/>
                          </a:solidFill>
                        </a:rPr>
                        <a:t>Import</a:t>
                      </a:r>
                      <a:endParaRPr b="1" sz="1200">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en" sz="1200">
                          <a:solidFill>
                            <a:schemeClr val="dk1"/>
                          </a:solidFill>
                        </a:rPr>
                        <a:t>Direct Query</a:t>
                      </a:r>
                      <a:endParaRPr b="1" sz="1200">
                        <a:solidFill>
                          <a:schemeClr val="dk1"/>
                        </a:solidFill>
                      </a:endParaRPr>
                    </a:p>
                  </a:txBody>
                  <a:tcPr marT="91425" marB="91425" marR="91425" marL="91425">
                    <a:solidFill>
                      <a:schemeClr val="dk2"/>
                    </a:solidFill>
                  </a:tcPr>
                </a:tc>
              </a:tr>
              <a:tr h="304775">
                <a:tc>
                  <a:txBody>
                    <a:bodyPr/>
                    <a:lstStyle/>
                    <a:p>
                      <a:pPr indent="0" lvl="0" marL="0" rtl="0" algn="l">
                        <a:spcBef>
                          <a:spcPts val="0"/>
                        </a:spcBef>
                        <a:spcAft>
                          <a:spcPts val="0"/>
                        </a:spcAft>
                        <a:buNone/>
                      </a:pPr>
                      <a:r>
                        <a:rPr lang="en" sz="800"/>
                        <a:t>Size</a:t>
                      </a:r>
                      <a:endParaRPr sz="800"/>
                    </a:p>
                  </a:txBody>
                  <a:tcPr marT="91425" marB="91425" marR="91425" marL="91425"/>
                </a:tc>
                <a:tc>
                  <a:txBody>
                    <a:bodyPr/>
                    <a:lstStyle/>
                    <a:p>
                      <a:pPr indent="0" lvl="0" marL="0" rtl="0" algn="l">
                        <a:spcBef>
                          <a:spcPts val="0"/>
                        </a:spcBef>
                        <a:spcAft>
                          <a:spcPts val="0"/>
                        </a:spcAft>
                        <a:buNone/>
                      </a:pPr>
                      <a:r>
                        <a:rPr lang="en" sz="800"/>
                        <a:t>Up to 1 GB per dataset</a:t>
                      </a:r>
                      <a:endParaRPr sz="800"/>
                    </a:p>
                  </a:txBody>
                  <a:tcPr marT="91425" marB="91425" marR="91425" marL="91425"/>
                </a:tc>
                <a:tc>
                  <a:txBody>
                    <a:bodyPr/>
                    <a:lstStyle/>
                    <a:p>
                      <a:pPr indent="0" lvl="0" marL="0" rtl="0" algn="l">
                        <a:spcBef>
                          <a:spcPts val="0"/>
                        </a:spcBef>
                        <a:spcAft>
                          <a:spcPts val="0"/>
                        </a:spcAft>
                        <a:buNone/>
                      </a:pPr>
                      <a:r>
                        <a:rPr lang="en" sz="800"/>
                        <a:t>No limitation</a:t>
                      </a:r>
                      <a:endParaRPr sz="800"/>
                    </a:p>
                  </a:txBody>
                  <a:tcPr marT="91425" marB="91425" marR="91425" marL="91425"/>
                </a:tc>
              </a:tr>
              <a:tr h="304775">
                <a:tc>
                  <a:txBody>
                    <a:bodyPr/>
                    <a:lstStyle/>
                    <a:p>
                      <a:pPr indent="0" lvl="0" marL="0" rtl="0" algn="l">
                        <a:spcBef>
                          <a:spcPts val="0"/>
                        </a:spcBef>
                        <a:spcAft>
                          <a:spcPts val="0"/>
                        </a:spcAft>
                        <a:buNone/>
                      </a:pPr>
                      <a:r>
                        <a:rPr lang="en" sz="800"/>
                        <a:t>Data Source support</a:t>
                      </a:r>
                      <a:endParaRPr sz="800"/>
                    </a:p>
                  </a:txBody>
                  <a:tcPr marT="91425" marB="91425" marR="91425" marL="91425"/>
                </a:tc>
                <a:tc>
                  <a:txBody>
                    <a:bodyPr/>
                    <a:lstStyle/>
                    <a:p>
                      <a:pPr indent="0" lvl="0" marL="0" rtl="0" algn="l">
                        <a:spcBef>
                          <a:spcPts val="0"/>
                        </a:spcBef>
                        <a:spcAft>
                          <a:spcPts val="0"/>
                        </a:spcAft>
                        <a:buNone/>
                      </a:pPr>
                      <a:r>
                        <a:rPr lang="en" sz="800"/>
                        <a:t>Import data from Multiple sources</a:t>
                      </a:r>
                      <a:endParaRPr sz="800"/>
                    </a:p>
                  </a:txBody>
                  <a:tcPr marT="91425" marB="91425" marR="91425" marL="91425"/>
                </a:tc>
                <a:tc>
                  <a:txBody>
                    <a:bodyPr/>
                    <a:lstStyle/>
                    <a:p>
                      <a:pPr indent="0" lvl="0" marL="0" rtl="0" algn="l">
                        <a:spcBef>
                          <a:spcPts val="0"/>
                        </a:spcBef>
                        <a:spcAft>
                          <a:spcPts val="0"/>
                        </a:spcAft>
                        <a:buNone/>
                      </a:pPr>
                      <a:r>
                        <a:rPr lang="en" sz="800"/>
                        <a:t>Data must come from a single Source</a:t>
                      </a:r>
                      <a:endParaRPr sz="800"/>
                    </a:p>
                  </a:txBody>
                  <a:tcPr marT="91425" marB="91425" marR="91425" marL="91425"/>
                </a:tc>
              </a:tr>
              <a:tr h="670525">
                <a:tc>
                  <a:txBody>
                    <a:bodyPr/>
                    <a:lstStyle/>
                    <a:p>
                      <a:pPr indent="0" lvl="0" marL="0" rtl="0" algn="l">
                        <a:spcBef>
                          <a:spcPts val="0"/>
                        </a:spcBef>
                        <a:spcAft>
                          <a:spcPts val="0"/>
                        </a:spcAft>
                        <a:buNone/>
                      </a:pPr>
                      <a:r>
                        <a:rPr lang="en" sz="800"/>
                        <a:t>Performance</a:t>
                      </a:r>
                      <a:endParaRPr sz="800"/>
                    </a:p>
                  </a:txBody>
                  <a:tcPr marT="91425" marB="91425" marR="91425" marL="91425"/>
                </a:tc>
                <a:tc>
                  <a:txBody>
                    <a:bodyPr/>
                    <a:lstStyle/>
                    <a:p>
                      <a:pPr indent="0" lvl="0" marL="0" rtl="0" algn="l">
                        <a:spcBef>
                          <a:spcPts val="0"/>
                        </a:spcBef>
                        <a:spcAft>
                          <a:spcPts val="0"/>
                        </a:spcAft>
                        <a:buNone/>
                      </a:pPr>
                      <a:r>
                        <a:rPr lang="en" sz="800"/>
                        <a:t>High-performance query engine</a:t>
                      </a:r>
                      <a:endParaRPr sz="800"/>
                    </a:p>
                  </a:txBody>
                  <a:tcPr marT="91425" marB="91425" marR="91425" marL="91425"/>
                </a:tc>
                <a:tc>
                  <a:txBody>
                    <a:bodyPr/>
                    <a:lstStyle/>
                    <a:p>
                      <a:pPr indent="0" lvl="0" marL="0" rtl="0" algn="l">
                        <a:spcBef>
                          <a:spcPts val="0"/>
                        </a:spcBef>
                        <a:spcAft>
                          <a:spcPts val="0"/>
                        </a:spcAft>
                        <a:buNone/>
                      </a:pPr>
                      <a:r>
                        <a:rPr lang="en" sz="800"/>
                        <a:t>Depends on how fast the network connectivity and data source is as queries are executed in real-time. Only metadata and schema structure are stored on the Data model</a:t>
                      </a:r>
                      <a:endParaRPr sz="800"/>
                    </a:p>
                  </a:txBody>
                  <a:tcPr marT="91425" marB="91425" marR="91425" marL="91425"/>
                </a:tc>
              </a:tr>
              <a:tr h="670525">
                <a:tc>
                  <a:txBody>
                    <a:bodyPr/>
                    <a:lstStyle/>
                    <a:p>
                      <a:pPr indent="0" lvl="0" marL="0" rtl="0" algn="l">
                        <a:spcBef>
                          <a:spcPts val="0"/>
                        </a:spcBef>
                        <a:spcAft>
                          <a:spcPts val="0"/>
                        </a:spcAft>
                        <a:buNone/>
                      </a:pPr>
                      <a:r>
                        <a:rPr lang="en" sz="800"/>
                        <a:t>Data Change in the underlying data</a:t>
                      </a:r>
                      <a:endParaRPr sz="800"/>
                    </a:p>
                  </a:txBody>
                  <a:tcPr marT="91425" marB="91425" marR="91425" marL="91425"/>
                </a:tc>
                <a:tc>
                  <a:txBody>
                    <a:bodyPr/>
                    <a:lstStyle/>
                    <a:p>
                      <a:pPr indent="0" lvl="0" marL="0" rtl="0" algn="l">
                        <a:spcBef>
                          <a:spcPts val="0"/>
                        </a:spcBef>
                        <a:spcAft>
                          <a:spcPts val="0"/>
                        </a:spcAft>
                        <a:buNone/>
                      </a:pPr>
                      <a:r>
                        <a:rPr lang="en" sz="800"/>
                        <a:t>Not Reflected. Required to do a Manual refresh in Power BI Desktop and </a:t>
                      </a:r>
                      <a:r>
                        <a:rPr lang="en" sz="800"/>
                        <a:t>publish</a:t>
                      </a:r>
                      <a:r>
                        <a:rPr lang="en" sz="800"/>
                        <a:t> the report or Schedule Refresh</a:t>
                      </a:r>
                      <a:endParaRPr sz="800"/>
                    </a:p>
                  </a:txBody>
                  <a:tcPr marT="91425" marB="91425" marR="91425" marL="91425"/>
                </a:tc>
                <a:tc>
                  <a:txBody>
                    <a:bodyPr/>
                    <a:lstStyle/>
                    <a:p>
                      <a:pPr indent="0" lvl="0" marL="0" rtl="0" algn="l">
                        <a:spcBef>
                          <a:spcPts val="0"/>
                        </a:spcBef>
                        <a:spcAft>
                          <a:spcPts val="0"/>
                        </a:spcAft>
                        <a:buNone/>
                      </a:pPr>
                      <a:r>
                        <a:rPr lang="en" sz="800"/>
                        <a:t>Power BI caches the data for better performance. So</a:t>
                      </a:r>
                      <a:endParaRPr sz="800"/>
                    </a:p>
                  </a:txBody>
                  <a:tcPr marT="91425" marB="91425" marR="91425" marL="91425"/>
                </a:tc>
              </a:tr>
              <a:tr h="304775">
                <a:tc>
                  <a:txBody>
                    <a:bodyPr/>
                    <a:lstStyle/>
                    <a:p>
                      <a:pPr indent="0" lvl="0" marL="0" rtl="0" algn="l">
                        <a:spcBef>
                          <a:spcPts val="0"/>
                        </a:spcBef>
                        <a:spcAft>
                          <a:spcPts val="0"/>
                        </a:spcAft>
                        <a:buNone/>
                      </a:pPr>
                      <a:r>
                        <a:rPr lang="en" sz="800"/>
                        <a:t>Data storage in Power BI</a:t>
                      </a:r>
                      <a:endParaRPr sz="800"/>
                    </a:p>
                  </a:txBody>
                  <a:tcPr marT="91425" marB="91425" marR="91425" marL="91425"/>
                </a:tc>
                <a:tc>
                  <a:txBody>
                    <a:bodyPr/>
                    <a:lstStyle/>
                    <a:p>
                      <a:pPr indent="0" lvl="0" marL="0" rtl="0" algn="l">
                        <a:spcBef>
                          <a:spcPts val="0"/>
                        </a:spcBef>
                        <a:spcAft>
                          <a:spcPts val="0"/>
                        </a:spcAft>
                        <a:buNone/>
                      </a:pPr>
                      <a:r>
                        <a:rPr lang="en" sz="800"/>
                        <a:t>Since it is a cached mode</a:t>
                      </a:r>
                      <a:endParaRPr sz="800"/>
                    </a:p>
                  </a:txBody>
                  <a:tcPr marT="91425" marB="91425" marR="91425" marL="91425"/>
                </a:tc>
                <a:tc>
                  <a:txBody>
                    <a:bodyPr/>
                    <a:lstStyle/>
                    <a:p>
                      <a:pPr indent="0" lvl="0" marL="0" rtl="0" algn="l">
                        <a:spcBef>
                          <a:spcPts val="0"/>
                        </a:spcBef>
                        <a:spcAft>
                          <a:spcPts val="0"/>
                        </a:spcAft>
                        <a:buNone/>
                      </a:pPr>
                      <a:r>
                        <a:rPr lang="en" sz="800"/>
                        <a:t> </a:t>
                      </a:r>
                      <a:endParaRPr sz="800"/>
                    </a:p>
                  </a:txBody>
                  <a:tcPr marT="91425" marB="91425" marR="91425" marL="91425"/>
                </a:tc>
              </a:tr>
              <a:tr h="304775">
                <a:tc>
                  <a:txBody>
                    <a:bodyPr/>
                    <a:lstStyle/>
                    <a:p>
                      <a:pPr indent="0" lvl="0" marL="0" rtl="0" algn="l">
                        <a:spcBef>
                          <a:spcPts val="0"/>
                        </a:spcBef>
                        <a:spcAft>
                          <a:spcPts val="0"/>
                        </a:spcAft>
                        <a:buNone/>
                      </a:pPr>
                      <a:r>
                        <a:rPr lang="en" sz="800"/>
                        <a:t>Schedule Refresh</a:t>
                      </a:r>
                      <a:endParaRPr sz="800"/>
                    </a:p>
                  </a:txBody>
                  <a:tcPr marT="91425" marB="91425" marR="91425" marL="91425"/>
                </a:tc>
                <a:tc>
                  <a:txBody>
                    <a:bodyPr/>
                    <a:lstStyle/>
                    <a:p>
                      <a:pPr indent="0" lvl="0" marL="0" rtl="0" algn="l">
                        <a:spcBef>
                          <a:spcPts val="0"/>
                        </a:spcBef>
                        <a:spcAft>
                          <a:spcPts val="0"/>
                        </a:spcAft>
                        <a:buNone/>
                      </a:pPr>
                      <a:r>
                        <a:rPr lang="en" sz="800"/>
                        <a:t>Maximum 8 schedules per day</a:t>
                      </a:r>
                      <a:endParaRPr sz="800"/>
                    </a:p>
                  </a:txBody>
                  <a:tcPr marT="91425" marB="91425" marR="91425" marL="91425"/>
                </a:tc>
                <a:tc>
                  <a:txBody>
                    <a:bodyPr/>
                    <a:lstStyle/>
                    <a:p>
                      <a:pPr indent="0" lvl="0" marL="0" rtl="0" algn="l">
                        <a:spcBef>
                          <a:spcPts val="0"/>
                        </a:spcBef>
                        <a:spcAft>
                          <a:spcPts val="0"/>
                        </a:spcAft>
                        <a:buNone/>
                      </a:pPr>
                      <a:r>
                        <a:rPr lang="en" sz="800"/>
                        <a:t>Schedule often as every 15 mins</a:t>
                      </a:r>
                      <a:endParaRPr sz="800"/>
                    </a:p>
                  </a:txBody>
                  <a:tcPr marT="91425" marB="91425" marR="91425" marL="91425"/>
                </a:tc>
              </a:tr>
              <a:tr h="426700">
                <a:tc>
                  <a:txBody>
                    <a:bodyPr/>
                    <a:lstStyle/>
                    <a:p>
                      <a:pPr indent="0" lvl="0" marL="0" rtl="0" algn="l">
                        <a:spcBef>
                          <a:spcPts val="0"/>
                        </a:spcBef>
                        <a:spcAft>
                          <a:spcPts val="0"/>
                        </a:spcAft>
                        <a:buNone/>
                      </a:pPr>
                      <a:r>
                        <a:rPr lang="en" sz="800"/>
                        <a:t>DAX expressions</a:t>
                      </a:r>
                      <a:endParaRPr sz="800"/>
                    </a:p>
                  </a:txBody>
                  <a:tcPr marT="91425" marB="91425" marR="91425" marL="91425"/>
                </a:tc>
                <a:tc>
                  <a:txBody>
                    <a:bodyPr/>
                    <a:lstStyle/>
                    <a:p>
                      <a:pPr indent="0" lvl="0" marL="0" rtl="0" algn="l">
                        <a:spcBef>
                          <a:spcPts val="0"/>
                        </a:spcBef>
                        <a:spcAft>
                          <a:spcPts val="0"/>
                        </a:spcAft>
                        <a:buNone/>
                      </a:pPr>
                      <a:r>
                        <a:rPr lang="en" sz="800"/>
                        <a:t>Supports all DAX functions</a:t>
                      </a:r>
                      <a:endParaRPr sz="800"/>
                    </a:p>
                  </a:txBody>
                  <a:tcPr marT="91425" marB="91425" marR="91425" marL="91425"/>
                </a:tc>
                <a:tc>
                  <a:txBody>
                    <a:bodyPr/>
                    <a:lstStyle/>
                    <a:p>
                      <a:pPr indent="0" lvl="0" marL="0" rtl="0" algn="l">
                        <a:spcBef>
                          <a:spcPts val="0"/>
                        </a:spcBef>
                        <a:spcAft>
                          <a:spcPts val="0"/>
                        </a:spcAft>
                        <a:buNone/>
                      </a:pPr>
                      <a:r>
                        <a:rPr lang="en" sz="800"/>
                        <a:t>Restricted to use complex DAX functions such as Time Intelligence functions. However</a:t>
                      </a:r>
                      <a:endParaRPr sz="800"/>
                    </a:p>
                  </a:txBody>
                  <a:tcPr marT="91425" marB="91425" marR="91425" marL="91425"/>
                </a:tc>
              </a:tr>
              <a:tr h="315975">
                <a:tc>
                  <a:txBody>
                    <a:bodyPr/>
                    <a:lstStyle/>
                    <a:p>
                      <a:pPr indent="0" lvl="0" marL="0" rtl="0" algn="l">
                        <a:spcBef>
                          <a:spcPts val="0"/>
                        </a:spcBef>
                        <a:spcAft>
                          <a:spcPts val="0"/>
                        </a:spcAft>
                        <a:buNone/>
                      </a:pPr>
                      <a:r>
                        <a:rPr lang="en" sz="800"/>
                        <a:t>Calculated Tables</a:t>
                      </a:r>
                      <a:endParaRPr sz="800"/>
                    </a:p>
                  </a:txBody>
                  <a:tcPr marT="91425" marB="91425" marR="91425" marL="91425"/>
                </a:tc>
                <a:tc>
                  <a:txBody>
                    <a:bodyPr/>
                    <a:lstStyle/>
                    <a:p>
                      <a:pPr indent="0" lvl="0" marL="0" rtl="0" algn="l">
                        <a:spcBef>
                          <a:spcPts val="0"/>
                        </a:spcBef>
                        <a:spcAft>
                          <a:spcPts val="0"/>
                        </a:spcAft>
                        <a:buNone/>
                      </a:pPr>
                      <a:r>
                        <a:rPr lang="en" sz="800"/>
                        <a:t>Available</a:t>
                      </a:r>
                      <a:endParaRPr sz="800"/>
                    </a:p>
                  </a:txBody>
                  <a:tcPr marT="91425" marB="91425" marR="91425" marL="91425"/>
                </a:tc>
                <a:tc>
                  <a:txBody>
                    <a:bodyPr/>
                    <a:lstStyle/>
                    <a:p>
                      <a:pPr indent="0" lvl="0" marL="0" rtl="0" algn="l">
                        <a:spcBef>
                          <a:spcPts val="0"/>
                        </a:spcBef>
                        <a:spcAft>
                          <a:spcPts val="0"/>
                        </a:spcAft>
                        <a:buNone/>
                      </a:pPr>
                      <a:r>
                        <a:rPr lang="en" sz="800"/>
                        <a:t>Not supported</a:t>
                      </a:r>
                      <a:endParaRPr sz="8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20650" y="271350"/>
            <a:ext cx="7505700" cy="5493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900"/>
              </a:spcAft>
              <a:buNone/>
            </a:pPr>
            <a:r>
              <a:rPr b="1" lang="en" sz="2400">
                <a:solidFill>
                  <a:schemeClr val="dk2"/>
                </a:solidFill>
                <a:latin typeface="Arial"/>
                <a:ea typeface="Arial"/>
                <a:cs typeface="Arial"/>
                <a:sym typeface="Arial"/>
              </a:rPr>
              <a:t>ETL Data - Extract ,Transform, load</a:t>
            </a:r>
            <a:endParaRPr b="1" sz="2400">
              <a:latin typeface="Arial"/>
              <a:ea typeface="Arial"/>
              <a:cs typeface="Arial"/>
              <a:sym typeface="Arial"/>
            </a:endParaRPr>
          </a:p>
        </p:txBody>
      </p:sp>
      <p:pic>
        <p:nvPicPr>
          <p:cNvPr id="150" name="Google Shape;150;p16"/>
          <p:cNvPicPr preferRelativeResize="0"/>
          <p:nvPr/>
        </p:nvPicPr>
        <p:blipFill rotWithShape="1">
          <a:blip r:embed="rId3">
            <a:alphaModFix/>
          </a:blip>
          <a:srcRect b="0" l="0" r="58854" t="0"/>
          <a:stretch/>
        </p:blipFill>
        <p:spPr>
          <a:xfrm>
            <a:off x="338450" y="1026625"/>
            <a:ext cx="1793351" cy="3090251"/>
          </a:xfrm>
          <a:prstGeom prst="rect">
            <a:avLst/>
          </a:prstGeom>
          <a:noFill/>
          <a:ln>
            <a:noFill/>
          </a:ln>
        </p:spPr>
      </p:pic>
      <p:pic>
        <p:nvPicPr>
          <p:cNvPr id="151" name="Google Shape;151;p16"/>
          <p:cNvPicPr preferRelativeResize="0"/>
          <p:nvPr/>
        </p:nvPicPr>
        <p:blipFill>
          <a:blip r:embed="rId4">
            <a:alphaModFix/>
          </a:blip>
          <a:stretch>
            <a:fillRect/>
          </a:stretch>
        </p:blipFill>
        <p:spPr>
          <a:xfrm>
            <a:off x="2720575" y="1159600"/>
            <a:ext cx="5810250" cy="310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20650" y="271350"/>
            <a:ext cx="7505700" cy="5493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900"/>
              </a:spcAft>
              <a:buNone/>
            </a:pPr>
            <a:r>
              <a:rPr b="1" lang="en" sz="2700">
                <a:solidFill>
                  <a:srgbClr val="191919"/>
                </a:solidFill>
                <a:highlight>
                  <a:srgbClr val="FFFFFF"/>
                </a:highlight>
                <a:latin typeface="Arial"/>
                <a:ea typeface="Arial"/>
                <a:cs typeface="Arial"/>
                <a:sym typeface="Arial"/>
              </a:rPr>
              <a:t>What is data modeling?</a:t>
            </a:r>
            <a:endParaRPr/>
          </a:p>
        </p:txBody>
      </p:sp>
      <p:sp>
        <p:nvSpPr>
          <p:cNvPr id="157" name="Google Shape;157;p17"/>
          <p:cNvSpPr txBox="1"/>
          <p:nvPr>
            <p:ph idx="1" type="body"/>
          </p:nvPr>
        </p:nvSpPr>
        <p:spPr>
          <a:xfrm>
            <a:off x="4187825" y="1244750"/>
            <a:ext cx="4327800" cy="184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None/>
            </a:pPr>
            <a:r>
              <a:rPr b="1" lang="en" sz="1200">
                <a:solidFill>
                  <a:srgbClr val="191919"/>
                </a:solidFill>
                <a:highlight>
                  <a:srgbClr val="FFFFFF"/>
                </a:highlight>
                <a:latin typeface="Arial"/>
                <a:ea typeface="Arial"/>
                <a:cs typeface="Arial"/>
                <a:sym typeface="Arial"/>
              </a:rPr>
              <a:t>Data modeling </a:t>
            </a:r>
            <a:r>
              <a:rPr lang="en" sz="1200">
                <a:solidFill>
                  <a:srgbClr val="191919"/>
                </a:solidFill>
                <a:highlight>
                  <a:srgbClr val="FFFFFF"/>
                </a:highlight>
                <a:latin typeface="Arial"/>
                <a:ea typeface="Arial"/>
                <a:cs typeface="Arial"/>
                <a:sym typeface="Arial"/>
              </a:rPr>
              <a:t>is the process of analyzing and defining all the different data your business collects and produces, as well as the relationships between those bits of data.</a:t>
            </a:r>
            <a:endParaRPr sz="1200">
              <a:solidFill>
                <a:srgbClr val="191919"/>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91919"/>
                </a:solidFill>
                <a:highlight>
                  <a:srgbClr val="FFFFFF"/>
                </a:highlight>
                <a:latin typeface="Arial"/>
                <a:ea typeface="Arial"/>
                <a:cs typeface="Arial"/>
                <a:sym typeface="Arial"/>
              </a:rPr>
              <a:t> </a:t>
            </a:r>
            <a:r>
              <a:rPr b="1" lang="en" sz="1200">
                <a:solidFill>
                  <a:srgbClr val="191919"/>
                </a:solidFill>
                <a:highlight>
                  <a:srgbClr val="FFFFFF"/>
                </a:highlight>
                <a:latin typeface="Arial"/>
                <a:ea typeface="Arial"/>
                <a:cs typeface="Arial"/>
                <a:sym typeface="Arial"/>
              </a:rPr>
              <a:t>Data modeling concepts create</a:t>
            </a:r>
            <a:r>
              <a:rPr lang="en" sz="1200">
                <a:solidFill>
                  <a:srgbClr val="191919"/>
                </a:solidFill>
                <a:highlight>
                  <a:srgbClr val="FFFFFF"/>
                </a:highlight>
                <a:latin typeface="Arial"/>
                <a:ea typeface="Arial"/>
                <a:cs typeface="Arial"/>
                <a:sym typeface="Arial"/>
              </a:rPr>
              <a:t> visual representations of data as it’s used at your business, and the process itself is an exercise in understanding and clarifying your data requirements.</a:t>
            </a:r>
            <a:endParaRPr sz="1200">
              <a:solidFill>
                <a:srgbClr val="191919"/>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pic>
        <p:nvPicPr>
          <p:cNvPr id="158" name="Google Shape;158;p17"/>
          <p:cNvPicPr preferRelativeResize="0"/>
          <p:nvPr/>
        </p:nvPicPr>
        <p:blipFill>
          <a:blip r:embed="rId3">
            <a:alphaModFix/>
          </a:blip>
          <a:stretch>
            <a:fillRect/>
          </a:stretch>
        </p:blipFill>
        <p:spPr>
          <a:xfrm>
            <a:off x="376425" y="851750"/>
            <a:ext cx="3883026" cy="1888120"/>
          </a:xfrm>
          <a:prstGeom prst="rect">
            <a:avLst/>
          </a:prstGeom>
          <a:noFill/>
          <a:ln>
            <a:noFill/>
          </a:ln>
        </p:spPr>
      </p:pic>
      <p:sp>
        <p:nvSpPr>
          <p:cNvPr id="159" name="Google Shape;159;p17"/>
          <p:cNvSpPr txBox="1"/>
          <p:nvPr/>
        </p:nvSpPr>
        <p:spPr>
          <a:xfrm>
            <a:off x="376425" y="4560775"/>
            <a:ext cx="799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https://powerbi.microsoft.com/en-us/what-is-data-modeling/#:~:text=Data%20modeling%20is%20the%20process,between%20those%20bits%20of%20data.</a:t>
            </a:r>
            <a:endParaRPr i="1" sz="800"/>
          </a:p>
        </p:txBody>
      </p:sp>
      <p:pic>
        <p:nvPicPr>
          <p:cNvPr id="160" name="Google Shape;160;p17"/>
          <p:cNvPicPr preferRelativeResize="0"/>
          <p:nvPr/>
        </p:nvPicPr>
        <p:blipFill>
          <a:blip r:embed="rId4">
            <a:alphaModFix/>
          </a:blip>
          <a:stretch>
            <a:fillRect/>
          </a:stretch>
        </p:blipFill>
        <p:spPr>
          <a:xfrm>
            <a:off x="677125" y="2770975"/>
            <a:ext cx="2654850" cy="178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52000" y="415725"/>
            <a:ext cx="8640000" cy="5493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900"/>
              </a:spcAft>
              <a:buNone/>
            </a:pPr>
            <a:r>
              <a:rPr b="1" lang="en" sz="2700">
                <a:solidFill>
                  <a:srgbClr val="191919"/>
                </a:solidFill>
                <a:highlight>
                  <a:srgbClr val="FFFFFF"/>
                </a:highlight>
                <a:latin typeface="Arial"/>
                <a:ea typeface="Arial"/>
                <a:cs typeface="Arial"/>
                <a:sym typeface="Arial"/>
              </a:rPr>
              <a:t>Understand star schema and the importance for Power BI</a:t>
            </a:r>
            <a:endParaRPr/>
          </a:p>
        </p:txBody>
      </p:sp>
      <p:sp>
        <p:nvSpPr>
          <p:cNvPr id="166" name="Google Shape;166;p18"/>
          <p:cNvSpPr txBox="1"/>
          <p:nvPr>
            <p:ph idx="1" type="body"/>
          </p:nvPr>
        </p:nvSpPr>
        <p:spPr>
          <a:xfrm>
            <a:off x="4187825" y="1064450"/>
            <a:ext cx="4327800" cy="32634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SzPts val="770"/>
              <a:buNone/>
            </a:pPr>
            <a:r>
              <a:rPr b="1" lang="en" sz="1100">
                <a:solidFill>
                  <a:srgbClr val="191919"/>
                </a:solidFill>
                <a:highlight>
                  <a:srgbClr val="FFFFFF"/>
                </a:highlight>
                <a:latin typeface="Arial"/>
                <a:ea typeface="Arial"/>
                <a:cs typeface="Arial"/>
                <a:sym typeface="Arial"/>
              </a:rPr>
              <a:t>Star schema</a:t>
            </a:r>
            <a:r>
              <a:rPr lang="en" sz="1100">
                <a:solidFill>
                  <a:srgbClr val="191919"/>
                </a:solidFill>
                <a:highlight>
                  <a:srgbClr val="FFFFFF"/>
                </a:highlight>
                <a:latin typeface="Arial"/>
                <a:ea typeface="Arial"/>
                <a:cs typeface="Arial"/>
                <a:sym typeface="Arial"/>
              </a:rPr>
              <a:t> is a mature modeling approach widely adopted by relational data warehouses. It requires modelers to classify their model tables as either dimension or fact.</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770"/>
              <a:buNone/>
            </a:pPr>
            <a:r>
              <a:rPr b="1" lang="en" sz="1100">
                <a:solidFill>
                  <a:srgbClr val="191919"/>
                </a:solidFill>
                <a:highlight>
                  <a:srgbClr val="FFFFFF"/>
                </a:highlight>
                <a:latin typeface="Arial"/>
                <a:ea typeface="Arial"/>
                <a:cs typeface="Arial"/>
                <a:sym typeface="Arial"/>
              </a:rPr>
              <a:t>Dimension tables</a:t>
            </a:r>
            <a:r>
              <a:rPr lang="en" sz="1100">
                <a:solidFill>
                  <a:srgbClr val="191919"/>
                </a:solidFill>
                <a:highlight>
                  <a:srgbClr val="FFFFFF"/>
                </a:highlight>
                <a:latin typeface="Arial"/>
                <a:ea typeface="Arial"/>
                <a:cs typeface="Arial"/>
                <a:sym typeface="Arial"/>
              </a:rPr>
              <a:t> describe business entities—the things you model. Entities can include products, people, places, and concepts including time itself. The most consistent table you'll find in a star schema is a date dimension table. A dimension table contains a key column (or columns) that acts as a unique identifier, and descriptive columns.</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770"/>
              <a:buNone/>
            </a:pPr>
            <a:r>
              <a:rPr b="1" lang="en" sz="1100">
                <a:solidFill>
                  <a:srgbClr val="191919"/>
                </a:solidFill>
                <a:highlight>
                  <a:srgbClr val="FFFFFF"/>
                </a:highlight>
                <a:latin typeface="Arial"/>
                <a:ea typeface="Arial"/>
                <a:cs typeface="Arial"/>
                <a:sym typeface="Arial"/>
              </a:rPr>
              <a:t>Fact tables</a:t>
            </a:r>
            <a:r>
              <a:rPr lang="en" sz="1100">
                <a:solidFill>
                  <a:srgbClr val="191919"/>
                </a:solidFill>
                <a:highlight>
                  <a:srgbClr val="FFFFFF"/>
                </a:highlight>
                <a:latin typeface="Arial"/>
                <a:ea typeface="Arial"/>
                <a:cs typeface="Arial"/>
                <a:sym typeface="Arial"/>
              </a:rPr>
              <a:t> store observations or events, and can be sales orders, stock balances, exchange rates, temperatures, etc. A fact table contains dimension key columns that relate to dimension tables, and numeric measure columns. The dimension key columns determine the dimensionality of a fact table, while the dimension key values determine the granularity of a fact table.</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900"/>
              </a:spcBef>
              <a:spcAft>
                <a:spcPts val="1200"/>
              </a:spcAft>
              <a:buSzPts val="770"/>
              <a:buNone/>
            </a:pPr>
            <a:r>
              <a:t/>
            </a:r>
            <a:endParaRPr sz="1100">
              <a:latin typeface="Arial"/>
              <a:ea typeface="Arial"/>
              <a:cs typeface="Arial"/>
              <a:sym typeface="Arial"/>
            </a:endParaRPr>
          </a:p>
        </p:txBody>
      </p:sp>
      <p:pic>
        <p:nvPicPr>
          <p:cNvPr id="167" name="Google Shape;167;p18"/>
          <p:cNvPicPr preferRelativeResize="0"/>
          <p:nvPr/>
        </p:nvPicPr>
        <p:blipFill>
          <a:blip r:embed="rId3">
            <a:alphaModFix/>
          </a:blip>
          <a:stretch>
            <a:fillRect/>
          </a:stretch>
        </p:blipFill>
        <p:spPr>
          <a:xfrm>
            <a:off x="304800" y="1509150"/>
            <a:ext cx="3883026" cy="1888120"/>
          </a:xfrm>
          <a:prstGeom prst="rect">
            <a:avLst/>
          </a:prstGeom>
          <a:noFill/>
          <a:ln>
            <a:noFill/>
          </a:ln>
        </p:spPr>
      </p:pic>
      <p:sp>
        <p:nvSpPr>
          <p:cNvPr id="168" name="Google Shape;168;p18"/>
          <p:cNvSpPr txBox="1"/>
          <p:nvPr/>
        </p:nvSpPr>
        <p:spPr>
          <a:xfrm>
            <a:off x="376425" y="4560775"/>
            <a:ext cx="799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https://docs.microsoft.com/en-us/power-bi/guidance/star-schema</a:t>
            </a:r>
            <a:endParaRPr i="1"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252000" y="415725"/>
            <a:ext cx="8640000" cy="5493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900"/>
              </a:spcAft>
              <a:buNone/>
            </a:pPr>
            <a:r>
              <a:rPr b="1" lang="en" sz="2700">
                <a:solidFill>
                  <a:srgbClr val="191919"/>
                </a:solidFill>
                <a:highlight>
                  <a:srgbClr val="FFFFFF"/>
                </a:highlight>
                <a:latin typeface="Arial"/>
                <a:ea typeface="Arial"/>
                <a:cs typeface="Arial"/>
                <a:sym typeface="Arial"/>
              </a:rPr>
              <a:t>Understand star schema and the importance for Power BI</a:t>
            </a:r>
            <a:endParaRPr/>
          </a:p>
        </p:txBody>
      </p:sp>
      <p:sp>
        <p:nvSpPr>
          <p:cNvPr id="174" name="Google Shape;174;p19"/>
          <p:cNvSpPr txBox="1"/>
          <p:nvPr>
            <p:ph idx="1" type="body"/>
          </p:nvPr>
        </p:nvSpPr>
        <p:spPr>
          <a:xfrm>
            <a:off x="4187825" y="1064450"/>
            <a:ext cx="4327800" cy="31206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SzPts val="770"/>
              <a:buNone/>
            </a:pPr>
            <a:r>
              <a:rPr b="1" lang="en" sz="1100">
                <a:solidFill>
                  <a:srgbClr val="191919"/>
                </a:solidFill>
                <a:highlight>
                  <a:srgbClr val="FFFFFF"/>
                </a:highlight>
                <a:latin typeface="Arial"/>
                <a:ea typeface="Arial"/>
                <a:cs typeface="Arial"/>
                <a:sym typeface="Arial"/>
              </a:rPr>
              <a:t>Star schema</a:t>
            </a:r>
            <a:r>
              <a:rPr lang="en" sz="1100">
                <a:solidFill>
                  <a:srgbClr val="191919"/>
                </a:solidFill>
                <a:highlight>
                  <a:srgbClr val="FFFFFF"/>
                </a:highlight>
                <a:latin typeface="Arial"/>
                <a:ea typeface="Arial"/>
                <a:cs typeface="Arial"/>
                <a:sym typeface="Arial"/>
              </a:rPr>
              <a:t> is a mature modeling approach widely adopted by relational data warehouses. It requires modelers to classify their model tables as either dimension or fact.</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770"/>
              <a:buNone/>
            </a:pPr>
            <a:r>
              <a:rPr b="1" lang="en" sz="1100">
                <a:solidFill>
                  <a:srgbClr val="191919"/>
                </a:solidFill>
                <a:highlight>
                  <a:srgbClr val="FFFFFF"/>
                </a:highlight>
                <a:latin typeface="Arial"/>
                <a:ea typeface="Arial"/>
                <a:cs typeface="Arial"/>
                <a:sym typeface="Arial"/>
              </a:rPr>
              <a:t>Dimension tables</a:t>
            </a:r>
            <a:r>
              <a:rPr lang="en" sz="1100">
                <a:solidFill>
                  <a:srgbClr val="191919"/>
                </a:solidFill>
                <a:highlight>
                  <a:srgbClr val="FFFFFF"/>
                </a:highlight>
                <a:latin typeface="Arial"/>
                <a:ea typeface="Arial"/>
                <a:cs typeface="Arial"/>
                <a:sym typeface="Arial"/>
              </a:rPr>
              <a:t> describe business entities—the things you model. Entities can include products, people, places, and concepts including time itself. The most consistent table you'll find in a star schema is a date dimension table. A dimension table contains a key column (or columns) that acts as a unique identifier, and descriptive columns.</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1800"/>
              </a:spcBef>
              <a:spcAft>
                <a:spcPts val="0"/>
              </a:spcAft>
              <a:buSzPts val="770"/>
              <a:buNone/>
            </a:pPr>
            <a:r>
              <a:rPr b="1" lang="en" sz="1100">
                <a:solidFill>
                  <a:srgbClr val="191919"/>
                </a:solidFill>
                <a:highlight>
                  <a:srgbClr val="FFFFFF"/>
                </a:highlight>
                <a:latin typeface="Arial"/>
                <a:ea typeface="Arial"/>
                <a:cs typeface="Arial"/>
                <a:sym typeface="Arial"/>
              </a:rPr>
              <a:t>Fact tables</a:t>
            </a:r>
            <a:r>
              <a:rPr lang="en" sz="1100">
                <a:solidFill>
                  <a:srgbClr val="191919"/>
                </a:solidFill>
                <a:highlight>
                  <a:srgbClr val="FFFFFF"/>
                </a:highlight>
                <a:latin typeface="Arial"/>
                <a:ea typeface="Arial"/>
                <a:cs typeface="Arial"/>
                <a:sym typeface="Arial"/>
              </a:rPr>
              <a:t> store observations or events, and can be sales orders, stock balances, exchange rates, temperatures, etc. A fact table contains dimension key columns that relate to dimension tables, and numeric measure columns. The dimension key columns determine the dimensionality of a fact table, while the dimension key values determine the granularity of a fact table.</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900"/>
              </a:spcBef>
              <a:spcAft>
                <a:spcPts val="1200"/>
              </a:spcAft>
              <a:buSzPts val="770"/>
              <a:buNone/>
            </a:pPr>
            <a:r>
              <a:rPr b="1" i="1" lang="en" sz="1000" u="sng">
                <a:solidFill>
                  <a:srgbClr val="980000"/>
                </a:solidFill>
                <a:highlight>
                  <a:srgbClr val="FFFFFF"/>
                </a:highlight>
                <a:latin typeface="Arial"/>
                <a:ea typeface="Arial"/>
                <a:cs typeface="Arial"/>
                <a:sym typeface="Arial"/>
              </a:rPr>
              <a:t>Star Schema means the fact table in the heart of the star, and a single relationship to each dimension around it as points of the star.</a:t>
            </a:r>
            <a:endParaRPr b="1" i="1" sz="1000" u="sng">
              <a:solidFill>
                <a:srgbClr val="980000"/>
              </a:solidFill>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304800" y="1509150"/>
            <a:ext cx="3883026" cy="1888120"/>
          </a:xfrm>
          <a:prstGeom prst="rect">
            <a:avLst/>
          </a:prstGeom>
          <a:noFill/>
          <a:ln>
            <a:noFill/>
          </a:ln>
        </p:spPr>
      </p:pic>
      <p:sp>
        <p:nvSpPr>
          <p:cNvPr id="176" name="Google Shape;176;p19"/>
          <p:cNvSpPr txBox="1"/>
          <p:nvPr/>
        </p:nvSpPr>
        <p:spPr>
          <a:xfrm>
            <a:off x="376425" y="4560775"/>
            <a:ext cx="799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https://docs.microsoft.com/en-us/power-bi/guidance/star-schema</a:t>
            </a:r>
            <a:endParaRPr i="1"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252000" y="372800"/>
            <a:ext cx="8640000" cy="5493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900"/>
              </a:spcAft>
              <a:buNone/>
            </a:pPr>
            <a:r>
              <a:rPr b="1" lang="en" sz="2700">
                <a:solidFill>
                  <a:srgbClr val="191919"/>
                </a:solidFill>
                <a:highlight>
                  <a:srgbClr val="FFFFFF"/>
                </a:highlight>
                <a:latin typeface="Arial"/>
                <a:ea typeface="Arial"/>
                <a:cs typeface="Arial"/>
                <a:sym typeface="Arial"/>
              </a:rPr>
              <a:t>Understand star schema and the importance for Power BI</a:t>
            </a:r>
            <a:endParaRPr/>
          </a:p>
        </p:txBody>
      </p:sp>
      <p:sp>
        <p:nvSpPr>
          <p:cNvPr id="182" name="Google Shape;182;p20"/>
          <p:cNvSpPr txBox="1"/>
          <p:nvPr>
            <p:ph idx="1" type="body"/>
          </p:nvPr>
        </p:nvSpPr>
        <p:spPr>
          <a:xfrm>
            <a:off x="4638500" y="985750"/>
            <a:ext cx="4327800" cy="32634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SzPts val="770"/>
              <a:buNone/>
            </a:pPr>
            <a:r>
              <a:t/>
            </a:r>
            <a:endParaRPr sz="1100">
              <a:solidFill>
                <a:srgbClr val="191919"/>
              </a:solidFill>
              <a:highlight>
                <a:srgbClr val="FFFFFF"/>
              </a:highlight>
              <a:latin typeface="Arial"/>
              <a:ea typeface="Arial"/>
              <a:cs typeface="Arial"/>
              <a:sym typeface="Arial"/>
            </a:endParaRPr>
          </a:p>
          <a:p>
            <a:pPr indent="0" lvl="0" marL="0" rtl="0" algn="l">
              <a:lnSpc>
                <a:spcPct val="95000"/>
              </a:lnSpc>
              <a:spcBef>
                <a:spcPts val="900"/>
              </a:spcBef>
              <a:spcAft>
                <a:spcPts val="1200"/>
              </a:spcAft>
              <a:buSzPts val="770"/>
              <a:buNone/>
            </a:pPr>
            <a:r>
              <a:t/>
            </a:r>
            <a:endParaRPr sz="1100">
              <a:latin typeface="Arial"/>
              <a:ea typeface="Arial"/>
              <a:cs typeface="Arial"/>
              <a:sym typeface="Arial"/>
            </a:endParaRPr>
          </a:p>
        </p:txBody>
      </p:sp>
      <p:sp>
        <p:nvSpPr>
          <p:cNvPr id="183" name="Google Shape;183;p20"/>
          <p:cNvSpPr txBox="1"/>
          <p:nvPr/>
        </p:nvSpPr>
        <p:spPr>
          <a:xfrm>
            <a:off x="376425" y="4560775"/>
            <a:ext cx="7995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https://radacad.com/power-bi-basics-of-modeling-star-schema-and-how-to-build-it</a:t>
            </a:r>
            <a:endParaRPr i="1" sz="800"/>
          </a:p>
        </p:txBody>
      </p:sp>
      <p:pic>
        <p:nvPicPr>
          <p:cNvPr id="184" name="Google Shape;184;p20"/>
          <p:cNvPicPr preferRelativeResize="0"/>
          <p:nvPr/>
        </p:nvPicPr>
        <p:blipFill>
          <a:blip r:embed="rId3">
            <a:alphaModFix/>
          </a:blip>
          <a:stretch>
            <a:fillRect/>
          </a:stretch>
        </p:blipFill>
        <p:spPr>
          <a:xfrm>
            <a:off x="457850" y="1564025"/>
            <a:ext cx="3440075" cy="1784025"/>
          </a:xfrm>
          <a:prstGeom prst="rect">
            <a:avLst/>
          </a:prstGeom>
          <a:noFill/>
          <a:ln>
            <a:noFill/>
          </a:ln>
        </p:spPr>
      </p:pic>
      <p:pic>
        <p:nvPicPr>
          <p:cNvPr id="185" name="Google Shape;185;p20"/>
          <p:cNvPicPr preferRelativeResize="0"/>
          <p:nvPr/>
        </p:nvPicPr>
        <p:blipFill>
          <a:blip r:embed="rId4">
            <a:alphaModFix/>
          </a:blip>
          <a:stretch>
            <a:fillRect/>
          </a:stretch>
        </p:blipFill>
        <p:spPr>
          <a:xfrm>
            <a:off x="4256425" y="2023007"/>
            <a:ext cx="4771126" cy="86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33000" y="402075"/>
            <a:ext cx="7505700" cy="59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easures</a:t>
            </a:r>
            <a:endParaRPr/>
          </a:p>
        </p:txBody>
      </p:sp>
      <p:pic>
        <p:nvPicPr>
          <p:cNvPr id="191" name="Google Shape;191;p21"/>
          <p:cNvPicPr preferRelativeResize="0"/>
          <p:nvPr/>
        </p:nvPicPr>
        <p:blipFill>
          <a:blip r:embed="rId3">
            <a:alphaModFix/>
          </a:blip>
          <a:stretch>
            <a:fillRect/>
          </a:stretch>
        </p:blipFill>
        <p:spPr>
          <a:xfrm>
            <a:off x="777301" y="1057200"/>
            <a:ext cx="2400325" cy="3634075"/>
          </a:xfrm>
          <a:prstGeom prst="rect">
            <a:avLst/>
          </a:prstGeom>
          <a:noFill/>
          <a:ln>
            <a:noFill/>
          </a:ln>
        </p:spPr>
      </p:pic>
      <p:pic>
        <p:nvPicPr>
          <p:cNvPr id="192" name="Google Shape;192;p21"/>
          <p:cNvPicPr preferRelativeResize="0"/>
          <p:nvPr/>
        </p:nvPicPr>
        <p:blipFill>
          <a:blip r:embed="rId4">
            <a:alphaModFix/>
          </a:blip>
          <a:stretch>
            <a:fillRect/>
          </a:stretch>
        </p:blipFill>
        <p:spPr>
          <a:xfrm>
            <a:off x="3177626" y="672850"/>
            <a:ext cx="5661572" cy="1898912"/>
          </a:xfrm>
          <a:prstGeom prst="rect">
            <a:avLst/>
          </a:prstGeom>
          <a:noFill/>
          <a:ln>
            <a:noFill/>
          </a:ln>
        </p:spPr>
      </p:pic>
      <p:sp>
        <p:nvSpPr>
          <p:cNvPr id="193" name="Google Shape;193;p21"/>
          <p:cNvSpPr txBox="1"/>
          <p:nvPr/>
        </p:nvSpPr>
        <p:spPr>
          <a:xfrm>
            <a:off x="402300" y="4642750"/>
            <a:ext cx="84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https://towardsdatascience.com/understanding-explicit-vs-implicit-measures-in-power-bi-e35b578808ca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