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6"/>
  </p:notesMasterIdLst>
  <p:sldIdLst>
    <p:sldId id="256" r:id="rId2"/>
    <p:sldId id="258" r:id="rId3"/>
    <p:sldId id="257" r:id="rId4"/>
    <p:sldId id="261" r:id="rId5"/>
    <p:sldId id="263" r:id="rId6"/>
    <p:sldId id="259" r:id="rId7"/>
    <p:sldId id="262" r:id="rId8"/>
    <p:sldId id="269" r:id="rId9"/>
    <p:sldId id="265" r:id="rId10"/>
    <p:sldId id="264" r:id="rId11"/>
    <p:sldId id="267" r:id="rId12"/>
    <p:sldId id="266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1594"/>
  </p:normalViewPr>
  <p:slideViewPr>
    <p:cSldViewPr snapToGrid="0" snapToObjects="1">
      <p:cViewPr varScale="1">
        <p:scale>
          <a:sx n="89" d="100"/>
          <a:sy n="89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0B7BAA-19C2-4690-BE03-29530E0B510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F467604-3510-48FE-80F2-53BF90DA1E4B}">
      <dgm:prSet/>
      <dgm:spPr/>
      <dgm:t>
        <a:bodyPr/>
        <a:lstStyle/>
        <a:p>
          <a:r>
            <a:rPr lang="en-US" dirty="0"/>
            <a:t>● What was the average rental duration for all videos?</a:t>
          </a:r>
        </a:p>
      </dgm:t>
    </dgm:pt>
    <dgm:pt modelId="{6BEE8B1F-B3A3-44BF-8547-29303DC8FC6B}" type="parTrans" cxnId="{92541EE3-0B5B-4D4A-8706-3FAFC54C5302}">
      <dgm:prSet/>
      <dgm:spPr/>
      <dgm:t>
        <a:bodyPr/>
        <a:lstStyle/>
        <a:p>
          <a:endParaRPr lang="en-US"/>
        </a:p>
      </dgm:t>
    </dgm:pt>
    <dgm:pt modelId="{B4A475C9-D7F8-4C17-8CD2-2F61F1C7D9C4}" type="sibTrans" cxnId="{92541EE3-0B5B-4D4A-8706-3FAFC54C5302}">
      <dgm:prSet/>
      <dgm:spPr/>
      <dgm:t>
        <a:bodyPr/>
        <a:lstStyle/>
        <a:p>
          <a:endParaRPr lang="en-US"/>
        </a:p>
      </dgm:t>
    </dgm:pt>
    <dgm:pt modelId="{F9EF3A89-DB11-422D-9E00-8A64C31E337B}">
      <dgm:prSet/>
      <dgm:spPr/>
      <dgm:t>
        <a:bodyPr/>
        <a:lstStyle/>
        <a:p>
          <a:r>
            <a:rPr lang="en-US"/>
            <a:t>● Which movies contributed the most/least to revenue gain?</a:t>
          </a:r>
        </a:p>
      </dgm:t>
    </dgm:pt>
    <dgm:pt modelId="{EED3C357-3B81-4E06-865D-81D79EEBCA73}" type="parTrans" cxnId="{7BEC8A3C-C93A-4B41-8A94-E092E90FDB06}">
      <dgm:prSet/>
      <dgm:spPr/>
      <dgm:t>
        <a:bodyPr/>
        <a:lstStyle/>
        <a:p>
          <a:endParaRPr lang="en-US"/>
        </a:p>
      </dgm:t>
    </dgm:pt>
    <dgm:pt modelId="{4C59FE37-B138-4474-B96E-1A1217506A1A}" type="sibTrans" cxnId="{7BEC8A3C-C93A-4B41-8A94-E092E90FDB06}">
      <dgm:prSet/>
      <dgm:spPr/>
      <dgm:t>
        <a:bodyPr/>
        <a:lstStyle/>
        <a:p>
          <a:endParaRPr lang="en-US"/>
        </a:p>
      </dgm:t>
    </dgm:pt>
    <dgm:pt modelId="{4F54C146-BF3A-4E53-A967-60DA78E52A09}">
      <dgm:prSet/>
      <dgm:spPr/>
      <dgm:t>
        <a:bodyPr/>
        <a:lstStyle/>
        <a:p>
          <a:r>
            <a:rPr lang="en-US"/>
            <a:t>● Where are customers with a high lifetime value based?</a:t>
          </a:r>
        </a:p>
      </dgm:t>
    </dgm:pt>
    <dgm:pt modelId="{5439FAA3-56FD-489D-937D-5956198CA9F6}" type="parTrans" cxnId="{E963098B-B40C-4EE6-9DC9-6D252BF1D48B}">
      <dgm:prSet/>
      <dgm:spPr/>
      <dgm:t>
        <a:bodyPr/>
        <a:lstStyle/>
        <a:p>
          <a:endParaRPr lang="en-US"/>
        </a:p>
      </dgm:t>
    </dgm:pt>
    <dgm:pt modelId="{CB4F23FC-8CFB-4FC3-94F1-3B32049CFFE0}" type="sibTrans" cxnId="{E963098B-B40C-4EE6-9DC9-6D252BF1D48B}">
      <dgm:prSet/>
      <dgm:spPr/>
      <dgm:t>
        <a:bodyPr/>
        <a:lstStyle/>
        <a:p>
          <a:endParaRPr lang="en-US"/>
        </a:p>
      </dgm:t>
    </dgm:pt>
    <dgm:pt modelId="{031C1ECA-FAAE-4A68-B916-B90D378B01B8}">
      <dgm:prSet/>
      <dgm:spPr/>
      <dgm:t>
        <a:bodyPr/>
        <a:lstStyle/>
        <a:p>
          <a:r>
            <a:rPr lang="en-US"/>
            <a:t>● Which countries are Rockbuster customers based in?</a:t>
          </a:r>
        </a:p>
      </dgm:t>
    </dgm:pt>
    <dgm:pt modelId="{1FDA763B-A129-422B-9F2D-3F1DAB5823D1}" type="parTrans" cxnId="{CFD37094-9DB0-4082-A4D3-4E60D536B4FA}">
      <dgm:prSet/>
      <dgm:spPr/>
      <dgm:t>
        <a:bodyPr/>
        <a:lstStyle/>
        <a:p>
          <a:endParaRPr lang="en-US"/>
        </a:p>
      </dgm:t>
    </dgm:pt>
    <dgm:pt modelId="{A871EE7C-6B69-47F2-A0D3-AC3696BD3958}" type="sibTrans" cxnId="{CFD37094-9DB0-4082-A4D3-4E60D536B4FA}">
      <dgm:prSet/>
      <dgm:spPr/>
      <dgm:t>
        <a:bodyPr/>
        <a:lstStyle/>
        <a:p>
          <a:endParaRPr lang="en-US"/>
        </a:p>
      </dgm:t>
    </dgm:pt>
    <dgm:pt modelId="{9C3BC092-2020-4846-9937-F863B0D89E22}">
      <dgm:prSet/>
      <dgm:spPr/>
      <dgm:t>
        <a:bodyPr/>
        <a:lstStyle/>
        <a:p>
          <a:r>
            <a:rPr lang="en-US"/>
            <a:t>● Do sales figures vary between geographic regions?</a:t>
          </a:r>
        </a:p>
      </dgm:t>
    </dgm:pt>
    <dgm:pt modelId="{6391751C-FDD4-451F-9F8C-1F3182E44430}" type="parTrans" cxnId="{0C247A7A-5B51-4C27-AB8B-82B744E144CF}">
      <dgm:prSet/>
      <dgm:spPr/>
      <dgm:t>
        <a:bodyPr/>
        <a:lstStyle/>
        <a:p>
          <a:endParaRPr lang="en-US"/>
        </a:p>
      </dgm:t>
    </dgm:pt>
    <dgm:pt modelId="{13866470-0752-4DE2-8425-516B515AA1B3}" type="sibTrans" cxnId="{0C247A7A-5B51-4C27-AB8B-82B744E144CF}">
      <dgm:prSet/>
      <dgm:spPr/>
      <dgm:t>
        <a:bodyPr/>
        <a:lstStyle/>
        <a:p>
          <a:endParaRPr lang="en-US"/>
        </a:p>
      </dgm:t>
    </dgm:pt>
    <dgm:pt modelId="{FC657E76-CB5B-5649-A1C7-099D2EE61704}" type="pres">
      <dgm:prSet presAssocID="{910B7BAA-19C2-4690-BE03-29530E0B5107}" presName="diagram" presStyleCnt="0">
        <dgm:presLayoutVars>
          <dgm:dir/>
          <dgm:resizeHandles val="exact"/>
        </dgm:presLayoutVars>
      </dgm:prSet>
      <dgm:spPr/>
    </dgm:pt>
    <dgm:pt modelId="{C6F27327-E21C-0141-8835-4A01FDC89FCF}" type="pres">
      <dgm:prSet presAssocID="{BF467604-3510-48FE-80F2-53BF90DA1E4B}" presName="node" presStyleLbl="node1" presStyleIdx="0" presStyleCnt="5">
        <dgm:presLayoutVars>
          <dgm:bulletEnabled val="1"/>
        </dgm:presLayoutVars>
      </dgm:prSet>
      <dgm:spPr/>
    </dgm:pt>
    <dgm:pt modelId="{98F0BE64-4930-4F46-AAE7-28C4F44C1AA9}" type="pres">
      <dgm:prSet presAssocID="{B4A475C9-D7F8-4C17-8CD2-2F61F1C7D9C4}" presName="sibTrans" presStyleCnt="0"/>
      <dgm:spPr/>
    </dgm:pt>
    <dgm:pt modelId="{A1F74F53-26E6-1C4C-8CF6-72E45340C031}" type="pres">
      <dgm:prSet presAssocID="{F9EF3A89-DB11-422D-9E00-8A64C31E337B}" presName="node" presStyleLbl="node1" presStyleIdx="1" presStyleCnt="5">
        <dgm:presLayoutVars>
          <dgm:bulletEnabled val="1"/>
        </dgm:presLayoutVars>
      </dgm:prSet>
      <dgm:spPr/>
    </dgm:pt>
    <dgm:pt modelId="{B31ECE09-AEFB-F542-AC1B-33640776AE9E}" type="pres">
      <dgm:prSet presAssocID="{4C59FE37-B138-4474-B96E-1A1217506A1A}" presName="sibTrans" presStyleCnt="0"/>
      <dgm:spPr/>
    </dgm:pt>
    <dgm:pt modelId="{9261D223-F10A-724A-BAC3-B617A0EA89CD}" type="pres">
      <dgm:prSet presAssocID="{4F54C146-BF3A-4E53-A967-60DA78E52A09}" presName="node" presStyleLbl="node1" presStyleIdx="2" presStyleCnt="5">
        <dgm:presLayoutVars>
          <dgm:bulletEnabled val="1"/>
        </dgm:presLayoutVars>
      </dgm:prSet>
      <dgm:spPr/>
    </dgm:pt>
    <dgm:pt modelId="{3AE55610-D180-B847-A7CF-C9B4F10B316F}" type="pres">
      <dgm:prSet presAssocID="{CB4F23FC-8CFB-4FC3-94F1-3B32049CFFE0}" presName="sibTrans" presStyleCnt="0"/>
      <dgm:spPr/>
    </dgm:pt>
    <dgm:pt modelId="{B18B3854-FF3C-2146-B0BE-E217C61D7439}" type="pres">
      <dgm:prSet presAssocID="{031C1ECA-FAAE-4A68-B916-B90D378B01B8}" presName="node" presStyleLbl="node1" presStyleIdx="3" presStyleCnt="5">
        <dgm:presLayoutVars>
          <dgm:bulletEnabled val="1"/>
        </dgm:presLayoutVars>
      </dgm:prSet>
      <dgm:spPr/>
    </dgm:pt>
    <dgm:pt modelId="{8C67E4EB-8617-934B-ADC6-019FD1A38873}" type="pres">
      <dgm:prSet presAssocID="{A871EE7C-6B69-47F2-A0D3-AC3696BD3958}" presName="sibTrans" presStyleCnt="0"/>
      <dgm:spPr/>
    </dgm:pt>
    <dgm:pt modelId="{29B41B90-1E87-D54F-A815-E1C92FCB4877}" type="pres">
      <dgm:prSet presAssocID="{9C3BC092-2020-4846-9937-F863B0D89E22}" presName="node" presStyleLbl="node1" presStyleIdx="4" presStyleCnt="5">
        <dgm:presLayoutVars>
          <dgm:bulletEnabled val="1"/>
        </dgm:presLayoutVars>
      </dgm:prSet>
      <dgm:spPr/>
    </dgm:pt>
  </dgm:ptLst>
  <dgm:cxnLst>
    <dgm:cxn modelId="{6ED0FF27-98D4-2541-8C7A-3CCD3F533FEB}" type="presOf" srcId="{031C1ECA-FAAE-4A68-B916-B90D378B01B8}" destId="{B18B3854-FF3C-2146-B0BE-E217C61D7439}" srcOrd="0" destOrd="0" presId="urn:microsoft.com/office/officeart/2005/8/layout/default"/>
    <dgm:cxn modelId="{0EB2302F-70E4-A04D-8CBF-B09658D1AE3D}" type="presOf" srcId="{BF467604-3510-48FE-80F2-53BF90DA1E4B}" destId="{C6F27327-E21C-0141-8835-4A01FDC89FCF}" srcOrd="0" destOrd="0" presId="urn:microsoft.com/office/officeart/2005/8/layout/default"/>
    <dgm:cxn modelId="{7BEC8A3C-C93A-4B41-8A94-E092E90FDB06}" srcId="{910B7BAA-19C2-4690-BE03-29530E0B5107}" destId="{F9EF3A89-DB11-422D-9E00-8A64C31E337B}" srcOrd="1" destOrd="0" parTransId="{EED3C357-3B81-4E06-865D-81D79EEBCA73}" sibTransId="{4C59FE37-B138-4474-B96E-1A1217506A1A}"/>
    <dgm:cxn modelId="{F9A49C52-0981-6441-BE15-369EADA5BB86}" type="presOf" srcId="{910B7BAA-19C2-4690-BE03-29530E0B5107}" destId="{FC657E76-CB5B-5649-A1C7-099D2EE61704}" srcOrd="0" destOrd="0" presId="urn:microsoft.com/office/officeart/2005/8/layout/default"/>
    <dgm:cxn modelId="{812F6C57-42DF-694D-A191-0DCC784E0558}" type="presOf" srcId="{9C3BC092-2020-4846-9937-F863B0D89E22}" destId="{29B41B90-1E87-D54F-A815-E1C92FCB4877}" srcOrd="0" destOrd="0" presId="urn:microsoft.com/office/officeart/2005/8/layout/default"/>
    <dgm:cxn modelId="{0C247A7A-5B51-4C27-AB8B-82B744E144CF}" srcId="{910B7BAA-19C2-4690-BE03-29530E0B5107}" destId="{9C3BC092-2020-4846-9937-F863B0D89E22}" srcOrd="4" destOrd="0" parTransId="{6391751C-FDD4-451F-9F8C-1F3182E44430}" sibTransId="{13866470-0752-4DE2-8425-516B515AA1B3}"/>
    <dgm:cxn modelId="{6A09137F-F9BC-E640-8C01-DE4D7BF82E25}" type="presOf" srcId="{4F54C146-BF3A-4E53-A967-60DA78E52A09}" destId="{9261D223-F10A-724A-BAC3-B617A0EA89CD}" srcOrd="0" destOrd="0" presId="urn:microsoft.com/office/officeart/2005/8/layout/default"/>
    <dgm:cxn modelId="{E963098B-B40C-4EE6-9DC9-6D252BF1D48B}" srcId="{910B7BAA-19C2-4690-BE03-29530E0B5107}" destId="{4F54C146-BF3A-4E53-A967-60DA78E52A09}" srcOrd="2" destOrd="0" parTransId="{5439FAA3-56FD-489D-937D-5956198CA9F6}" sibTransId="{CB4F23FC-8CFB-4FC3-94F1-3B32049CFFE0}"/>
    <dgm:cxn modelId="{CFD37094-9DB0-4082-A4D3-4E60D536B4FA}" srcId="{910B7BAA-19C2-4690-BE03-29530E0B5107}" destId="{031C1ECA-FAAE-4A68-B916-B90D378B01B8}" srcOrd="3" destOrd="0" parTransId="{1FDA763B-A129-422B-9F2D-3F1DAB5823D1}" sibTransId="{A871EE7C-6B69-47F2-A0D3-AC3696BD3958}"/>
    <dgm:cxn modelId="{0A00ABE2-62C9-054F-9A7B-9931B3334682}" type="presOf" srcId="{F9EF3A89-DB11-422D-9E00-8A64C31E337B}" destId="{A1F74F53-26E6-1C4C-8CF6-72E45340C031}" srcOrd="0" destOrd="0" presId="urn:microsoft.com/office/officeart/2005/8/layout/default"/>
    <dgm:cxn modelId="{92541EE3-0B5B-4D4A-8706-3FAFC54C5302}" srcId="{910B7BAA-19C2-4690-BE03-29530E0B5107}" destId="{BF467604-3510-48FE-80F2-53BF90DA1E4B}" srcOrd="0" destOrd="0" parTransId="{6BEE8B1F-B3A3-44BF-8547-29303DC8FC6B}" sibTransId="{B4A475C9-D7F8-4C17-8CD2-2F61F1C7D9C4}"/>
    <dgm:cxn modelId="{16CA9489-63D4-A64F-A845-D6CAC21BB496}" type="presParOf" srcId="{FC657E76-CB5B-5649-A1C7-099D2EE61704}" destId="{C6F27327-E21C-0141-8835-4A01FDC89FCF}" srcOrd="0" destOrd="0" presId="urn:microsoft.com/office/officeart/2005/8/layout/default"/>
    <dgm:cxn modelId="{58D0FC21-982B-0F40-8A64-0904DF3CDAF1}" type="presParOf" srcId="{FC657E76-CB5B-5649-A1C7-099D2EE61704}" destId="{98F0BE64-4930-4F46-AAE7-28C4F44C1AA9}" srcOrd="1" destOrd="0" presId="urn:microsoft.com/office/officeart/2005/8/layout/default"/>
    <dgm:cxn modelId="{8FF75F5F-DDCA-9F48-8D15-5B3C240A499B}" type="presParOf" srcId="{FC657E76-CB5B-5649-A1C7-099D2EE61704}" destId="{A1F74F53-26E6-1C4C-8CF6-72E45340C031}" srcOrd="2" destOrd="0" presId="urn:microsoft.com/office/officeart/2005/8/layout/default"/>
    <dgm:cxn modelId="{FC70628A-3C79-A74A-8FF8-3D0F81122FC0}" type="presParOf" srcId="{FC657E76-CB5B-5649-A1C7-099D2EE61704}" destId="{B31ECE09-AEFB-F542-AC1B-33640776AE9E}" srcOrd="3" destOrd="0" presId="urn:microsoft.com/office/officeart/2005/8/layout/default"/>
    <dgm:cxn modelId="{2AC00016-1D8D-434A-AEDD-E79271FA0965}" type="presParOf" srcId="{FC657E76-CB5B-5649-A1C7-099D2EE61704}" destId="{9261D223-F10A-724A-BAC3-B617A0EA89CD}" srcOrd="4" destOrd="0" presId="urn:microsoft.com/office/officeart/2005/8/layout/default"/>
    <dgm:cxn modelId="{EACEC7EE-FE0C-1A4D-AD7C-4C9A391F61B1}" type="presParOf" srcId="{FC657E76-CB5B-5649-A1C7-099D2EE61704}" destId="{3AE55610-D180-B847-A7CF-C9B4F10B316F}" srcOrd="5" destOrd="0" presId="urn:microsoft.com/office/officeart/2005/8/layout/default"/>
    <dgm:cxn modelId="{9B234FF6-8E2B-9943-A85D-B05762A5C96D}" type="presParOf" srcId="{FC657E76-CB5B-5649-A1C7-099D2EE61704}" destId="{B18B3854-FF3C-2146-B0BE-E217C61D7439}" srcOrd="6" destOrd="0" presId="urn:microsoft.com/office/officeart/2005/8/layout/default"/>
    <dgm:cxn modelId="{3E7B7D67-3BA5-4046-9A3B-46D772033481}" type="presParOf" srcId="{FC657E76-CB5B-5649-A1C7-099D2EE61704}" destId="{8C67E4EB-8617-934B-ADC6-019FD1A38873}" srcOrd="7" destOrd="0" presId="urn:microsoft.com/office/officeart/2005/8/layout/default"/>
    <dgm:cxn modelId="{FC9C0D21-7FC4-2347-A7D2-6710FC9418C3}" type="presParOf" srcId="{FC657E76-CB5B-5649-A1C7-099D2EE61704}" destId="{29B41B90-1E87-D54F-A815-E1C92FCB487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27327-E21C-0141-8835-4A01FDC89FCF}">
      <dsp:nvSpPr>
        <dsp:cNvPr id="0" name=""/>
        <dsp:cNvSpPr/>
      </dsp:nvSpPr>
      <dsp:spPr>
        <a:xfrm>
          <a:off x="1306750" y="353"/>
          <a:ext cx="2390030" cy="14340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● What was the average rental duration for all videos?</a:t>
          </a:r>
        </a:p>
      </dsp:txBody>
      <dsp:txXfrm>
        <a:off x="1306750" y="353"/>
        <a:ext cx="2390030" cy="1434018"/>
      </dsp:txXfrm>
    </dsp:sp>
    <dsp:sp modelId="{A1F74F53-26E6-1C4C-8CF6-72E45340C031}">
      <dsp:nvSpPr>
        <dsp:cNvPr id="0" name=""/>
        <dsp:cNvSpPr/>
      </dsp:nvSpPr>
      <dsp:spPr>
        <a:xfrm>
          <a:off x="3935784" y="353"/>
          <a:ext cx="2390030" cy="14340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● Which movies contributed the most/least to revenue gain?</a:t>
          </a:r>
        </a:p>
      </dsp:txBody>
      <dsp:txXfrm>
        <a:off x="3935784" y="353"/>
        <a:ext cx="2390030" cy="1434018"/>
      </dsp:txXfrm>
    </dsp:sp>
    <dsp:sp modelId="{9261D223-F10A-724A-BAC3-B617A0EA89CD}">
      <dsp:nvSpPr>
        <dsp:cNvPr id="0" name=""/>
        <dsp:cNvSpPr/>
      </dsp:nvSpPr>
      <dsp:spPr>
        <a:xfrm>
          <a:off x="6564818" y="353"/>
          <a:ext cx="2390030" cy="14340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● Where are customers with a high lifetime value based?</a:t>
          </a:r>
        </a:p>
      </dsp:txBody>
      <dsp:txXfrm>
        <a:off x="6564818" y="353"/>
        <a:ext cx="2390030" cy="1434018"/>
      </dsp:txXfrm>
    </dsp:sp>
    <dsp:sp modelId="{B18B3854-FF3C-2146-B0BE-E217C61D7439}">
      <dsp:nvSpPr>
        <dsp:cNvPr id="0" name=""/>
        <dsp:cNvSpPr/>
      </dsp:nvSpPr>
      <dsp:spPr>
        <a:xfrm>
          <a:off x="2621267" y="1673375"/>
          <a:ext cx="2390030" cy="14340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● Which countries are Rockbuster customers based in?</a:t>
          </a:r>
        </a:p>
      </dsp:txBody>
      <dsp:txXfrm>
        <a:off x="2621267" y="1673375"/>
        <a:ext cx="2390030" cy="1434018"/>
      </dsp:txXfrm>
    </dsp:sp>
    <dsp:sp modelId="{29B41B90-1E87-D54F-A815-E1C92FCB4877}">
      <dsp:nvSpPr>
        <dsp:cNvPr id="0" name=""/>
        <dsp:cNvSpPr/>
      </dsp:nvSpPr>
      <dsp:spPr>
        <a:xfrm>
          <a:off x="5250301" y="1673375"/>
          <a:ext cx="2390030" cy="143401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● Do sales figures vary between geographic regions?</a:t>
          </a:r>
        </a:p>
      </dsp:txBody>
      <dsp:txXfrm>
        <a:off x="5250301" y="1673375"/>
        <a:ext cx="2390030" cy="1434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D5D3E-D56A-E448-96F6-AD03FBC2143A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7E734-AE7C-4844-B125-9922295B2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89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view an interactive version of this map visit the following link:</a:t>
            </a:r>
          </a:p>
          <a:p>
            <a:r>
              <a:rPr lang="en-US" dirty="0"/>
              <a:t>https://</a:t>
            </a:r>
            <a:r>
              <a:rPr lang="en-US" dirty="0" err="1"/>
              <a:t>public.tableau.com</a:t>
            </a:r>
            <a:r>
              <a:rPr lang="en-US" dirty="0"/>
              <a:t>/app/profile/</a:t>
            </a:r>
            <a:r>
              <a:rPr lang="en-US" dirty="0" err="1"/>
              <a:t>adam.busenbark</a:t>
            </a:r>
            <a:r>
              <a:rPr lang="en-US" dirty="0"/>
              <a:t>/viz/</a:t>
            </a:r>
            <a:r>
              <a:rPr lang="en-US" dirty="0" err="1"/>
              <a:t>RockbusterMap</a:t>
            </a:r>
            <a:r>
              <a:rPr lang="en-US" dirty="0"/>
              <a:t>/Sheet6?publish=yes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7E734-AE7C-4844-B125-9922295B2F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66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5/10/22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5/10/22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5/10/22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64D6-569E-B14B-9E5A-4B944512F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286000"/>
            <a:ext cx="8991600" cy="1828800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Rockbuster STEALTH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2546E-3CD2-6749-A8E9-AC643AB65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483290"/>
            <a:ext cx="6801612" cy="1329208"/>
          </a:xfrm>
        </p:spPr>
        <p:txBody>
          <a:bodyPr>
            <a:normAutofit/>
          </a:bodyPr>
          <a:lstStyle/>
          <a:p>
            <a:r>
              <a:rPr lang="en-US" dirty="0"/>
              <a:t>Management Questions for 2020 Company Strategy</a:t>
            </a:r>
          </a:p>
        </p:txBody>
      </p:sp>
    </p:spTree>
    <p:extLst>
      <p:ext uri="{BB962C8B-B14F-4D97-AF65-F5344CB8AC3E}">
        <p14:creationId xmlns:p14="http://schemas.microsoft.com/office/powerpoint/2010/main" val="3586802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7">
            <a:extLst>
              <a:ext uri="{FF2B5EF4-FFF2-40B4-BE49-F238E27FC236}">
                <a16:creationId xmlns:a16="http://schemas.microsoft.com/office/drawing/2014/main" id="{5656E013-C5D1-40E8-A11B-562F6A03E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DC4BD-0178-BF42-8C54-F53F40CC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71" y="2681105"/>
            <a:ext cx="3063240" cy="149579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600" dirty="0" err="1">
                <a:solidFill>
                  <a:schemeClr val="tx1"/>
                </a:solidFill>
              </a:rPr>
              <a:t>Rockbuster</a:t>
            </a:r>
            <a:r>
              <a:rPr lang="en-US" sz="2600" dirty="0">
                <a:solidFill>
                  <a:schemeClr val="tx1"/>
                </a:solidFill>
              </a:rPr>
              <a:t> top customers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402D63F4-B0E1-4039-90FD-768B7B23B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0721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6" name="Rectangle 21">
            <a:extLst>
              <a:ext uri="{FF2B5EF4-FFF2-40B4-BE49-F238E27FC236}">
                <a16:creationId xmlns:a16="http://schemas.microsoft.com/office/drawing/2014/main" id="{4F6B2ECC-5166-473E-8533-737B9B819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4712"/>
            <a:ext cx="6558192" cy="4608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9EA990-1B7B-9B41-A679-5791B1EAD0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753312"/>
              </p:ext>
            </p:extLst>
          </p:nvPr>
        </p:nvGraphicFramePr>
        <p:xfrm>
          <a:off x="4657802" y="1124712"/>
          <a:ext cx="6558191" cy="460857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229909">
                  <a:extLst>
                    <a:ext uri="{9D8B030D-6E8A-4147-A177-3AD203B41FA5}">
                      <a16:colId xmlns:a16="http://schemas.microsoft.com/office/drawing/2014/main" val="1746610995"/>
                    </a:ext>
                  </a:extLst>
                </a:gridCol>
                <a:gridCol w="1924344">
                  <a:extLst>
                    <a:ext uri="{9D8B030D-6E8A-4147-A177-3AD203B41FA5}">
                      <a16:colId xmlns:a16="http://schemas.microsoft.com/office/drawing/2014/main" val="1305016617"/>
                    </a:ext>
                  </a:extLst>
                </a:gridCol>
                <a:gridCol w="2403938">
                  <a:extLst>
                    <a:ext uri="{9D8B030D-6E8A-4147-A177-3AD203B41FA5}">
                      <a16:colId xmlns:a16="http://schemas.microsoft.com/office/drawing/2014/main" val="3174899186"/>
                    </a:ext>
                  </a:extLst>
                </a:gridCol>
              </a:tblGrid>
              <a:tr h="1081863">
                <a:tc>
                  <a:txBody>
                    <a:bodyPr/>
                    <a:lstStyle/>
                    <a:p>
                      <a:r>
                        <a:rPr lang="en-US" sz="2400" b="1" cap="none" spc="0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marL="95649" marR="136642" marT="27329" marB="20496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cap="none" spc="0">
                          <a:solidFill>
                            <a:schemeClr val="tx1"/>
                          </a:solidFill>
                        </a:rPr>
                        <a:t>Country</a:t>
                      </a:r>
                    </a:p>
                  </a:txBody>
                  <a:tcPr marL="95649" marR="136642" marT="27329" marB="20496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cap="none" spc="0">
                          <a:solidFill>
                            <a:schemeClr val="tx1"/>
                          </a:solidFill>
                        </a:rPr>
                        <a:t>Total Spent</a:t>
                      </a:r>
                    </a:p>
                  </a:txBody>
                  <a:tcPr marL="95649" marR="136642" marT="27329" marB="20496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62447"/>
                  </a:ext>
                </a:extLst>
              </a:tr>
              <a:tr h="761150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Eleanor Hunt</a:t>
                      </a:r>
                    </a:p>
                  </a:txBody>
                  <a:tcPr marL="95649" marR="136642" marT="27329" marB="204962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Runion</a:t>
                      </a:r>
                    </a:p>
                  </a:txBody>
                  <a:tcPr marL="95649" marR="136642" marT="27329" marB="2049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$211.55</a:t>
                      </a:r>
                    </a:p>
                  </a:txBody>
                  <a:tcPr marL="95649" marR="136642" marT="27329" marB="2049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656792"/>
                  </a:ext>
                </a:extLst>
              </a:tr>
              <a:tr h="696600"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Karl Seal</a:t>
                      </a:r>
                    </a:p>
                  </a:txBody>
                  <a:tcPr marL="95649" marR="136642" marT="27329" marB="204962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United States</a:t>
                      </a:r>
                    </a:p>
                  </a:txBody>
                  <a:tcPr marL="95649" marR="136642" marT="27329" marB="2049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$208.58</a:t>
                      </a:r>
                    </a:p>
                  </a:txBody>
                  <a:tcPr marL="95649" marR="136642" marT="27329" marB="2049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53344"/>
                  </a:ext>
                </a:extLst>
              </a:tr>
              <a:tr h="599625"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Marion Snyder</a:t>
                      </a:r>
                    </a:p>
                  </a:txBody>
                  <a:tcPr marL="95649" marR="136642" marT="27329" marB="204962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Brazil</a:t>
                      </a:r>
                    </a:p>
                  </a:txBody>
                  <a:tcPr marL="95649" marR="136642" marT="27329" marB="2049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$194.61</a:t>
                      </a:r>
                    </a:p>
                  </a:txBody>
                  <a:tcPr marL="95649" marR="136642" marT="27329" marB="2049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833127"/>
                  </a:ext>
                </a:extLst>
              </a:tr>
              <a:tr h="708188"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Rhonda Kennedy</a:t>
                      </a:r>
                    </a:p>
                  </a:txBody>
                  <a:tcPr marL="95649" marR="136642" marT="27329" marB="204962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Netherlands</a:t>
                      </a:r>
                    </a:p>
                  </a:txBody>
                  <a:tcPr marL="95649" marR="136642" marT="27329" marB="2049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$191.62</a:t>
                      </a:r>
                    </a:p>
                  </a:txBody>
                  <a:tcPr marL="95649" marR="136642" marT="27329" marB="2049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378870"/>
                  </a:ext>
                </a:extLst>
              </a:tr>
              <a:tr h="761150"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Clara Shaw</a:t>
                      </a:r>
                    </a:p>
                  </a:txBody>
                  <a:tcPr marL="95649" marR="136642" marT="27329" marB="204962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Belarus</a:t>
                      </a:r>
                    </a:p>
                  </a:txBody>
                  <a:tcPr marL="95649" marR="136642" marT="27329" marB="2049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$189.60</a:t>
                      </a:r>
                    </a:p>
                  </a:txBody>
                  <a:tcPr marL="95649" marR="136642" marT="27329" marB="2049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79738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084BBBF1-CEAA-4D4D-B1C7-8B18C01C4A40}"/>
              </a:ext>
            </a:extLst>
          </p:cNvPr>
          <p:cNvGrpSpPr/>
          <p:nvPr/>
        </p:nvGrpSpPr>
        <p:grpSpPr>
          <a:xfrm>
            <a:off x="9804401" y="4514887"/>
            <a:ext cx="2138288" cy="1931956"/>
            <a:chOff x="1328738" y="4929188"/>
            <a:chExt cx="2157412" cy="192881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AF0D99B-B15D-EB4C-9A3D-4DC9BAD2CF3D}"/>
                </a:ext>
              </a:extLst>
            </p:cNvPr>
            <p:cNvSpPr/>
            <p:nvPr/>
          </p:nvSpPr>
          <p:spPr>
            <a:xfrm>
              <a:off x="1328738" y="4929188"/>
              <a:ext cx="2157412" cy="19288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7C8172-2599-1043-8B8D-95DB2E0F72B8}"/>
                </a:ext>
              </a:extLst>
            </p:cNvPr>
            <p:cNvSpPr txBox="1"/>
            <p:nvPr/>
          </p:nvSpPr>
          <p:spPr>
            <a:xfrm>
              <a:off x="1628775" y="5389447"/>
              <a:ext cx="158591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No clear geographic grouping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9833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5656E013-C5D1-40E8-A11B-562F6A03E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DC4BD-0178-BF42-8C54-F53F40CC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71" y="2681105"/>
            <a:ext cx="3063240" cy="149579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600">
                <a:solidFill>
                  <a:schemeClr val="tx1"/>
                </a:solidFill>
              </a:rPr>
              <a:t>Rockbuster top Countries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02D63F4-B0E1-4039-90FD-768B7B23B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0721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F6B2ECC-5166-473E-8533-737B9B819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4712"/>
            <a:ext cx="6558192" cy="4608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9EA990-1B7B-9B41-A679-5791B1EAD0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110274"/>
              </p:ext>
            </p:extLst>
          </p:nvPr>
        </p:nvGraphicFramePr>
        <p:xfrm>
          <a:off x="5006975" y="1647974"/>
          <a:ext cx="5888040" cy="356523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396001">
                  <a:extLst>
                    <a:ext uri="{9D8B030D-6E8A-4147-A177-3AD203B41FA5}">
                      <a16:colId xmlns:a16="http://schemas.microsoft.com/office/drawing/2014/main" val="1305016617"/>
                    </a:ext>
                  </a:extLst>
                </a:gridCol>
                <a:gridCol w="1219982">
                  <a:extLst>
                    <a:ext uri="{9D8B030D-6E8A-4147-A177-3AD203B41FA5}">
                      <a16:colId xmlns:a16="http://schemas.microsoft.com/office/drawing/2014/main" val="3174899186"/>
                    </a:ext>
                  </a:extLst>
                </a:gridCol>
                <a:gridCol w="1621805">
                  <a:extLst>
                    <a:ext uri="{9D8B030D-6E8A-4147-A177-3AD203B41FA5}">
                      <a16:colId xmlns:a16="http://schemas.microsoft.com/office/drawing/2014/main" val="876931969"/>
                    </a:ext>
                  </a:extLst>
                </a:gridCol>
                <a:gridCol w="1650252">
                  <a:extLst>
                    <a:ext uri="{9D8B030D-6E8A-4147-A177-3AD203B41FA5}">
                      <a16:colId xmlns:a16="http://schemas.microsoft.com/office/drawing/2014/main" val="171548279"/>
                    </a:ext>
                  </a:extLst>
                </a:gridCol>
              </a:tblGrid>
              <a:tr h="895750">
                <a:tc>
                  <a:txBody>
                    <a:bodyPr/>
                    <a:lstStyle/>
                    <a:p>
                      <a:r>
                        <a:rPr lang="en-US" sz="2100" b="1" cap="none" spc="0">
                          <a:solidFill>
                            <a:schemeClr val="tx1"/>
                          </a:solidFill>
                        </a:rPr>
                        <a:t>Country</a:t>
                      </a:r>
                    </a:p>
                  </a:txBody>
                  <a:tcPr marL="84897" marR="121282" marT="24257" marB="18192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 cap="none" spc="0">
                          <a:solidFill>
                            <a:schemeClr val="tx1"/>
                          </a:solidFill>
                        </a:rPr>
                        <a:t>Total Spent</a:t>
                      </a:r>
                    </a:p>
                  </a:txBody>
                  <a:tcPr marL="84897" marR="121282" marT="24257" marB="18192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 cap="none" spc="0">
                          <a:solidFill>
                            <a:schemeClr val="tx1"/>
                          </a:solidFill>
                        </a:rPr>
                        <a:t>Customer Count</a:t>
                      </a:r>
                    </a:p>
                  </a:txBody>
                  <a:tcPr marL="84897" marR="121282" marT="24257" marB="18192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 cap="none" spc="0">
                          <a:solidFill>
                            <a:schemeClr val="tx1"/>
                          </a:solidFill>
                        </a:rPr>
                        <a:t>% of Total Revenue</a:t>
                      </a:r>
                    </a:p>
                  </a:txBody>
                  <a:tcPr marL="84897" marR="121282" marT="24257" marB="18192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62447"/>
                  </a:ext>
                </a:extLst>
              </a:tr>
              <a:tr h="486104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India</a:t>
                      </a:r>
                    </a:p>
                  </a:txBody>
                  <a:tcPr marL="84897" marR="121282" marT="24257" marB="181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$6,034.78</a:t>
                      </a:r>
                    </a:p>
                  </a:txBody>
                  <a:tcPr marL="84897" marR="121282" marT="24257" marB="181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1422</a:t>
                      </a:r>
                    </a:p>
                  </a:txBody>
                  <a:tcPr marL="84897" marR="121282" marT="24257" marB="181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9.84%</a:t>
                      </a:r>
                    </a:p>
                  </a:txBody>
                  <a:tcPr marL="8455" marR="8455" marT="845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656792"/>
                  </a:ext>
                </a:extLst>
              </a:tr>
              <a:tr h="486104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China</a:t>
                      </a:r>
                    </a:p>
                  </a:txBody>
                  <a:tcPr marL="84897" marR="121282" marT="24257" marB="181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$5,251.03</a:t>
                      </a:r>
                    </a:p>
                  </a:txBody>
                  <a:tcPr marL="84897" marR="121282" marT="24257" marB="181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1297</a:t>
                      </a:r>
                    </a:p>
                  </a:txBody>
                  <a:tcPr marL="84897" marR="121282" marT="24257" marB="181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8.56%</a:t>
                      </a:r>
                    </a:p>
                  </a:txBody>
                  <a:tcPr marL="8455" marR="8455" marT="845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53344"/>
                  </a:ext>
                </a:extLst>
              </a:tr>
              <a:tr h="725064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United States</a:t>
                      </a:r>
                    </a:p>
                  </a:txBody>
                  <a:tcPr marL="84897" marR="121282" marT="24257" marB="181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$3,685.31</a:t>
                      </a:r>
                    </a:p>
                  </a:txBody>
                  <a:tcPr marL="84897" marR="121282" marT="24257" marB="181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869</a:t>
                      </a:r>
                    </a:p>
                  </a:txBody>
                  <a:tcPr marL="84897" marR="121282" marT="24257" marB="181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6.01%</a:t>
                      </a:r>
                    </a:p>
                  </a:txBody>
                  <a:tcPr marL="8455" marR="8455" marT="845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833127"/>
                  </a:ext>
                </a:extLst>
              </a:tr>
              <a:tr h="486104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Japan</a:t>
                      </a:r>
                    </a:p>
                  </a:txBody>
                  <a:tcPr marL="84897" marR="121282" marT="24257" marB="181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$3,122.51</a:t>
                      </a:r>
                    </a:p>
                  </a:txBody>
                  <a:tcPr marL="84897" marR="121282" marT="24257" marB="181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749</a:t>
                      </a:r>
                    </a:p>
                  </a:txBody>
                  <a:tcPr marL="84897" marR="121282" marT="24257" marB="181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5.09%</a:t>
                      </a:r>
                    </a:p>
                  </a:txBody>
                  <a:tcPr marL="8455" marR="8455" marT="845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378870"/>
                  </a:ext>
                </a:extLst>
              </a:tr>
              <a:tr h="486104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Mexico</a:t>
                      </a:r>
                    </a:p>
                  </a:txBody>
                  <a:tcPr marL="84897" marR="121282" marT="24257" marB="181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$2,984.82</a:t>
                      </a:r>
                    </a:p>
                  </a:txBody>
                  <a:tcPr marL="84897" marR="121282" marT="24257" marB="181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718</a:t>
                      </a:r>
                    </a:p>
                  </a:txBody>
                  <a:tcPr marL="84897" marR="121282" marT="24257" marB="181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4.87%</a:t>
                      </a:r>
                    </a:p>
                  </a:txBody>
                  <a:tcPr marL="8455" marR="8455" marT="845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797385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DCE45F1E-A555-0E43-A8DF-6D5C813C2D89}"/>
              </a:ext>
            </a:extLst>
          </p:cNvPr>
          <p:cNvGrpSpPr/>
          <p:nvPr/>
        </p:nvGrpSpPr>
        <p:grpSpPr>
          <a:xfrm>
            <a:off x="9804401" y="4514898"/>
            <a:ext cx="2138288" cy="1931959"/>
            <a:chOff x="1328738" y="4929188"/>
            <a:chExt cx="2157412" cy="192881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8FCFCCF-EE11-8747-B73F-A63F649E8D36}"/>
                </a:ext>
              </a:extLst>
            </p:cNvPr>
            <p:cNvSpPr/>
            <p:nvPr/>
          </p:nvSpPr>
          <p:spPr>
            <a:xfrm>
              <a:off x="1328738" y="4929188"/>
              <a:ext cx="2157412" cy="19288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5858883-CCDE-4D4C-B3CE-5BD6117D8BF9}"/>
                </a:ext>
              </a:extLst>
            </p:cNvPr>
            <p:cNvSpPr txBox="1"/>
            <p:nvPr/>
          </p:nvSpPr>
          <p:spPr>
            <a:xfrm>
              <a:off x="1628775" y="5118416"/>
              <a:ext cx="1585913" cy="1628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Top 5 countries account for over 1/3 of revenue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5252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58B7B0-79F4-724E-A2BF-18485461BA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D6EE62-70CE-8840-9998-657E8429B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53" y="4368799"/>
            <a:ext cx="1827130" cy="225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09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5DA63-8A77-314C-A0A1-CA4E61110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INSIGHTS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D192E-3CBE-734F-A48E-2947EEB9F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Rockbuster’s top two countries by total revenue and number of customers accounts for nearly 20% of all Rockbuster revenue. The business intelligence department recommends starting the streaming service by piloting in these two countries</a:t>
            </a:r>
          </a:p>
          <a:p>
            <a:pPr>
              <a:lnSpc>
                <a:spcPct val="90000"/>
              </a:lnSpc>
            </a:pPr>
            <a:r>
              <a:rPr lang="en-US"/>
              <a:t>Rockbuster’s top customers are not concentrated in any specific geographic region, marketing the service to high value customers without regard to region would not be effective at this time</a:t>
            </a:r>
          </a:p>
          <a:p>
            <a:pPr>
              <a:lnSpc>
                <a:spcPct val="90000"/>
              </a:lnSpc>
            </a:pPr>
            <a:r>
              <a:rPr lang="en-US"/>
              <a:t>There is not a high degree of variability for how much money a film generates based on it’s rating, however, certain genres do produce more revenue per film. Focusing on these higher generating genres could be beneficial at the start.</a:t>
            </a:r>
          </a:p>
        </p:txBody>
      </p:sp>
    </p:spTree>
    <p:extLst>
      <p:ext uri="{BB962C8B-B14F-4D97-AF65-F5344CB8AC3E}">
        <p14:creationId xmlns:p14="http://schemas.microsoft.com/office/powerpoint/2010/main" val="314405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C2A9291-55AD-4DDC-8735-1BA5A1C98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018AB-430D-1C45-A9E5-C17DA2B10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4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441F6E6-0A94-3249-BB47-DB27A0F2D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6399" y="5943599"/>
            <a:ext cx="5147734" cy="76039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Source materials, Tableau link and data dictionary available upon request from the business intelligence department </a:t>
            </a:r>
          </a:p>
        </p:txBody>
      </p:sp>
    </p:spTree>
    <p:extLst>
      <p:ext uri="{BB962C8B-B14F-4D97-AF65-F5344CB8AC3E}">
        <p14:creationId xmlns:p14="http://schemas.microsoft.com/office/powerpoint/2010/main" val="317697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C4FF-3AD7-134B-8AA3-888C7576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50347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Business Strategy Questions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01946A1-3857-DEC0-9E6A-10DBF349DE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991843"/>
              </p:ext>
            </p:extLst>
          </p:nvPr>
        </p:nvGraphicFramePr>
        <p:xfrm>
          <a:off x="965200" y="2109787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2CA56F5-167C-E041-9506-0CD0B18A802C}"/>
              </a:ext>
            </a:extLst>
          </p:cNvPr>
          <p:cNvSpPr txBox="1"/>
          <p:nvPr/>
        </p:nvSpPr>
        <p:spPr>
          <a:xfrm>
            <a:off x="1173562" y="5588255"/>
            <a:ext cx="9844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Objective: Develop insights to help with the launch strategy for the new online video service.</a:t>
            </a:r>
          </a:p>
        </p:txBody>
      </p:sp>
    </p:spTree>
    <p:extLst>
      <p:ext uri="{BB962C8B-B14F-4D97-AF65-F5344CB8AC3E}">
        <p14:creationId xmlns:p14="http://schemas.microsoft.com/office/powerpoint/2010/main" val="1078801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Optical disc">
            <a:extLst>
              <a:ext uri="{FF2B5EF4-FFF2-40B4-BE49-F238E27FC236}">
                <a16:creationId xmlns:a16="http://schemas.microsoft.com/office/drawing/2014/main" id="{FD7F7D4B-1B45-DD49-AB32-F075167DC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4569" y="1015999"/>
            <a:ext cx="914400" cy="914400"/>
          </a:xfrm>
        </p:spPr>
      </p:pic>
      <p:pic>
        <p:nvPicPr>
          <p:cNvPr id="11" name="Graphic 10" descr="Monthly calendar">
            <a:extLst>
              <a:ext uri="{FF2B5EF4-FFF2-40B4-BE49-F238E27FC236}">
                <a16:creationId xmlns:a16="http://schemas.microsoft.com/office/drawing/2014/main" id="{A34C090A-06EF-104E-96BC-35015674DF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6072" y="1015999"/>
            <a:ext cx="914400" cy="914400"/>
          </a:xfrm>
          <a:prstGeom prst="rect">
            <a:avLst/>
          </a:prstGeom>
        </p:spPr>
      </p:pic>
      <p:pic>
        <p:nvPicPr>
          <p:cNvPr id="13" name="Graphic 12" descr="Speech">
            <a:extLst>
              <a:ext uri="{FF2B5EF4-FFF2-40B4-BE49-F238E27FC236}">
                <a16:creationId xmlns:a16="http://schemas.microsoft.com/office/drawing/2014/main" id="{36F58013-CEF5-2B47-AACF-CD1A6B3962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78833" y="1064679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CF8A02B-3C6B-334B-98A4-F4280E9FDD15}"/>
              </a:ext>
            </a:extLst>
          </p:cNvPr>
          <p:cNvSpPr txBox="1"/>
          <p:nvPr/>
        </p:nvSpPr>
        <p:spPr>
          <a:xfrm>
            <a:off x="6371354" y="696476"/>
            <a:ext cx="92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Movies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DD0F5E-BEEA-704C-9ABD-BD6C99213202}"/>
              </a:ext>
            </a:extLst>
          </p:cNvPr>
          <p:cNvSpPr txBox="1"/>
          <p:nvPr/>
        </p:nvSpPr>
        <p:spPr>
          <a:xfrm>
            <a:off x="8217200" y="651935"/>
            <a:ext cx="15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Release Year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68487B-B56D-C149-A34A-F82889E98E1C}"/>
              </a:ext>
            </a:extLst>
          </p:cNvPr>
          <p:cNvSpPr txBox="1"/>
          <p:nvPr/>
        </p:nvSpPr>
        <p:spPr>
          <a:xfrm>
            <a:off x="10330996" y="651935"/>
            <a:ext cx="121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Language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8CB84F-A69A-0644-A6D0-68038C3B43D2}"/>
              </a:ext>
            </a:extLst>
          </p:cNvPr>
          <p:cNvSpPr txBox="1"/>
          <p:nvPr/>
        </p:nvSpPr>
        <p:spPr>
          <a:xfrm>
            <a:off x="6486162" y="19463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A782C3-D1B7-3341-A974-BE44D096FDCD}"/>
              </a:ext>
            </a:extLst>
          </p:cNvPr>
          <p:cNvSpPr txBox="1"/>
          <p:nvPr/>
        </p:nvSpPr>
        <p:spPr>
          <a:xfrm>
            <a:off x="8627665" y="198020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7775CD-FCEF-9E4D-BBC2-168364023B01}"/>
              </a:ext>
            </a:extLst>
          </p:cNvPr>
          <p:cNvSpPr txBox="1"/>
          <p:nvPr/>
        </p:nvSpPr>
        <p:spPr>
          <a:xfrm>
            <a:off x="10462186" y="194634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English</a:t>
            </a:r>
          </a:p>
        </p:txBody>
      </p:sp>
      <p:pic>
        <p:nvPicPr>
          <p:cNvPr id="9" name="Graphic 8" descr="Clock">
            <a:extLst>
              <a:ext uri="{FF2B5EF4-FFF2-40B4-BE49-F238E27FC236}">
                <a16:creationId xmlns:a16="http://schemas.microsoft.com/office/drawing/2014/main" id="{F3CB9C1B-30BF-CA4A-B24A-BCA9D25B3D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4569" y="3283461"/>
            <a:ext cx="914400" cy="914400"/>
          </a:xfrm>
          <a:prstGeom prst="rect">
            <a:avLst/>
          </a:prstGeom>
        </p:spPr>
      </p:pic>
      <p:pic>
        <p:nvPicPr>
          <p:cNvPr id="15" name="Graphic 14" descr="Tag">
            <a:extLst>
              <a:ext uri="{FF2B5EF4-FFF2-40B4-BE49-F238E27FC236}">
                <a16:creationId xmlns:a16="http://schemas.microsoft.com/office/drawing/2014/main" id="{4A9476F3-8DFA-B74C-B671-88EDF0C90C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16072" y="3283461"/>
            <a:ext cx="914400" cy="914400"/>
          </a:xfrm>
          <a:prstGeom prst="rect">
            <a:avLst/>
          </a:prstGeom>
        </p:spPr>
      </p:pic>
      <p:pic>
        <p:nvPicPr>
          <p:cNvPr id="17" name="Graphic 16" descr="Film reel">
            <a:extLst>
              <a:ext uri="{FF2B5EF4-FFF2-40B4-BE49-F238E27FC236}">
                <a16:creationId xmlns:a16="http://schemas.microsoft.com/office/drawing/2014/main" id="{209039B7-9EF4-9141-957A-25EAD04D3DD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478833" y="3249595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3D54575-4B6C-4A44-A989-A1188DC3368C}"/>
              </a:ext>
            </a:extLst>
          </p:cNvPr>
          <p:cNvSpPr txBox="1"/>
          <p:nvPr/>
        </p:nvSpPr>
        <p:spPr>
          <a:xfrm>
            <a:off x="10257739" y="2707897"/>
            <a:ext cx="1216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Average</a:t>
            </a:r>
          </a:p>
          <a:p>
            <a:r>
              <a:rPr lang="en-US" b="1" dirty="0"/>
              <a:t>Run Time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B47126-2031-934E-A214-1AA8D689BDB3}"/>
              </a:ext>
            </a:extLst>
          </p:cNvPr>
          <p:cNvSpPr txBox="1"/>
          <p:nvPr/>
        </p:nvSpPr>
        <p:spPr>
          <a:xfrm>
            <a:off x="5873815" y="2660136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Average</a:t>
            </a:r>
          </a:p>
          <a:p>
            <a:pPr algn="ctr"/>
            <a:r>
              <a:rPr lang="en-US" b="1" dirty="0"/>
              <a:t>Rental Duration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CE1B8F-798B-4B4C-8F85-9C386676DBBC}"/>
              </a:ext>
            </a:extLst>
          </p:cNvPr>
          <p:cNvSpPr txBox="1"/>
          <p:nvPr/>
        </p:nvSpPr>
        <p:spPr>
          <a:xfrm>
            <a:off x="8253363" y="2677067"/>
            <a:ext cx="1439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Average</a:t>
            </a:r>
          </a:p>
          <a:p>
            <a:pPr algn="ctr"/>
            <a:r>
              <a:rPr lang="en-US" b="1" dirty="0"/>
              <a:t>Rental Rate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2882AF-8D87-3D42-870B-7B6739748D0B}"/>
              </a:ext>
            </a:extLst>
          </p:cNvPr>
          <p:cNvSpPr txBox="1"/>
          <p:nvPr/>
        </p:nvSpPr>
        <p:spPr>
          <a:xfrm>
            <a:off x="6388186" y="4197861"/>
            <a:ext cx="88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 Days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487046-7D97-CE4D-A4C9-DEB6E8264A12}"/>
              </a:ext>
            </a:extLst>
          </p:cNvPr>
          <p:cNvSpPr txBox="1"/>
          <p:nvPr/>
        </p:nvSpPr>
        <p:spPr>
          <a:xfrm>
            <a:off x="8597208" y="4197861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$2.98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6889BA-E0D1-A94A-B8D9-B450F00AB67C}"/>
              </a:ext>
            </a:extLst>
          </p:cNvPr>
          <p:cNvSpPr txBox="1"/>
          <p:nvPr/>
        </p:nvSpPr>
        <p:spPr>
          <a:xfrm>
            <a:off x="10213193" y="4197861"/>
            <a:ext cx="147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115 Minutes</a:t>
            </a:r>
          </a:p>
        </p:txBody>
      </p:sp>
      <p:pic>
        <p:nvPicPr>
          <p:cNvPr id="19" name="Graphic 18" descr="Store">
            <a:extLst>
              <a:ext uri="{FF2B5EF4-FFF2-40B4-BE49-F238E27FC236}">
                <a16:creationId xmlns:a16="http://schemas.microsoft.com/office/drawing/2014/main" id="{5820A898-DB51-C946-89D4-4719CA610F4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478833" y="5241416"/>
            <a:ext cx="914400" cy="914400"/>
          </a:xfrm>
          <a:prstGeom prst="rect">
            <a:avLst/>
          </a:prstGeom>
        </p:spPr>
      </p:pic>
      <p:pic>
        <p:nvPicPr>
          <p:cNvPr id="21" name="Graphic 20" descr="Users">
            <a:extLst>
              <a:ext uri="{FF2B5EF4-FFF2-40B4-BE49-F238E27FC236}">
                <a16:creationId xmlns:a16="http://schemas.microsoft.com/office/drawing/2014/main" id="{D0FE098A-119C-E04A-AAB1-982DD4362FA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74569" y="5170372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2AB9B02-B46B-4347-A2A3-C97586620CE5}"/>
              </a:ext>
            </a:extLst>
          </p:cNvPr>
          <p:cNvSpPr txBox="1"/>
          <p:nvPr/>
        </p:nvSpPr>
        <p:spPr>
          <a:xfrm>
            <a:off x="6143920" y="4951840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Customers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715878-F6D7-FB4E-961F-109BB0F9CD09}"/>
              </a:ext>
            </a:extLst>
          </p:cNvPr>
          <p:cNvSpPr txBox="1"/>
          <p:nvPr/>
        </p:nvSpPr>
        <p:spPr>
          <a:xfrm>
            <a:off x="10496554" y="4995884"/>
            <a:ext cx="87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Stores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C2C7A9-5FB4-5947-AAE1-178EECE56009}"/>
              </a:ext>
            </a:extLst>
          </p:cNvPr>
          <p:cNvSpPr txBox="1"/>
          <p:nvPr/>
        </p:nvSpPr>
        <p:spPr>
          <a:xfrm>
            <a:off x="6549480" y="605059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599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B37065-6AD6-884D-A022-B5CF686BD84E}"/>
              </a:ext>
            </a:extLst>
          </p:cNvPr>
          <p:cNvSpPr txBox="1"/>
          <p:nvPr/>
        </p:nvSpPr>
        <p:spPr>
          <a:xfrm>
            <a:off x="10780381" y="60965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pic>
        <p:nvPicPr>
          <p:cNvPr id="40" name="Graphic 39" descr="Earth globe Americas">
            <a:extLst>
              <a:ext uri="{FF2B5EF4-FFF2-40B4-BE49-F238E27FC236}">
                <a16:creationId xmlns:a16="http://schemas.microsoft.com/office/drawing/2014/main" id="{776DD772-7464-A04F-9BC1-9B97A0B8921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516072" y="5136196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0464A32-7F2A-B34C-ADC4-77E1E1305686}"/>
              </a:ext>
            </a:extLst>
          </p:cNvPr>
          <p:cNvSpPr txBox="1"/>
          <p:nvPr/>
        </p:nvSpPr>
        <p:spPr>
          <a:xfrm>
            <a:off x="8346338" y="4885171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Countries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9A4CFF-E224-2740-84C7-DDA74CEC6FB7}"/>
              </a:ext>
            </a:extLst>
          </p:cNvPr>
          <p:cNvSpPr txBox="1"/>
          <p:nvPr/>
        </p:nvSpPr>
        <p:spPr>
          <a:xfrm>
            <a:off x="8690983" y="603423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554930-4EAF-254F-9988-9DFEFC3CEA7F}"/>
              </a:ext>
            </a:extLst>
          </p:cNvPr>
          <p:cNvSpPr txBox="1"/>
          <p:nvPr/>
        </p:nvSpPr>
        <p:spPr>
          <a:xfrm>
            <a:off x="1507066" y="1841708"/>
            <a:ext cx="2421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C15755A6-A0AF-E34B-9613-BC937AF4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336" y="1876208"/>
            <a:ext cx="3236459" cy="1188720"/>
          </a:xfrm>
        </p:spPr>
        <p:txBody>
          <a:bodyPr>
            <a:normAutofit/>
          </a:bodyPr>
          <a:lstStyle/>
          <a:p>
            <a:r>
              <a:rPr lang="en-US" dirty="0"/>
              <a:t>Where we stand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DE6322-6527-FC46-9F3A-431DA1138BA4}"/>
              </a:ext>
            </a:extLst>
          </p:cNvPr>
          <p:cNvSpPr txBox="1"/>
          <p:nvPr/>
        </p:nvSpPr>
        <p:spPr>
          <a:xfrm>
            <a:off x="480924" y="3368510"/>
            <a:ext cx="51276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While management was most </a:t>
            </a:r>
          </a:p>
          <a:p>
            <a:pPr algn="ctr"/>
            <a:r>
              <a:rPr lang="en-US" dirty="0"/>
              <a:t>interested in looking at our average rental</a:t>
            </a:r>
          </a:p>
          <a:p>
            <a:pPr algn="ctr"/>
            <a:r>
              <a:rPr lang="en-US" dirty="0"/>
              <a:t>duration, we felt it would be pertinent to start by </a:t>
            </a:r>
          </a:p>
          <a:p>
            <a:pPr algn="ctr"/>
            <a:r>
              <a:rPr lang="en-US" dirty="0"/>
              <a:t>reviewing that plus a few additional data points </a:t>
            </a:r>
          </a:p>
          <a:p>
            <a:pPr algn="ctr"/>
            <a:r>
              <a:rPr lang="en-US" dirty="0"/>
              <a:t>regarding our current selections and customer base </a:t>
            </a:r>
          </a:p>
        </p:txBody>
      </p:sp>
    </p:spTree>
    <p:extLst>
      <p:ext uri="{BB962C8B-B14F-4D97-AF65-F5344CB8AC3E}">
        <p14:creationId xmlns:p14="http://schemas.microsoft.com/office/powerpoint/2010/main" val="1485179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27EF9-B577-B745-BD08-ED853B5D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590" y="988741"/>
            <a:ext cx="5888754" cy="4880518"/>
          </a:xfrm>
          <a:prstGeom prst="ellipse">
            <a:avLst/>
          </a:prstGeom>
          <a:noFill/>
          <a:ln>
            <a:noFill/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pPr algn="l"/>
            <a:r>
              <a:rPr lang="en-US" sz="48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What’s Working and What Isn’t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77AF3-A691-C24E-A204-0340724FB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7700" y="2007220"/>
            <a:ext cx="2357553" cy="28435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000">
                <a:solidFill>
                  <a:srgbClr val="FFFFFF"/>
                </a:solidFill>
              </a:rPr>
              <a:t>Reviewing contributions to total revenue by film, genre and rating</a:t>
            </a:r>
          </a:p>
        </p:txBody>
      </p:sp>
    </p:spTree>
    <p:extLst>
      <p:ext uri="{BB962C8B-B14F-4D97-AF65-F5344CB8AC3E}">
        <p14:creationId xmlns:p14="http://schemas.microsoft.com/office/powerpoint/2010/main" val="1043956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496F8-6E12-EB44-A904-41F00FEE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Top Movies and bottom Movies by revenue generated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178C3-D78F-644E-BDCE-A97F5843A1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10"/>
          <a:stretch/>
        </p:blipFill>
        <p:spPr>
          <a:xfrm>
            <a:off x="2455333" y="587858"/>
            <a:ext cx="3398351" cy="33013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360831-6D8F-0E40-B08F-1927F4467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6" y="440268"/>
            <a:ext cx="3398351" cy="344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9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6EDED847-34F1-4353-AA83-1525E9E4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5476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B7277F-24E9-E64F-AF67-6B061A54F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366"/>
            <a:ext cx="12192000" cy="49943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1AB62E-2AA9-8346-990B-4EDDC6D4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532" y="5239706"/>
            <a:ext cx="7729728" cy="113440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Total Revenue Generated for each genre in the catalog </a:t>
            </a:r>
          </a:p>
        </p:txBody>
      </p:sp>
    </p:spTree>
    <p:extLst>
      <p:ext uri="{BB962C8B-B14F-4D97-AF65-F5344CB8AC3E}">
        <p14:creationId xmlns:p14="http://schemas.microsoft.com/office/powerpoint/2010/main" val="1789633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AB62E-2AA9-8346-990B-4EDDC6D4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76914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Total Revenue Generated for each Rating in the catalog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C6C920-386D-3342-BCDE-359862B56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35" y="1689137"/>
            <a:ext cx="10148146" cy="411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6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30657-0072-7843-9B48-8EEE12668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76827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Do any genres or ratings produce more revenue per film?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916680-40F2-A84A-B0B9-FE0AF3BB78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400933"/>
              </p:ext>
            </p:extLst>
          </p:nvPr>
        </p:nvGraphicFramePr>
        <p:xfrm>
          <a:off x="6738421" y="2269065"/>
          <a:ext cx="3872971" cy="406629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05517">
                  <a:extLst>
                    <a:ext uri="{9D8B030D-6E8A-4147-A177-3AD203B41FA5}">
                      <a16:colId xmlns:a16="http://schemas.microsoft.com/office/drawing/2014/main" val="4020102506"/>
                    </a:ext>
                  </a:extLst>
                </a:gridCol>
                <a:gridCol w="1967454">
                  <a:extLst>
                    <a:ext uri="{9D8B030D-6E8A-4147-A177-3AD203B41FA5}">
                      <a16:colId xmlns:a16="http://schemas.microsoft.com/office/drawing/2014/main" val="2333122902"/>
                    </a:ext>
                  </a:extLst>
                </a:gridCol>
              </a:tblGrid>
              <a:tr h="666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Revenue per Film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126661"/>
                  </a:ext>
                </a:extLst>
              </a:tr>
              <a:tr h="732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PG-13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$         4.27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1354369"/>
                  </a:ext>
                </a:extLst>
              </a:tr>
              <a:tr h="6666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NC-17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$         4.20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4132875"/>
                  </a:ext>
                </a:extLst>
              </a:tr>
              <a:tr h="6666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$         4.19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2582805"/>
                  </a:ext>
                </a:extLst>
              </a:tr>
              <a:tr h="6666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$         4.17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0809400"/>
                  </a:ext>
                </a:extLst>
              </a:tr>
              <a:tr h="6666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$         4.16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293665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022222-4864-A944-BBA1-05A2A86AB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109302"/>
              </p:ext>
            </p:extLst>
          </p:nvPr>
        </p:nvGraphicFramePr>
        <p:xfrm>
          <a:off x="1723128" y="2269064"/>
          <a:ext cx="3872972" cy="406629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36486">
                  <a:extLst>
                    <a:ext uri="{9D8B030D-6E8A-4147-A177-3AD203B41FA5}">
                      <a16:colId xmlns:a16="http://schemas.microsoft.com/office/drawing/2014/main" val="807751958"/>
                    </a:ext>
                  </a:extLst>
                </a:gridCol>
                <a:gridCol w="1936486">
                  <a:extLst>
                    <a:ext uri="{9D8B030D-6E8A-4147-A177-3AD203B41FA5}">
                      <a16:colId xmlns:a16="http://schemas.microsoft.com/office/drawing/2014/main" val="530603705"/>
                    </a:ext>
                  </a:extLst>
                </a:gridCol>
              </a:tblGrid>
              <a:tr h="7030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 (top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Revenue per Film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307813"/>
                  </a:ext>
                </a:extLst>
              </a:tr>
              <a:tr h="6726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Comedy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$         4.70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7018017"/>
                  </a:ext>
                </a:extLst>
              </a:tr>
              <a:tr h="6726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New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$         4.59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9465307"/>
                  </a:ext>
                </a:extLst>
              </a:tr>
              <a:tr h="6726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Sports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$         4.53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1491521"/>
                  </a:ext>
                </a:extLst>
              </a:tr>
              <a:tr h="6726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Games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$         4.44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331826"/>
                  </a:ext>
                </a:extLst>
              </a:tr>
              <a:tr h="6726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Horror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$         4.40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0372143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2323856-0C38-4041-897B-3B2E5F8763A1}"/>
              </a:ext>
            </a:extLst>
          </p:cNvPr>
          <p:cNvGrpSpPr/>
          <p:nvPr/>
        </p:nvGrpSpPr>
        <p:grpSpPr>
          <a:xfrm>
            <a:off x="171450" y="4259347"/>
            <a:ext cx="2059687" cy="1884277"/>
            <a:chOff x="1328738" y="4885310"/>
            <a:chExt cx="2157412" cy="192881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24BEC45-8EB0-F946-A0B7-16B578B7C91D}"/>
                </a:ext>
              </a:extLst>
            </p:cNvPr>
            <p:cNvSpPr/>
            <p:nvPr/>
          </p:nvSpPr>
          <p:spPr>
            <a:xfrm>
              <a:off x="1328738" y="4885310"/>
              <a:ext cx="2157412" cy="19288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667B92-4252-DF44-8E15-62CA2E5E837C}"/>
                </a:ext>
              </a:extLst>
            </p:cNvPr>
            <p:cNvSpPr txBox="1"/>
            <p:nvPr/>
          </p:nvSpPr>
          <p:spPr>
            <a:xfrm>
              <a:off x="1614487" y="5276941"/>
              <a:ext cx="1585913" cy="1039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The bottom 5 genres are all below $4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924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F5378-61B5-D541-9591-C0590F00B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pPr algn="l"/>
            <a:r>
              <a:rPr lang="en-US" sz="48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Examining our footprint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67DCA-FC94-1D45-A2E1-A736B820B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868" y="2007220"/>
            <a:ext cx="2667386" cy="28435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000" dirty="0">
                <a:solidFill>
                  <a:srgbClr val="FFFFFF"/>
                </a:solidFill>
              </a:rPr>
              <a:t>Top customers and top countries in the </a:t>
            </a:r>
            <a:r>
              <a:rPr lang="en-US" sz="2000" dirty="0" err="1">
                <a:solidFill>
                  <a:srgbClr val="FFFFFF"/>
                </a:solidFill>
              </a:rPr>
              <a:t>Rockbuster</a:t>
            </a:r>
            <a:r>
              <a:rPr lang="en-US" sz="2000" dirty="0">
                <a:solidFill>
                  <a:srgbClr val="FFFFFF"/>
                </a:solidFill>
              </a:rPr>
              <a:t> footprint</a:t>
            </a:r>
          </a:p>
        </p:txBody>
      </p:sp>
    </p:spTree>
    <p:extLst>
      <p:ext uri="{BB962C8B-B14F-4D97-AF65-F5344CB8AC3E}">
        <p14:creationId xmlns:p14="http://schemas.microsoft.com/office/powerpoint/2010/main" val="1935351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1732</TotalTime>
  <Words>533</Words>
  <Application>Microsoft Macintosh PowerPoint</Application>
  <PresentationFormat>Widescreen</PresentationFormat>
  <Paragraphs>125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Parcel</vt:lpstr>
      <vt:lpstr>Rockbuster STEALTH</vt:lpstr>
      <vt:lpstr>Business Strategy Questions</vt:lpstr>
      <vt:lpstr>Where we stand</vt:lpstr>
      <vt:lpstr>What’s Working and What Isn’t</vt:lpstr>
      <vt:lpstr>Top Movies and bottom Movies by revenue generated</vt:lpstr>
      <vt:lpstr>Total Revenue Generated for each genre in the catalog </vt:lpstr>
      <vt:lpstr>Total Revenue Generated for each Rating in the catalog </vt:lpstr>
      <vt:lpstr>Do any genres or ratings produce more revenue per film?</vt:lpstr>
      <vt:lpstr>Examining our footprint</vt:lpstr>
      <vt:lpstr>Rockbuster top customers</vt:lpstr>
      <vt:lpstr>Rockbuster top Countries</vt:lpstr>
      <vt:lpstr>PowerPoint Presentation</vt:lpstr>
      <vt:lpstr>INSIGHTS AND RECOMMENDATIONS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Busenbark</dc:creator>
  <cp:lastModifiedBy>Ashley Busenbark</cp:lastModifiedBy>
  <cp:revision>20</cp:revision>
  <dcterms:created xsi:type="dcterms:W3CDTF">2022-05-10T13:50:36Z</dcterms:created>
  <dcterms:modified xsi:type="dcterms:W3CDTF">2022-05-11T18:42:41Z</dcterms:modified>
</cp:coreProperties>
</file>