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media/image10.svg" ContentType="image/svg+xml"/>
  <Override PartName="/ppt/media/image12.svg" ContentType="image/svg+xml"/>
  <Override PartName="/ppt/media/image2.svg" ContentType="image/svg+xml"/>
  <Override PartName="/ppt/media/image20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63" r:id="rId6"/>
    <p:sldId id="259" r:id="rId7"/>
    <p:sldId id="261" r:id="rId8"/>
    <p:sldId id="265" r:id="rId9"/>
  </p:sldIdLst>
  <p:sldSz cx="18288000" cy="10287000"/>
  <p:notesSz cx="6858000" cy="9144000"/>
  <p:embeddedFontLst>
    <p:embeddedFont>
      <p:font typeface="Poppins Bold" panose="00000800000000000000"/>
      <p:bold r:id="rId13"/>
    </p:embeddedFont>
    <p:embeddedFont>
      <p:font typeface="Poppins" panose="00000500000000000000"/>
      <p:regular r:id="rId14"/>
    </p:embeddedFont>
    <p:embeddedFont>
      <p:font typeface="Poppins" panose="00000500000000000000" charset="0"/>
      <p:regular r:id="rId15"/>
    </p:embeddedFont>
    <p:embeddedFont>
      <p:font typeface="Calibri" panose="020F050202020403020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8" userDrawn="1">
          <p15:clr>
            <a:srgbClr val="A4A3A4"/>
          </p15:clr>
        </p15:guide>
        <p15:guide id="2" pos="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56" d="100"/>
          <a:sy n="56" d="100"/>
        </p:scale>
        <p:origin x="610" y="34"/>
      </p:cViewPr>
      <p:guideLst>
        <p:guide orient="horz" pos="1128"/>
        <p:guide pos="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font" Target="fonts/font7.fntdata"/><Relationship Id="rId18" Type="http://schemas.openxmlformats.org/officeDocument/2006/relationships/font" Target="fonts/font6.fntdata"/><Relationship Id="rId17" Type="http://schemas.openxmlformats.org/officeDocument/2006/relationships/font" Target="fonts/font5.fntdata"/><Relationship Id="rId16" Type="http://schemas.openxmlformats.org/officeDocument/2006/relationships/font" Target="fonts/font4.fntdata"/><Relationship Id="rId15" Type="http://schemas.openxmlformats.org/officeDocument/2006/relationships/font" Target="fonts/font3.fntdata"/><Relationship Id="rId14" Type="http://schemas.openxmlformats.org/officeDocument/2006/relationships/font" Target="fonts/font2.fntdata"/><Relationship Id="rId13" Type="http://schemas.openxmlformats.org/officeDocument/2006/relationships/font" Target="fonts/font1.fntdata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svg"/><Relationship Id="rId3" Type="http://schemas.openxmlformats.org/officeDocument/2006/relationships/image" Target="../media/image1.png"/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Relationship Id="rId3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svg"/><Relationship Id="rId3" Type="http://schemas.openxmlformats.org/officeDocument/2006/relationships/image" Target="../media/image11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svg"/><Relationship Id="rId3" Type="http://schemas.openxmlformats.org/officeDocument/2006/relationships/image" Target="../media/image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0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994157">
            <a:off x="619476" y="2087182"/>
            <a:ext cx="564311" cy="417590"/>
          </a:xfrm>
          <a:custGeom>
            <a:avLst/>
            <a:gdLst/>
            <a:ahLst/>
            <a:cxnLst/>
            <a:rect l="l" t="t" r="r" b="b"/>
            <a:pathLst>
              <a:path w="564311" h="417590">
                <a:moveTo>
                  <a:pt x="0" y="0"/>
                </a:moveTo>
                <a:lnTo>
                  <a:pt x="564311" y="0"/>
                </a:lnTo>
                <a:lnTo>
                  <a:pt x="564311" y="417590"/>
                </a:lnTo>
                <a:lnTo>
                  <a:pt x="0" y="41759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8623151" y="5092743"/>
            <a:ext cx="10287000" cy="10287000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0084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id="6" name="Freeform 6"/>
          <p:cNvSpPr/>
          <p:nvPr/>
        </p:nvSpPr>
        <p:spPr>
          <a:xfrm>
            <a:off x="10081690" y="2395728"/>
            <a:ext cx="5885206" cy="7458211"/>
          </a:xfrm>
          <a:custGeom>
            <a:avLst/>
            <a:gdLst/>
            <a:ahLst/>
            <a:cxnLst/>
            <a:rect l="l" t="t" r="r" b="b"/>
            <a:pathLst>
              <a:path w="5885206" h="7458211">
                <a:moveTo>
                  <a:pt x="0" y="0"/>
                </a:moveTo>
                <a:lnTo>
                  <a:pt x="5885207" y="0"/>
                </a:lnTo>
                <a:lnTo>
                  <a:pt x="5885207" y="7458211"/>
                </a:lnTo>
                <a:lnTo>
                  <a:pt x="0" y="745821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7" name="Group 7"/>
          <p:cNvGrpSpPr/>
          <p:nvPr/>
        </p:nvGrpSpPr>
        <p:grpSpPr>
          <a:xfrm>
            <a:off x="2030114" y="8013325"/>
            <a:ext cx="3876098" cy="761361"/>
            <a:chOff x="0" y="0"/>
            <a:chExt cx="1161420" cy="22813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161420" cy="228132"/>
            </a:xfrm>
            <a:custGeom>
              <a:avLst/>
              <a:gdLst/>
              <a:ahLst/>
              <a:cxnLst/>
              <a:rect l="l" t="t" r="r" b="b"/>
              <a:pathLst>
                <a:path w="1161420" h="228132">
                  <a:moveTo>
                    <a:pt x="101865" y="0"/>
                  </a:moveTo>
                  <a:lnTo>
                    <a:pt x="1059555" y="0"/>
                  </a:lnTo>
                  <a:cubicBezTo>
                    <a:pt x="1115813" y="0"/>
                    <a:pt x="1161420" y="45606"/>
                    <a:pt x="1161420" y="101865"/>
                  </a:cubicBezTo>
                  <a:lnTo>
                    <a:pt x="1161420" y="126267"/>
                  </a:lnTo>
                  <a:cubicBezTo>
                    <a:pt x="1161420" y="182525"/>
                    <a:pt x="1115813" y="228132"/>
                    <a:pt x="1059555" y="228132"/>
                  </a:cubicBezTo>
                  <a:lnTo>
                    <a:pt x="101865" y="228132"/>
                  </a:lnTo>
                  <a:cubicBezTo>
                    <a:pt x="45606" y="228132"/>
                    <a:pt x="0" y="182525"/>
                    <a:pt x="0" y="126267"/>
                  </a:cubicBezTo>
                  <a:lnTo>
                    <a:pt x="0" y="101865"/>
                  </a:lnTo>
                  <a:cubicBezTo>
                    <a:pt x="0" y="45606"/>
                    <a:pt x="45606" y="0"/>
                    <a:pt x="10186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FF9999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1161420" cy="2852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id="10" name="AutoShape 10"/>
          <p:cNvSpPr/>
          <p:nvPr/>
        </p:nvSpPr>
        <p:spPr>
          <a:xfrm>
            <a:off x="4489914" y="8394006"/>
            <a:ext cx="1065281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</p:sp>
      <p:grpSp>
        <p:nvGrpSpPr>
          <p:cNvPr id="11" name="Group 11"/>
          <p:cNvGrpSpPr/>
          <p:nvPr/>
        </p:nvGrpSpPr>
        <p:grpSpPr>
          <a:xfrm rot="5792002">
            <a:off x="-427744" y="2633461"/>
            <a:ext cx="1382292" cy="1382292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9999">
                    <a:alpha val="100000"/>
                  </a:srgbClr>
                </a:gs>
                <a:gs pos="100000">
                  <a:srgbClr val="330099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id="17" name="Group 17"/>
          <p:cNvGrpSpPr/>
          <p:nvPr/>
        </p:nvGrpSpPr>
        <p:grpSpPr>
          <a:xfrm rot="3395755">
            <a:off x="17261527" y="6984085"/>
            <a:ext cx="1382292" cy="1382292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9999">
                    <a:alpha val="100000"/>
                  </a:srgbClr>
                </a:gs>
                <a:gs pos="100000">
                  <a:srgbClr val="330099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2294769" y="8255119"/>
            <a:ext cx="1887623" cy="3051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10"/>
              </a:lnSpc>
            </a:pPr>
            <a:r>
              <a:rPr lang="en-US" sz="2200" b="1">
                <a:solidFill>
                  <a:srgbClr val="FF9999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START NOW</a:t>
            </a:r>
            <a:endParaRPr lang="en-US" sz="2200" b="1">
              <a:solidFill>
                <a:srgbClr val="FF9999"/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1896951" y="3096750"/>
            <a:ext cx="8137805" cy="28729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6600" b="1" spc="-591" dirty="0" smtClean="0">
                <a:solidFill>
                  <a:srgbClr val="FF9999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Bodybuilder Physique Predictor</a:t>
            </a:r>
            <a:r>
              <a:rPr lang="en-US" sz="12070" b="1" spc="-591" dirty="0" smtClean="0">
                <a:solidFill>
                  <a:srgbClr val="FF9999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 </a:t>
            </a:r>
            <a:endParaRPr lang="en-US" sz="12070" b="1" spc="-591" dirty="0">
              <a:solidFill>
                <a:srgbClr val="FF9999"/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1992583" y="6760890"/>
            <a:ext cx="6628418" cy="1915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35"/>
              </a:lnSpc>
            </a:pPr>
            <a:r>
              <a:rPr lang="en-US" sz="2195" spc="610" dirty="0" smtClean="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By: </a:t>
            </a:r>
            <a:r>
              <a:rPr lang="en-US" sz="2195" spc="610" dirty="0" err="1" smtClean="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Yeabsira</a:t>
            </a:r>
            <a:r>
              <a:rPr lang="en-US" sz="2195" spc="610" dirty="0" smtClean="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en-US" sz="2195" spc="610" dirty="0" err="1" smtClean="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Feleke</a:t>
            </a:r>
            <a:r>
              <a:rPr lang="en-US" sz="2195" spc="610" dirty="0" smtClean="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- 22020107054</a:t>
            </a:r>
            <a:endParaRPr lang="en-US" sz="2195" spc="610" dirty="0" smtClean="0">
              <a:solidFill>
                <a:srgbClr val="FFFFFF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algn="l">
              <a:lnSpc>
                <a:spcPts val="3735"/>
              </a:lnSpc>
            </a:pPr>
            <a:endParaRPr lang="en-US" sz="2195" spc="610" dirty="0" smtClean="0">
              <a:solidFill>
                <a:srgbClr val="FFFFFF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algn="l">
              <a:lnSpc>
                <a:spcPts val="3735"/>
              </a:lnSpc>
            </a:pPr>
            <a:endParaRPr lang="en-US" sz="2195" spc="610" dirty="0">
              <a:solidFill>
                <a:srgbClr val="FFFFFF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8716" y="2442466"/>
            <a:ext cx="6921591" cy="6921591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008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id="5" name="Freeform 5"/>
          <p:cNvSpPr/>
          <p:nvPr/>
        </p:nvSpPr>
        <p:spPr>
          <a:xfrm>
            <a:off x="1226033" y="2612908"/>
            <a:ext cx="8350458" cy="6862558"/>
          </a:xfrm>
          <a:custGeom>
            <a:avLst/>
            <a:gdLst/>
            <a:ahLst/>
            <a:cxnLst/>
            <a:rect l="l" t="t" r="r" b="b"/>
            <a:pathLst>
              <a:path w="8350458" h="6862558">
                <a:moveTo>
                  <a:pt x="0" y="0"/>
                </a:moveTo>
                <a:lnTo>
                  <a:pt x="8350459" y="0"/>
                </a:lnTo>
                <a:lnTo>
                  <a:pt x="8350459" y="6862558"/>
                </a:lnTo>
                <a:lnTo>
                  <a:pt x="0" y="6862558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 rot="-2994157">
            <a:off x="973202" y="1063776"/>
            <a:ext cx="564311" cy="417590"/>
          </a:xfrm>
          <a:custGeom>
            <a:avLst/>
            <a:gdLst/>
            <a:ahLst/>
            <a:cxnLst/>
            <a:rect l="l" t="t" r="r" b="b"/>
            <a:pathLst>
              <a:path w="564311" h="417590">
                <a:moveTo>
                  <a:pt x="0" y="0"/>
                </a:moveTo>
                <a:lnTo>
                  <a:pt x="564311" y="0"/>
                </a:lnTo>
                <a:lnTo>
                  <a:pt x="564311" y="417590"/>
                </a:lnTo>
                <a:lnTo>
                  <a:pt x="0" y="41759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3" name="TextBox 23"/>
          <p:cNvSpPr txBox="1"/>
          <p:nvPr/>
        </p:nvSpPr>
        <p:spPr>
          <a:xfrm>
            <a:off x="9119891" y="1145453"/>
            <a:ext cx="7696200" cy="14721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5615"/>
              </a:lnSpc>
              <a:spcBef>
                <a:spcPct val="0"/>
              </a:spcBef>
            </a:pPr>
            <a:r>
              <a:rPr lang="en-US" sz="5400" b="1" u="none" strike="noStrike" spc="-316" dirty="0" smtClean="0">
                <a:solidFill>
                  <a:srgbClr val="330099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A comprehensive Overview</a:t>
            </a:r>
            <a:endParaRPr lang="en-US" sz="5400" b="1" u="none" strike="noStrike" spc="-316" dirty="0">
              <a:solidFill>
                <a:srgbClr val="330099"/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9315869" y="3924300"/>
            <a:ext cx="7304244" cy="3231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000" dirty="0" smtClean="0">
                <a:latin typeface="Poppins" panose="00000500000000000000" charset="0"/>
                <a:cs typeface="Poppins" panose="00000500000000000000" charset="0"/>
              </a:rPr>
              <a:t>The </a:t>
            </a:r>
            <a:r>
              <a:rPr lang="en-US" altLang="en-US" sz="2000" dirty="0">
                <a:latin typeface="Poppins" panose="00000500000000000000" charset="0"/>
                <a:cs typeface="Poppins" panose="00000500000000000000" charset="0"/>
              </a:rPr>
              <a:t>Bodybuilder Physique Predictor is a React-based web application powered by machine learning (ML) that offers personalized predictions for body composition metrics like muscle mass and body fat percentage. It's designed for users who want data-driven insights into their fitness journey, along with actionable recommendations</a:t>
            </a:r>
            <a:endParaRPr lang="en-US" altLang="en-US" sz="2000" dirty="0">
              <a:latin typeface="Poppins" panose="00000500000000000000" charset="0"/>
              <a:cs typeface="Poppins" panose="00000500000000000000" charset="0"/>
            </a:endParaRPr>
          </a:p>
        </p:txBody>
      </p:sp>
      <p:grpSp>
        <p:nvGrpSpPr>
          <p:cNvPr id="28" name="Group 28"/>
          <p:cNvGrpSpPr/>
          <p:nvPr/>
        </p:nvGrpSpPr>
        <p:grpSpPr>
          <a:xfrm rot="3395755">
            <a:off x="17525632" y="7609675"/>
            <a:ext cx="1382292" cy="1382292"/>
            <a:chOff x="0" y="0"/>
            <a:chExt cx="812800" cy="8128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9999">
                    <a:alpha val="100000"/>
                  </a:srgbClr>
                </a:gs>
                <a:gs pos="100000">
                  <a:srgbClr val="330099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30" name="TextBox 30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id="31" name="Group 31"/>
          <p:cNvGrpSpPr/>
          <p:nvPr/>
        </p:nvGrpSpPr>
        <p:grpSpPr>
          <a:xfrm rot="-3252134">
            <a:off x="6306618" y="1359110"/>
            <a:ext cx="904300" cy="904300"/>
            <a:chOff x="0" y="0"/>
            <a:chExt cx="812800" cy="81280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9999">
                    <a:alpha val="100000"/>
                  </a:srgbClr>
                </a:gs>
                <a:gs pos="100000">
                  <a:srgbClr val="330099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33" name="TextBox 3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994157">
            <a:off x="15194454" y="2304086"/>
            <a:ext cx="564311" cy="417590"/>
          </a:xfrm>
          <a:custGeom>
            <a:avLst/>
            <a:gdLst/>
            <a:ahLst/>
            <a:cxnLst/>
            <a:rect l="l" t="t" r="r" b="b"/>
            <a:pathLst>
              <a:path w="564311" h="417590">
                <a:moveTo>
                  <a:pt x="0" y="0"/>
                </a:moveTo>
                <a:lnTo>
                  <a:pt x="564311" y="0"/>
                </a:lnTo>
                <a:lnTo>
                  <a:pt x="564311" y="417590"/>
                </a:lnTo>
                <a:lnTo>
                  <a:pt x="0" y="41759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 rot="3395755">
            <a:off x="-619925" y="8112655"/>
            <a:ext cx="1382292" cy="1382292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9999">
                    <a:alpha val="100000"/>
                  </a:srgbClr>
                </a:gs>
                <a:gs pos="100000">
                  <a:srgbClr val="330099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8" name="TextBox 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992765" y="2722653"/>
            <a:ext cx="379322" cy="379322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9999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992765" y="6805703"/>
            <a:ext cx="379322" cy="379322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9999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1196518" y="5468248"/>
            <a:ext cx="9243086" cy="9243086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0084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id="25" name="Freeform 25"/>
          <p:cNvSpPr/>
          <p:nvPr/>
        </p:nvSpPr>
        <p:spPr>
          <a:xfrm flipH="1">
            <a:off x="9144000" y="2863199"/>
            <a:ext cx="8866865" cy="6754939"/>
          </a:xfrm>
          <a:custGeom>
            <a:avLst/>
            <a:gdLst/>
            <a:ahLst/>
            <a:cxnLst/>
            <a:rect l="l" t="t" r="r" b="b"/>
            <a:pathLst>
              <a:path w="8866865" h="6754939">
                <a:moveTo>
                  <a:pt x="8866865" y="0"/>
                </a:moveTo>
                <a:lnTo>
                  <a:pt x="0" y="0"/>
                </a:lnTo>
                <a:lnTo>
                  <a:pt x="0" y="6754939"/>
                </a:lnTo>
                <a:lnTo>
                  <a:pt x="8866865" y="6754939"/>
                </a:lnTo>
                <a:lnTo>
                  <a:pt x="886686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6" name="Freeform 26"/>
          <p:cNvSpPr/>
          <p:nvPr/>
        </p:nvSpPr>
        <p:spPr>
          <a:xfrm>
            <a:off x="13577433" y="4328604"/>
            <a:ext cx="3282212" cy="6863942"/>
          </a:xfrm>
          <a:custGeom>
            <a:avLst/>
            <a:gdLst/>
            <a:ahLst/>
            <a:cxnLst/>
            <a:rect l="l" t="t" r="r" b="b"/>
            <a:pathLst>
              <a:path w="3282212" h="6863942">
                <a:moveTo>
                  <a:pt x="0" y="0"/>
                </a:moveTo>
                <a:lnTo>
                  <a:pt x="3282212" y="0"/>
                </a:lnTo>
                <a:lnTo>
                  <a:pt x="3282212" y="6863941"/>
                </a:lnTo>
                <a:lnTo>
                  <a:pt x="0" y="68639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1" name="TextBox 31"/>
          <p:cNvSpPr txBox="1"/>
          <p:nvPr/>
        </p:nvSpPr>
        <p:spPr>
          <a:xfrm>
            <a:off x="1766452" y="1330340"/>
            <a:ext cx="7530557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5615"/>
              </a:lnSpc>
              <a:spcBef>
                <a:spcPct val="0"/>
              </a:spcBef>
            </a:pPr>
            <a:r>
              <a:rPr lang="en-US" sz="6455" b="1" u="none" strike="noStrike" spc="-316" dirty="0" smtClean="0">
                <a:solidFill>
                  <a:srgbClr val="330099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Project Breakdown</a:t>
            </a:r>
            <a:endParaRPr lang="en-US" sz="6455" b="1" u="none" strike="noStrike" spc="-316" dirty="0">
              <a:solidFill>
                <a:srgbClr val="330099"/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2007671" y="7277100"/>
            <a:ext cx="7304244" cy="2180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 algn="l">
              <a:lnSpc>
                <a:spcPts val="34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211F1C"/>
                </a:solidFill>
                <a:latin typeface="Poppins" panose="00000500000000000000" charset="0"/>
                <a:ea typeface="Poppins" panose="00000500000000000000"/>
                <a:cs typeface="Poppins" panose="00000500000000000000" charset="0"/>
                <a:sym typeface="Poppins" panose="00000500000000000000"/>
              </a:rPr>
              <a:t>React Hooks:</a:t>
            </a:r>
            <a:endParaRPr lang="en-US" sz="2000" dirty="0" smtClean="0">
              <a:solidFill>
                <a:srgbClr val="211F1C"/>
              </a:solidFill>
              <a:latin typeface="Poppins" panose="00000500000000000000" charset="0"/>
              <a:ea typeface="Poppins" panose="00000500000000000000"/>
              <a:cs typeface="Poppins" panose="00000500000000000000" charset="0"/>
              <a:sym typeface="Poppins" panose="00000500000000000000"/>
            </a:endParaRPr>
          </a:p>
          <a:p>
            <a:pPr marL="342900" indent="-342900">
              <a:lnSpc>
                <a:spcPts val="34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rgbClr val="211F1C"/>
                </a:solidFill>
                <a:latin typeface="Poppins" panose="00000500000000000000" charset="0"/>
                <a:ea typeface="Poppins" panose="00000500000000000000"/>
                <a:cs typeface="Poppins" panose="00000500000000000000" charset="0"/>
                <a:sym typeface="Poppins" panose="00000500000000000000"/>
              </a:rPr>
              <a:t>useState</a:t>
            </a:r>
            <a:r>
              <a:rPr lang="en-US" sz="2000" dirty="0" smtClean="0">
                <a:solidFill>
                  <a:srgbClr val="211F1C"/>
                </a:solidFill>
                <a:latin typeface="Poppins" panose="00000500000000000000" charset="0"/>
                <a:ea typeface="Poppins" panose="00000500000000000000"/>
                <a:cs typeface="Poppins" panose="00000500000000000000" charset="0"/>
                <a:sym typeface="Poppins" panose="00000500000000000000"/>
              </a:rPr>
              <a:t> </a:t>
            </a:r>
            <a:r>
              <a:rPr lang="en-US" altLang="en-US" sz="2000" dirty="0">
                <a:latin typeface="Poppins" panose="00000500000000000000" charset="0"/>
                <a:cs typeface="Poppins" panose="00000500000000000000" charset="0"/>
              </a:rPr>
              <a:t>Manages application state, such as toggling between input and results views (</a:t>
            </a:r>
            <a:r>
              <a:rPr lang="en-US" altLang="en-US" sz="2000" dirty="0" err="1">
                <a:latin typeface="Poppins" panose="00000500000000000000" charset="0"/>
                <a:cs typeface="Poppins" panose="00000500000000000000" charset="0"/>
              </a:rPr>
              <a:t>showResults</a:t>
            </a:r>
            <a:r>
              <a:rPr lang="en-US" altLang="en-US" sz="2000" dirty="0">
                <a:latin typeface="Poppins" panose="00000500000000000000" charset="0"/>
                <a:cs typeface="Poppins" panose="00000500000000000000" charset="0"/>
              </a:rPr>
              <a:t>) and storing computed predictions (results).</a:t>
            </a:r>
            <a:endParaRPr lang="en-US" altLang="en-US" sz="2000" dirty="0">
              <a:latin typeface="Poppins" panose="00000500000000000000" charset="0"/>
              <a:cs typeface="Poppins" panose="00000500000000000000" charset="0"/>
            </a:endParaRPr>
          </a:p>
          <a:p>
            <a:pPr algn="l">
              <a:lnSpc>
                <a:spcPts val="3400"/>
              </a:lnSpc>
            </a:pPr>
            <a:endParaRPr lang="en-US" sz="2000" dirty="0">
              <a:solidFill>
                <a:srgbClr val="211F1C"/>
              </a:solidFill>
              <a:latin typeface="Poppins" panose="00000500000000000000" charset="0"/>
              <a:ea typeface="Poppins" panose="00000500000000000000"/>
              <a:cs typeface="Poppins" panose="00000500000000000000" charset="0"/>
              <a:sym typeface="Poppins" panose="00000500000000000000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2662466" y="2628900"/>
            <a:ext cx="4964356" cy="4576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0"/>
              </a:lnSpc>
              <a:spcBef>
                <a:spcPct val="0"/>
              </a:spcBef>
            </a:pPr>
            <a:r>
              <a:rPr lang="en-US" sz="2300" b="1" dirty="0" smtClean="0">
                <a:solidFill>
                  <a:srgbClr val="330099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Frontend</a:t>
            </a:r>
            <a:endParaRPr lang="en-US" sz="2300" b="1" u="none" strike="noStrike" dirty="0">
              <a:solidFill>
                <a:srgbClr val="330099"/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2662466" y="6711950"/>
            <a:ext cx="5246336" cy="500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0"/>
              </a:lnSpc>
              <a:spcBef>
                <a:spcPct val="0"/>
              </a:spcBef>
            </a:pPr>
            <a:r>
              <a:rPr lang="en-US" sz="2300" b="1" dirty="0" smtClean="0">
                <a:solidFill>
                  <a:srgbClr val="330099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State Management</a:t>
            </a:r>
            <a:endParaRPr lang="en-US" sz="2300" b="1" u="none" strike="noStrike" dirty="0">
              <a:solidFill>
                <a:srgbClr val="330099"/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</p:txBody>
      </p:sp>
      <p:sp>
        <p:nvSpPr>
          <p:cNvPr id="36" name="TextBox 32"/>
          <p:cNvSpPr txBox="1"/>
          <p:nvPr/>
        </p:nvSpPr>
        <p:spPr>
          <a:xfrm>
            <a:off x="2011429" y="3188550"/>
            <a:ext cx="7304244" cy="30521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 algn="l">
              <a:lnSpc>
                <a:spcPts val="34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211F1C"/>
                </a:solidFill>
                <a:latin typeface="Poppins" panose="00000500000000000000" charset="0"/>
                <a:ea typeface="Poppins" panose="00000500000000000000"/>
                <a:cs typeface="Poppins" panose="00000500000000000000" charset="0"/>
                <a:sym typeface="Poppins" panose="00000500000000000000"/>
              </a:rPr>
              <a:t>Framework: </a:t>
            </a:r>
            <a:r>
              <a:rPr lang="en-US" sz="2000" dirty="0" smtClean="0">
                <a:solidFill>
                  <a:srgbClr val="211F1C"/>
                </a:solidFill>
                <a:latin typeface="Poppins" panose="00000500000000000000" charset="0"/>
                <a:ea typeface="Poppins" panose="00000500000000000000"/>
                <a:cs typeface="Poppins" panose="00000500000000000000" charset="0"/>
                <a:sym typeface="Poppins" panose="00000500000000000000"/>
              </a:rPr>
              <a:t>React.js is used to build the </a:t>
            </a:r>
            <a:r>
              <a:rPr lang="en-US" altLang="en-US" sz="2000" dirty="0">
                <a:latin typeface="Poppins" panose="00000500000000000000" charset="0"/>
                <a:cs typeface="Poppins" panose="00000500000000000000" charset="0"/>
              </a:rPr>
              <a:t>user interface. </a:t>
            </a:r>
            <a:r>
              <a:rPr lang="en-US" altLang="en-US" sz="2000" dirty="0" err="1">
                <a:latin typeface="Poppins" panose="00000500000000000000" charset="0"/>
                <a:cs typeface="Poppins" panose="00000500000000000000" charset="0"/>
              </a:rPr>
              <a:t>React's</a:t>
            </a:r>
            <a:r>
              <a:rPr lang="en-US" altLang="en-US" sz="2000" dirty="0">
                <a:latin typeface="Poppins" panose="00000500000000000000" charset="0"/>
                <a:cs typeface="Poppins" panose="00000500000000000000" charset="0"/>
              </a:rPr>
              <a:t> component-based architecture ensures modularity, scalability, and ease of testing</a:t>
            </a:r>
            <a:r>
              <a:rPr lang="en-US" altLang="en-US" sz="2000" dirty="0" smtClean="0">
                <a:latin typeface="Poppins" panose="00000500000000000000" charset="0"/>
                <a:cs typeface="Poppins" panose="00000500000000000000" charset="0"/>
              </a:rPr>
              <a:t>.</a:t>
            </a:r>
            <a:endParaRPr lang="en-US" altLang="en-US" sz="2000" dirty="0">
              <a:latin typeface="Poppins" panose="00000500000000000000" charset="0"/>
              <a:cs typeface="Poppins" panose="00000500000000000000" charset="0"/>
            </a:endParaRPr>
          </a:p>
          <a:p>
            <a:pPr marL="342900" indent="-342900">
              <a:lnSpc>
                <a:spcPts val="34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Poppins" panose="00000500000000000000" charset="0"/>
                <a:cs typeface="Poppins" panose="00000500000000000000" charset="0"/>
              </a:rPr>
              <a:t>Tailwind CSS: A utility-first CSS framework that simplifies styling through pre-defined classes. This ensures the app has a modern, responsive, and professional look</a:t>
            </a:r>
            <a:r>
              <a:rPr lang="en-US" altLang="en-US" sz="2000" dirty="0" smtClean="0">
                <a:latin typeface="Poppins" panose="00000500000000000000" charset="0"/>
                <a:cs typeface="Poppins" panose="00000500000000000000" charset="0"/>
              </a:rPr>
              <a:t>.</a:t>
            </a:r>
            <a:endParaRPr lang="en-US" altLang="en-US" sz="2000" dirty="0">
              <a:latin typeface="Poppins" panose="00000500000000000000" charset="0"/>
              <a:cs typeface="Poppins" panose="00000500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0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38"/>
          <p:cNvGrpSpPr/>
          <p:nvPr/>
        </p:nvGrpSpPr>
        <p:grpSpPr>
          <a:xfrm>
            <a:off x="10218245" y="6231648"/>
            <a:ext cx="6843109" cy="3348808"/>
            <a:chOff x="0" y="0"/>
            <a:chExt cx="1802300" cy="702615"/>
          </a:xfrm>
        </p:grpSpPr>
        <p:sp>
          <p:nvSpPr>
            <p:cNvPr id="57" name="Freeform 39"/>
            <p:cNvSpPr/>
            <p:nvPr/>
          </p:nvSpPr>
          <p:spPr>
            <a:xfrm>
              <a:off x="0" y="0"/>
              <a:ext cx="1802300" cy="702615"/>
            </a:xfrm>
            <a:custGeom>
              <a:avLst/>
              <a:gdLst/>
              <a:ahLst/>
              <a:cxnLst/>
              <a:rect l="l" t="t" r="r" b="b"/>
              <a:pathLst>
                <a:path w="1802300" h="702615">
                  <a:moveTo>
                    <a:pt x="46385" y="0"/>
                  </a:moveTo>
                  <a:lnTo>
                    <a:pt x="1755915" y="0"/>
                  </a:lnTo>
                  <a:cubicBezTo>
                    <a:pt x="1781533" y="0"/>
                    <a:pt x="1802300" y="20767"/>
                    <a:pt x="1802300" y="46385"/>
                  </a:cubicBezTo>
                  <a:lnTo>
                    <a:pt x="1802300" y="656229"/>
                  </a:lnTo>
                  <a:cubicBezTo>
                    <a:pt x="1802300" y="681847"/>
                    <a:pt x="1781533" y="702615"/>
                    <a:pt x="1755915" y="702615"/>
                  </a:cubicBezTo>
                  <a:lnTo>
                    <a:pt x="46385" y="702615"/>
                  </a:lnTo>
                  <a:cubicBezTo>
                    <a:pt x="34083" y="702615"/>
                    <a:pt x="22285" y="697728"/>
                    <a:pt x="13586" y="689029"/>
                  </a:cubicBezTo>
                  <a:cubicBezTo>
                    <a:pt x="4887" y="680330"/>
                    <a:pt x="0" y="668532"/>
                    <a:pt x="0" y="656229"/>
                  </a:cubicBezTo>
                  <a:lnTo>
                    <a:pt x="0" y="46385"/>
                  </a:lnTo>
                  <a:cubicBezTo>
                    <a:pt x="0" y="34083"/>
                    <a:pt x="4887" y="22285"/>
                    <a:pt x="13586" y="13586"/>
                  </a:cubicBezTo>
                  <a:cubicBezTo>
                    <a:pt x="22285" y="4887"/>
                    <a:pt x="34083" y="0"/>
                    <a:pt x="46385" y="0"/>
                  </a:cubicBezTo>
                  <a:close/>
                </a:path>
              </a:pathLst>
            </a:custGeom>
            <a:solidFill>
              <a:srgbClr val="3C03AD"/>
            </a:solidFill>
          </p:spPr>
        </p:sp>
        <p:sp>
          <p:nvSpPr>
            <p:cNvPr id="58" name="TextBox 40"/>
            <p:cNvSpPr txBox="1"/>
            <p:nvPr/>
          </p:nvSpPr>
          <p:spPr>
            <a:xfrm>
              <a:off x="0" y="-57150"/>
              <a:ext cx="1802300" cy="7597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id="2" name="Freeform 2"/>
          <p:cNvSpPr/>
          <p:nvPr/>
        </p:nvSpPr>
        <p:spPr>
          <a:xfrm rot="-2994157">
            <a:off x="973202" y="1063776"/>
            <a:ext cx="564311" cy="417590"/>
          </a:xfrm>
          <a:custGeom>
            <a:avLst/>
            <a:gdLst/>
            <a:ahLst/>
            <a:cxnLst/>
            <a:rect l="l" t="t" r="r" b="b"/>
            <a:pathLst>
              <a:path w="564311" h="417590">
                <a:moveTo>
                  <a:pt x="0" y="0"/>
                </a:moveTo>
                <a:lnTo>
                  <a:pt x="564311" y="0"/>
                </a:lnTo>
                <a:lnTo>
                  <a:pt x="564311" y="417590"/>
                </a:lnTo>
                <a:lnTo>
                  <a:pt x="0" y="41759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6937789" y="7053117"/>
            <a:ext cx="10287000" cy="10287000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0084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2016206" y="2324100"/>
            <a:ext cx="6843109" cy="3348808"/>
            <a:chOff x="0" y="0"/>
            <a:chExt cx="1802300" cy="70261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02300" cy="702615"/>
            </a:xfrm>
            <a:custGeom>
              <a:avLst/>
              <a:gdLst/>
              <a:ahLst/>
              <a:cxnLst/>
              <a:rect l="l" t="t" r="r" b="b"/>
              <a:pathLst>
                <a:path w="1802300" h="702615">
                  <a:moveTo>
                    <a:pt x="46385" y="0"/>
                  </a:moveTo>
                  <a:lnTo>
                    <a:pt x="1755915" y="0"/>
                  </a:lnTo>
                  <a:cubicBezTo>
                    <a:pt x="1781533" y="0"/>
                    <a:pt x="1802300" y="20767"/>
                    <a:pt x="1802300" y="46385"/>
                  </a:cubicBezTo>
                  <a:lnTo>
                    <a:pt x="1802300" y="656229"/>
                  </a:lnTo>
                  <a:cubicBezTo>
                    <a:pt x="1802300" y="681847"/>
                    <a:pt x="1781533" y="702615"/>
                    <a:pt x="1755915" y="702615"/>
                  </a:cubicBezTo>
                  <a:lnTo>
                    <a:pt x="46385" y="702615"/>
                  </a:lnTo>
                  <a:cubicBezTo>
                    <a:pt x="34083" y="702615"/>
                    <a:pt x="22285" y="697728"/>
                    <a:pt x="13586" y="689029"/>
                  </a:cubicBezTo>
                  <a:cubicBezTo>
                    <a:pt x="4887" y="680330"/>
                    <a:pt x="0" y="668532"/>
                    <a:pt x="0" y="656229"/>
                  </a:cubicBezTo>
                  <a:lnTo>
                    <a:pt x="0" y="46385"/>
                  </a:lnTo>
                  <a:cubicBezTo>
                    <a:pt x="0" y="34083"/>
                    <a:pt x="4887" y="22285"/>
                    <a:pt x="13586" y="13586"/>
                  </a:cubicBezTo>
                  <a:cubicBezTo>
                    <a:pt x="22285" y="4887"/>
                    <a:pt x="34083" y="0"/>
                    <a:pt x="46385" y="0"/>
                  </a:cubicBezTo>
                  <a:close/>
                </a:path>
              </a:pathLst>
            </a:custGeom>
            <a:solidFill>
              <a:srgbClr val="3C03AD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1802300" cy="7597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255357" y="3117028"/>
            <a:ext cx="1521697" cy="1521697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9999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id="12" name="Group 12"/>
          <p:cNvGrpSpPr/>
          <p:nvPr/>
        </p:nvGrpSpPr>
        <p:grpSpPr>
          <a:xfrm rot="5792002">
            <a:off x="-427744" y="2633461"/>
            <a:ext cx="1382292" cy="1382292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9999">
                    <a:alpha val="100000"/>
                  </a:srgbClr>
                </a:gs>
                <a:gs pos="100000">
                  <a:srgbClr val="330099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id="18" name="Group 18"/>
          <p:cNvGrpSpPr/>
          <p:nvPr/>
        </p:nvGrpSpPr>
        <p:grpSpPr>
          <a:xfrm rot="3395755">
            <a:off x="17649457" y="2452628"/>
            <a:ext cx="1382292" cy="1382292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9999">
                    <a:alpha val="100000"/>
                  </a:srgbClr>
                </a:gs>
                <a:gs pos="100000">
                  <a:srgbClr val="330099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4334483" y="580844"/>
            <a:ext cx="9619034" cy="905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975"/>
              </a:lnSpc>
              <a:spcBef>
                <a:spcPct val="0"/>
              </a:spcBef>
            </a:pPr>
            <a:r>
              <a:rPr lang="en-US" sz="6455" b="1" spc="-316" dirty="0" smtClean="0">
                <a:solidFill>
                  <a:srgbClr val="FFFFFF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Component Structure</a:t>
            </a:r>
            <a:endParaRPr lang="en-US" sz="6455" b="1" spc="-316" dirty="0">
              <a:solidFill>
                <a:srgbClr val="FFFFFF"/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1446342" y="3483074"/>
            <a:ext cx="1104036" cy="8008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800"/>
              </a:lnSpc>
              <a:spcBef>
                <a:spcPct val="0"/>
              </a:spcBef>
            </a:pPr>
            <a:r>
              <a:rPr lang="en-US" sz="5370" b="1" spc="-263" dirty="0">
                <a:solidFill>
                  <a:srgbClr val="FFFFFF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01</a:t>
            </a:r>
            <a:endParaRPr lang="en-US" sz="5370" b="1" spc="-263" dirty="0">
              <a:solidFill>
                <a:srgbClr val="FFFFFF"/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3124200" y="3093809"/>
            <a:ext cx="5769225" cy="23539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en-US" dirty="0" smtClean="0">
                <a:solidFill>
                  <a:schemeClr val="bg1"/>
                </a:solidFill>
                <a:latin typeface="Poppins" panose="00000500000000000000" charset="0"/>
                <a:cs typeface="Poppins" panose="00000500000000000000" charset="0"/>
              </a:rPr>
              <a:t>Gathers user inputs (age, weight, height, gender, activity level).</a:t>
            </a:r>
            <a:endParaRPr lang="en-US" altLang="en-US" dirty="0" smtClean="0">
              <a:solidFill>
                <a:schemeClr val="bg1"/>
              </a:solidFill>
              <a:latin typeface="Poppins" panose="00000500000000000000" charset="0"/>
              <a:cs typeface="Poppins" panose="00000500000000000000" charset="0"/>
            </a:endParaRPr>
          </a:p>
          <a:p>
            <a:pPr>
              <a:lnSpc>
                <a:spcPct val="150000"/>
              </a:lnSpc>
            </a:pPr>
            <a:r>
              <a:rPr lang="en-US" altLang="en-US" dirty="0" smtClean="0">
                <a:solidFill>
                  <a:schemeClr val="bg1"/>
                </a:solidFill>
                <a:latin typeface="Poppins" panose="00000500000000000000" charset="0"/>
                <a:cs typeface="Poppins" panose="00000500000000000000" charset="0"/>
              </a:rPr>
              <a:t>Key Features:</a:t>
            </a:r>
            <a:endParaRPr lang="en-US" altLang="en-US" dirty="0" smtClean="0">
              <a:solidFill>
                <a:schemeClr val="bg1"/>
              </a:solidFill>
              <a:latin typeface="Poppins" panose="00000500000000000000" charset="0"/>
              <a:cs typeface="Poppins" panose="0000050000000000000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/>
                </a:solidFill>
                <a:latin typeface="Poppins" panose="00000500000000000000" charset="0"/>
                <a:cs typeface="Poppins" panose="00000500000000000000" charset="0"/>
                <a:sym typeface="+mn-ea"/>
              </a:rPr>
              <a:t>Validation for inputs (e.g., age between 15–80).</a:t>
            </a:r>
            <a:endParaRPr lang="en-US" altLang="en-US" dirty="0">
              <a:solidFill>
                <a:schemeClr val="bg1"/>
              </a:solidFill>
              <a:latin typeface="Poppins" panose="00000500000000000000" charset="0"/>
              <a:cs typeface="Poppins" panose="0000050000000000000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chemeClr val="bg1"/>
                </a:solidFill>
                <a:latin typeface="Poppins" panose="00000500000000000000" charset="0"/>
                <a:cs typeface="Poppins" panose="00000500000000000000" charset="0"/>
              </a:rPr>
              <a:t>Dropdowns </a:t>
            </a:r>
            <a:r>
              <a:rPr lang="en-US" altLang="en-US" dirty="0">
                <a:solidFill>
                  <a:schemeClr val="bg1"/>
                </a:solidFill>
                <a:latin typeface="Poppins" panose="00000500000000000000" charset="0"/>
                <a:cs typeface="Poppins" panose="00000500000000000000" charset="0"/>
              </a:rPr>
              <a:t>for selecting gender and activity level.</a:t>
            </a:r>
            <a:endParaRPr lang="en-US" altLang="en-US" dirty="0">
              <a:solidFill>
                <a:schemeClr val="bg1"/>
              </a:solidFill>
              <a:latin typeface="Poppins" panose="00000500000000000000" charset="0"/>
              <a:cs typeface="Poppins" panose="0000050000000000000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/>
                </a:solidFill>
                <a:latin typeface="Poppins" panose="00000500000000000000" charset="0"/>
                <a:cs typeface="Poppins" panose="00000500000000000000" charset="0"/>
              </a:rPr>
              <a:t>Submission triggers </a:t>
            </a:r>
            <a:r>
              <a:rPr lang="en-US" altLang="en-US" dirty="0" err="1">
                <a:solidFill>
                  <a:schemeClr val="bg1"/>
                </a:solidFill>
                <a:latin typeface="Poppins" panose="00000500000000000000" charset="0"/>
                <a:cs typeface="Poppins" panose="00000500000000000000" charset="0"/>
              </a:rPr>
              <a:t>handleSubmit</a:t>
            </a:r>
            <a:r>
              <a:rPr lang="en-US" altLang="en-US" dirty="0">
                <a:solidFill>
                  <a:schemeClr val="bg1"/>
                </a:solidFill>
                <a:latin typeface="Poppins" panose="00000500000000000000" charset="0"/>
                <a:cs typeface="Poppins" panose="00000500000000000000" charset="0"/>
              </a:rPr>
              <a:t> to process </a:t>
            </a:r>
            <a:r>
              <a:rPr lang="en-US" altLang="en-US" dirty="0" smtClean="0">
                <a:solidFill>
                  <a:schemeClr val="bg1"/>
                </a:solidFill>
                <a:latin typeface="Poppins" panose="00000500000000000000" charset="0"/>
                <a:cs typeface="Poppins" panose="00000500000000000000" charset="0"/>
              </a:rPr>
              <a:t>data.</a:t>
            </a:r>
            <a:endParaRPr lang="en-US" dirty="0">
              <a:solidFill>
                <a:schemeClr val="bg1"/>
              </a:solidFill>
              <a:latin typeface="Poppins" panose="00000500000000000000" charset="0"/>
              <a:ea typeface="Poppins" panose="00000500000000000000"/>
              <a:cs typeface="Poppins" panose="00000500000000000000" charset="0"/>
              <a:sym typeface="Poppins" panose="00000500000000000000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3192585" y="2400300"/>
            <a:ext cx="1933134" cy="4576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0"/>
              </a:lnSpc>
              <a:spcBef>
                <a:spcPct val="0"/>
              </a:spcBef>
            </a:pPr>
            <a:r>
              <a:rPr lang="en-US" sz="2300" b="1" dirty="0" err="1" smtClean="0">
                <a:solidFill>
                  <a:srgbClr val="FFFFFF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InputForm</a:t>
            </a:r>
            <a:endParaRPr lang="en-US" sz="2300" b="1" dirty="0">
              <a:solidFill>
                <a:srgbClr val="FFFFFF"/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</p:txBody>
      </p:sp>
      <p:grpSp>
        <p:nvGrpSpPr>
          <p:cNvPr id="29" name="Group 29"/>
          <p:cNvGrpSpPr/>
          <p:nvPr/>
        </p:nvGrpSpPr>
        <p:grpSpPr>
          <a:xfrm>
            <a:off x="2016206" y="6250026"/>
            <a:ext cx="6843109" cy="3348808"/>
            <a:chOff x="0" y="0"/>
            <a:chExt cx="1802300" cy="702615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802300" cy="702615"/>
            </a:xfrm>
            <a:custGeom>
              <a:avLst/>
              <a:gdLst/>
              <a:ahLst/>
              <a:cxnLst/>
              <a:rect l="l" t="t" r="r" b="b"/>
              <a:pathLst>
                <a:path w="1802300" h="702615">
                  <a:moveTo>
                    <a:pt x="46385" y="0"/>
                  </a:moveTo>
                  <a:lnTo>
                    <a:pt x="1755915" y="0"/>
                  </a:lnTo>
                  <a:cubicBezTo>
                    <a:pt x="1781533" y="0"/>
                    <a:pt x="1802300" y="20767"/>
                    <a:pt x="1802300" y="46385"/>
                  </a:cubicBezTo>
                  <a:lnTo>
                    <a:pt x="1802300" y="656229"/>
                  </a:lnTo>
                  <a:cubicBezTo>
                    <a:pt x="1802300" y="681847"/>
                    <a:pt x="1781533" y="702615"/>
                    <a:pt x="1755915" y="702615"/>
                  </a:cubicBezTo>
                  <a:lnTo>
                    <a:pt x="46385" y="702615"/>
                  </a:lnTo>
                  <a:cubicBezTo>
                    <a:pt x="34083" y="702615"/>
                    <a:pt x="22285" y="697728"/>
                    <a:pt x="13586" y="689029"/>
                  </a:cubicBezTo>
                  <a:cubicBezTo>
                    <a:pt x="4887" y="680330"/>
                    <a:pt x="0" y="668532"/>
                    <a:pt x="0" y="656229"/>
                  </a:cubicBezTo>
                  <a:lnTo>
                    <a:pt x="0" y="46385"/>
                  </a:lnTo>
                  <a:cubicBezTo>
                    <a:pt x="0" y="34083"/>
                    <a:pt x="4887" y="22285"/>
                    <a:pt x="13586" y="13586"/>
                  </a:cubicBezTo>
                  <a:cubicBezTo>
                    <a:pt x="22285" y="4887"/>
                    <a:pt x="34083" y="0"/>
                    <a:pt x="46385" y="0"/>
                  </a:cubicBezTo>
                  <a:close/>
                </a:path>
              </a:pathLst>
            </a:custGeom>
            <a:solidFill>
              <a:srgbClr val="3C03AD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1802300" cy="7597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1255357" y="7042953"/>
            <a:ext cx="1521697" cy="1521697"/>
            <a:chOff x="0" y="0"/>
            <a:chExt cx="812800" cy="8128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9999"/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id="35" name="TextBox 35"/>
          <p:cNvSpPr txBox="1"/>
          <p:nvPr/>
        </p:nvSpPr>
        <p:spPr>
          <a:xfrm>
            <a:off x="1446342" y="7408999"/>
            <a:ext cx="1104036" cy="8008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800"/>
              </a:lnSpc>
              <a:spcBef>
                <a:spcPct val="0"/>
              </a:spcBef>
            </a:pPr>
            <a:r>
              <a:rPr lang="en-US" sz="5370" b="1" spc="-263">
                <a:solidFill>
                  <a:srgbClr val="FFFFFF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03</a:t>
            </a:r>
            <a:endParaRPr lang="en-US" sz="5370" b="1" spc="-263">
              <a:solidFill>
                <a:srgbClr val="FFFFFF"/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3124200" y="7049006"/>
            <a:ext cx="5379259" cy="15234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altLang="en-US" dirty="0">
                <a:solidFill>
                  <a:schemeClr val="bg1"/>
                </a:solidFill>
                <a:latin typeface="Poppins" panose="00000500000000000000" charset="0"/>
                <a:cs typeface="Poppins" panose="00000500000000000000" charset="0"/>
              </a:rPr>
              <a:t>Visual representation of percentage metrics</a:t>
            </a:r>
            <a:r>
              <a:rPr lang="en-US" altLang="en-US" dirty="0" smtClean="0">
                <a:solidFill>
                  <a:schemeClr val="bg1"/>
                </a:solidFill>
                <a:latin typeface="Poppins" panose="00000500000000000000" charset="0"/>
                <a:cs typeface="Poppins" panose="00000500000000000000" charset="0"/>
              </a:rPr>
              <a:t>.</a:t>
            </a:r>
            <a:endParaRPr lang="en-US" altLang="en-US" dirty="0" smtClean="0">
              <a:solidFill>
                <a:schemeClr val="bg1"/>
              </a:solidFill>
              <a:latin typeface="Poppins" panose="00000500000000000000" charset="0"/>
              <a:cs typeface="Poppins" panose="00000500000000000000" charset="0"/>
            </a:endParaRP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latin typeface="Poppins" panose="00000500000000000000" charset="0"/>
                <a:cs typeface="Poppins" panose="00000500000000000000" charset="0"/>
              </a:rPr>
              <a:t>Key Features:</a:t>
            </a:r>
            <a:endParaRPr lang="en-US" altLang="en-US" dirty="0">
              <a:solidFill>
                <a:schemeClr val="bg1"/>
              </a:solidFill>
              <a:latin typeface="Poppins" panose="00000500000000000000" charset="0"/>
              <a:cs typeface="Poppins" panose="0000050000000000000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/>
                </a:solidFill>
                <a:latin typeface="Poppins" panose="00000500000000000000" charset="0"/>
                <a:cs typeface="Poppins" panose="00000500000000000000" charset="0"/>
              </a:rPr>
              <a:t>Customizable labels and colors.</a:t>
            </a:r>
            <a:endParaRPr lang="en-US" altLang="en-US" dirty="0">
              <a:solidFill>
                <a:schemeClr val="bg1"/>
              </a:solidFill>
              <a:latin typeface="Poppins" panose="00000500000000000000" charset="0"/>
              <a:cs typeface="Poppins" panose="0000050000000000000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/>
                </a:solidFill>
                <a:latin typeface="Poppins" panose="00000500000000000000" charset="0"/>
                <a:cs typeface="Poppins" panose="00000500000000000000" charset="0"/>
              </a:rPr>
              <a:t>Displays percentages for predicted metrics (e.g., 70% muscle mass).</a:t>
            </a:r>
            <a:endParaRPr lang="en-US" altLang="en-US" dirty="0">
              <a:solidFill>
                <a:schemeClr val="bg1"/>
              </a:solidFill>
              <a:latin typeface="Poppins" panose="00000500000000000000" charset="0"/>
              <a:cs typeface="Poppins" panose="00000500000000000000" charset="0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3192585" y="6362700"/>
            <a:ext cx="1933134" cy="500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0"/>
              </a:lnSpc>
              <a:spcBef>
                <a:spcPct val="0"/>
              </a:spcBef>
            </a:pPr>
            <a:r>
              <a:rPr lang="en-US" sz="2300" b="1" dirty="0" err="1" smtClean="0">
                <a:solidFill>
                  <a:srgbClr val="FFFFFF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ProgressBar</a:t>
            </a:r>
            <a:endParaRPr lang="en-US" sz="2300" b="1" dirty="0">
              <a:solidFill>
                <a:srgbClr val="FFFFFF"/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</p:txBody>
      </p:sp>
      <p:grpSp>
        <p:nvGrpSpPr>
          <p:cNvPr id="38" name="Group 38"/>
          <p:cNvGrpSpPr/>
          <p:nvPr/>
        </p:nvGrpSpPr>
        <p:grpSpPr>
          <a:xfrm>
            <a:off x="10131506" y="2324100"/>
            <a:ext cx="6843109" cy="3348808"/>
            <a:chOff x="0" y="0"/>
            <a:chExt cx="1802300" cy="702615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1802300" cy="702615"/>
            </a:xfrm>
            <a:custGeom>
              <a:avLst/>
              <a:gdLst/>
              <a:ahLst/>
              <a:cxnLst/>
              <a:rect l="l" t="t" r="r" b="b"/>
              <a:pathLst>
                <a:path w="1802300" h="702615">
                  <a:moveTo>
                    <a:pt x="46385" y="0"/>
                  </a:moveTo>
                  <a:lnTo>
                    <a:pt x="1755915" y="0"/>
                  </a:lnTo>
                  <a:cubicBezTo>
                    <a:pt x="1781533" y="0"/>
                    <a:pt x="1802300" y="20767"/>
                    <a:pt x="1802300" y="46385"/>
                  </a:cubicBezTo>
                  <a:lnTo>
                    <a:pt x="1802300" y="656229"/>
                  </a:lnTo>
                  <a:cubicBezTo>
                    <a:pt x="1802300" y="681847"/>
                    <a:pt x="1781533" y="702615"/>
                    <a:pt x="1755915" y="702615"/>
                  </a:cubicBezTo>
                  <a:lnTo>
                    <a:pt x="46385" y="702615"/>
                  </a:lnTo>
                  <a:cubicBezTo>
                    <a:pt x="34083" y="702615"/>
                    <a:pt x="22285" y="697728"/>
                    <a:pt x="13586" y="689029"/>
                  </a:cubicBezTo>
                  <a:cubicBezTo>
                    <a:pt x="4887" y="680330"/>
                    <a:pt x="0" y="668532"/>
                    <a:pt x="0" y="656229"/>
                  </a:cubicBezTo>
                  <a:lnTo>
                    <a:pt x="0" y="46385"/>
                  </a:lnTo>
                  <a:cubicBezTo>
                    <a:pt x="0" y="34083"/>
                    <a:pt x="4887" y="22285"/>
                    <a:pt x="13586" y="13586"/>
                  </a:cubicBezTo>
                  <a:cubicBezTo>
                    <a:pt x="22285" y="4887"/>
                    <a:pt x="34083" y="0"/>
                    <a:pt x="46385" y="0"/>
                  </a:cubicBezTo>
                  <a:close/>
                </a:path>
              </a:pathLst>
            </a:custGeom>
            <a:solidFill>
              <a:srgbClr val="3C03AD"/>
            </a:solidFill>
          </p:spPr>
        </p:sp>
        <p:sp>
          <p:nvSpPr>
            <p:cNvPr id="40" name="TextBox 40"/>
            <p:cNvSpPr txBox="1"/>
            <p:nvPr/>
          </p:nvSpPr>
          <p:spPr>
            <a:xfrm>
              <a:off x="0" y="-57150"/>
              <a:ext cx="1802300" cy="7597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9370657" y="3117028"/>
            <a:ext cx="1521697" cy="1521697"/>
            <a:chOff x="0" y="0"/>
            <a:chExt cx="812800" cy="812800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9999"/>
            </a:solidFill>
          </p:spPr>
        </p:sp>
        <p:sp>
          <p:nvSpPr>
            <p:cNvPr id="43" name="TextBox 4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id="44" name="TextBox 44"/>
          <p:cNvSpPr txBox="1"/>
          <p:nvPr/>
        </p:nvSpPr>
        <p:spPr>
          <a:xfrm>
            <a:off x="9561642" y="3483074"/>
            <a:ext cx="1104036" cy="8008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800"/>
              </a:lnSpc>
              <a:spcBef>
                <a:spcPct val="0"/>
              </a:spcBef>
            </a:pPr>
            <a:r>
              <a:rPr lang="en-US" sz="5370" b="1" spc="-263">
                <a:solidFill>
                  <a:srgbClr val="FFFFFF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02</a:t>
            </a:r>
            <a:endParaRPr lang="en-US" sz="5370" b="1" spc="-263">
              <a:solidFill>
                <a:srgbClr val="FFFFFF"/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</p:txBody>
      </p:sp>
      <p:sp>
        <p:nvSpPr>
          <p:cNvPr id="45" name="TextBox 45"/>
          <p:cNvSpPr txBox="1"/>
          <p:nvPr/>
        </p:nvSpPr>
        <p:spPr>
          <a:xfrm>
            <a:off x="11243855" y="3089032"/>
            <a:ext cx="5379259" cy="18004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altLang="en-US" dirty="0">
                <a:solidFill>
                  <a:schemeClr val="bg1"/>
                </a:solidFill>
                <a:latin typeface="Poppins" panose="00000500000000000000" charset="0"/>
                <a:cs typeface="Poppins" panose="00000500000000000000" charset="0"/>
              </a:rPr>
              <a:t>Displays predictions and recommendations</a:t>
            </a:r>
            <a:r>
              <a:rPr lang="en-US" altLang="en-US" dirty="0" smtClean="0">
                <a:solidFill>
                  <a:schemeClr val="bg1"/>
                </a:solidFill>
                <a:latin typeface="Poppins" panose="00000500000000000000" charset="0"/>
                <a:cs typeface="Poppins" panose="00000500000000000000" charset="0"/>
              </a:rPr>
              <a:t>.</a:t>
            </a:r>
            <a:endParaRPr lang="en-US" altLang="en-US" dirty="0" smtClean="0">
              <a:solidFill>
                <a:schemeClr val="bg1"/>
              </a:solidFill>
              <a:latin typeface="Poppins" panose="00000500000000000000" charset="0"/>
              <a:cs typeface="Poppins" panose="00000500000000000000" charset="0"/>
            </a:endParaRP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latin typeface="Poppins" panose="00000500000000000000" charset="0"/>
                <a:cs typeface="Poppins" panose="00000500000000000000" charset="0"/>
              </a:rPr>
              <a:t>Key Features:</a:t>
            </a:r>
            <a:endParaRPr lang="en-US" altLang="en-US" dirty="0">
              <a:solidFill>
                <a:schemeClr val="bg1"/>
              </a:solidFill>
              <a:latin typeface="Poppins" panose="00000500000000000000" charset="0"/>
              <a:cs typeface="Poppins" panose="0000050000000000000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/>
                </a:solidFill>
                <a:latin typeface="Poppins" panose="00000500000000000000" charset="0"/>
                <a:cs typeface="Poppins" panose="00000500000000000000" charset="0"/>
              </a:rPr>
              <a:t>Confidence score visualization.</a:t>
            </a:r>
            <a:endParaRPr lang="en-US" altLang="en-US" dirty="0">
              <a:solidFill>
                <a:schemeClr val="bg1"/>
              </a:solidFill>
              <a:latin typeface="Poppins" panose="00000500000000000000" charset="0"/>
              <a:cs typeface="Poppins" panose="0000050000000000000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/>
                </a:solidFill>
                <a:latin typeface="Poppins" panose="00000500000000000000" charset="0"/>
                <a:cs typeface="Poppins" panose="00000500000000000000" charset="0"/>
              </a:rPr>
              <a:t>Progress bars for muscle mass and body fat.</a:t>
            </a:r>
            <a:endParaRPr lang="en-US" altLang="en-US" dirty="0">
              <a:solidFill>
                <a:schemeClr val="bg1"/>
              </a:solidFill>
              <a:latin typeface="Poppins" panose="00000500000000000000" charset="0"/>
              <a:cs typeface="Poppins" panose="0000050000000000000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/>
                </a:solidFill>
                <a:latin typeface="Poppins" panose="00000500000000000000" charset="0"/>
                <a:cs typeface="Poppins" panose="00000500000000000000" charset="0"/>
              </a:rPr>
              <a:t>Detailed recommendations for fitness improvement</a:t>
            </a:r>
            <a:r>
              <a:rPr lang="en-US" altLang="en-US" dirty="0" smtClean="0">
                <a:solidFill>
                  <a:schemeClr val="bg1"/>
                </a:solidFill>
                <a:latin typeface="Poppins" panose="00000500000000000000" charset="0"/>
                <a:cs typeface="Poppins" panose="00000500000000000000" charset="0"/>
              </a:rPr>
              <a:t>.</a:t>
            </a:r>
            <a:endParaRPr lang="en-US" altLang="en-US" dirty="0">
              <a:solidFill>
                <a:schemeClr val="bg1"/>
              </a:solidFill>
              <a:latin typeface="Poppins" panose="00000500000000000000" charset="0"/>
              <a:cs typeface="Poppins" panose="00000500000000000000" charset="0"/>
            </a:endParaRPr>
          </a:p>
        </p:txBody>
      </p:sp>
      <p:sp>
        <p:nvSpPr>
          <p:cNvPr id="46" name="TextBox 46"/>
          <p:cNvSpPr txBox="1"/>
          <p:nvPr/>
        </p:nvSpPr>
        <p:spPr>
          <a:xfrm>
            <a:off x="11307885" y="2400300"/>
            <a:ext cx="2331915" cy="4576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910"/>
              </a:lnSpc>
              <a:spcBef>
                <a:spcPct val="0"/>
              </a:spcBef>
            </a:pPr>
            <a:r>
              <a:rPr lang="en-US" sz="2300" b="1" dirty="0" err="1" smtClean="0">
                <a:solidFill>
                  <a:srgbClr val="FFFFFF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ResultSection</a:t>
            </a:r>
            <a:endParaRPr lang="en-US" sz="2300" b="1" dirty="0">
              <a:solidFill>
                <a:srgbClr val="FFFFFF"/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</p:txBody>
      </p:sp>
      <p:grpSp>
        <p:nvGrpSpPr>
          <p:cNvPr id="50" name="Group 50"/>
          <p:cNvGrpSpPr/>
          <p:nvPr/>
        </p:nvGrpSpPr>
        <p:grpSpPr>
          <a:xfrm>
            <a:off x="9370657" y="7042953"/>
            <a:ext cx="1521697" cy="1521697"/>
            <a:chOff x="0" y="0"/>
            <a:chExt cx="812800" cy="812800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9999"/>
            </a:solidFill>
          </p:spPr>
        </p:sp>
        <p:sp>
          <p:nvSpPr>
            <p:cNvPr id="52" name="TextBox 5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id="53" name="TextBox 53"/>
          <p:cNvSpPr txBox="1"/>
          <p:nvPr/>
        </p:nvSpPr>
        <p:spPr>
          <a:xfrm>
            <a:off x="9561642" y="7408999"/>
            <a:ext cx="1104036" cy="8008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800"/>
              </a:lnSpc>
              <a:spcBef>
                <a:spcPct val="0"/>
              </a:spcBef>
            </a:pPr>
            <a:r>
              <a:rPr lang="en-US" sz="5370" b="1" spc="-263">
                <a:solidFill>
                  <a:srgbClr val="FFFFFF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04</a:t>
            </a:r>
            <a:endParaRPr lang="en-US" sz="5370" b="1" spc="-263">
              <a:solidFill>
                <a:srgbClr val="FFFFFF"/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</p:txBody>
      </p:sp>
      <p:sp>
        <p:nvSpPr>
          <p:cNvPr id="54" name="TextBox 54"/>
          <p:cNvSpPr txBox="1"/>
          <p:nvPr/>
        </p:nvSpPr>
        <p:spPr>
          <a:xfrm>
            <a:off x="11232341" y="6944356"/>
            <a:ext cx="5379259" cy="2631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altLang="en-US" dirty="0">
                <a:solidFill>
                  <a:schemeClr val="bg1"/>
                </a:solidFill>
                <a:latin typeface="Poppins" panose="00000500000000000000" charset="0"/>
                <a:cs typeface="Poppins" panose="00000500000000000000" charset="0"/>
              </a:rPr>
              <a:t>Acts as the main orchestrator</a:t>
            </a:r>
            <a:r>
              <a:rPr lang="en-US" altLang="en-US" dirty="0" smtClean="0">
                <a:solidFill>
                  <a:schemeClr val="bg1"/>
                </a:solidFill>
                <a:latin typeface="Poppins" panose="00000500000000000000" charset="0"/>
                <a:cs typeface="Poppins" panose="00000500000000000000" charset="0"/>
              </a:rPr>
              <a:t>.</a:t>
            </a:r>
            <a:endParaRPr lang="en-US" altLang="en-US" dirty="0" smtClean="0">
              <a:solidFill>
                <a:schemeClr val="bg1"/>
              </a:solidFill>
              <a:latin typeface="Poppins" panose="00000500000000000000" charset="0"/>
              <a:cs typeface="Poppins" panose="00000500000000000000" charset="0"/>
            </a:endParaRP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latin typeface="Poppins" panose="00000500000000000000" charset="0"/>
                <a:cs typeface="Poppins" panose="00000500000000000000" charset="0"/>
              </a:rPr>
              <a:t>Workflow:</a:t>
            </a:r>
            <a:endParaRPr lang="en-US" altLang="en-US" dirty="0">
              <a:solidFill>
                <a:schemeClr val="bg1"/>
              </a:solidFill>
              <a:latin typeface="Poppins" panose="00000500000000000000" charset="0"/>
              <a:cs typeface="Poppins" panose="00000500000000000000" charset="0"/>
            </a:endParaRPr>
          </a:p>
          <a:p>
            <a:r>
              <a:rPr lang="en-US" altLang="en-US" dirty="0">
                <a:solidFill>
                  <a:schemeClr val="bg1"/>
                </a:solidFill>
                <a:latin typeface="Poppins" panose="00000500000000000000" charset="0"/>
                <a:cs typeface="Poppins" panose="00000500000000000000" charset="0"/>
              </a:rPr>
              <a:t>Shows </a:t>
            </a:r>
            <a:r>
              <a:rPr lang="en-US" altLang="en-US" dirty="0" err="1">
                <a:solidFill>
                  <a:schemeClr val="bg1"/>
                </a:solidFill>
                <a:latin typeface="Poppins" panose="00000500000000000000" charset="0"/>
                <a:cs typeface="Poppins" panose="00000500000000000000" charset="0"/>
              </a:rPr>
              <a:t>InputForm</a:t>
            </a:r>
            <a:r>
              <a:rPr lang="en-US" altLang="en-US" dirty="0">
                <a:solidFill>
                  <a:schemeClr val="bg1"/>
                </a:solidFill>
                <a:latin typeface="Poppins" panose="00000500000000000000" charset="0"/>
                <a:cs typeface="Poppins" panose="00000500000000000000" charset="0"/>
              </a:rPr>
              <a:t>.</a:t>
            </a:r>
            <a:endParaRPr lang="en-US" altLang="en-US" dirty="0">
              <a:solidFill>
                <a:schemeClr val="bg1"/>
              </a:solidFill>
              <a:latin typeface="Poppins" panose="00000500000000000000" charset="0"/>
              <a:cs typeface="Poppins" panose="00000500000000000000" charset="0"/>
            </a:endParaRPr>
          </a:p>
          <a:p>
            <a:r>
              <a:rPr lang="en-US" altLang="en-US" dirty="0">
                <a:solidFill>
                  <a:schemeClr val="bg1"/>
                </a:solidFill>
                <a:latin typeface="Poppins" panose="00000500000000000000" charset="0"/>
                <a:cs typeface="Poppins" panose="00000500000000000000" charset="0"/>
              </a:rPr>
              <a:t>On Submission:</a:t>
            </a:r>
            <a:endParaRPr lang="en-US" altLang="en-US" dirty="0">
              <a:solidFill>
                <a:schemeClr val="bg1"/>
              </a:solidFill>
              <a:latin typeface="Poppins" panose="00000500000000000000" charset="0"/>
              <a:cs typeface="Poppins" panose="00000500000000000000" charset="0"/>
            </a:endParaRPr>
          </a:p>
          <a:p>
            <a:r>
              <a:rPr lang="en-US" altLang="en-US" dirty="0">
                <a:solidFill>
                  <a:schemeClr val="bg1"/>
                </a:solidFill>
                <a:latin typeface="Poppins" panose="00000500000000000000" charset="0"/>
                <a:cs typeface="Poppins" panose="00000500000000000000" charset="0"/>
              </a:rPr>
              <a:t>Calls helper functions to calculate predictions.</a:t>
            </a:r>
            <a:endParaRPr lang="en-US" altLang="en-US" dirty="0">
              <a:solidFill>
                <a:schemeClr val="bg1"/>
              </a:solidFill>
              <a:latin typeface="Poppins" panose="00000500000000000000" charset="0"/>
              <a:cs typeface="Poppins" panose="00000500000000000000" charset="0"/>
            </a:endParaRPr>
          </a:p>
          <a:p>
            <a:r>
              <a:rPr lang="en-US" altLang="en-US" dirty="0">
                <a:solidFill>
                  <a:schemeClr val="bg1"/>
                </a:solidFill>
                <a:latin typeface="Poppins" panose="00000500000000000000" charset="0"/>
                <a:cs typeface="Poppins" panose="00000500000000000000" charset="0"/>
              </a:rPr>
              <a:t>Passes results to </a:t>
            </a:r>
            <a:r>
              <a:rPr lang="en-US" altLang="en-US" dirty="0" err="1">
                <a:solidFill>
                  <a:schemeClr val="bg1"/>
                </a:solidFill>
                <a:latin typeface="Poppins" panose="00000500000000000000" charset="0"/>
                <a:cs typeface="Poppins" panose="00000500000000000000" charset="0"/>
              </a:rPr>
              <a:t>ResultSection</a:t>
            </a:r>
            <a:r>
              <a:rPr lang="en-US" altLang="en-US" dirty="0">
                <a:solidFill>
                  <a:schemeClr val="bg1"/>
                </a:solidFill>
                <a:latin typeface="Poppins" panose="00000500000000000000" charset="0"/>
                <a:cs typeface="Poppins" panose="00000500000000000000" charset="0"/>
              </a:rPr>
              <a:t> for rendering.</a:t>
            </a:r>
            <a:endParaRPr lang="en-US" altLang="en-US" dirty="0">
              <a:solidFill>
                <a:schemeClr val="bg1"/>
              </a:solidFill>
              <a:latin typeface="Poppins" panose="00000500000000000000" charset="0"/>
              <a:cs typeface="Poppins" panose="00000500000000000000" charset="0"/>
            </a:endParaRPr>
          </a:p>
          <a:p>
            <a:r>
              <a:rPr lang="en-US" altLang="en-US" dirty="0">
                <a:solidFill>
                  <a:schemeClr val="bg1"/>
                </a:solidFill>
                <a:latin typeface="Poppins" panose="00000500000000000000" charset="0"/>
                <a:cs typeface="Poppins" panose="00000500000000000000" charset="0"/>
              </a:rPr>
              <a:t>Reset Functionality:</a:t>
            </a:r>
            <a:endParaRPr lang="en-US" altLang="en-US" dirty="0">
              <a:solidFill>
                <a:schemeClr val="bg1"/>
              </a:solidFill>
              <a:latin typeface="Poppins" panose="00000500000000000000" charset="0"/>
              <a:cs typeface="Poppins" panose="00000500000000000000" charset="0"/>
            </a:endParaRPr>
          </a:p>
          <a:p>
            <a:r>
              <a:rPr lang="en-US" altLang="en-US" dirty="0">
                <a:solidFill>
                  <a:schemeClr val="bg1"/>
                </a:solidFill>
                <a:latin typeface="Poppins" panose="00000500000000000000" charset="0"/>
                <a:cs typeface="Poppins" panose="00000500000000000000" charset="0"/>
              </a:rPr>
              <a:t>Clears results and toggles back to input mode</a:t>
            </a:r>
            <a:endParaRPr lang="en-US" altLang="en-US" dirty="0">
              <a:solidFill>
                <a:schemeClr val="bg1"/>
              </a:solidFill>
              <a:latin typeface="Poppins" panose="00000500000000000000" charset="0"/>
              <a:cs typeface="Poppins" panose="00000500000000000000" charset="0"/>
            </a:endParaRPr>
          </a:p>
          <a:p>
            <a:endParaRPr lang="en-US" altLang="en-US" dirty="0">
              <a:solidFill>
                <a:schemeClr val="bg1"/>
              </a:solidFill>
              <a:latin typeface="Poppins" panose="00000500000000000000" charset="0"/>
              <a:cs typeface="Poppins" panose="00000500000000000000" charset="0"/>
            </a:endParaRPr>
          </a:p>
        </p:txBody>
      </p:sp>
      <p:sp>
        <p:nvSpPr>
          <p:cNvPr id="55" name="TextBox 55"/>
          <p:cNvSpPr txBox="1"/>
          <p:nvPr/>
        </p:nvSpPr>
        <p:spPr>
          <a:xfrm>
            <a:off x="11307885" y="6362699"/>
            <a:ext cx="1933134" cy="500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0"/>
              </a:lnSpc>
              <a:spcBef>
                <a:spcPct val="0"/>
              </a:spcBef>
            </a:pPr>
            <a:r>
              <a:rPr lang="en-US" sz="2300" b="1" dirty="0" err="1" smtClean="0">
                <a:solidFill>
                  <a:schemeClr val="bg1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App.jsx</a:t>
            </a:r>
            <a:endParaRPr lang="en-US" sz="2300" b="1" dirty="0">
              <a:solidFill>
                <a:schemeClr val="bg1"/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994157">
            <a:off x="973202" y="1063776"/>
            <a:ext cx="564311" cy="417590"/>
          </a:xfrm>
          <a:custGeom>
            <a:avLst/>
            <a:gdLst/>
            <a:ahLst/>
            <a:cxnLst/>
            <a:rect l="l" t="t" r="r" b="b"/>
            <a:pathLst>
              <a:path w="564311" h="417590">
                <a:moveTo>
                  <a:pt x="0" y="0"/>
                </a:moveTo>
                <a:lnTo>
                  <a:pt x="564311" y="0"/>
                </a:lnTo>
                <a:lnTo>
                  <a:pt x="564311" y="417590"/>
                </a:lnTo>
                <a:lnTo>
                  <a:pt x="0" y="41759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 rot="3395755">
            <a:off x="17580223" y="2762063"/>
            <a:ext cx="1382292" cy="1382292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9999">
                    <a:alpha val="100000"/>
                  </a:srgbClr>
                </a:gs>
                <a:gs pos="100000">
                  <a:srgbClr val="330099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8" name="TextBox 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id="12" name="Freeform 12"/>
          <p:cNvSpPr/>
          <p:nvPr/>
        </p:nvSpPr>
        <p:spPr>
          <a:xfrm>
            <a:off x="518154" y="2247900"/>
            <a:ext cx="6841971" cy="7321175"/>
          </a:xfrm>
          <a:custGeom>
            <a:avLst/>
            <a:gdLst/>
            <a:ahLst/>
            <a:cxnLst/>
            <a:rect l="l" t="t" r="r" b="b"/>
            <a:pathLst>
              <a:path w="6841971" h="7321175">
                <a:moveTo>
                  <a:pt x="0" y="0"/>
                </a:moveTo>
                <a:lnTo>
                  <a:pt x="6841971" y="0"/>
                </a:lnTo>
                <a:lnTo>
                  <a:pt x="6841971" y="7321175"/>
                </a:lnTo>
                <a:lnTo>
                  <a:pt x="0" y="73211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8" name="TextBox 18"/>
          <p:cNvSpPr txBox="1"/>
          <p:nvPr/>
        </p:nvSpPr>
        <p:spPr>
          <a:xfrm>
            <a:off x="8684885" y="1025808"/>
            <a:ext cx="7304244" cy="1795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975"/>
              </a:lnSpc>
              <a:spcBef>
                <a:spcPct val="0"/>
              </a:spcBef>
            </a:pPr>
            <a:r>
              <a:rPr lang="en-US" sz="6455" b="1" u="none" strike="noStrike" spc="-316" dirty="0" smtClean="0">
                <a:solidFill>
                  <a:srgbClr val="330099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Machine Learning Model</a:t>
            </a:r>
            <a:endParaRPr lang="en-US" sz="6455" b="1" u="none" strike="noStrike" spc="-316" dirty="0">
              <a:solidFill>
                <a:srgbClr val="330099"/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9288367" y="4087866"/>
            <a:ext cx="7853496" cy="8797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000" dirty="0">
                <a:latin typeface="Poppins" panose="00000500000000000000" charset="0"/>
                <a:cs typeface="Poppins" panose="00000500000000000000" charset="0"/>
              </a:rPr>
              <a:t>The app employs a set of equations (defined </a:t>
            </a:r>
            <a:r>
              <a:rPr lang="en-US" altLang="en-US" sz="2000" dirty="0" smtClean="0">
                <a:latin typeface="Poppins" panose="00000500000000000000" charset="0"/>
                <a:cs typeface="Poppins" panose="00000500000000000000" charset="0"/>
              </a:rPr>
              <a:t>in ML_PARAMS</a:t>
            </a:r>
            <a:r>
              <a:rPr lang="en-US" altLang="en-US" sz="2000" dirty="0">
                <a:latin typeface="Poppins" panose="00000500000000000000" charset="0"/>
                <a:cs typeface="Poppins" panose="00000500000000000000" charset="0"/>
              </a:rPr>
              <a:t>) to compute predictions. These are parameterized based on:</a:t>
            </a:r>
            <a:endParaRPr lang="en-US" altLang="en-US" sz="2000" dirty="0">
              <a:latin typeface="Poppins" panose="00000500000000000000" charset="0"/>
              <a:cs typeface="Poppins" panose="0000050000000000000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1"/>
              <p:cNvSpPr txBox="1"/>
              <p:nvPr/>
            </p:nvSpPr>
            <p:spPr>
              <a:xfrm>
                <a:off x="9059505" y="5197680"/>
                <a:ext cx="8161695" cy="391293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en-US" dirty="0" smtClean="0">
                    <a:latin typeface="Poppins" panose="00000500000000000000" charset="0"/>
                    <a:cs typeface="Poppins" panose="00000500000000000000" charset="0"/>
                  </a:rPr>
                  <a:t>Weight: Higher weight generally correlates with higher muscle mass.</a:t>
                </a:r>
                <a:endParaRPr lang="en-US" altLang="en-US" dirty="0" smtClean="0">
                  <a:latin typeface="Poppins" panose="00000500000000000000" charset="0"/>
                  <a:cs typeface="Poppins" panose="00000500000000000000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en-US" dirty="0">
                    <a:latin typeface="Poppins" panose="00000500000000000000" charset="0"/>
                    <a:cs typeface="Poppins" panose="00000500000000000000" charset="0"/>
                  </a:rPr>
                  <a:t>Height: Taller individuals have a greater muscle potential.</a:t>
                </a:r>
                <a:endParaRPr lang="en-US" altLang="en-US" dirty="0">
                  <a:latin typeface="Poppins" panose="00000500000000000000" charset="0"/>
                  <a:cs typeface="Poppins" panose="00000500000000000000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en-US" dirty="0">
                    <a:latin typeface="Poppins" panose="00000500000000000000" charset="0"/>
                    <a:cs typeface="Poppins" panose="00000500000000000000" charset="0"/>
                  </a:rPr>
                  <a:t>Age: Muscle mass tends to decrease with age.</a:t>
                </a:r>
                <a:endParaRPr lang="en-US" altLang="en-US" dirty="0">
                  <a:latin typeface="Poppins" panose="00000500000000000000" charset="0"/>
                  <a:cs typeface="Poppins" panose="00000500000000000000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en-US" dirty="0">
                    <a:latin typeface="Poppins" panose="00000500000000000000" charset="0"/>
                    <a:cs typeface="Poppins" panose="00000500000000000000" charset="0"/>
                  </a:rPr>
                  <a:t>Gender: Male users are given an advantage due to hormonal factors.</a:t>
                </a:r>
                <a:endParaRPr lang="en-US" altLang="en-US" dirty="0">
                  <a:latin typeface="Poppins" panose="00000500000000000000" charset="0"/>
                  <a:cs typeface="Poppins" panose="00000500000000000000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en-US" dirty="0">
                    <a:latin typeface="Poppins" panose="00000500000000000000" charset="0"/>
                    <a:cs typeface="Poppins" panose="00000500000000000000" charset="0"/>
                  </a:rPr>
                  <a:t>Activity Level: More active users (e.g., athletes) are predicted to have better muscle mass and lower body fat.</a:t>
                </a:r>
                <a:endParaRPr lang="en-US" altLang="en-US" dirty="0">
                  <a:latin typeface="Poppins" panose="00000500000000000000" charset="0"/>
                  <a:cs typeface="Poppins" panose="00000500000000000000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en-US" dirty="0">
                    <a:latin typeface="Poppins" panose="00000500000000000000" charset="0"/>
                    <a:cs typeface="Poppins" panose="00000500000000000000" charset="0"/>
                  </a:rPr>
                  <a:t>Key </a:t>
                </a:r>
                <a:r>
                  <a:rPr lang="en-US" altLang="en-US" dirty="0" smtClean="0">
                    <a:latin typeface="Poppins" panose="00000500000000000000" charset="0"/>
                    <a:cs typeface="Poppins" panose="00000500000000000000" charset="0"/>
                  </a:rPr>
                  <a:t>Algorithms: Sigmoid</a:t>
                </a:r>
                <a:endParaRPr lang="en-US" altLang="en-US" dirty="0" smtClean="0">
                  <a:latin typeface="Poppins" panose="00000500000000000000" charset="0"/>
                  <a:cs typeface="Poppins" panose="00000500000000000000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en-US" dirty="0" smtClean="0">
                    <a:latin typeface="Poppins" panose="00000500000000000000" charset="0"/>
                    <a:cs typeface="Poppins" panose="00000500000000000000" charset="0"/>
                  </a:rPr>
                  <a:t>Formula: sigmoid(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Poppins" panose="00000500000000000000" charset="0"/>
                      </a:rPr>
                      <m:t>𝑥</m:t>
                    </m:r>
                  </m:oMath>
                </a14:m>
                <a:r>
                  <a:rPr lang="en-US" altLang="en-US" dirty="0" smtClean="0">
                    <a:latin typeface="Poppins" panose="00000500000000000000" charset="0"/>
                    <a:cs typeface="Poppins" panose="00000500000000000000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i="1" smtClean="0">
                            <a:latin typeface="Cambria Math" panose="02040503050406030204" pitchFamily="18" charset="0"/>
                            <a:cs typeface="Poppins" panose="00000500000000000000" charset="0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Poppins" panose="00000500000000000000" charset="0"/>
                          </a:rPr>
                          <m:t>1</m:t>
                        </m:r>
                      </m:num>
                      <m:den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Poppins" panose="00000500000000000000" charset="0"/>
                          </a:rPr>
                          <m:t>1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Poppins" panose="00000500000000000000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cs typeface="Poppins" panose="00000500000000000000" charset="0"/>
                              </a:rPr>
                            </m:ctrlPr>
                          </m:sSup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cs typeface="Poppins" panose="00000500000000000000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cs typeface="Poppins" panose="00000500000000000000" charset="0"/>
                              </a:rPr>
                              <m:t>−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cs typeface="Poppins" panose="00000500000000000000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altLang="en-US" dirty="0">
                  <a:latin typeface="Poppins" panose="00000500000000000000" charset="0"/>
                  <a:cs typeface="Poppins" panose="00000500000000000000" charset="0"/>
                </a:endParaRPr>
              </a:p>
            </p:txBody>
          </p:sp>
        </mc:Choice>
        <mc:Fallback>
          <p:sp>
            <p:nvSpPr>
              <p:cNvPr id="21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505" y="5197680"/>
                <a:ext cx="8161695" cy="3912931"/>
              </a:xfrm>
              <a:prstGeom prst="rect">
                <a:avLst/>
              </a:prstGeom>
              <a:blipFill rotWithShape="1">
                <a:blip r:embed="rId5"/>
                <a:stretch>
                  <a:fillRect l="-7" t="-5"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12"/>
          <p:cNvGrpSpPr/>
          <p:nvPr/>
        </p:nvGrpSpPr>
        <p:grpSpPr>
          <a:xfrm>
            <a:off x="8944607" y="3608163"/>
            <a:ext cx="379322" cy="379322"/>
            <a:chOff x="0" y="0"/>
            <a:chExt cx="812800" cy="812800"/>
          </a:xfrm>
        </p:grpSpPr>
        <p:sp>
          <p:nvSpPr>
            <p:cNvPr id="24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9999"/>
            </a:solidFill>
          </p:spPr>
        </p:sp>
        <p:sp>
          <p:nvSpPr>
            <p:cNvPr id="25" name="TextBox 1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id="26" name="TextBox 33"/>
          <p:cNvSpPr txBox="1"/>
          <p:nvPr/>
        </p:nvSpPr>
        <p:spPr>
          <a:xfrm>
            <a:off x="9614308" y="3514410"/>
            <a:ext cx="4964356" cy="4576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0"/>
              </a:lnSpc>
              <a:spcBef>
                <a:spcPct val="0"/>
              </a:spcBef>
            </a:pPr>
            <a:r>
              <a:rPr lang="en-US" sz="2300" b="1" dirty="0" smtClean="0">
                <a:solidFill>
                  <a:srgbClr val="330099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Mathematical Model</a:t>
            </a:r>
            <a:endParaRPr lang="en-US" sz="2300" b="1" u="none" strike="noStrike" dirty="0">
              <a:solidFill>
                <a:srgbClr val="330099"/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0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994157">
            <a:off x="973202" y="1063776"/>
            <a:ext cx="564311" cy="417590"/>
          </a:xfrm>
          <a:custGeom>
            <a:avLst/>
            <a:gdLst/>
            <a:ahLst/>
            <a:cxnLst/>
            <a:rect l="l" t="t" r="r" b="b"/>
            <a:pathLst>
              <a:path w="564311" h="417590">
                <a:moveTo>
                  <a:pt x="0" y="0"/>
                </a:moveTo>
                <a:lnTo>
                  <a:pt x="564311" y="0"/>
                </a:lnTo>
                <a:lnTo>
                  <a:pt x="564311" y="417590"/>
                </a:lnTo>
                <a:lnTo>
                  <a:pt x="0" y="41759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5383201" y="5092743"/>
            <a:ext cx="10287000" cy="10287000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0084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827514" y="2858651"/>
            <a:ext cx="4402200" cy="4427408"/>
            <a:chOff x="0" y="0"/>
            <a:chExt cx="1159427" cy="116606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159427" cy="1166066"/>
            </a:xfrm>
            <a:custGeom>
              <a:avLst/>
              <a:gdLst/>
              <a:ahLst/>
              <a:cxnLst/>
              <a:rect l="l" t="t" r="r" b="b"/>
              <a:pathLst>
                <a:path w="1159427" h="1166066">
                  <a:moveTo>
                    <a:pt x="72105" y="0"/>
                  </a:moveTo>
                  <a:lnTo>
                    <a:pt x="1087323" y="0"/>
                  </a:lnTo>
                  <a:cubicBezTo>
                    <a:pt x="1127145" y="0"/>
                    <a:pt x="1159427" y="32282"/>
                    <a:pt x="1159427" y="72105"/>
                  </a:cubicBezTo>
                  <a:lnTo>
                    <a:pt x="1159427" y="1093962"/>
                  </a:lnTo>
                  <a:cubicBezTo>
                    <a:pt x="1159427" y="1133784"/>
                    <a:pt x="1127145" y="1166066"/>
                    <a:pt x="1087323" y="1166066"/>
                  </a:cubicBezTo>
                  <a:lnTo>
                    <a:pt x="72105" y="1166066"/>
                  </a:lnTo>
                  <a:cubicBezTo>
                    <a:pt x="52981" y="1166066"/>
                    <a:pt x="34641" y="1158470"/>
                    <a:pt x="21119" y="1144947"/>
                  </a:cubicBezTo>
                  <a:cubicBezTo>
                    <a:pt x="7597" y="1131425"/>
                    <a:pt x="0" y="1113085"/>
                    <a:pt x="0" y="1093962"/>
                  </a:cubicBezTo>
                  <a:lnTo>
                    <a:pt x="0" y="72105"/>
                  </a:lnTo>
                  <a:cubicBezTo>
                    <a:pt x="0" y="32282"/>
                    <a:pt x="32282" y="0"/>
                    <a:pt x="72105" y="0"/>
                  </a:cubicBezTo>
                  <a:close/>
                </a:path>
              </a:pathLst>
            </a:custGeom>
            <a:solidFill>
              <a:srgbClr val="3C03AD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1159427" cy="12232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id="12" name="Group 12"/>
          <p:cNvGrpSpPr/>
          <p:nvPr/>
        </p:nvGrpSpPr>
        <p:grpSpPr>
          <a:xfrm rot="5792002">
            <a:off x="-427744" y="2633461"/>
            <a:ext cx="1382292" cy="1382292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9999">
                    <a:alpha val="100000"/>
                  </a:srgbClr>
                </a:gs>
                <a:gs pos="100000">
                  <a:srgbClr val="330099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id="18" name="Group 18"/>
          <p:cNvGrpSpPr/>
          <p:nvPr/>
        </p:nvGrpSpPr>
        <p:grpSpPr>
          <a:xfrm rot="3395755">
            <a:off x="17261527" y="6984085"/>
            <a:ext cx="1382292" cy="1382292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9999">
                    <a:alpha val="100000"/>
                  </a:srgbClr>
                </a:gs>
                <a:gs pos="100000">
                  <a:srgbClr val="330099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6942900" y="2858651"/>
            <a:ext cx="4402200" cy="4427408"/>
            <a:chOff x="0" y="0"/>
            <a:chExt cx="1159427" cy="1166066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159427" cy="1166066"/>
            </a:xfrm>
            <a:custGeom>
              <a:avLst/>
              <a:gdLst/>
              <a:ahLst/>
              <a:cxnLst/>
              <a:rect l="l" t="t" r="r" b="b"/>
              <a:pathLst>
                <a:path w="1159427" h="1166066">
                  <a:moveTo>
                    <a:pt x="72105" y="0"/>
                  </a:moveTo>
                  <a:lnTo>
                    <a:pt x="1087323" y="0"/>
                  </a:lnTo>
                  <a:cubicBezTo>
                    <a:pt x="1127145" y="0"/>
                    <a:pt x="1159427" y="32282"/>
                    <a:pt x="1159427" y="72105"/>
                  </a:cubicBezTo>
                  <a:lnTo>
                    <a:pt x="1159427" y="1093962"/>
                  </a:lnTo>
                  <a:cubicBezTo>
                    <a:pt x="1159427" y="1133784"/>
                    <a:pt x="1127145" y="1166066"/>
                    <a:pt x="1087323" y="1166066"/>
                  </a:cubicBezTo>
                  <a:lnTo>
                    <a:pt x="72105" y="1166066"/>
                  </a:lnTo>
                  <a:cubicBezTo>
                    <a:pt x="52981" y="1166066"/>
                    <a:pt x="34641" y="1158470"/>
                    <a:pt x="21119" y="1144947"/>
                  </a:cubicBezTo>
                  <a:cubicBezTo>
                    <a:pt x="7597" y="1131425"/>
                    <a:pt x="0" y="1113085"/>
                    <a:pt x="0" y="1093962"/>
                  </a:cubicBezTo>
                  <a:lnTo>
                    <a:pt x="0" y="72105"/>
                  </a:lnTo>
                  <a:cubicBezTo>
                    <a:pt x="0" y="32282"/>
                    <a:pt x="32282" y="0"/>
                    <a:pt x="72105" y="0"/>
                  </a:cubicBezTo>
                  <a:close/>
                </a:path>
              </a:pathLst>
            </a:custGeom>
            <a:solidFill>
              <a:srgbClr val="3C03AD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57150"/>
              <a:ext cx="1159427" cy="12232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4334483" y="495300"/>
            <a:ext cx="9619034" cy="1795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 algn="ctr">
              <a:lnSpc>
                <a:spcPts val="6975"/>
              </a:lnSpc>
              <a:spcBef>
                <a:spcPct val="0"/>
              </a:spcBef>
            </a:pPr>
            <a:r>
              <a:rPr lang="en-US" sz="5400" b="1" spc="-316" dirty="0">
                <a:solidFill>
                  <a:srgbClr val="FFFFFF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Prediction Formulas Using JavaScript</a:t>
            </a:r>
            <a:endParaRPr lang="en-US" sz="5400" b="1" spc="-316" dirty="0">
              <a:solidFill>
                <a:srgbClr val="FFFFFF"/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135" y="3977640"/>
            <a:ext cx="3763010" cy="3031490"/>
          </a:xfrm>
          <a:prstGeom prst="rect">
            <a:avLst/>
          </a:prstGeom>
        </p:spPr>
      </p:pic>
      <p:sp>
        <p:nvSpPr>
          <p:cNvPr id="48" name="TextBox 46"/>
          <p:cNvSpPr txBox="1"/>
          <p:nvPr/>
        </p:nvSpPr>
        <p:spPr>
          <a:xfrm>
            <a:off x="2273227" y="2954662"/>
            <a:ext cx="3510773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910"/>
              </a:lnSpc>
              <a:spcBef>
                <a:spcPct val="0"/>
              </a:spcBef>
            </a:pPr>
            <a:r>
              <a:rPr lang="en-US" sz="2300" b="1" dirty="0" smtClean="0">
                <a:solidFill>
                  <a:schemeClr val="bg1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Muscle Mass Predictions</a:t>
            </a:r>
            <a:endParaRPr lang="en-US" sz="2300" b="1" u="none" strike="noStrike" dirty="0">
              <a:solidFill>
                <a:schemeClr val="bg1"/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</p:txBody>
      </p:sp>
      <p:sp>
        <p:nvSpPr>
          <p:cNvPr id="49" name="TextBox 46"/>
          <p:cNvSpPr txBox="1"/>
          <p:nvPr/>
        </p:nvSpPr>
        <p:spPr>
          <a:xfrm>
            <a:off x="7382281" y="2954662"/>
            <a:ext cx="3510773" cy="4576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910"/>
              </a:lnSpc>
              <a:spcBef>
                <a:spcPct val="0"/>
              </a:spcBef>
            </a:pPr>
            <a:r>
              <a:rPr lang="en-US" sz="2300" b="1" dirty="0" smtClean="0">
                <a:solidFill>
                  <a:schemeClr val="bg1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Body Fat Predictions</a:t>
            </a:r>
            <a:endParaRPr lang="en-US" sz="2300" b="1" u="none" strike="noStrike" dirty="0">
              <a:solidFill>
                <a:schemeClr val="bg1"/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</p:txBody>
      </p:sp>
      <p:grpSp>
        <p:nvGrpSpPr>
          <p:cNvPr id="51" name="Group 6"/>
          <p:cNvGrpSpPr/>
          <p:nvPr/>
        </p:nvGrpSpPr>
        <p:grpSpPr>
          <a:xfrm>
            <a:off x="12057000" y="2857500"/>
            <a:ext cx="4402200" cy="4427408"/>
            <a:chOff x="0" y="0"/>
            <a:chExt cx="1159427" cy="1166066"/>
          </a:xfrm>
        </p:grpSpPr>
        <p:sp>
          <p:nvSpPr>
            <p:cNvPr id="52" name="Freeform 7"/>
            <p:cNvSpPr/>
            <p:nvPr/>
          </p:nvSpPr>
          <p:spPr>
            <a:xfrm>
              <a:off x="0" y="0"/>
              <a:ext cx="1159427" cy="1166066"/>
            </a:xfrm>
            <a:custGeom>
              <a:avLst/>
              <a:gdLst/>
              <a:ahLst/>
              <a:cxnLst/>
              <a:rect l="l" t="t" r="r" b="b"/>
              <a:pathLst>
                <a:path w="1159427" h="1166066">
                  <a:moveTo>
                    <a:pt x="72105" y="0"/>
                  </a:moveTo>
                  <a:lnTo>
                    <a:pt x="1087323" y="0"/>
                  </a:lnTo>
                  <a:cubicBezTo>
                    <a:pt x="1127145" y="0"/>
                    <a:pt x="1159427" y="32282"/>
                    <a:pt x="1159427" y="72105"/>
                  </a:cubicBezTo>
                  <a:lnTo>
                    <a:pt x="1159427" y="1093962"/>
                  </a:lnTo>
                  <a:cubicBezTo>
                    <a:pt x="1159427" y="1133784"/>
                    <a:pt x="1127145" y="1166066"/>
                    <a:pt x="1087323" y="1166066"/>
                  </a:cubicBezTo>
                  <a:lnTo>
                    <a:pt x="72105" y="1166066"/>
                  </a:lnTo>
                  <a:cubicBezTo>
                    <a:pt x="52981" y="1166066"/>
                    <a:pt x="34641" y="1158470"/>
                    <a:pt x="21119" y="1144947"/>
                  </a:cubicBezTo>
                  <a:cubicBezTo>
                    <a:pt x="7597" y="1131425"/>
                    <a:pt x="0" y="1113085"/>
                    <a:pt x="0" y="1093962"/>
                  </a:cubicBezTo>
                  <a:lnTo>
                    <a:pt x="0" y="72105"/>
                  </a:lnTo>
                  <a:cubicBezTo>
                    <a:pt x="0" y="32282"/>
                    <a:pt x="32282" y="0"/>
                    <a:pt x="72105" y="0"/>
                  </a:cubicBezTo>
                  <a:close/>
                </a:path>
              </a:pathLst>
            </a:custGeom>
            <a:solidFill>
              <a:srgbClr val="3C03AD"/>
            </a:solidFill>
          </p:spPr>
        </p:sp>
        <p:sp>
          <p:nvSpPr>
            <p:cNvPr id="53" name="TextBox 8"/>
            <p:cNvSpPr txBox="1"/>
            <p:nvPr/>
          </p:nvSpPr>
          <p:spPr>
            <a:xfrm>
              <a:off x="0" y="-57150"/>
              <a:ext cx="1159427" cy="12232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pic>
        <p:nvPicPr>
          <p:cNvPr id="50" name="Picture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6115" y="3715385"/>
            <a:ext cx="4243070" cy="3356610"/>
          </a:xfrm>
          <a:prstGeom prst="rect">
            <a:avLst/>
          </a:prstGeom>
        </p:spPr>
      </p:pic>
      <p:sp>
        <p:nvSpPr>
          <p:cNvPr id="46" name="TextBox 46"/>
          <p:cNvSpPr txBox="1"/>
          <p:nvPr/>
        </p:nvSpPr>
        <p:spPr>
          <a:xfrm>
            <a:off x="12353100" y="2954662"/>
            <a:ext cx="3810000" cy="5001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910"/>
              </a:lnSpc>
              <a:spcBef>
                <a:spcPct val="0"/>
              </a:spcBef>
            </a:pPr>
            <a:r>
              <a:rPr lang="en-US" sz="2300" b="1" dirty="0" smtClean="0">
                <a:solidFill>
                  <a:schemeClr val="bg1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Confidence Calculations</a:t>
            </a:r>
            <a:endParaRPr lang="en-US" sz="2300" b="1" u="none" strike="noStrike" dirty="0">
              <a:solidFill>
                <a:schemeClr val="bg1"/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</p:txBody>
      </p:sp>
      <p:grpSp>
        <p:nvGrpSpPr>
          <p:cNvPr id="60" name="Group 6"/>
          <p:cNvGrpSpPr/>
          <p:nvPr/>
        </p:nvGrpSpPr>
        <p:grpSpPr>
          <a:xfrm>
            <a:off x="765725" y="7428669"/>
            <a:ext cx="8635202" cy="2455689"/>
            <a:chOff x="0" y="0"/>
            <a:chExt cx="1159427" cy="1166066"/>
          </a:xfrm>
        </p:grpSpPr>
        <p:sp>
          <p:nvSpPr>
            <p:cNvPr id="61" name="Freeform 7"/>
            <p:cNvSpPr/>
            <p:nvPr/>
          </p:nvSpPr>
          <p:spPr>
            <a:xfrm>
              <a:off x="0" y="0"/>
              <a:ext cx="1159427" cy="1166066"/>
            </a:xfrm>
            <a:custGeom>
              <a:avLst/>
              <a:gdLst/>
              <a:ahLst/>
              <a:cxnLst/>
              <a:rect l="l" t="t" r="r" b="b"/>
              <a:pathLst>
                <a:path w="1159427" h="1166066">
                  <a:moveTo>
                    <a:pt x="72105" y="0"/>
                  </a:moveTo>
                  <a:lnTo>
                    <a:pt x="1087323" y="0"/>
                  </a:lnTo>
                  <a:cubicBezTo>
                    <a:pt x="1127145" y="0"/>
                    <a:pt x="1159427" y="32282"/>
                    <a:pt x="1159427" y="72105"/>
                  </a:cubicBezTo>
                  <a:lnTo>
                    <a:pt x="1159427" y="1093962"/>
                  </a:lnTo>
                  <a:cubicBezTo>
                    <a:pt x="1159427" y="1133784"/>
                    <a:pt x="1127145" y="1166066"/>
                    <a:pt x="1087323" y="1166066"/>
                  </a:cubicBezTo>
                  <a:lnTo>
                    <a:pt x="72105" y="1166066"/>
                  </a:lnTo>
                  <a:cubicBezTo>
                    <a:pt x="52981" y="1166066"/>
                    <a:pt x="34641" y="1158470"/>
                    <a:pt x="21119" y="1144947"/>
                  </a:cubicBezTo>
                  <a:cubicBezTo>
                    <a:pt x="7597" y="1131425"/>
                    <a:pt x="0" y="1113085"/>
                    <a:pt x="0" y="1093962"/>
                  </a:cubicBezTo>
                  <a:lnTo>
                    <a:pt x="0" y="72105"/>
                  </a:lnTo>
                  <a:cubicBezTo>
                    <a:pt x="0" y="32282"/>
                    <a:pt x="32282" y="0"/>
                    <a:pt x="72105" y="0"/>
                  </a:cubicBezTo>
                  <a:close/>
                </a:path>
              </a:pathLst>
            </a:custGeom>
            <a:solidFill>
              <a:srgbClr val="3C03AD"/>
            </a:solidFill>
          </p:spPr>
        </p:sp>
        <p:sp>
          <p:nvSpPr>
            <p:cNvPr id="62" name="TextBox 8"/>
            <p:cNvSpPr txBox="1"/>
            <p:nvPr/>
          </p:nvSpPr>
          <p:spPr>
            <a:xfrm>
              <a:off x="0" y="-57150"/>
              <a:ext cx="1159427" cy="12232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pic>
        <p:nvPicPr>
          <p:cNvPr id="63" name="Picture 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4540" y="3848100"/>
            <a:ext cx="4188460" cy="1899285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0674" y="8502435"/>
            <a:ext cx="6885304" cy="961932"/>
          </a:xfrm>
          <a:prstGeom prst="rect">
            <a:avLst/>
          </a:prstGeom>
        </p:spPr>
      </p:pic>
      <p:grpSp>
        <p:nvGrpSpPr>
          <p:cNvPr id="65" name="Group 6"/>
          <p:cNvGrpSpPr/>
          <p:nvPr/>
        </p:nvGrpSpPr>
        <p:grpSpPr>
          <a:xfrm>
            <a:off x="8890798" y="7429500"/>
            <a:ext cx="8635202" cy="2455689"/>
            <a:chOff x="0" y="0"/>
            <a:chExt cx="1159427" cy="1166066"/>
          </a:xfrm>
        </p:grpSpPr>
        <p:sp>
          <p:nvSpPr>
            <p:cNvPr id="66" name="Freeform 7"/>
            <p:cNvSpPr/>
            <p:nvPr/>
          </p:nvSpPr>
          <p:spPr>
            <a:xfrm>
              <a:off x="0" y="0"/>
              <a:ext cx="1159427" cy="1166066"/>
            </a:xfrm>
            <a:custGeom>
              <a:avLst/>
              <a:gdLst/>
              <a:ahLst/>
              <a:cxnLst/>
              <a:rect l="l" t="t" r="r" b="b"/>
              <a:pathLst>
                <a:path w="1159427" h="1166066">
                  <a:moveTo>
                    <a:pt x="72105" y="0"/>
                  </a:moveTo>
                  <a:lnTo>
                    <a:pt x="1087323" y="0"/>
                  </a:lnTo>
                  <a:cubicBezTo>
                    <a:pt x="1127145" y="0"/>
                    <a:pt x="1159427" y="32282"/>
                    <a:pt x="1159427" y="72105"/>
                  </a:cubicBezTo>
                  <a:lnTo>
                    <a:pt x="1159427" y="1093962"/>
                  </a:lnTo>
                  <a:cubicBezTo>
                    <a:pt x="1159427" y="1133784"/>
                    <a:pt x="1127145" y="1166066"/>
                    <a:pt x="1087323" y="1166066"/>
                  </a:cubicBezTo>
                  <a:lnTo>
                    <a:pt x="72105" y="1166066"/>
                  </a:lnTo>
                  <a:cubicBezTo>
                    <a:pt x="52981" y="1166066"/>
                    <a:pt x="34641" y="1158470"/>
                    <a:pt x="21119" y="1144947"/>
                  </a:cubicBezTo>
                  <a:cubicBezTo>
                    <a:pt x="7597" y="1131425"/>
                    <a:pt x="0" y="1113085"/>
                    <a:pt x="0" y="1093962"/>
                  </a:cubicBezTo>
                  <a:lnTo>
                    <a:pt x="0" y="72105"/>
                  </a:lnTo>
                  <a:cubicBezTo>
                    <a:pt x="0" y="32282"/>
                    <a:pt x="32282" y="0"/>
                    <a:pt x="72105" y="0"/>
                  </a:cubicBezTo>
                  <a:close/>
                </a:path>
              </a:pathLst>
            </a:custGeom>
            <a:solidFill>
              <a:srgbClr val="3C03AD"/>
            </a:solidFill>
          </p:spPr>
        </p:sp>
        <p:sp>
          <p:nvSpPr>
            <p:cNvPr id="67" name="TextBox 8"/>
            <p:cNvSpPr txBox="1"/>
            <p:nvPr/>
          </p:nvSpPr>
          <p:spPr>
            <a:xfrm>
              <a:off x="0" y="-57150"/>
              <a:ext cx="1159427" cy="12232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pic>
        <p:nvPicPr>
          <p:cNvPr id="68" name="Picture 6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36921" y="8440316"/>
            <a:ext cx="6235955" cy="1072405"/>
          </a:xfrm>
          <a:prstGeom prst="rect">
            <a:avLst/>
          </a:prstGeom>
        </p:spPr>
      </p:pic>
      <p:sp>
        <p:nvSpPr>
          <p:cNvPr id="69" name="TextBox 46"/>
          <p:cNvSpPr txBox="1"/>
          <p:nvPr/>
        </p:nvSpPr>
        <p:spPr>
          <a:xfrm>
            <a:off x="10815137" y="7626231"/>
            <a:ext cx="3810000" cy="5001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910"/>
              </a:lnSpc>
              <a:spcBef>
                <a:spcPct val="0"/>
              </a:spcBef>
            </a:pPr>
            <a:r>
              <a:rPr lang="en-US" sz="2300" b="1" dirty="0" smtClean="0">
                <a:solidFill>
                  <a:schemeClr val="bg1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Adding Noise</a:t>
            </a:r>
            <a:endParaRPr lang="en-US" sz="2300" b="1" u="none" strike="noStrike" dirty="0">
              <a:solidFill>
                <a:schemeClr val="bg1"/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</p:txBody>
      </p:sp>
      <p:sp>
        <p:nvSpPr>
          <p:cNvPr id="70" name="TextBox 46"/>
          <p:cNvSpPr txBox="1"/>
          <p:nvPr/>
        </p:nvSpPr>
        <p:spPr>
          <a:xfrm>
            <a:off x="2893946" y="7642645"/>
            <a:ext cx="3810000" cy="4576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910"/>
              </a:lnSpc>
              <a:spcBef>
                <a:spcPct val="0"/>
              </a:spcBef>
            </a:pPr>
            <a:r>
              <a:rPr lang="en-US" sz="2300" b="1" dirty="0" smtClean="0">
                <a:solidFill>
                  <a:schemeClr val="bg1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Recommendations</a:t>
            </a:r>
            <a:endParaRPr lang="en-US" sz="2300" b="1" u="none" strike="noStrike" dirty="0">
              <a:solidFill>
                <a:schemeClr val="bg1"/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0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2030114" y="7239763"/>
            <a:ext cx="3876098" cy="952092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800"/>
              </a:lnSpc>
            </a:pPr>
          </a:p>
        </p:txBody>
      </p:sp>
      <p:grpSp>
        <p:nvGrpSpPr>
          <p:cNvPr id="6" name="Group 6"/>
          <p:cNvGrpSpPr/>
          <p:nvPr/>
        </p:nvGrpSpPr>
        <p:grpSpPr>
          <a:xfrm>
            <a:off x="9737907" y="5143500"/>
            <a:ext cx="10287000" cy="10287000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0084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209800" y="266700"/>
            <a:ext cx="14871216" cy="1691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300"/>
              </a:lnSpc>
            </a:pPr>
            <a:r>
              <a:rPr lang="en-US" sz="7200" b="1" spc="-805" dirty="0" smtClean="0">
                <a:solidFill>
                  <a:srgbClr val="FF9999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Setting up the Project</a:t>
            </a:r>
            <a:endParaRPr lang="en-US" sz="7200" b="1" spc="-805" dirty="0">
              <a:solidFill>
                <a:srgbClr val="FF9999"/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6736439" y="3819608"/>
            <a:ext cx="11164682" cy="6637911"/>
          </a:xfrm>
          <a:custGeom>
            <a:avLst/>
            <a:gdLst/>
            <a:ahLst/>
            <a:cxnLst/>
            <a:rect l="l" t="t" r="r" b="b"/>
            <a:pathLst>
              <a:path w="11164682" h="6637911">
                <a:moveTo>
                  <a:pt x="0" y="0"/>
                </a:moveTo>
                <a:lnTo>
                  <a:pt x="11164681" y="0"/>
                </a:lnTo>
                <a:lnTo>
                  <a:pt x="11164681" y="6637911"/>
                </a:lnTo>
                <a:lnTo>
                  <a:pt x="0" y="663791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 rot="-2994157">
            <a:off x="973202" y="1063776"/>
            <a:ext cx="564311" cy="417590"/>
          </a:xfrm>
          <a:custGeom>
            <a:avLst/>
            <a:gdLst/>
            <a:ahLst/>
            <a:cxnLst/>
            <a:rect l="l" t="t" r="r" b="b"/>
            <a:pathLst>
              <a:path w="564311" h="417590">
                <a:moveTo>
                  <a:pt x="0" y="0"/>
                </a:moveTo>
                <a:lnTo>
                  <a:pt x="564311" y="0"/>
                </a:lnTo>
                <a:lnTo>
                  <a:pt x="564311" y="417590"/>
                </a:lnTo>
                <a:lnTo>
                  <a:pt x="0" y="41759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21" name="Group 21"/>
          <p:cNvGrpSpPr/>
          <p:nvPr/>
        </p:nvGrpSpPr>
        <p:grpSpPr>
          <a:xfrm rot="5792002">
            <a:off x="13104352" y="314474"/>
            <a:ext cx="1382292" cy="1382292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9999">
                    <a:alpha val="100000"/>
                  </a:srgbClr>
                </a:gs>
                <a:gs pos="100000">
                  <a:srgbClr val="330099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23" name="TextBox 2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id="24" name="Group 24"/>
          <p:cNvGrpSpPr/>
          <p:nvPr/>
        </p:nvGrpSpPr>
        <p:grpSpPr>
          <a:xfrm rot="5792002">
            <a:off x="15923751" y="2197687"/>
            <a:ext cx="1382292" cy="1382292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9999">
                    <a:alpha val="100000"/>
                  </a:srgbClr>
                </a:gs>
                <a:gs pos="100000">
                  <a:srgbClr val="330099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26" name="TextBox 26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id="27" name="Group 21"/>
          <p:cNvGrpSpPr/>
          <p:nvPr/>
        </p:nvGrpSpPr>
        <p:grpSpPr>
          <a:xfrm>
            <a:off x="1524000" y="2494053"/>
            <a:ext cx="379322" cy="379322"/>
            <a:chOff x="0" y="0"/>
            <a:chExt cx="812800" cy="812800"/>
          </a:xfrm>
        </p:grpSpPr>
        <p:sp>
          <p:nvSpPr>
            <p:cNvPr id="28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9999"/>
            </a:solidFill>
          </p:spPr>
        </p:sp>
        <p:sp>
          <p:nvSpPr>
            <p:cNvPr id="29" name="TextBox 2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id="30" name="TextBox 32"/>
          <p:cNvSpPr txBox="1"/>
          <p:nvPr/>
        </p:nvSpPr>
        <p:spPr>
          <a:xfrm>
            <a:off x="2193701" y="2400300"/>
            <a:ext cx="2795293" cy="472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0"/>
              </a:lnSpc>
              <a:spcBef>
                <a:spcPct val="0"/>
              </a:spcBef>
            </a:pPr>
            <a:r>
              <a:rPr lang="en-US" sz="2300" b="1" dirty="0" smtClean="0">
                <a:solidFill>
                  <a:schemeClr val="bg1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Conclusions</a:t>
            </a:r>
            <a:endParaRPr lang="en-US" sz="2300" b="1" dirty="0">
              <a:solidFill>
                <a:schemeClr val="bg1"/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</p:txBody>
      </p:sp>
      <p:sp>
        <p:nvSpPr>
          <p:cNvPr id="31" name="TextBox 45"/>
          <p:cNvSpPr txBox="1"/>
          <p:nvPr/>
        </p:nvSpPr>
        <p:spPr>
          <a:xfrm>
            <a:off x="1710055" y="3038475"/>
            <a:ext cx="9399905" cy="3716020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b="1" dirty="0">
                <a:solidFill>
                  <a:schemeClr val="bg1"/>
                </a:solidFill>
                <a:latin typeface="Poppins" panose="00000500000000000000" charset="0"/>
                <a:cs typeface="Poppins" panose="00000500000000000000" charset="0"/>
              </a:rPr>
              <a:t> </a:t>
            </a:r>
            <a:r>
              <a:rPr lang="en-US" altLang="en-US" sz="3600" b="1" dirty="0">
                <a:solidFill>
                  <a:schemeClr val="bg1"/>
                </a:solidFill>
                <a:latin typeface="Poppins" panose="00000500000000000000" charset="0"/>
                <a:cs typeface="Poppins" panose="00000500000000000000" charset="0"/>
              </a:rPr>
              <a:t>Future Enhancements</a:t>
            </a:r>
            <a:endParaRPr lang="en-US" altLang="en-US" sz="3600" b="1" dirty="0">
              <a:solidFill>
                <a:schemeClr val="bg1"/>
              </a:solidFill>
              <a:latin typeface="Poppins" panose="00000500000000000000" charset="0"/>
              <a:cs typeface="Poppins" panose="00000500000000000000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chemeClr val="bg1"/>
                </a:solidFill>
                <a:latin typeface="Poppins" panose="00000500000000000000" charset="0"/>
                <a:cs typeface="Poppins" panose="00000500000000000000" charset="0"/>
              </a:rPr>
              <a:t>Backend Integration:</a:t>
            </a:r>
            <a:endParaRPr lang="en-US" altLang="en-US" sz="3600" dirty="0">
              <a:solidFill>
                <a:schemeClr val="bg1"/>
              </a:solidFill>
              <a:latin typeface="Poppins" panose="00000500000000000000" charset="0"/>
              <a:cs typeface="Poppins" panose="00000500000000000000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chemeClr val="bg1"/>
                </a:solidFill>
                <a:latin typeface="Poppins" panose="00000500000000000000" charset="0"/>
                <a:cs typeface="Poppins" panose="00000500000000000000" charset="0"/>
              </a:rPr>
              <a:t>Enable user profiles and progress tracking.</a:t>
            </a:r>
            <a:endParaRPr lang="en-US" altLang="en-US" sz="2400" dirty="0">
              <a:solidFill>
                <a:schemeClr val="bg1"/>
              </a:solidFill>
              <a:latin typeface="Poppins" panose="00000500000000000000" charset="0"/>
              <a:cs typeface="Poppins" panose="00000500000000000000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chemeClr val="bg1"/>
                </a:solidFill>
                <a:latin typeface="Poppins" panose="00000500000000000000" charset="0"/>
                <a:cs typeface="Poppins" panose="00000500000000000000" charset="0"/>
              </a:rPr>
              <a:t>Advanced AI Models</a:t>
            </a:r>
            <a:endParaRPr lang="en-US" altLang="en-US" sz="2400" dirty="0">
              <a:solidFill>
                <a:schemeClr val="bg1"/>
              </a:solidFill>
              <a:latin typeface="Poppins" panose="00000500000000000000" charset="0"/>
              <a:cs typeface="Poppins" panose="00000500000000000000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chemeClr val="bg1"/>
                </a:solidFill>
                <a:latin typeface="Poppins" panose="00000500000000000000" charset="0"/>
                <a:cs typeface="Poppins" panose="00000500000000000000" charset="0"/>
              </a:rPr>
              <a:t>Nutrition Recommendations:</a:t>
            </a:r>
            <a:endParaRPr lang="en-US" altLang="en-US" sz="2400" dirty="0">
              <a:solidFill>
                <a:schemeClr val="bg1"/>
              </a:solidFill>
              <a:latin typeface="Poppins" panose="00000500000000000000" charset="0"/>
              <a:cs typeface="Poppins" panose="00000500000000000000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chemeClr val="bg1"/>
                </a:solidFill>
                <a:latin typeface="Poppins" panose="00000500000000000000" charset="0"/>
                <a:cs typeface="Poppins" panose="00000500000000000000" charset="0"/>
              </a:rPr>
              <a:t>Provide meal plans tailored to individual goals.</a:t>
            </a:r>
            <a:endParaRPr lang="en-US" altLang="en-US" sz="2400" dirty="0">
              <a:solidFill>
                <a:schemeClr val="bg1"/>
              </a:solidFill>
              <a:latin typeface="Poppins" panose="00000500000000000000" charset="0"/>
              <a:cs typeface="Poppins" panose="00000500000000000000" charset="0"/>
            </a:endParaRPr>
          </a:p>
          <a:p>
            <a:pPr>
              <a:lnSpc>
                <a:spcPct val="150000"/>
              </a:lnSpc>
            </a:pPr>
            <a:endParaRPr lang="en-US" altLang="en-US" sz="2000" dirty="0">
              <a:solidFill>
                <a:schemeClr val="bg1"/>
              </a:solidFill>
              <a:latin typeface="Poppins" panose="00000500000000000000" charset="0"/>
              <a:cs typeface="Poppins" panose="00000500000000000000" charset="0"/>
            </a:endParaRPr>
          </a:p>
          <a:p>
            <a:pPr>
              <a:lnSpc>
                <a:spcPct val="150000"/>
              </a:lnSpc>
            </a:pPr>
            <a:endParaRPr lang="en-US" altLang="en-US" sz="2000" dirty="0">
              <a:solidFill>
                <a:schemeClr val="bg1"/>
              </a:solidFill>
              <a:latin typeface="Poppins" panose="00000500000000000000" charset="0"/>
              <a:cs typeface="Poppins" panose="00000500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2685</Words>
  <Application>WPS Presentation</Application>
  <PresentationFormat>Custom</PresentationFormat>
  <Paragraphs>109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SimSun</vt:lpstr>
      <vt:lpstr>Wingdings</vt:lpstr>
      <vt:lpstr>Poppins Bold</vt:lpstr>
      <vt:lpstr>Poppins</vt:lpstr>
      <vt:lpstr>Poppins</vt:lpstr>
      <vt:lpstr>Cambria Math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Pink Modern Vector Gym Fitness Presentation</dc:title>
  <dc:creator/>
  <cp:lastModifiedBy>birabiro</cp:lastModifiedBy>
  <cp:revision>14</cp:revision>
  <dcterms:created xsi:type="dcterms:W3CDTF">2006-08-16T00:00:00Z</dcterms:created>
  <dcterms:modified xsi:type="dcterms:W3CDTF">2024-12-08T13:45:58Z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C55A50DBDF214019BAF1FDA6ED2E1C00_12</vt:lpwstr>
  </property>
  <property fmtid="{D5CDD505-2E9C-101B-9397-08002B2CF9AE}" pid="3" name="KSOProductBuildVer">
    <vt:lpwstr>1033-12.2.0.19307</vt:lpwstr>
  </property>
</Properties>
</file>