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7" r:id="rId5"/>
  </p:sldMasterIdLst>
  <p:notesMasterIdLst>
    <p:notesMasterId r:id="rId17"/>
  </p:notesMasterIdLst>
  <p:sldIdLst>
    <p:sldId id="258" r:id="rId6"/>
    <p:sldId id="257" r:id="rId7"/>
    <p:sldId id="259" r:id="rId8"/>
    <p:sldId id="260" r:id="rId9"/>
    <p:sldId id="262" r:id="rId10"/>
    <p:sldId id="270" r:id="rId11"/>
    <p:sldId id="267" r:id="rId12"/>
    <p:sldId id="271" r:id="rId13"/>
    <p:sldId id="268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Shaeed-Business Partner" userId="32fa582e-c93c-4078-9797-c04b53670d87" providerId="ADAL" clId="{F170EA8B-6560-4B8D-8BFD-15EF49269782}"/>
    <pc:docChg chg="undo custSel modSld">
      <pc:chgData name="Abu Shaeed-Business Partner" userId="32fa582e-c93c-4078-9797-c04b53670d87" providerId="ADAL" clId="{F170EA8B-6560-4B8D-8BFD-15EF49269782}" dt="2018-10-23T09:16:57.259" v="421" actId="20577"/>
      <pc:docMkLst>
        <pc:docMk/>
      </pc:docMkLst>
      <pc:sldChg chg="addSp delSp modSp">
        <pc:chgData name="Abu Shaeed-Business Partner" userId="32fa582e-c93c-4078-9797-c04b53670d87" providerId="ADAL" clId="{F170EA8B-6560-4B8D-8BFD-15EF49269782}" dt="2018-10-23T09:16:57.259" v="421" actId="20577"/>
        <pc:sldMkLst>
          <pc:docMk/>
          <pc:sldMk cId="1613439833" sldId="262"/>
        </pc:sldMkLst>
        <pc:spChg chg="mod">
          <ac:chgData name="Abu Shaeed-Business Partner" userId="32fa582e-c93c-4078-9797-c04b53670d87" providerId="ADAL" clId="{F170EA8B-6560-4B8D-8BFD-15EF49269782}" dt="2018-10-23T09:05:19.161" v="0" actId="1076"/>
          <ac:spMkLst>
            <pc:docMk/>
            <pc:sldMk cId="1613439833" sldId="262"/>
            <ac:spMk id="3" creationId="{00000000-0000-0000-0000-000000000000}"/>
          </ac:spMkLst>
        </pc:spChg>
        <pc:spChg chg="mod topLvl">
          <ac:chgData name="Abu Shaeed-Business Partner" userId="32fa582e-c93c-4078-9797-c04b53670d87" providerId="ADAL" clId="{F170EA8B-6560-4B8D-8BFD-15EF49269782}" dt="2018-10-23T09:15:03.810" v="418" actId="1076"/>
          <ac:spMkLst>
            <pc:docMk/>
            <pc:sldMk cId="1613439833" sldId="262"/>
            <ac:spMk id="6" creationId="{40CF2690-61D8-4CA4-8B13-D68E9ED446B6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" creationId="{60DA255C-C093-4DDB-9385-985CB35D965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8" creationId="{4CBDCFF3-4DBD-4869-B5D4-66304E40FAC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9" creationId="{851A4C15-460B-49E5-814E-3A5A0CE98B4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1" creationId="{0FD42CBF-9D93-4E1F-A0ED-B8F3DA1EADB5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2" creationId="{D3A0C4D8-963E-4CE8-8764-7FFB4500D62E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3" creationId="{4A81EE02-B03D-44AB-84B6-8C8F4A08D06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4" creationId="{4E64D359-4223-4392-BE3E-7CFB96D2983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5" creationId="{E7889998-E5F7-454C-BB14-BA29DA457B2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6" creationId="{728773C4-435D-47AD-A7F4-86CE6F6D80FE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7" creationId="{D39B3FC2-D8DA-458E-86D3-632E6680005C}"/>
          </ac:spMkLst>
        </pc:spChg>
        <pc:spChg chg="del">
          <ac:chgData name="Abu Shaeed-Business Partner" userId="32fa582e-c93c-4078-9797-c04b53670d87" providerId="ADAL" clId="{F170EA8B-6560-4B8D-8BFD-15EF49269782}" dt="2018-10-23T09:08:19.688" v="148" actId="478"/>
          <ac:spMkLst>
            <pc:docMk/>
            <pc:sldMk cId="1613439833" sldId="262"/>
            <ac:spMk id="18" creationId="{4067368A-5053-49AF-A92B-80A52649595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19" creationId="{708BA0FE-CDA7-43E8-90EA-DA2E66B8A006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0" creationId="{2EC4B250-DCCA-447A-93C4-1CBCEC4B0D7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1" creationId="{5E2218FD-5013-4CF0-8D7A-2B818DBACF5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2" creationId="{A0043301-E573-4532-9C7D-E473DEB57BDD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3" creationId="{D0CEBE5A-9569-448B-A65D-CC1D155D643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4" creationId="{89ED1B9E-7784-4C27-9A62-F234980DFE39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5" creationId="{4C2654AD-D08E-49BE-A311-474DC11E3AB2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6" creationId="{552ED856-2FBE-418C-9ED4-2B14944E14E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7" creationId="{88761BE8-2C28-4291-8954-9E1B30CCEAE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8" creationId="{BF7648EF-C5BA-4A39-AB16-C579394FE3D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29" creationId="{7F9A1DCD-4BFF-401E-8AA5-8DA4D9755681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0" creationId="{CE6C3D03-64A4-4E8D-9BA3-48AAE447CAE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1" creationId="{F254B21E-3303-4BE6-950A-5C9BB389604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2" creationId="{4DB8A1C6-DAB1-4520-83BE-CB38D47EE8A9}"/>
          </ac:spMkLst>
        </pc:spChg>
        <pc:spChg chg="del">
          <ac:chgData name="Abu Shaeed-Business Partner" userId="32fa582e-c93c-4078-9797-c04b53670d87" providerId="ADAL" clId="{F170EA8B-6560-4B8D-8BFD-15EF49269782}" dt="2018-10-23T09:14:15.269" v="411" actId="478"/>
          <ac:spMkLst>
            <pc:docMk/>
            <pc:sldMk cId="1613439833" sldId="262"/>
            <ac:spMk id="33" creationId="{A932066C-63BE-4825-A1C5-3D3F49DD689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4" creationId="{F83401B8-C6CB-4C9A-85EC-D77E962DD1B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5" creationId="{7A2DD2F4-ED57-4C8F-ACA6-40E1070C6CAC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6" creationId="{9F7D8B3D-21A6-4354-B2E0-97EEECE5403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7" creationId="{FFC40FDA-82CE-4612-9502-A1E6E65CBF0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8" creationId="{AB46F581-A964-4654-9456-C5A5DAB51E9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39" creationId="{3483CEC3-28BB-414F-984A-17BF985CC863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0" creationId="{2987536E-6B5A-4887-B64E-9335A47AF15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1" creationId="{384505B2-C797-4316-98AE-C17C05AC6472}"/>
          </ac:spMkLst>
        </pc:spChg>
        <pc:spChg chg="add del 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2" creationId="{4283E3EA-5445-4906-9236-8267771A67E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3" creationId="{38CB47E7-8701-4F2D-A6D4-33CF8D34B29B}"/>
          </ac:spMkLst>
        </pc:spChg>
        <pc:spChg chg="mod topLvl">
          <ac:chgData name="Abu Shaeed-Business Partner" userId="32fa582e-c93c-4078-9797-c04b53670d87" providerId="ADAL" clId="{F170EA8B-6560-4B8D-8BFD-15EF49269782}" dt="2018-10-23T09:16:57.259" v="421" actId="20577"/>
          <ac:spMkLst>
            <pc:docMk/>
            <pc:sldMk cId="1613439833" sldId="262"/>
            <ac:spMk id="44" creationId="{C2970AA7-2DAD-40D6-952B-63EA51667E6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5" creationId="{17A0EAC9-A933-4EBC-965E-7A6B661098B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6" creationId="{BDB5B7DA-1CF7-4CDE-BEBE-4FDC9E6FD1EC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7" creationId="{E398224D-BAA5-4B91-9FD6-752C422FC00F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8" creationId="{6FFB0EEC-A293-44F6-94A5-F10B0198B35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49" creationId="{BDE3F025-0BDB-4977-A97A-74F0A9D9A2C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0" creationId="{8B2D4736-23B4-440F-B886-AE3417A9989E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1" creationId="{3452F699-2327-4D9D-B097-E78E2920364C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2" creationId="{BF6E8DAA-3C7F-4302-89BD-03962E9FEE4A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3" creationId="{1B4A9EBD-7323-46A3-94C1-D5DE403EC43E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4" creationId="{0990EBFD-BD56-4F66-8D58-91DF4A58AA34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5" creationId="{CE98E729-93E9-4D30-946C-51A950991062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6" creationId="{7246304D-96B1-4F8A-B4A3-A2EEF5ECFE9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7" creationId="{26649364-3ABB-4816-99FD-64E4A82A3652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8" creationId="{84D80E5D-38DE-4E7A-9D98-7AC8BAE605AA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59" creationId="{41801307-AC7F-4036-A0E1-B98CEEDE84F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0" creationId="{B887ABBF-DB0F-4458-95A0-5BEE9D87A819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1" creationId="{D6931898-01DC-4591-B743-1A04A18E2FF5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2" creationId="{A98A85EE-4CFE-47DA-AABC-130D035DBCFD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3" creationId="{A9FF67C3-D9C7-4A95-8B26-958FA1904AF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4" creationId="{64E5EA68-86FC-4585-B746-1698E3738D7D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5" creationId="{CD8690CC-64CC-4D74-8B53-50B875774C70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6" creationId="{16FCEBC6-5B39-46F6-B865-E6FA22884D6A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7" creationId="{617FD554-3992-4881-B9EF-8B6B0B0FCA0A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8" creationId="{DEBB49FF-28DD-4A20-8329-F256CA315243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69" creationId="{1325EFB7-A079-41B3-B3F1-C869532D9778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0" creationId="{5A244C36-D434-4F13-B804-CE804221B8E5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1" creationId="{9A4DC94C-CF41-4821-B11E-FA5AC01D4B66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2" creationId="{64C9538D-99F1-4B92-8C77-C2D4AFB35B4E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3" creationId="{F07DA77A-7A72-41EF-8B94-06976C6AE9D7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4" creationId="{ABB7F011-B90C-4DE9-919C-63F6237C578B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5" creationId="{1D6DD8C0-ECDA-489E-8188-A456B9F40DEC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6" creationId="{ECF26472-ACF4-4208-BD9F-DA851E55045F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7" creationId="{3EC8B46E-81EA-4F26-8C13-637E27B8B30C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8" creationId="{9062EA73-7DBC-4825-ADA5-C9F7A3E96D2D}"/>
          </ac:spMkLst>
        </pc:spChg>
        <pc:spChg chg="mod topLvl">
          <ac:chgData name="Abu Shaeed-Business Partner" userId="32fa582e-c93c-4078-9797-c04b53670d87" providerId="ADAL" clId="{F170EA8B-6560-4B8D-8BFD-15EF49269782}" dt="2018-10-23T09:14:38.934" v="416" actId="165"/>
          <ac:spMkLst>
            <pc:docMk/>
            <pc:sldMk cId="1613439833" sldId="262"/>
            <ac:spMk id="79" creationId="{E846CBCB-C2A4-4E2D-A46F-A7D797AB6F6E}"/>
          </ac:spMkLst>
        </pc:spChg>
        <pc:spChg chg="add del">
          <ac:chgData name="Abu Shaeed-Business Partner" userId="32fa582e-c93c-4078-9797-c04b53670d87" providerId="ADAL" clId="{F170EA8B-6560-4B8D-8BFD-15EF49269782}" dt="2018-10-23T09:08:33.900" v="170"/>
          <ac:spMkLst>
            <pc:docMk/>
            <pc:sldMk cId="1613439833" sldId="262"/>
            <ac:spMk id="80" creationId="{7F925E30-FD82-4303-A5FB-A00862D63ECD}"/>
          </ac:spMkLst>
        </pc:spChg>
        <pc:spChg chg="add del">
          <ac:chgData name="Abu Shaeed-Business Partner" userId="32fa582e-c93c-4078-9797-c04b53670d87" providerId="ADAL" clId="{F170EA8B-6560-4B8D-8BFD-15EF49269782}" dt="2018-10-23T09:08:45.999" v="172"/>
          <ac:spMkLst>
            <pc:docMk/>
            <pc:sldMk cId="1613439833" sldId="262"/>
            <ac:spMk id="81" creationId="{5B2F2892-D99E-4FFA-8350-1771204F5513}"/>
          </ac:spMkLst>
        </pc:spChg>
        <pc:spChg chg="add del mod">
          <ac:chgData name="Abu Shaeed-Business Partner" userId="32fa582e-c93c-4078-9797-c04b53670d87" providerId="ADAL" clId="{F170EA8B-6560-4B8D-8BFD-15EF49269782}" dt="2018-10-23T09:09:20.080" v="178" actId="478"/>
          <ac:spMkLst>
            <pc:docMk/>
            <pc:sldMk cId="1613439833" sldId="262"/>
            <ac:spMk id="82" creationId="{BAB16942-EDD5-47BE-921B-512BE50C847F}"/>
          </ac:spMkLst>
        </pc:spChg>
        <pc:grpChg chg="add del mod">
          <ac:chgData name="Abu Shaeed-Business Partner" userId="32fa582e-c93c-4078-9797-c04b53670d87" providerId="ADAL" clId="{F170EA8B-6560-4B8D-8BFD-15EF49269782}" dt="2018-10-23T09:14:38.934" v="416" actId="165"/>
          <ac:grpSpMkLst>
            <pc:docMk/>
            <pc:sldMk cId="1613439833" sldId="262"/>
            <ac:grpSpMk id="5" creationId="{D6FB963B-CA30-4A99-8740-A190E942F7FA}"/>
          </ac:grpSpMkLst>
        </pc:grpChg>
        <pc:picChg chg="del">
          <ac:chgData name="Abu Shaeed-Business Partner" userId="32fa582e-c93c-4078-9797-c04b53670d87" providerId="ADAL" clId="{F170EA8B-6560-4B8D-8BFD-15EF49269782}" dt="2018-10-23T09:06:18.499" v="1" actId="338"/>
          <ac:picMkLst>
            <pc:docMk/>
            <pc:sldMk cId="1613439833" sldId="262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48250-4FE1-4027-A5DB-399278113EE7}" type="datetimeFigureOut">
              <a:rPr lang="en-US" smtClean="0"/>
              <a:t>23/10/2018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76BAF-576D-4FB5-B1CD-E23CC4CC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Kindly follow</a:t>
            </a:r>
            <a:r>
              <a:rPr lang="en-US" sz="2000" b="1" baseline="0" dirty="0">
                <a:solidFill>
                  <a:srgbClr val="C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the guidelines mentioned in the notes section of every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rgbClr val="C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Lucida Sans" panose="020B0602030504020204" pitchFamily="34" charset="0"/>
              </a:rPr>
              <a:t>EIT General Presentation Guidelines</a:t>
            </a:r>
            <a:r>
              <a:rPr lang="en-US" b="1" baseline="0" dirty="0">
                <a:latin typeface="Lucida Sans" panose="020B0602030504020204" pitchFamily="34" charset="0"/>
              </a:rPr>
              <a:t> – Do’s and Don’ts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>
              <a:latin typeface="Lucida Sans" panose="020B0602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latin typeface="Lucida Sans" panose="020B0602030504020204" pitchFamily="34" charset="0"/>
              </a:rPr>
              <a:t>Do’s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Title and Agenda Slides are mandatory for every presentation.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Use only the predefined slide layouts.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Use more pictures, graphs and high quality graphics while limiting 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Keep the assigned space between text, graphics, tables.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Split and move content to a new slide in case it does not fit into a single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Use transitions and animations only if the subject matter requires it.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Arrange slides as per the stated Agenda.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>
                <a:latin typeface="Lucida Sans" panose="020B0602030504020204" pitchFamily="34" charset="0"/>
              </a:rPr>
              <a:t>Insert a Thank You slide at the end.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latin typeface="Lucida Sans" panose="020B0602030504020204" pitchFamily="34" charset="0"/>
              </a:rPr>
              <a:t>Don’ts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the Master Title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Place any content over master title slide image.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font type, size, color, alignment.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Line spacing or apply shadows to text.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Clutter the slide with too much text.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Overuse animations or transitions.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bullet styles.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Edit slide master.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slide background.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logos.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Modify slide footer.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Overlap text or any illustrations on Al-Futtaim brand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FA893-0650-4505-A245-D329CC3DB3D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FA893-0650-4505-A245-D329CC3DB3D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26920" y="3733800"/>
            <a:ext cx="5159717" cy="920862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tx1">
                    <a:lumMod val="50000"/>
                  </a:schemeClr>
                </a:solidFill>
                <a:latin typeface="Lucida Sans" panose="020B06020305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&lt;Click to Edit Topic of Presentation&gt;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89" y="2355953"/>
            <a:ext cx="3684534" cy="592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2148" y="6170400"/>
            <a:ext cx="701851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 /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354655" y="167761"/>
            <a:ext cx="6578222" cy="6687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tx1">
                    <a:lumMod val="50000"/>
                  </a:schemeClr>
                </a:solidFill>
                <a:latin typeface="Lucida Sans" panose="020B06020305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5673" y="1093782"/>
            <a:ext cx="8459553" cy="5337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2000" baseline="0">
                <a:latin typeface="Lucida Sans" panose="020B0602030504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/>
            </a:lvl2pPr>
            <a:lvl3pPr marL="1143000" indent="-228600">
              <a:buFont typeface="Wingdings" pitchFamily="2" charset="2"/>
              <a:buChar char="§"/>
              <a:defRPr sz="2200"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0" y="6431622"/>
            <a:ext cx="520626" cy="426378"/>
          </a:xfrm>
          <a:prstGeom prst="rect">
            <a:avLst/>
          </a:prstGeom>
        </p:spPr>
        <p:txBody>
          <a:bodyPr lIns="0" anchor="b" anchorCtr="0"/>
          <a:lstStyle>
            <a:lvl1pPr algn="r">
              <a:defRPr sz="1000">
                <a:latin typeface="Lucida Sans" panose="020B0602030504020204" pitchFamily="34" charset="0"/>
              </a:defRPr>
            </a:lvl1pPr>
          </a:lstStyle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‹#›</a:t>
            </a:fld>
            <a:endParaRPr lang="en-US" dirty="0">
              <a:solidFill>
                <a:srgbClr val="00349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2148" y="6170400"/>
            <a:ext cx="701851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960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C608337-178D-49C9-97C6-5349F3327D03}" type="slidenum">
              <a:rPr lang="en-US" altLang="zh-TW" smtClean="0">
                <a:solidFill>
                  <a:srgbClr val="D2D2D2">
                    <a:lumMod val="50000"/>
                  </a:srgbClr>
                </a:solidFill>
              </a:rPr>
              <a:pPr/>
              <a:t>‹#›</a:t>
            </a:fld>
            <a:endParaRPr lang="en-US" altLang="zh-TW" dirty="0">
              <a:solidFill>
                <a:srgbClr val="D2D2D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2148" y="6170400"/>
            <a:ext cx="701851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1430" y="1099177"/>
            <a:ext cx="8455025" cy="532217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54655" y="167761"/>
            <a:ext cx="6578222" cy="6687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1">
                    <a:lumMod val="50000"/>
                  </a:schemeClr>
                </a:solidFill>
                <a:latin typeface="Lucida Sans" panose="020B06020305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3339" y="653100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Lucida Sans" panose="020B0602030504020204" pitchFamily="34" charset="0"/>
              </a:defRPr>
            </a:lvl1pPr>
          </a:lstStyle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‹#›</a:t>
            </a:fld>
            <a:endParaRPr lang="en-US" dirty="0">
              <a:solidFill>
                <a:srgbClr val="00349E"/>
              </a:solidFill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3"/>
          </p:nvPr>
        </p:nvSpPr>
        <p:spPr>
          <a:xfrm>
            <a:off x="25685" y="6531008"/>
            <a:ext cx="2133600" cy="24479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3343BC2-DE64-4DAB-81A8-E8F81CC8BCE7}" type="datetime5">
              <a:rPr lang="en-US" smtClean="0">
                <a:solidFill>
                  <a:srgbClr val="00349E"/>
                </a:solidFill>
              </a:rPr>
              <a:pPr/>
              <a:t>23-Oct-18</a:t>
            </a:fld>
            <a:endParaRPr lang="en-GB" dirty="0">
              <a:solidFill>
                <a:srgbClr val="00349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2148" y="6170400"/>
            <a:ext cx="701851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26920" y="3733800"/>
            <a:ext cx="5159717" cy="920862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tx1">
                    <a:lumMod val="50000"/>
                  </a:schemeClr>
                </a:solidFill>
                <a:latin typeface="Lucida Sans" panose="020B06020305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&lt;Click to Edit Topic of Presentation&gt;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89" y="2355953"/>
            <a:ext cx="3684534" cy="5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8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7703" y="274638"/>
            <a:ext cx="689909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7040"/>
            <a:ext cx="8347753" cy="514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6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hf hdr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7703" y="274638"/>
            <a:ext cx="689909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7040"/>
            <a:ext cx="8347753" cy="514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2148" y="6170400"/>
            <a:ext cx="701851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homas_ashworth/2012/04/11/office-365-script-get-an-office-365-user-statistics-report/" TargetMode="External"/><Relationship Id="rId2" Type="http://schemas.openxmlformats.org/officeDocument/2006/relationships/hyperlink" Target="https://support.office.com/en-us/article/Activity-Reports-in-the-Office-365-admin-center-0d6dfb17-8582-4172-a9a9-aed7981502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14134" y="3720921"/>
            <a:ext cx="5664061" cy="920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1">
                    <a:lumMod val="50000"/>
                  </a:schemeClr>
                </a:solidFill>
                <a:latin typeface="Lucida Sans" panose="020B0602030504020204" pitchFamily="34" charset="0"/>
                <a:ea typeface="+mj-ea"/>
                <a:cs typeface="+mj-cs"/>
              </a:defRPr>
            </a:lvl1pPr>
          </a:lstStyle>
          <a:p>
            <a:endParaRPr lang="en-US" sz="2800" dirty="0"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M&amp;S – HK O365 Migration</a:t>
            </a:r>
          </a:p>
        </p:txBody>
      </p:sp>
    </p:spTree>
    <p:extLst>
      <p:ext uri="{BB962C8B-B14F-4D97-AF65-F5344CB8AC3E}">
        <p14:creationId xmlns:p14="http://schemas.microsoft.com/office/powerpoint/2010/main" val="69094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Reports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b="1" dirty="0"/>
              <a:t>The following report output is required to determine the modules and volumes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Office 365 Activity report for all the Office 365 components individually :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  <a:hlinkClick r:id="rId2"/>
              </a:rPr>
              <a:t>https://support.office.com/en-us/article/Activity-Reports-in-the-Office-365-admin-center-0d6dfb17-8582-4172-a9a9-aed798150263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Mailbox utilization report: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  <a:hlinkClick r:id="rId3"/>
              </a:rPr>
              <a:t>https://blogs.technet.microsoft.com/thomas_ashworth/2012/04/11/office-365-script-get-an-office-365-user-statistics-report/</a:t>
            </a:r>
            <a:r>
              <a:rPr lang="en-US" sz="1800" dirty="0">
                <a:latin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10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flipH="1">
            <a:off x="0" y="6430963"/>
            <a:ext cx="520700" cy="427037"/>
          </a:xfrm>
          <a:prstGeom prst="rect">
            <a:avLst/>
          </a:prstGeom>
        </p:spPr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11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2</a:t>
            </a:fld>
            <a:endParaRPr lang="en-US" dirty="0">
              <a:solidFill>
                <a:srgbClr val="00349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046" y="1230923"/>
            <a:ext cx="8100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Information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Migration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Key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Reports Required</a:t>
            </a:r>
          </a:p>
        </p:txBody>
      </p:sp>
    </p:spTree>
    <p:extLst>
      <p:ext uri="{BB962C8B-B14F-4D97-AF65-F5344CB8AC3E}">
        <p14:creationId xmlns:p14="http://schemas.microsoft.com/office/powerpoint/2010/main" val="301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Information Required for Migration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lvl="1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following information is required for estimating the migration timelines and finalizing the plan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Mail domains in use by affected users.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Current Internet Bandwidth at M&amp;S HK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Client devices in use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Mailbox size, SharePoint and OneDrive Statistics 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Email send/receive limits.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Room mailboxes, Shared mailboxes, Distribution/Security groups, Rules specific to the domain and SMTP Relays.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DLP Rules, Spam filtering and malware settings, OOF settings per mailbox.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Default language used in Mailboxes.</a:t>
            </a:r>
          </a:p>
          <a:p>
            <a:pPr lvl="2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Mail forwarding settings, mailbox permissions specifically assigned by users if any.</a:t>
            </a:r>
          </a:p>
          <a:p>
            <a:pPr lvl="1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lvl="1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lvl="1" algn="just">
              <a:buClr>
                <a:srgbClr val="001A4F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 algn="just">
              <a:buClr>
                <a:srgbClr val="001A4F"/>
              </a:buClr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3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+mn-lt"/>
              </a:rPr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349E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1093782"/>
            <a:ext cx="8622042" cy="5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Migration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84723" y="3141657"/>
            <a:ext cx="8459553" cy="5337840"/>
          </a:xfrm>
        </p:spPr>
        <p:txBody>
          <a:bodyPr>
            <a:normAutofit/>
          </a:bodyPr>
          <a:lstStyle/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5</a:t>
            </a:fld>
            <a:endParaRPr lang="en-US" dirty="0">
              <a:solidFill>
                <a:srgbClr val="00349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B963B-CA30-4A99-8740-A190E942F7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573" y="1463675"/>
            <a:ext cx="8728081" cy="4932365"/>
            <a:chOff x="181" y="868"/>
            <a:chExt cx="5498" cy="31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0CF2690-61D8-4CA4-8B13-D68E9ED446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1" y="950"/>
              <a:ext cx="5381" cy="3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0DA255C-C093-4DDB-9385-985CB35D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868"/>
              <a:ext cx="910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CBDCFF3-4DBD-4869-B5D4-66304E40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868"/>
              <a:ext cx="910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51A4C15-460B-49E5-814E-3A5A0CE9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931"/>
              <a:ext cx="74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Add navya.co.id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As accepted domain in </a:t>
              </a:r>
              <a:r>
                <a:rPr lang="en-US" altLang="en-US" sz="14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onpremise</a:t>
              </a: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AD.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FD42CBF-9D93-4E1F-A0ED-B8F3DA1E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07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D3A0C4D8-963E-4CE8-8764-7FFB4500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120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A81EE02-B03D-44AB-84B6-8C8F4A08D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3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E64D359-4223-4392-BE3E-7CFB96D2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1339"/>
              <a:ext cx="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E7889998-E5F7-454C-BB14-BA29DA457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931"/>
              <a:ext cx="1043" cy="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Export user details from </a:t>
              </a:r>
              <a:r>
                <a:rPr lang="en-US" sz="140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Navya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O365 Tenant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28773C4-435D-47AD-A7F4-86CE6F6D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868"/>
              <a:ext cx="910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D39B3FC2-D8DA-458E-86D3-632E6680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07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708BA0FE-CDA7-43E8-90EA-DA2E66B8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868"/>
              <a:ext cx="910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2EC4B250-DCCA-447A-93C4-1CBCEC4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868"/>
              <a:ext cx="910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5E2218FD-5013-4CF0-8D7A-2B818DBAC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950"/>
              <a:ext cx="75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Create 1 test user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To performing tests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0043301-E573-4532-9C7D-E473DEB5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1079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D0CEBE5A-9569-448B-A65D-CC1D155D6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079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89ED1B9E-7784-4C27-9A62-F234980DF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107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4C2654AD-D08E-49BE-A311-474DC11E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20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552ED856-2FBE-418C-9ED4-2B14944E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13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88761BE8-2C28-4291-8954-9E1B30CC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868"/>
              <a:ext cx="910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F7648EF-C5BA-4A39-AB16-C579394F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868"/>
              <a:ext cx="910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7F9A1DCD-4BFF-401E-8AA5-8DA4D9755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1079"/>
              <a:ext cx="7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Finalize Cutover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</a:t>
              </a:r>
              <a:r>
                <a:rPr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ate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CE6C3D03-64A4-4E8D-9BA3-48AAE447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20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F254B21E-3303-4BE6-950A-5C9BB3896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120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DB8A1C6-DAB1-4520-83BE-CB38D47E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09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F83401B8-C6CB-4C9A-85EC-D77E962D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2265"/>
              <a:ext cx="909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7A2DD2F4-ED57-4C8F-ACA6-40E1070C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346"/>
              <a:ext cx="6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Perform Beta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9F7D8B3D-21A6-4354-B2E0-97EEECE5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2476"/>
              <a:ext cx="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FFC40FDA-82CE-4612-9502-A1E6E65C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476"/>
              <a:ext cx="64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Actual Users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AB46F581-A964-4654-9456-C5A5DA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2476"/>
              <a:ext cx="12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3483CEC3-28BB-414F-984A-17BF985CC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476"/>
              <a:ext cx="22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for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2987536E-6B5A-4887-B64E-9335A47A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2606"/>
              <a:ext cx="90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test and revert to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384505B2-C797-4316-98AE-C17C05AC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2736"/>
              <a:ext cx="40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original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4283E3EA-5445-4906-9236-8267771A6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265"/>
              <a:ext cx="910" cy="684"/>
            </a:xfrm>
            <a:prstGeom prst="rect">
              <a:avLst/>
            </a:prstGeom>
            <a:solidFill>
              <a:srgbClr val="E5B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CB47E7-8701-4F2D-A6D4-33CF8D34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265"/>
              <a:ext cx="910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C2970AA7-2DAD-40D6-952B-63EA5166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41"/>
              <a:ext cx="5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Cutover Day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17A0EAC9-A933-4EBC-965E-7A6B66109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265"/>
              <a:ext cx="909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BDB5B7DA-1CF7-4CDE-BEBE-4FDC9E6FD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265"/>
              <a:ext cx="909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E398224D-BAA5-4B91-9FD6-752C422F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2346"/>
              <a:ext cx="6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Initiate the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6FFB0EEC-A293-44F6-94A5-F10B0198B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2476"/>
              <a:ext cx="873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Production users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BDE3F025-0BDB-4977-A97A-74F0A9D9A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606"/>
              <a:ext cx="65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migration in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8B2D4736-23B4-440F-B886-AE3417A9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" y="2736"/>
              <a:ext cx="42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Batches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3452F699-2327-4D9D-B097-E78E2920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193"/>
              <a:ext cx="1625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BF6E8DAA-3C7F-4302-89BD-03962E9F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193"/>
              <a:ext cx="1625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1B4A9EBD-7323-46A3-94C1-D5DE403E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3339"/>
              <a:ext cx="67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Perform post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0990EBFD-BD56-4F66-8D58-91DF4A58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3339"/>
              <a:ext cx="9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CE98E729-93E9-4D30-946C-51A950991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339"/>
              <a:ext cx="77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migration tasks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7246304D-96B1-4F8A-B4A3-A2EEF5EC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339"/>
              <a:ext cx="1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26649364-3ABB-4816-99FD-64E4A82A3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3469"/>
              <a:ext cx="170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Configure Outlook Profile once the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84D80E5D-38DE-4E7A-9D98-7AC8BAE6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599"/>
              <a:ext cx="152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content migration is completed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41801307-AC7F-4036-A0E1-B98CEEDE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" y="3599"/>
              <a:ext cx="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B887ABBF-DB0F-4458-95A0-5BEE9D87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265"/>
              <a:ext cx="909" cy="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D6931898-01DC-4591-B743-1A04A18E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265"/>
              <a:ext cx="909" cy="68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98A85EE-4CFE-47DA-AABC-130D035D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476"/>
              <a:ext cx="81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Initiate Sync for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A9FF67C3-D9C7-4A95-8B26-958FA190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606"/>
              <a:ext cx="50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 data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64E5EA68-86FC-4585-B746-1698E3738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1552"/>
              <a:ext cx="4093" cy="609"/>
            </a:xfrm>
            <a:custGeom>
              <a:avLst/>
              <a:gdLst>
                <a:gd name="T0" fmla="*/ 4093 w 4093"/>
                <a:gd name="T1" fmla="*/ 0 h 609"/>
                <a:gd name="T2" fmla="*/ 4093 w 4093"/>
                <a:gd name="T3" fmla="*/ 328 h 609"/>
                <a:gd name="T4" fmla="*/ 0 w 4093"/>
                <a:gd name="T5" fmla="*/ 328 h 609"/>
                <a:gd name="T6" fmla="*/ 0 w 4093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3" h="609">
                  <a:moveTo>
                    <a:pt x="4093" y="0"/>
                  </a:moveTo>
                  <a:lnTo>
                    <a:pt x="4093" y="328"/>
                  </a:lnTo>
                  <a:lnTo>
                    <a:pt x="0" y="328"/>
                  </a:lnTo>
                  <a:lnTo>
                    <a:pt x="0" y="609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CD8690CC-64CC-4D74-8B53-50B875774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" y="2151"/>
              <a:ext cx="77" cy="114"/>
            </a:xfrm>
            <a:custGeom>
              <a:avLst/>
              <a:gdLst>
                <a:gd name="T0" fmla="*/ 77 w 77"/>
                <a:gd name="T1" fmla="*/ 0 h 114"/>
                <a:gd name="T2" fmla="*/ 39 w 77"/>
                <a:gd name="T3" fmla="*/ 114 h 114"/>
                <a:gd name="T4" fmla="*/ 0 w 77"/>
                <a:gd name="T5" fmla="*/ 0 h 114"/>
                <a:gd name="T6" fmla="*/ 77 w 77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14">
                  <a:moveTo>
                    <a:pt x="77" y="0"/>
                  </a:moveTo>
                  <a:lnTo>
                    <a:pt x="39" y="114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16FCEBC6-5B39-46F6-B865-E6FA22884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1210"/>
              <a:ext cx="340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617FD554-3992-4881-B9EF-8B6B0B0F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172"/>
              <a:ext cx="114" cy="76"/>
            </a:xfrm>
            <a:custGeom>
              <a:avLst/>
              <a:gdLst>
                <a:gd name="T0" fmla="*/ 0 w 114"/>
                <a:gd name="T1" fmla="*/ 0 h 76"/>
                <a:gd name="T2" fmla="*/ 114 w 114"/>
                <a:gd name="T3" fmla="*/ 38 h 76"/>
                <a:gd name="T4" fmla="*/ 0 w 114"/>
                <a:gd name="T5" fmla="*/ 76 h 76"/>
                <a:gd name="T6" fmla="*/ 0 w 114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6">
                  <a:moveTo>
                    <a:pt x="0" y="0"/>
                  </a:moveTo>
                  <a:lnTo>
                    <a:pt x="114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DEBB49FF-28DD-4A20-8329-F256CA315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" y="1210"/>
              <a:ext cx="36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1325EFB7-A079-41B3-B3F1-C869532D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1172"/>
              <a:ext cx="114" cy="76"/>
            </a:xfrm>
            <a:custGeom>
              <a:avLst/>
              <a:gdLst>
                <a:gd name="T0" fmla="*/ 0 w 114"/>
                <a:gd name="T1" fmla="*/ 0 h 76"/>
                <a:gd name="T2" fmla="*/ 114 w 114"/>
                <a:gd name="T3" fmla="*/ 38 h 76"/>
                <a:gd name="T4" fmla="*/ 0 w 114"/>
                <a:gd name="T5" fmla="*/ 76 h 76"/>
                <a:gd name="T6" fmla="*/ 0 w 114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6">
                  <a:moveTo>
                    <a:pt x="0" y="0"/>
                  </a:moveTo>
                  <a:lnTo>
                    <a:pt x="114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A244C36-D434-4F13-B804-CE804221B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1210"/>
              <a:ext cx="32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9A4DC94C-CF41-4821-B11E-FA5AC01D4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1172"/>
              <a:ext cx="114" cy="76"/>
            </a:xfrm>
            <a:custGeom>
              <a:avLst/>
              <a:gdLst>
                <a:gd name="T0" fmla="*/ 0 w 114"/>
                <a:gd name="T1" fmla="*/ 0 h 76"/>
                <a:gd name="T2" fmla="*/ 114 w 114"/>
                <a:gd name="T3" fmla="*/ 38 h 76"/>
                <a:gd name="T4" fmla="*/ 0 w 114"/>
                <a:gd name="T5" fmla="*/ 76 h 76"/>
                <a:gd name="T6" fmla="*/ 0 w 114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6">
                  <a:moveTo>
                    <a:pt x="0" y="0"/>
                  </a:moveTo>
                  <a:lnTo>
                    <a:pt x="114" y="38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64C9538D-99F1-4B92-8C77-C2D4AFB35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2607"/>
              <a:ext cx="28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F07DA77A-7A72-41EF-8B94-06976C6A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" y="2569"/>
              <a:ext cx="114" cy="77"/>
            </a:xfrm>
            <a:custGeom>
              <a:avLst/>
              <a:gdLst>
                <a:gd name="T0" fmla="*/ 0 w 114"/>
                <a:gd name="T1" fmla="*/ 0 h 77"/>
                <a:gd name="T2" fmla="*/ 114 w 114"/>
                <a:gd name="T3" fmla="*/ 38 h 77"/>
                <a:gd name="T4" fmla="*/ 0 w 114"/>
                <a:gd name="T5" fmla="*/ 77 h 77"/>
                <a:gd name="T6" fmla="*/ 0 w 114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7">
                  <a:moveTo>
                    <a:pt x="0" y="0"/>
                  </a:moveTo>
                  <a:lnTo>
                    <a:pt x="11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ABB7F011-B90C-4DE9-919C-63F6237C5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2607"/>
              <a:ext cx="285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1D6DD8C0-ECDA-489E-8188-A456B9F4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569"/>
              <a:ext cx="114" cy="77"/>
            </a:xfrm>
            <a:custGeom>
              <a:avLst/>
              <a:gdLst>
                <a:gd name="T0" fmla="*/ 0 w 114"/>
                <a:gd name="T1" fmla="*/ 0 h 77"/>
                <a:gd name="T2" fmla="*/ 114 w 114"/>
                <a:gd name="T3" fmla="*/ 38 h 77"/>
                <a:gd name="T4" fmla="*/ 0 w 114"/>
                <a:gd name="T5" fmla="*/ 77 h 77"/>
                <a:gd name="T6" fmla="*/ 0 w 114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7">
                  <a:moveTo>
                    <a:pt x="0" y="0"/>
                  </a:moveTo>
                  <a:lnTo>
                    <a:pt x="11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ECF26472-ACF4-4208-BD9F-DA851E550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07"/>
              <a:ext cx="448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3EC8B46E-81EA-4F26-8C13-637E27B8B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" y="2569"/>
              <a:ext cx="114" cy="77"/>
            </a:xfrm>
            <a:custGeom>
              <a:avLst/>
              <a:gdLst>
                <a:gd name="T0" fmla="*/ 0 w 114"/>
                <a:gd name="T1" fmla="*/ 0 h 77"/>
                <a:gd name="T2" fmla="*/ 114 w 114"/>
                <a:gd name="T3" fmla="*/ 38 h 77"/>
                <a:gd name="T4" fmla="*/ 0 w 114"/>
                <a:gd name="T5" fmla="*/ 77 h 77"/>
                <a:gd name="T6" fmla="*/ 0 w 114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7">
                  <a:moveTo>
                    <a:pt x="0" y="0"/>
                  </a:moveTo>
                  <a:lnTo>
                    <a:pt x="11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062EA73-7DBC-4825-ADA5-C9F7A3E96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2949"/>
              <a:ext cx="0" cy="14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E846CBCB-C2A4-4E2D-A46F-A7D797AB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3079"/>
              <a:ext cx="76" cy="114"/>
            </a:xfrm>
            <a:custGeom>
              <a:avLst/>
              <a:gdLst>
                <a:gd name="T0" fmla="*/ 76 w 76"/>
                <a:gd name="T1" fmla="*/ 0 h 114"/>
                <a:gd name="T2" fmla="*/ 38 w 76"/>
                <a:gd name="T3" fmla="*/ 114 h 114"/>
                <a:gd name="T4" fmla="*/ 0 w 76"/>
                <a:gd name="T5" fmla="*/ 0 h 114"/>
                <a:gd name="T6" fmla="*/ 76 w 7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14">
                  <a:moveTo>
                    <a:pt x="76" y="0"/>
                  </a:moveTo>
                  <a:lnTo>
                    <a:pt x="38" y="1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4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u="sng" dirty="0">
                <a:latin typeface="+mn-lt"/>
              </a:rPr>
              <a:t>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As new ID’s are being assigned to users the profile will need to be recreated on each user machine. This requires us to touch each machine. Hence a </a:t>
            </a:r>
            <a:r>
              <a:rPr lang="en-US" sz="1800" b="1" u="sng" dirty="0">
                <a:latin typeface="+mn-lt"/>
              </a:rPr>
              <a:t>batch migration </a:t>
            </a:r>
            <a:r>
              <a:rPr lang="en-US" sz="1800" dirty="0">
                <a:latin typeface="+mn-lt"/>
              </a:rPr>
              <a:t>is proposed post cutover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Email forwarding will have to be enabled on the Source tenant for the migrated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b="1" u="sng" dirty="0">
                <a:latin typeface="+mn-lt"/>
              </a:rPr>
              <a:t>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User logon credentials and email domain will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User PST (if any) will have to be reattached to the new profile.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User outlook address cache will no longer be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Recurring Meetings with no end date will have to be recreated.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OneDrive and SharePoint local synchronization will have to be re-established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6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Mailbox Migration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b="1" dirty="0">
                <a:latin typeface="+mn-lt"/>
              </a:rPr>
              <a:t>Source Tenant :- M&amp;S UK IT</a:t>
            </a:r>
          </a:p>
          <a:p>
            <a:r>
              <a:rPr lang="en-US" sz="1400" u="sng" dirty="0">
                <a:latin typeface="+mn-lt"/>
              </a:rPr>
              <a:t>Pre 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Create a source admin account and assign application Impersonation permission.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Export user list to CSV.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Provide Permission and Sharing details for Exchange Online.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Provide 5 test accounts.</a:t>
            </a:r>
          </a:p>
          <a:p>
            <a:r>
              <a:rPr lang="en-US" sz="1400" u="sng" dirty="0">
                <a:latin typeface="+mn-lt"/>
              </a:rPr>
              <a:t>Post 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Setup email forwarding for the users once they are migrated.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Export X500 address along with Display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Set Automatic reply, for all the migrated users.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Target Tenant :- AFG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Create a Target admin account and assign application Impersonation permission.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Create users in AFG AD and sync it to Office 365.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Perform migrations for Exchange Online.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Add and verify the domain and assign it to the users (UPN Suffix).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Import X500 addresses.</a:t>
            </a:r>
          </a:p>
          <a:p>
            <a:br>
              <a:rPr lang="en-US" sz="1400" dirty="0">
                <a:latin typeface="+mn-lt"/>
              </a:rPr>
            </a:br>
            <a:r>
              <a:rPr lang="en-US" sz="1400" b="1" dirty="0">
                <a:latin typeface="+mn-lt"/>
              </a:rPr>
              <a:t>M&amp;S HK IT: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Create  New Outlook profile for users being migrated.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Enter new credentials in their Outlook profile. (The new profile will be completely synced from Cloud).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Password change at first logon.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Delete and recreate corrupted recurring meetings.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7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54" y="167761"/>
            <a:ext cx="7460571" cy="66874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Migration of O365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latin typeface="+mn-lt"/>
              </a:rPr>
              <a:t>The following steps capture High level design for OneDrive and SharePoint Document Library migration. Others modules migration steps TBD post discovery.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n-lt"/>
              </a:rPr>
              <a:t>Source Tenant :- M&amp;S UK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Provide permission and sharing details for SharePoint and OneDrive.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SharePoint Groups and User account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Add administrative privileges to the OneDrive site.</a:t>
            </a: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n-lt"/>
              </a:rPr>
              <a:t>Target Tenant :- AFG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Perform migration for SharePoint Online and OneDrive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Bulk creation of OneDrive for business Sites.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+mn-lt"/>
              </a:rPr>
              <a:t>Add permissions and sharing information.</a:t>
            </a:r>
          </a:p>
          <a:p>
            <a:br>
              <a:rPr lang="en-US" sz="1400" dirty="0">
                <a:solidFill>
                  <a:srgbClr val="FF0000"/>
                </a:solidFill>
                <a:latin typeface="+mn-lt"/>
              </a:rPr>
            </a:br>
            <a:r>
              <a:rPr lang="en-US" sz="1400" b="1" dirty="0">
                <a:solidFill>
                  <a:srgbClr val="002060"/>
                </a:solidFill>
                <a:latin typeface="+mn-lt"/>
              </a:rPr>
              <a:t>M&amp;S HK IT: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Update SharePoint URL and OneDrive URL.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Re-establish OneDrive and SharePoint Local synchronization.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8</a:t>
            </a:fld>
            <a:endParaRPr lang="en-US" dirty="0">
              <a:solidFill>
                <a:srgbClr val="003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B51D-5922-4F26-B0C3-515C2692F206}" type="slidenum">
              <a:rPr lang="en-US" smtClean="0">
                <a:solidFill>
                  <a:srgbClr val="00349E"/>
                </a:solidFill>
              </a:rPr>
              <a:pPr/>
              <a:t>9</a:t>
            </a:fld>
            <a:endParaRPr lang="en-US" dirty="0">
              <a:solidFill>
                <a:srgbClr val="00349E"/>
              </a:solidFill>
            </a:endParaRPr>
          </a:p>
        </p:txBody>
      </p:sp>
      <p:graphicFrame>
        <p:nvGraphicFramePr>
          <p:cNvPr id="13" name="Table Placeholder 1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08767906"/>
              </p:ext>
            </p:extLst>
          </p:nvPr>
        </p:nvGraphicFramePr>
        <p:xfrm>
          <a:off x="177798" y="1098550"/>
          <a:ext cx="8889140" cy="191740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2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 Risk Identified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Possibility 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Implications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 Option to Overcome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Cutover migration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Based on the statistics and Bandwidth availability.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Network Bottleneck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Perform migration in Batches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SharePoint and OneDrive </a:t>
                      </a:r>
                      <a:r>
                        <a:rPr lang="en-US" sz="14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     </a:t>
                      </a:r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Shared Permissions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We require the list of  existing permissions.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Loss of Sharing or permissions both Internal/External.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Manually apply permission.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36576" marR="36576" marT="36576" marB="365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theme/theme1.xml><?xml version="1.0" encoding="utf-8"?>
<a:theme xmlns:a="http://schemas.openxmlformats.org/drawingml/2006/main" name="1_EIT_General_Presentation">
  <a:themeElements>
    <a:clrScheme name="Al-Futtaim">
      <a:dk1>
        <a:srgbClr val="00349E"/>
      </a:dk1>
      <a:lt1>
        <a:sysClr val="window" lastClr="FFFFFF"/>
      </a:lt1>
      <a:dk2>
        <a:srgbClr val="666666"/>
      </a:dk2>
      <a:lt2>
        <a:srgbClr val="D2D2D2"/>
      </a:lt2>
      <a:accent1>
        <a:srgbClr val="00349E"/>
      </a:accent1>
      <a:accent2>
        <a:srgbClr val="B8CFFF"/>
      </a:accent2>
      <a:accent3>
        <a:srgbClr val="72A0FF"/>
      </a:accent3>
      <a:accent4>
        <a:srgbClr val="2B71FF"/>
      </a:accent4>
      <a:accent5>
        <a:srgbClr val="005BD3"/>
      </a:accent5>
      <a:accent6>
        <a:srgbClr val="002676"/>
      </a:accent6>
      <a:hlink>
        <a:srgbClr val="00194F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12700" algn="ctr">
          <a:solidFill>
            <a:srgbClr val="92D050"/>
          </a:solidFill>
          <a:miter lim="800000"/>
          <a:headEnd/>
          <a:tailEnd/>
        </a:ln>
      </a:spPr>
      <a:bodyPr wrap="none" anchor="ctr"/>
      <a:lstStyle>
        <a:defPPr algn="ctr">
          <a:defRPr sz="900" dirty="0" smtClean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EIT 1Team Template format" id="{D2274AFD-2788-4725-8A89-ECFEE5B35830}" vid="{9C33C8CC-A3F0-4AE3-9A6A-1C2F75F126B7}"/>
    </a:ext>
  </a:extLst>
</a:theme>
</file>

<file path=ppt/theme/theme2.xml><?xml version="1.0" encoding="utf-8"?>
<a:theme xmlns:a="http://schemas.openxmlformats.org/drawingml/2006/main" name="AFG-EIT-IG-TP-03_EIT-General-Presentation-Template">
  <a:themeElements>
    <a:clrScheme name="Al-Futtaim">
      <a:dk1>
        <a:srgbClr val="00349E"/>
      </a:dk1>
      <a:lt1>
        <a:sysClr val="window" lastClr="FFFFFF"/>
      </a:lt1>
      <a:dk2>
        <a:srgbClr val="666666"/>
      </a:dk2>
      <a:lt2>
        <a:srgbClr val="D2D2D2"/>
      </a:lt2>
      <a:accent1>
        <a:srgbClr val="00349E"/>
      </a:accent1>
      <a:accent2>
        <a:srgbClr val="B8CFFF"/>
      </a:accent2>
      <a:accent3>
        <a:srgbClr val="72A0FF"/>
      </a:accent3>
      <a:accent4>
        <a:srgbClr val="2B71FF"/>
      </a:accent4>
      <a:accent5>
        <a:srgbClr val="005BD3"/>
      </a:accent5>
      <a:accent6>
        <a:srgbClr val="002676"/>
      </a:accent6>
      <a:hlink>
        <a:srgbClr val="00194F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T 1Team Template format" id="{D2274AFD-2788-4725-8A89-ECFEE5B35830}" vid="{783BFCEF-1453-43BD-A75D-35BFA3A6F3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5898acf7-8989-428b-a323-d2fb15319613">12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A678F8A10684DBFD9882C6A0C4980" ma:contentTypeVersion="1" ma:contentTypeDescription="Create a new document." ma:contentTypeScope="" ma:versionID="10818b4d86c8e4b0fbeef16f2388d320">
  <xsd:schema xmlns:xsd="http://www.w3.org/2001/XMLSchema" xmlns:xs="http://www.w3.org/2001/XMLSchema" xmlns:p="http://schemas.microsoft.com/office/2006/metadata/properties" xmlns:ns2="5898acf7-8989-428b-a323-d2fb15319613" targetNamespace="http://schemas.microsoft.com/office/2006/metadata/properties" ma:root="true" ma:fieldsID="4cbe7d434a95058eef35c1776ffed89a" ns2:_="">
    <xsd:import namespace="5898acf7-8989-428b-a323-d2fb15319613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8acf7-8989-428b-a323-d2fb1531961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list="{8447f060-1c44-4f4e-8d75-8c73a557a2f3}" ma:internalName="Category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92180-344D-4477-8116-4C954836EE60}">
  <ds:schemaRefs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898acf7-8989-428b-a323-d2fb1531961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E134F9-D061-4DC6-B9CE-181DFD300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8acf7-8989-428b-a323-d2fb15319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C40618-64A3-486B-B15F-8A99261A3A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AFG-EIT-IG-TP-03_EIT-General-Presentation-Template</Template>
  <TotalTime>526</TotalTime>
  <Words>847</Words>
  <Application>Microsoft Office PowerPoint</Application>
  <PresentationFormat>On-screen Show (4:3)</PresentationFormat>
  <Paragraphs>182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Lucida Sans</vt:lpstr>
      <vt:lpstr>Verdana</vt:lpstr>
      <vt:lpstr>Wingdings</vt:lpstr>
      <vt:lpstr>1_EIT_General_Presentation</vt:lpstr>
      <vt:lpstr>AFG-EIT-IG-TP-03_EIT-General-Presentation-Template</vt:lpstr>
      <vt:lpstr>M&amp;S – HK O365 Migration</vt:lpstr>
      <vt:lpstr>Agenda</vt:lpstr>
      <vt:lpstr>Information Required for Migration</vt:lpstr>
      <vt:lpstr>Architecture</vt:lpstr>
      <vt:lpstr>Migration Steps</vt:lpstr>
      <vt:lpstr>Key considerations</vt:lpstr>
      <vt:lpstr>Steps for Mailbox Migration</vt:lpstr>
      <vt:lpstr>Steps for Migration of O365 components</vt:lpstr>
      <vt:lpstr>Risks</vt:lpstr>
      <vt:lpstr>Reports Required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M&amp;S– O365 Migration</dc:title>
  <dc:creator>Abu Shaeed-Business Partner</dc:creator>
  <cp:lastModifiedBy>Abu Shaeed-Business Partner</cp:lastModifiedBy>
  <cp:revision>34</cp:revision>
  <dcterms:created xsi:type="dcterms:W3CDTF">2017-09-11T06:06:56Z</dcterms:created>
  <dcterms:modified xsi:type="dcterms:W3CDTF">2018-10-23T09:17:06Z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0x010100C97A678F8A10684DBFD9882C6A0C4980</vt:lpwstr>
  </property>
</Properties>
</file>