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6"/>
  </p:notesMasterIdLst>
  <p:handoutMasterIdLst>
    <p:handoutMasterId r:id="rId27"/>
  </p:handoutMasterIdLst>
  <p:sldIdLst>
    <p:sldId id="318" r:id="rId2"/>
    <p:sldId id="967" r:id="rId3"/>
    <p:sldId id="968" r:id="rId4"/>
    <p:sldId id="966" r:id="rId5"/>
    <p:sldId id="970" r:id="rId6"/>
    <p:sldId id="930" r:id="rId7"/>
    <p:sldId id="965" r:id="rId8"/>
    <p:sldId id="931" r:id="rId9"/>
    <p:sldId id="955" r:id="rId10"/>
    <p:sldId id="954" r:id="rId11"/>
    <p:sldId id="956" r:id="rId12"/>
    <p:sldId id="938" r:id="rId13"/>
    <p:sldId id="958" r:id="rId14"/>
    <p:sldId id="933" r:id="rId15"/>
    <p:sldId id="945" r:id="rId16"/>
    <p:sldId id="944" r:id="rId17"/>
    <p:sldId id="943" r:id="rId18"/>
    <p:sldId id="971" r:id="rId19"/>
    <p:sldId id="973" r:id="rId20"/>
    <p:sldId id="972" r:id="rId21"/>
    <p:sldId id="942" r:id="rId22"/>
    <p:sldId id="962" r:id="rId23"/>
    <p:sldId id="960" r:id="rId24"/>
    <p:sldId id="927" r:id="rId25"/>
  </p:sldIdLst>
  <p:sldSz cx="9144000" cy="6858000" type="screen4x3"/>
  <p:notesSz cx="6791325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2">
          <p15:clr>
            <a:srgbClr val="A4A3A4"/>
          </p15:clr>
        </p15:guide>
        <p15:guide id="2" pos="2896">
          <p15:clr>
            <a:srgbClr val="A4A3A4"/>
          </p15:clr>
        </p15:guide>
        <p15:guide id="3" pos="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9900"/>
    <a:srgbClr val="FF9933"/>
    <a:srgbClr val="FF66FF"/>
    <a:srgbClr val="FF3300"/>
    <a:srgbClr val="FF0000"/>
    <a:srgbClr val="66FF33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3" autoAdjust="0"/>
  </p:normalViewPr>
  <p:slideViewPr>
    <p:cSldViewPr snapToGrid="0">
      <p:cViewPr varScale="1">
        <p:scale>
          <a:sx n="110" d="100"/>
          <a:sy n="110" d="100"/>
        </p:scale>
        <p:origin x="1644" y="96"/>
      </p:cViewPr>
      <p:guideLst>
        <p:guide orient="horz" pos="2992"/>
        <p:guide pos="2896"/>
        <p:guide pos="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4344" y="-57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 defTabSz="917575">
              <a:defRPr sz="12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defTabSz="917575">
              <a:defRPr sz="12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816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4C8A753-D3ED-4A0A-B491-38A97EE92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7840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defTabSz="917575">
              <a:defRPr sz="1200" i="1" smtClean="0">
                <a:latin typeface="Eurostile" pitchFamily="34" charset="0"/>
              </a:defRPr>
            </a:lvl1pPr>
          </a:lstStyle>
          <a:p>
            <a:pPr>
              <a:defRPr/>
            </a:pPr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816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1" tIns="45875" rIns="91751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2C382E6-CC36-47CE-ABC6-11E2CE5FD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urostil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urostil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urostil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urostil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B002-7F04-4D53-8222-9CD9E0311297}" type="slidenum">
              <a:rPr lang="en-US"/>
              <a:pPr/>
              <a:t>1</a:t>
            </a:fld>
            <a:endParaRPr lang="en-US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9191C-7CB0-4816-8E77-96F05395F82E}" type="slidenum">
              <a:rPr lang="en-US"/>
              <a:pPr/>
              <a:t>17</a:t>
            </a:fld>
            <a:endParaRPr lang="en-US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ACC09-4D42-49D1-AD78-5ACA6CA6EF40}" type="slidenum">
              <a:rPr lang="en-US"/>
              <a:pPr/>
              <a:t>6</a:t>
            </a:fld>
            <a:endParaRPr lang="en-US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ACC09-4D42-49D1-AD78-5ACA6CA6EF40}" type="slidenum">
              <a:rPr lang="en-US"/>
              <a:pPr/>
              <a:t>7</a:t>
            </a:fld>
            <a:endParaRPr lang="en-US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8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9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11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39E69-C550-4D70-BFE0-C86633D765F1}" type="slidenum">
              <a:rPr lang="en-US"/>
              <a:pPr/>
              <a:t>14</a:t>
            </a:fld>
            <a:endParaRPr 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A3B7C-13D9-44CA-AD7D-28BF0F477E0B}" type="slidenum">
              <a:rPr lang="en-US"/>
              <a:pPr/>
              <a:t>16</a:t>
            </a:fld>
            <a:endParaRPr lang="en-US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AD7D6-619B-4F4F-B73C-47B06D9DC439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332F9205-036D-49E3-B895-F2566E64B90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13D62-97E5-4A96-B7C0-ABEE9ECE7930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85257-496E-43F6-A8D3-4C698810B55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21FCB-B56E-4208-B584-6E5B54BC1651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51C6-82EA-488D-9118-E992BDBB11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1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736F-6DC1-493A-ADA2-C35F5C13D488}" type="datetime5">
              <a:rPr lang="ru-RU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87CB-02EA-47ED-BC2F-7388C298DE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4EF4B-21EF-4EE0-AFB7-350E2B76B919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F688A-CF6F-4A11-84B4-5BC01CBEC92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8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6BE7375-92B3-47A6-8263-6D9DD1C6C98D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E80EDE6-03D2-4305-BA12-77F0BE3C153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0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14309-8F44-4384-B7DB-A31DA0C9D8C9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07079-AC21-4BFE-98AE-E08A8C5A598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AED696-0014-4593-B4E6-ABA8065099B9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DDC7F-7BB6-4A64-86F2-839787BFB27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F967FE8-82B1-42FD-9D81-40411AE4F505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CF8D0-682A-454F-B114-E612E69B2C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0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61ECC-7D7F-46EF-A126-9676AA1BBEC2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0E4B4-936A-4728-813F-A5E3F8F25E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79654-8F79-4845-B0EF-816BB69D718D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D3464-482D-4D18-A510-211D2B44C1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8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A10AB-26E2-461B-8F8E-CB6448044773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76F21-0735-4E3F-8401-B93D0788F6C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AD59B88-A4D9-4F85-BB86-BF38C36FACA9}" type="datetime5">
              <a:rPr lang="ru-RU" smtClean="0"/>
              <a:pPr>
                <a:defRPr/>
              </a:pPr>
              <a:t>18-сен-21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DC482FD-6164-4D8A-A727-38F203EC974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16503" y="1799636"/>
            <a:ext cx="8667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5400" b="1" dirty="0">
                <a:latin typeface="Arial Cyr" pitchFamily="34" charset="0"/>
                <a:cs typeface="Times New Roman" pitchFamily="18" charset="0"/>
              </a:rPr>
              <a:t>Основные понятия сетевой безопасности</a:t>
            </a:r>
            <a:r>
              <a:rPr lang="ru-RU" sz="5400" dirty="0">
                <a:latin typeface="Arial Cyr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343" y="287383"/>
            <a:ext cx="6118361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27017" y="1514475"/>
            <a:ext cx="844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ru-RU" sz="2400" b="1" dirty="0">
                <a:latin typeface="Times New Roman" pitchFamily="18" charset="0"/>
              </a:rPr>
              <a:t>Целостность</a:t>
            </a:r>
            <a:r>
              <a:rPr lang="ru-RU" sz="2400" dirty="0">
                <a:latin typeface="Times New Roman" pitchFamily="18" charset="0"/>
              </a:rPr>
              <a:t> - гарантия правильности и точности данных. Данные защищены от несанкционированного изменения, удаления, создания и дублирования, а также обеспечивается обнаружение такой несанкционированной деятельности</a:t>
            </a: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несанкционированный доступ к данным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</a:rPr>
              <a:t>повышение привилегий, взлом паролей)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внедрение вредоносных программ и кодов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скрытие признаков присутствия в системе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переконфигурирование коммуникационного оборудования </a:t>
            </a: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 </a:t>
            </a:r>
          </a:p>
          <a:p>
            <a:pPr marL="457200" indent="-457200"/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3925" y="133350"/>
            <a:ext cx="6248989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03200" y="808038"/>
            <a:ext cx="87666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ru-RU" sz="2400" b="1" i="1" dirty="0">
                <a:latin typeface="Times New Roman" pitchFamily="18" charset="0"/>
              </a:rPr>
              <a:t>Доступность</a:t>
            </a:r>
            <a:r>
              <a:rPr lang="ru-RU" sz="2400" dirty="0">
                <a:latin typeface="Times New Roman" pitchFamily="18" charset="0"/>
              </a:rPr>
              <a:t> – отсутствие какого-либо ограничения на санкционированный доступ к элементам сети, хранимой информации, потокам данных, к услугам и приложениям из-за событий, влияющих на сеть</a:t>
            </a:r>
          </a:p>
          <a:p>
            <a:pPr marL="457200" indent="-457200"/>
            <a:endParaRPr lang="ru-RU" sz="2400" dirty="0">
              <a:latin typeface="Times New Roman" pitchFamily="18" charset="0"/>
            </a:endParaRP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отказ в обслуживании (</a:t>
            </a:r>
            <a:r>
              <a:rPr lang="en-US" sz="2400" dirty="0">
                <a:latin typeface="Times New Roman" pitchFamily="18" charset="0"/>
              </a:rPr>
              <a:t>Denial of Service – </a:t>
            </a:r>
            <a:r>
              <a:rPr lang="en-US" sz="2400" dirty="0" err="1">
                <a:latin typeface="Times New Roman" pitchFamily="18" charset="0"/>
              </a:rPr>
              <a:t>DoS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сбой оборудования, каналов связи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недоступность сервисов и информации по причине сбоя в системах электропитания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повреждение носителей информации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умышленное разрушение критической информации как со стороны инсайдеров, так и внешних злоумышленников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769938"/>
          </a:xfrm>
        </p:spPr>
        <p:txBody>
          <a:bodyPr/>
          <a:lstStyle/>
          <a:p>
            <a:pPr eaLnBrk="1" hangingPunct="1"/>
            <a:r>
              <a:rPr lang="ru-RU" sz="3600" b="1">
                <a:solidFill>
                  <a:schemeClr val="tx1"/>
                </a:solidFill>
                <a:latin typeface="Arial" pitchFamily="34" charset="0"/>
              </a:rPr>
              <a:t>Тенденции угроз </a:t>
            </a:r>
            <a:r>
              <a:rPr lang="ru-RU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669245"/>
            <a:ext cx="8258629" cy="6188755"/>
          </a:xfrm>
        </p:spPr>
        <p:txBody>
          <a:bodyPr/>
          <a:lstStyle/>
          <a:p>
            <a:pPr eaLnBrk="1" hangingPunct="1"/>
            <a:r>
              <a:rPr lang="ru-RU" sz="1800" dirty="0">
                <a:latin typeface="Times New Roman" pitchFamily="18" charset="0"/>
              </a:rPr>
              <a:t>2000-2005 годы — атаки через электронную почту </a:t>
            </a:r>
          </a:p>
          <a:p>
            <a:pPr eaLnBrk="1" hangingPunct="1"/>
            <a:r>
              <a:rPr lang="ru-RU" sz="1800" dirty="0">
                <a:latin typeface="Times New Roman" pitchFamily="18" charset="0"/>
              </a:rPr>
              <a:t>2006-2009 — атаки через </a:t>
            </a:r>
            <a:r>
              <a:rPr lang="ru-RU" sz="1800" dirty="0" err="1">
                <a:latin typeface="Times New Roman" pitchFamily="18" charset="0"/>
              </a:rPr>
              <a:t>веб-сайты</a:t>
            </a:r>
            <a:r>
              <a:rPr lang="ru-RU" sz="1800" dirty="0">
                <a:latin typeface="Times New Roman" pitchFamily="18" charset="0"/>
              </a:rPr>
              <a:t> (включая социальные сети) </a:t>
            </a:r>
          </a:p>
          <a:p>
            <a:pPr eaLnBrk="1" hangingPunct="1"/>
            <a:r>
              <a:rPr lang="ru-RU" sz="1800" dirty="0">
                <a:latin typeface="Times New Roman" pitchFamily="18" charset="0"/>
              </a:rPr>
              <a:t>2010 год – атаки через </a:t>
            </a:r>
            <a:r>
              <a:rPr lang="en-US" sz="1800" dirty="0">
                <a:latin typeface="Times New Roman" pitchFamily="18" charset="0"/>
              </a:rPr>
              <a:t>P2P </a:t>
            </a:r>
            <a:r>
              <a:rPr lang="ru-RU" sz="1800" dirty="0">
                <a:latin typeface="Times New Roman" pitchFamily="18" charset="0"/>
              </a:rPr>
              <a:t>сети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2012 </a:t>
            </a:r>
            <a:r>
              <a:rPr lang="ru-RU" sz="1800" dirty="0">
                <a:latin typeface="Times New Roman" pitchFamily="18" charset="0"/>
              </a:rPr>
              <a:t>год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– сложные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кибератаки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финансируемые государствами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кибероружие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Stuxnet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Duqu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), вредоносные приложения для мобильных устройств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2013 год – целевые атаки и инциденты в области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кибершпионажа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атаки из облака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2014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год – целевые атаки, через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кибершпионские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кампании (например,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Careto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Цели - государственные структуры, дипломатические ведомства, энергетические компании, военные и операторы телекоммуникационных систем. Атаки на мобильные устройства. Финансовые атаки</a:t>
            </a:r>
          </a:p>
          <a:p>
            <a:pPr eaLnBrk="1" hangingPunct="1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2015 год  –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кибертерроризм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шпионаж, массовые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таргетированные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атаки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этом среди внешних инцидентов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ИТ-безопасности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таргетированные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атаки не являются массовыми (10%). По-прежнему по числу инцидентов преобладают вредоносное ПО (77%), спам (74%)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фишинговые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атаки (28%) </a:t>
            </a:r>
          </a:p>
          <a:p>
            <a:pPr eaLnBrk="1" hangingPunct="1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2016 год –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атаки. Использование глобальных сервисов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DDoS-ботнетов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– сервиса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vDOS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(объем трафика около 620 Гбит/сек</a:t>
            </a:r>
            <a:r>
              <a:rPr lang="ru-RU" sz="1800" dirty="0"/>
              <a:t>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Основной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метод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под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Linux (79%)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атаки с использованием протокола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SSL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4221" y="162101"/>
            <a:ext cx="4575557" cy="646331"/>
          </a:xfrm>
        </p:spPr>
        <p:txBody>
          <a:bodyPr/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Модель угрозы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047" y="808432"/>
            <a:ext cx="5924748" cy="563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122238"/>
            <a:ext cx="9107488" cy="523220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chemeClr val="tx1"/>
                </a:solidFill>
                <a:latin typeface="Arial" pitchFamily="34" charset="0"/>
              </a:rPr>
              <a:t>Классификация уязвимостей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70193"/>
            <a:ext cx="8534397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ru-RU" sz="2400" b="1" dirty="0">
                <a:latin typeface="Times New Roman" pitchFamily="18" charset="0"/>
              </a:rPr>
              <a:t>Уязвимость (</a:t>
            </a:r>
            <a:r>
              <a:rPr lang="ru-RU" sz="2400" b="1" dirty="0" err="1">
                <a:latin typeface="Times New Roman" pitchFamily="18" charset="0"/>
              </a:rPr>
              <a:t>Vulnerabilit</a:t>
            </a:r>
            <a:r>
              <a:rPr lang="en-US" sz="2400" b="1" dirty="0">
                <a:latin typeface="Times New Roman" pitchFamily="18" charset="0"/>
              </a:rPr>
              <a:t>y</a:t>
            </a:r>
            <a:r>
              <a:rPr lang="ru-RU" sz="2400" b="1" dirty="0">
                <a:latin typeface="Times New Roman" pitchFamily="18" charset="0"/>
              </a:rPr>
              <a:t>).</a:t>
            </a:r>
            <a:r>
              <a:rPr lang="ru-RU" sz="2800" dirty="0"/>
              <a:t> </a:t>
            </a:r>
            <a:r>
              <a:rPr lang="ru-RU" sz="2400" dirty="0">
                <a:latin typeface="Times New Roman" pitchFamily="18" charset="0"/>
              </a:rPr>
              <a:t>Любая характеристика или свойство информационной системы, использование которой нарушителем может привести к реализации угрозы.</a:t>
            </a: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Уязвимости безопасности могут быть: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объективными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субъективными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случайными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Объективные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уязвимости зависят от особенностей построения и технических характеристик оборудования, применяемого на защищаемом объекте. Полное устранение этих уязвимостей невозможно, но они могут существенно ослабляться техническими и инженерно-техническими методами парирования угроз безопасности информации.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Субъективные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уязвимости зависят от действий сотрудников и, в основном, устраняются организационными и программно-аппаратными методами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Случайные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уязвимости зависят от особенностей окружающей защищаемый объект среды и непредвиденных обстоятельств. Эти факторы, как правило, мало предсказуемы и их устранение возможно только при проведении комплекса организационных и инженерно-технических мероприятий по противодействию угрозам информационной безопасности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663" y="61913"/>
            <a:ext cx="7772400" cy="646112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+mn-lt"/>
                <a:cs typeface="Times New Roman" pitchFamily="18" charset="0"/>
              </a:rPr>
              <a:t>Сетевая атака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74172" y="2728006"/>
            <a:ext cx="891177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Сетевая атака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действие, целью которого является захват контроля (повышение прав) над удалённой/локальной вычислительной системой, либо её дестабилизация, либо отказ в обслуживании, а также получение данных пользователей пользующихся этой удалённой/локальной вычислительной системой.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4171" y="730034"/>
            <a:ext cx="843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</a:rPr>
              <a:t>Атака </a:t>
            </a:r>
            <a:r>
              <a:rPr lang="en-US" sz="2800" b="1" dirty="0">
                <a:latin typeface="Times New Roman" pitchFamily="18" charset="0"/>
              </a:rPr>
              <a:t>(Attack)</a:t>
            </a:r>
            <a:r>
              <a:rPr lang="ru-RU" sz="2800" b="1" dirty="0">
                <a:latin typeface="Times New Roman" pitchFamily="18" charset="0"/>
              </a:rPr>
              <a:t>.</a:t>
            </a:r>
            <a:r>
              <a:rPr lang="ru-RU" sz="2800" b="1" dirty="0"/>
              <a:t> </a:t>
            </a:r>
            <a:r>
              <a:rPr lang="ru-RU" sz="2800" dirty="0">
                <a:latin typeface="Times New Roman" pitchFamily="18" charset="0"/>
              </a:rPr>
              <a:t>Действие или последовательность связанных между собой действий нарушителя, которые приводят к реализации угрозы путем использования уязвимостей </a:t>
            </a:r>
            <a:endParaRPr lang="ru-RU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3" y="0"/>
            <a:ext cx="7772400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solidFill>
                  <a:schemeClr val="tx1"/>
                </a:solidFill>
                <a:latin typeface="Arial" pitchFamily="34" charset="0"/>
              </a:rPr>
              <a:t>Классификация атак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2588" y="1176338"/>
            <a:ext cx="8378825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ru-RU" sz="2700" b="1">
                <a:latin typeface="Times New Roman" pitchFamily="18" charset="0"/>
              </a:rPr>
              <a:t>По характеру воздействия</a:t>
            </a: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</a:rPr>
              <a:t>пассивное</a:t>
            </a: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</a:rPr>
              <a:t>активное</a:t>
            </a:r>
          </a:p>
          <a:p>
            <a:pPr marL="457200" indent="-457200" algn="just">
              <a:buFontTx/>
              <a:buAutoNum type="arabicPeriod"/>
            </a:pPr>
            <a:r>
              <a:rPr lang="ru-RU" sz="2700" b="1">
                <a:latin typeface="Times New Roman" pitchFamily="18" charset="0"/>
              </a:rPr>
              <a:t>По цели воздействия</a:t>
            </a: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нарушение конфиденциальности информации </a:t>
            </a:r>
            <a:endParaRPr lang="ru-RU" sz="240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нарушение целостности информации </a:t>
            </a:r>
            <a:endParaRPr lang="ru-RU" sz="240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нарушение работоспособности (доступности) системы </a:t>
            </a:r>
            <a:endParaRPr lang="ru-RU" sz="2400">
              <a:latin typeface="Times New Roman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700" b="1">
                <a:latin typeface="Times New Roman" pitchFamily="18" charset="0"/>
              </a:rPr>
              <a:t>По условию начала осуществления воздействия</a:t>
            </a:r>
            <a:endParaRPr lang="en-US" sz="2700" b="1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</a:rPr>
              <a:t>а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така по запросу от атакуемого объекта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</a:rPr>
              <a:t>а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така по наступлению ожидаемого события на атакуемом объекте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>
                <a:latin typeface="Times New Roman" pitchFamily="18" charset="0"/>
              </a:rPr>
              <a:t>б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езусловная атака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>
              <a:latin typeface="Times New Roman" pitchFamily="18" charset="0"/>
            </a:endParaRPr>
          </a:p>
          <a:p>
            <a:pPr marL="914400" lvl="1" indent="-457200" algn="just"/>
            <a:endParaRPr lang="ru-RU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3" y="0"/>
            <a:ext cx="7772400" cy="723900"/>
          </a:xfrm>
        </p:spPr>
        <p:txBody>
          <a:bodyPr/>
          <a:lstStyle/>
          <a:p>
            <a:pPr eaLnBrk="1" hangingPunct="1"/>
            <a:r>
              <a:rPr lang="ru-RU" sz="3600" b="1">
                <a:solidFill>
                  <a:schemeClr val="tx1"/>
                </a:solidFill>
                <a:latin typeface="Arial" pitchFamily="34" charset="0"/>
              </a:rPr>
              <a:t>Классификация атак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1377" y="1045936"/>
            <a:ext cx="8378825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 startAt="4"/>
            </a:pPr>
            <a:r>
              <a:rPr lang="ru-RU" sz="2700" b="1" dirty="0">
                <a:latin typeface="Times New Roman" pitchFamily="18" charset="0"/>
              </a:rPr>
              <a:t>По наличию обратной связи с атакуемым объектом</a:t>
            </a: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обратной связью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без обратной связи (однонаправленная атака) </a:t>
            </a:r>
            <a:endParaRPr lang="ru-RU" sz="2400" b="1" dirty="0">
              <a:latin typeface="Times New Roman" pitchFamily="18" charset="0"/>
            </a:endParaRPr>
          </a:p>
          <a:p>
            <a:pPr marL="457200" indent="-457200" algn="just">
              <a:buFontTx/>
              <a:buAutoNum type="arabicPeriod" startAt="4"/>
            </a:pP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По расположению атакующего относительно атакуемого объекта </a:t>
            </a:r>
            <a:r>
              <a:rPr lang="ru-RU" sz="2700" b="1" dirty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ru-RU" sz="2700" b="1" dirty="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внутрисегментное </a:t>
            </a: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межсегментное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Tx/>
              <a:buAutoNum type="arabicPeriod" startAt="6"/>
            </a:pP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По количеству атакующих</a:t>
            </a:r>
            <a:r>
              <a:rPr lang="ru-RU" sz="2700" b="1" dirty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ru-RU" sz="2700" b="1" dirty="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нераспределённая 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 algn="just">
              <a:buFontTx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распределённая 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 algn="just"/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67811" y="303975"/>
            <a:ext cx="4452257" cy="646331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Статистика атак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9713" y="5630695"/>
            <a:ext cx="2402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Компания </a:t>
            </a:r>
            <a:r>
              <a:rPr lang="en-US" sz="1200" dirty="0"/>
              <a:t>Positive Technologies</a:t>
            </a:r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3485B6-3740-4C44-B5D7-264141F9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7" y="1409050"/>
            <a:ext cx="7459116" cy="376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0566" y="305217"/>
            <a:ext cx="6855823" cy="646331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Статистика атак </a:t>
            </a:r>
            <a:r>
              <a:rPr lang="en-US" sz="3600" b="1" dirty="0">
                <a:latin typeface="+mn-lt"/>
              </a:rPr>
              <a:t>II</a:t>
            </a:r>
            <a:r>
              <a:rPr lang="ru-RU" sz="3600" b="1" dirty="0">
                <a:latin typeface="+mn-lt"/>
              </a:rPr>
              <a:t> кв. 20</a:t>
            </a:r>
            <a:r>
              <a:rPr lang="en-US" sz="3600" b="1" dirty="0">
                <a:latin typeface="+mn-lt"/>
              </a:rPr>
              <a:t>21</a:t>
            </a:r>
            <a:endParaRPr lang="ru-RU" sz="36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050" y="5831417"/>
            <a:ext cx="2402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Компания </a:t>
            </a:r>
            <a:r>
              <a:rPr lang="en-US" sz="1200" dirty="0"/>
              <a:t>Positive Technologies</a:t>
            </a:r>
            <a:endParaRPr lang="ru-RU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CF0B3-C40B-40AA-9A3E-50BEF622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1533260"/>
            <a:ext cx="7468642" cy="37914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439" y="0"/>
            <a:ext cx="7772400" cy="14319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+mn-lt"/>
                <a:cs typeface="Times New Roman" pitchFamily="18" charset="0"/>
              </a:rPr>
              <a:t>Современное информационное пространство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Развитие новых информационных технологий (мобильные 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беспроводные) открывает новые возможности для бизнеса и превращает информационное пространство в глобальное, стирая границы и расстояния 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Сегодня практически в любой точке земного шара можно получить доступ в Интернет, а значит, оставаться на связи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коллегами, клиентами и партнерами, осуществлять покупки и пользоваться банковскими услугами.</a:t>
            </a:r>
          </a:p>
          <a:p>
            <a:pPr>
              <a:lnSpc>
                <a:spcPct val="80000"/>
              </a:lnSpc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Однако новые возможности доступны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киберпреступникам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используют все более разнообразные методы, чтобы получить доступ к конфиденциальной информации частных лиц и организаций.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15" y="0"/>
            <a:ext cx="9010185" cy="1200329"/>
          </a:xfrm>
        </p:spPr>
        <p:txBody>
          <a:bodyPr/>
          <a:lstStyle/>
          <a:p>
            <a:r>
              <a:rPr lang="ru-RU" sz="3600" b="1" dirty="0">
                <a:latin typeface="+mn-lt"/>
              </a:rPr>
              <a:t>Методы атак. Статистика </a:t>
            </a:r>
            <a:r>
              <a:rPr lang="en-US" sz="3600" b="1" dirty="0">
                <a:latin typeface="+mn-lt"/>
              </a:rPr>
              <a:t>II</a:t>
            </a:r>
            <a:r>
              <a:rPr lang="ru-RU" sz="3600" b="1" dirty="0">
                <a:latin typeface="+mn-lt"/>
              </a:rPr>
              <a:t> кв. 20</a:t>
            </a:r>
            <a:r>
              <a:rPr lang="en-US" sz="3600" b="1" dirty="0">
                <a:latin typeface="+mn-lt"/>
              </a:rPr>
              <a:t>21</a:t>
            </a:r>
            <a:endParaRPr lang="ru-RU" sz="3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7050" y="5831417"/>
            <a:ext cx="2402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Компания </a:t>
            </a:r>
            <a:r>
              <a:rPr lang="en-US" sz="1200" dirty="0"/>
              <a:t>Positive Technologies</a:t>
            </a:r>
            <a:endParaRPr lang="ru-RU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EFCCF2-C08B-40F9-A7F0-CEF4047E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1604708"/>
            <a:ext cx="8802328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42863"/>
            <a:ext cx="7772400" cy="78105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Этапы осуществления атаки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081088" y="1770063"/>
            <a:ext cx="7454900" cy="876300"/>
            <a:chOff x="644" y="1536"/>
            <a:chExt cx="4696" cy="552"/>
          </a:xfrm>
        </p:grpSpPr>
        <p:sp>
          <p:nvSpPr>
            <p:cNvPr id="19463" name="AutoShape 4"/>
            <p:cNvSpPr>
              <a:spLocks noChangeArrowheads="1"/>
            </p:cNvSpPr>
            <p:nvPr/>
          </p:nvSpPr>
          <p:spPr bwMode="auto">
            <a:xfrm>
              <a:off x="644" y="1536"/>
              <a:ext cx="1852" cy="552"/>
            </a:xfrm>
            <a:prstGeom prst="homePlate">
              <a:avLst>
                <a:gd name="adj" fmla="val 8387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>
                  <a:latin typeface="Arial Cyr" pitchFamily="34" charset="0"/>
                </a:rPr>
                <a:t>Сбор информации</a:t>
              </a:r>
            </a:p>
          </p:txBody>
        </p:sp>
        <p:sp>
          <p:nvSpPr>
            <p:cNvPr id="19464" name="AutoShape 5"/>
            <p:cNvSpPr>
              <a:spLocks noChangeArrowheads="1"/>
            </p:cNvSpPr>
            <p:nvPr/>
          </p:nvSpPr>
          <p:spPr bwMode="auto">
            <a:xfrm>
              <a:off x="2028" y="1536"/>
              <a:ext cx="1848" cy="552"/>
            </a:xfrm>
            <a:prstGeom prst="chevron">
              <a:avLst>
                <a:gd name="adj" fmla="val 83696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>
                  <a:solidFill>
                    <a:schemeClr val="bg1"/>
                  </a:solidFill>
                  <a:latin typeface="Eurostile ExtendedTwo" pitchFamily="34" charset="0"/>
                </a:rPr>
                <a:t>          </a:t>
              </a:r>
              <a:r>
                <a:rPr lang="ru-RU" b="1" i="1">
                  <a:latin typeface="Arial Cyr" pitchFamily="34" charset="0"/>
                </a:rPr>
                <a:t>Реализация</a:t>
              </a:r>
              <a:endParaRPr lang="ru-RU" b="1" i="1">
                <a:latin typeface="Eurostile ExtendedTwo" pitchFamily="34" charset="0"/>
              </a:endParaRPr>
            </a:p>
            <a:p>
              <a:pPr algn="ctr"/>
              <a:r>
                <a:rPr lang="ru-RU" b="1" i="1">
                  <a:latin typeface="Eurostile ExtendedTwo" pitchFamily="34" charset="0"/>
                </a:rPr>
                <a:t>        </a:t>
              </a:r>
              <a:r>
                <a:rPr lang="ru-RU" b="1" i="1">
                  <a:latin typeface="Arial Cyr" pitchFamily="34" charset="0"/>
                </a:rPr>
                <a:t>атаки</a:t>
              </a:r>
              <a:endParaRPr lang="ru-RU" b="1" i="1">
                <a:latin typeface="Eurostile ExtendedTwo" pitchFamily="34" charset="0"/>
              </a:endParaRPr>
            </a:p>
          </p:txBody>
        </p:sp>
        <p:sp>
          <p:nvSpPr>
            <p:cNvPr id="19465" name="AutoShape 6"/>
            <p:cNvSpPr>
              <a:spLocks noChangeArrowheads="1"/>
            </p:cNvSpPr>
            <p:nvPr/>
          </p:nvSpPr>
          <p:spPr bwMode="auto">
            <a:xfrm>
              <a:off x="3408" y="1536"/>
              <a:ext cx="1932" cy="552"/>
            </a:xfrm>
            <a:prstGeom prst="chevron">
              <a:avLst>
                <a:gd name="adj" fmla="val 875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>
                  <a:solidFill>
                    <a:schemeClr val="bg1"/>
                  </a:solidFill>
                  <a:latin typeface="Arial Cyr" pitchFamily="34" charset="0"/>
                </a:rPr>
                <a:t>         </a:t>
              </a:r>
              <a:r>
                <a:rPr lang="ru-RU" b="1" i="1">
                  <a:latin typeface="Arial Cyr" pitchFamily="34" charset="0"/>
                </a:rPr>
                <a:t>Завершение</a:t>
              </a:r>
            </a:p>
            <a:p>
              <a:pPr algn="ctr"/>
              <a:r>
                <a:rPr lang="ru-RU" b="1" i="1">
                  <a:latin typeface="Arial Cyr" pitchFamily="34" charset="0"/>
                </a:rPr>
                <a:t>        атаки</a:t>
              </a:r>
            </a:p>
          </p:txBody>
        </p:sp>
      </p:grpSp>
      <p:sp>
        <p:nvSpPr>
          <p:cNvPr id="1101831" name="Text Box 7"/>
          <p:cNvSpPr txBox="1">
            <a:spLocks noChangeArrowheads="1"/>
          </p:cNvSpPr>
          <p:nvPr/>
        </p:nvSpPr>
        <p:spPr bwMode="auto">
          <a:xfrm>
            <a:off x="246742" y="3148013"/>
            <a:ext cx="4156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sz="2000" b="1" i="1" dirty="0">
                <a:latin typeface="Arial Cyr" pitchFamily="34" charset="0"/>
              </a:rPr>
              <a:t>  </a:t>
            </a:r>
            <a:r>
              <a:rPr lang="ru-RU" sz="2400" dirty="0">
                <a:latin typeface="Times New Roman" pitchFamily="18" charset="0"/>
              </a:rPr>
              <a:t>изучение окружения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топология сети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идентификация узлов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сканирование портов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идентификация ОС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идентификация роли узла</a:t>
            </a:r>
          </a:p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идентификация уязвимостей</a:t>
            </a:r>
          </a:p>
        </p:txBody>
      </p:sp>
      <p:sp>
        <p:nvSpPr>
          <p:cNvPr id="1101832" name="Text Box 8"/>
          <p:cNvSpPr txBox="1">
            <a:spLocks noChangeArrowheads="1"/>
          </p:cNvSpPr>
          <p:nvPr/>
        </p:nvSpPr>
        <p:spPr bwMode="auto">
          <a:xfrm>
            <a:off x="3641725" y="3148013"/>
            <a:ext cx="34020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sz="2400">
                <a:latin typeface="Times New Roman" pitchFamily="18" charset="0"/>
              </a:rPr>
              <a:t> попытка получения </a:t>
            </a:r>
          </a:p>
          <a:p>
            <a:r>
              <a:rPr lang="ru-RU" sz="2400">
                <a:latin typeface="Times New Roman" pitchFamily="18" charset="0"/>
              </a:rPr>
              <a:t>доступа к узлу  </a:t>
            </a:r>
          </a:p>
          <a:p>
            <a:pPr>
              <a:buFontTx/>
              <a:buChar char="•"/>
            </a:pPr>
            <a:r>
              <a:rPr lang="ru-RU" sz="2400">
                <a:latin typeface="Times New Roman" pitchFamily="18" charset="0"/>
              </a:rPr>
              <a:t> поиск инструментов</a:t>
            </a:r>
          </a:p>
          <a:p>
            <a:pPr>
              <a:buFontTx/>
              <a:buChar char="•"/>
            </a:pPr>
            <a:r>
              <a:rPr lang="ru-RU" sz="2400">
                <a:latin typeface="Times New Roman" pitchFamily="18" charset="0"/>
              </a:rPr>
              <a:t> установление контроля</a:t>
            </a:r>
          </a:p>
          <a:p>
            <a:pPr>
              <a:buFontTx/>
              <a:buChar char="•"/>
            </a:pPr>
            <a:r>
              <a:rPr lang="ru-RU" sz="2400" i="1">
                <a:latin typeface="Arial Cyr" pitchFamily="34" charset="0"/>
              </a:rPr>
              <a:t> </a:t>
            </a:r>
            <a:r>
              <a:rPr lang="ru-RU" sz="2400">
                <a:latin typeface="Times New Roman" pitchFamily="18" charset="0"/>
              </a:rPr>
              <a:t>проникновение</a:t>
            </a:r>
          </a:p>
        </p:txBody>
      </p:sp>
      <p:sp>
        <p:nvSpPr>
          <p:cNvPr id="1101833" name="Text Box 9"/>
          <p:cNvSpPr txBox="1">
            <a:spLocks noChangeArrowheads="1"/>
          </p:cNvSpPr>
          <p:nvPr/>
        </p:nvSpPr>
        <p:spPr bwMode="auto">
          <a:xfrm>
            <a:off x="6797675" y="3148013"/>
            <a:ext cx="211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sz="2400">
                <a:latin typeface="Times New Roman" pitchFamily="18" charset="0"/>
              </a:rPr>
              <a:t> чистка логов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1" grpId="0" autoUpdateAnimBg="0"/>
      <p:bldP spid="1101832" grpId="0" autoUpdateAnimBg="0"/>
      <p:bldP spid="11018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42863"/>
            <a:ext cx="7772400" cy="781050"/>
          </a:xfrm>
        </p:spPr>
        <p:txBody>
          <a:bodyPr/>
          <a:lstStyle/>
          <a:p>
            <a:pPr eaLnBrk="1" hangingPunct="1"/>
            <a:r>
              <a:rPr lang="ru-RU" sz="3600" b="1">
                <a:latin typeface="Arial" pitchFamily="34" charset="0"/>
              </a:rPr>
              <a:t>Этапы осуществления атаки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1088" y="1770063"/>
            <a:ext cx="7454900" cy="876300"/>
            <a:chOff x="644" y="1536"/>
            <a:chExt cx="4696" cy="552"/>
          </a:xfrm>
        </p:grpSpPr>
        <p:sp>
          <p:nvSpPr>
            <p:cNvPr id="19463" name="AutoShape 4"/>
            <p:cNvSpPr>
              <a:spLocks noChangeArrowheads="1"/>
            </p:cNvSpPr>
            <p:nvPr/>
          </p:nvSpPr>
          <p:spPr bwMode="auto">
            <a:xfrm>
              <a:off x="644" y="1536"/>
              <a:ext cx="1852" cy="552"/>
            </a:xfrm>
            <a:prstGeom prst="homePlate">
              <a:avLst>
                <a:gd name="adj" fmla="val 8387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 dirty="0">
                  <a:latin typeface="Arial Cyr" pitchFamily="34" charset="0"/>
                </a:rPr>
                <a:t>До</a:t>
              </a:r>
            </a:p>
          </p:txBody>
        </p:sp>
        <p:sp>
          <p:nvSpPr>
            <p:cNvPr id="19464" name="AutoShape 5"/>
            <p:cNvSpPr>
              <a:spLocks noChangeArrowheads="1"/>
            </p:cNvSpPr>
            <p:nvPr/>
          </p:nvSpPr>
          <p:spPr bwMode="auto">
            <a:xfrm>
              <a:off x="2028" y="1536"/>
              <a:ext cx="1848" cy="552"/>
            </a:xfrm>
            <a:prstGeom prst="chevron">
              <a:avLst>
                <a:gd name="adj" fmla="val 83696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 dirty="0">
                  <a:solidFill>
                    <a:schemeClr val="bg1"/>
                  </a:solidFill>
                  <a:latin typeface="Eurostile ExtendedTwo" pitchFamily="34" charset="0"/>
                </a:rPr>
                <a:t>          </a:t>
              </a:r>
              <a:r>
                <a:rPr lang="ru-RU" b="1" i="1" dirty="0">
                  <a:latin typeface="Arial Cyr" pitchFamily="34" charset="0"/>
                </a:rPr>
                <a:t>Во время</a:t>
              </a:r>
              <a:endParaRPr lang="ru-RU" b="1" i="1" dirty="0">
                <a:latin typeface="Eurostile ExtendedTwo" pitchFamily="34" charset="0"/>
              </a:endParaRPr>
            </a:p>
          </p:txBody>
        </p:sp>
        <p:sp>
          <p:nvSpPr>
            <p:cNvPr id="19465" name="AutoShape 6"/>
            <p:cNvSpPr>
              <a:spLocks noChangeArrowheads="1"/>
            </p:cNvSpPr>
            <p:nvPr/>
          </p:nvSpPr>
          <p:spPr bwMode="auto">
            <a:xfrm>
              <a:off x="3408" y="1536"/>
              <a:ext cx="1932" cy="552"/>
            </a:xfrm>
            <a:prstGeom prst="chevron">
              <a:avLst>
                <a:gd name="adj" fmla="val 875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b="1" i="1" dirty="0">
                  <a:solidFill>
                    <a:schemeClr val="bg1"/>
                  </a:solidFill>
                  <a:latin typeface="Arial Cyr" pitchFamily="34" charset="0"/>
                </a:rPr>
                <a:t>        </a:t>
              </a:r>
            </a:p>
            <a:p>
              <a:pPr algn="ctr"/>
              <a:r>
                <a:rPr lang="ru-RU" b="1" i="1" dirty="0">
                  <a:solidFill>
                    <a:schemeClr val="bg1"/>
                  </a:solidFill>
                  <a:latin typeface="Arial Cyr" pitchFamily="34" charset="0"/>
                </a:rPr>
                <a:t> </a:t>
              </a:r>
              <a:r>
                <a:rPr lang="ru-RU" b="1" i="1" dirty="0">
                  <a:latin typeface="Arial Cyr" pitchFamily="34" charset="0"/>
                </a:rPr>
                <a:t>После</a:t>
              </a:r>
            </a:p>
            <a:p>
              <a:pPr algn="ctr"/>
              <a:r>
                <a:rPr lang="ru-RU" b="1" i="1" dirty="0">
                  <a:latin typeface="Arial Cyr" pitchFamily="34" charset="0"/>
                </a:rPr>
                <a:t>        </a:t>
              </a:r>
            </a:p>
          </p:txBody>
        </p:sp>
      </p:grpSp>
      <p:sp>
        <p:nvSpPr>
          <p:cNvPr id="1101831" name="Text Box 7"/>
          <p:cNvSpPr txBox="1">
            <a:spLocks noChangeArrowheads="1"/>
          </p:cNvSpPr>
          <p:nvPr/>
        </p:nvSpPr>
        <p:spPr bwMode="auto">
          <a:xfrm>
            <a:off x="949270" y="3025350"/>
            <a:ext cx="23849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sz="2000" b="1" i="1" dirty="0">
                <a:latin typeface="Arial Cyr" pitchFamily="34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Понять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Защитить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Усилить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1832" name="Text Box 8"/>
          <p:cNvSpPr txBox="1">
            <a:spLocks noChangeArrowheads="1"/>
          </p:cNvSpPr>
          <p:nvPr/>
        </p:nvSpPr>
        <p:spPr bwMode="auto">
          <a:xfrm>
            <a:off x="3552515" y="3025344"/>
            <a:ext cx="21959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</a:rPr>
              <a:t>Блокировать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</a:rPr>
              <a:t> Отразить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</a:rPr>
              <a:t> Обнаружить</a:t>
            </a:r>
          </a:p>
        </p:txBody>
      </p:sp>
      <p:sp>
        <p:nvSpPr>
          <p:cNvPr id="1101833" name="Text Box 9"/>
          <p:cNvSpPr txBox="1">
            <a:spLocks noChangeArrowheads="1"/>
          </p:cNvSpPr>
          <p:nvPr/>
        </p:nvSpPr>
        <p:spPr bwMode="auto">
          <a:xfrm>
            <a:off x="6195509" y="3036503"/>
            <a:ext cx="2647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</a:rPr>
              <a:t>Локализовать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</a:rPr>
              <a:t> Вылечить</a:t>
            </a:r>
          </a:p>
          <a:p>
            <a:pPr>
              <a:buFontTx/>
              <a:buChar char="•"/>
            </a:pPr>
            <a:r>
              <a:rPr lang="ru-RU" sz="2400" b="1" i="1" dirty="0">
                <a:latin typeface="Times New Roman" pitchFamily="18" charset="0"/>
              </a:rPr>
              <a:t> Устранить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1" grpId="0" autoUpdateAnimBg="0"/>
      <p:bldP spid="1101832" grpId="0" autoUpdateAnimBg="0"/>
      <p:bldP spid="11018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8504"/>
            <a:ext cx="8458200" cy="52322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Современные решения по безопасности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799" y="1386112"/>
            <a:ext cx="8476343" cy="5174345"/>
          </a:xfrm>
        </p:spPr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Система защиты сегодня должна меняться динамически без участия человека.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Система защиты  должна работать во всех точках сети - на периметре, внутри сети, на мобильных устройствах, в облаке,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виртуализированных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центрах обработки данных. Не должно быть слабых мест, через которые злоумышленник мог бы проникнуть в корпоративную сеть.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90625"/>
          </a:xfrm>
        </p:spPr>
        <p:txBody>
          <a:bodyPr/>
          <a:lstStyle/>
          <a:p>
            <a:pPr eaLnBrk="1" hangingPunct="1"/>
            <a:r>
              <a:rPr lang="ru-RU" sz="3600" b="1">
                <a:solidFill>
                  <a:schemeClr val="tx1"/>
                </a:solidFill>
                <a:latin typeface="Arial" pitchFamily="34" charset="0"/>
              </a:rPr>
              <a:t>Технологии защиты корпоративной сети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85888"/>
            <a:ext cx="7772400" cy="4114800"/>
          </a:xfrm>
        </p:spPr>
        <p:txBody>
          <a:bodyPr/>
          <a:lstStyle/>
          <a:p>
            <a:pPr eaLnBrk="1" hangingPunct="1"/>
            <a:r>
              <a:rPr lang="ru-RU" sz="2800"/>
              <a:t>Межсетевые экраны</a:t>
            </a:r>
            <a:endParaRPr lang="en-US" sz="2800"/>
          </a:p>
          <a:p>
            <a:pPr eaLnBrk="1" hangingPunct="1"/>
            <a:r>
              <a:rPr lang="ru-RU" sz="2800"/>
              <a:t>Виртуальные частные сети </a:t>
            </a:r>
            <a:endParaRPr lang="en-US" sz="2800"/>
          </a:p>
          <a:p>
            <a:pPr eaLnBrk="1" hangingPunct="1"/>
            <a:r>
              <a:rPr lang="ru-RU" sz="2800"/>
              <a:t>Защита электронной почты</a:t>
            </a:r>
          </a:p>
          <a:p>
            <a:pPr eaLnBrk="1" hangingPunct="1"/>
            <a:r>
              <a:rPr lang="ru-RU" sz="2800"/>
              <a:t>Защита </a:t>
            </a:r>
            <a:r>
              <a:rPr lang="en-US" sz="2800"/>
              <a:t>Web</a:t>
            </a:r>
            <a:r>
              <a:rPr lang="ru-RU" sz="2800"/>
              <a:t> контента</a:t>
            </a:r>
          </a:p>
          <a:p>
            <a:pPr eaLnBrk="1" hangingPunct="1"/>
            <a:r>
              <a:rPr lang="ru-RU" sz="2800"/>
              <a:t>Обнаружение и предотвращение вторжений</a:t>
            </a:r>
          </a:p>
          <a:p>
            <a:pPr eaLnBrk="1" hangingPunct="1"/>
            <a:r>
              <a:rPr lang="ru-RU" sz="2800"/>
              <a:t>Поиск уязвимостей</a:t>
            </a:r>
          </a:p>
          <a:p>
            <a:pPr eaLnBrk="1" hangingPunct="1"/>
            <a:r>
              <a:rPr lang="ru-RU" sz="2800"/>
              <a:t>Антивирусная защита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0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 Arial"/>
              </a:rPr>
              <a:t>Сеть организации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063" y="650875"/>
            <a:ext cx="8723312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latin typeface="Times New Roman" pitchFamily="18" charset="0"/>
              </a:rPr>
              <a:t>Корпоративная сеть </a:t>
            </a:r>
            <a:r>
              <a:rPr lang="ru-RU" sz="2400" dirty="0">
                <a:latin typeface="Times New Roman" pitchFamily="18" charset="0"/>
              </a:rPr>
              <a:t>– это </a:t>
            </a:r>
            <a:r>
              <a:rPr lang="ru-RU" sz="2400" dirty="0" err="1">
                <a:latin typeface="Times New Roman" pitchFamily="18" charset="0"/>
              </a:rPr>
              <a:t>мультисервисная</a:t>
            </a:r>
            <a:r>
              <a:rPr lang="ru-RU" sz="2400" dirty="0">
                <a:latin typeface="Times New Roman" pitchFamily="18" charset="0"/>
              </a:rPr>
              <a:t> сеть передачи голоса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</a:rPr>
              <a:t>видео и данных, принадлежащая и управляемая единой организацией в соответствии с правилами этой организации, предназначенная для обеспечения доступа к единому информационному пространству  данной организации. 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46743" y="2517095"/>
            <a:ext cx="87226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itchFamily="18" charset="0"/>
              </a:rPr>
              <a:t>Сетевая безопасность (</a:t>
            </a:r>
            <a:r>
              <a:rPr lang="ru-RU" sz="2400" b="1" dirty="0" err="1">
                <a:latin typeface="Times New Roman" pitchFamily="18" charset="0"/>
              </a:rPr>
              <a:t>анг</a:t>
            </a:r>
            <a:r>
              <a:rPr lang="ru-RU" sz="2400" b="1" dirty="0">
                <a:latin typeface="Times New Roman" pitchFamily="18" charset="0"/>
              </a:rPr>
              <a:t>. </a:t>
            </a:r>
            <a:r>
              <a:rPr lang="ru-RU" sz="2400" b="1" dirty="0" err="1">
                <a:latin typeface="Times New Roman" pitchFamily="18" charset="0"/>
              </a:rPr>
              <a:t>Network</a:t>
            </a:r>
            <a:r>
              <a:rPr lang="ru-RU" sz="2400" b="1" dirty="0">
                <a:latin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</a:rPr>
              <a:t>Security</a:t>
            </a:r>
            <a:r>
              <a:rPr lang="ru-RU" sz="2400" b="1" dirty="0">
                <a:latin typeface="Times New Roman" pitchFamily="18" charset="0"/>
              </a:rPr>
              <a:t>) </a:t>
            </a:r>
            <a:r>
              <a:rPr lang="ru-RU" sz="2400" dirty="0">
                <a:latin typeface="Times New Roman" pitchFamily="18" charset="0"/>
              </a:rPr>
              <a:t>- это набор требований, предъявляемых к компонентам корпоративной сети и политикам работы в ней, при выполнении которых обеспечивается защита сетевых ресурсов от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4254047"/>
            <a:ext cx="889793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800" dirty="0"/>
              <a:t>  </a:t>
            </a:r>
            <a:r>
              <a:rPr lang="ru-RU" sz="2400" dirty="0">
                <a:latin typeface="Times New Roman" pitchFamily="18" charset="0"/>
              </a:rPr>
              <a:t>несанкционированного доступа;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</a:rPr>
              <a:t>  случайного или преднамеренного вмешательства в нормальные действия сети;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</a:rPr>
              <a:t>  попыток разрушения компонентов инфраструктуры</a:t>
            </a:r>
            <a:r>
              <a:rPr lang="ru-RU" sz="28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0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 Arial"/>
              </a:rPr>
              <a:t>Сеть организации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4254047"/>
            <a:ext cx="8897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sz="2800" dirty="0"/>
              <a:t>  </a:t>
            </a:r>
            <a:endParaRPr lang="ru-RU" sz="2800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8419" y="1170879"/>
            <a:ext cx="87314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точки зрения архитектуры безопасности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Cisco SAFE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выделим следующие модули: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Ядро корпоративной сети 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Центр обработки данных (ЦОД)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Корпоративный модуль Интернет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Локальные сети подразделений (сеть кампуса)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Локальная сеть филиала, подключенная через сеть общего доступа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Облачные сервисы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\Отчеты 2017\Материалы\SA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92" y="222817"/>
            <a:ext cx="8512493" cy="65236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76200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>
                <a:latin typeface="Arial" pitchFamily="34" charset="0"/>
              </a:rPr>
              <a:t>Базовые понятия безопасности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463" y="965200"/>
            <a:ext cx="8975725" cy="5988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>
                <a:latin typeface="Times New Roman" pitchFamily="18" charset="0"/>
              </a:rPr>
              <a:t>Угроза </a:t>
            </a:r>
            <a:r>
              <a:rPr lang="en-US" sz="2800" b="1" dirty="0">
                <a:latin typeface="Times New Roman" pitchFamily="18" charset="0"/>
              </a:rPr>
              <a:t>(Threat)</a:t>
            </a:r>
            <a:r>
              <a:rPr lang="ru-RU" sz="2800" b="1" dirty="0">
                <a:latin typeface="Times New Roman" pitchFamily="18" charset="0"/>
              </a:rPr>
              <a:t>.</a:t>
            </a:r>
            <a:r>
              <a:rPr lang="ru-RU" sz="2800" b="1" dirty="0"/>
              <a:t> </a:t>
            </a:r>
            <a:r>
              <a:rPr lang="ru-RU" sz="2400" dirty="0">
                <a:latin typeface="Times New Roman" pitchFamily="18" charset="0"/>
              </a:rPr>
              <a:t>Потенциально возможное событие, действие, процесс или явление, которое может вызвать нанесение ущерба (материального, морального или иного) ресурсам компьютерной системы, а также информации, функционирующей в ней.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Угроза – потенциальная причина нежелательного инцидента, который может причинить вред системе или организации [СТБ ISO/IEC 27002-2012]</a:t>
            </a:r>
          </a:p>
          <a:p>
            <a:pPr eaLnBrk="1" hangingPunct="1">
              <a:lnSpc>
                <a:spcPct val="90000"/>
              </a:lnSpc>
            </a:pPr>
            <a:endParaRPr lang="ru-RU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800" b="1" dirty="0">
                <a:latin typeface="Times New Roman" pitchFamily="18" charset="0"/>
              </a:rPr>
              <a:t>Уязвимость (</a:t>
            </a:r>
            <a:r>
              <a:rPr lang="ru-RU" sz="2800" b="1" dirty="0" err="1">
                <a:latin typeface="Times New Roman" pitchFamily="18" charset="0"/>
              </a:rPr>
              <a:t>Vulnerabilit</a:t>
            </a:r>
            <a:r>
              <a:rPr lang="en-US" sz="2800" b="1" dirty="0">
                <a:latin typeface="Times New Roman" pitchFamily="18" charset="0"/>
              </a:rPr>
              <a:t>y</a:t>
            </a:r>
            <a:r>
              <a:rPr lang="ru-RU" sz="2800" b="1" dirty="0">
                <a:latin typeface="Times New Roman" pitchFamily="18" charset="0"/>
              </a:rPr>
              <a:t>).</a:t>
            </a:r>
            <a:r>
              <a:rPr lang="ru-RU" sz="2400" dirty="0"/>
              <a:t> </a:t>
            </a:r>
            <a:r>
              <a:rPr lang="ru-RU" sz="2400" dirty="0">
                <a:latin typeface="Times New Roman" pitchFamily="18" charset="0"/>
              </a:rPr>
              <a:t>Любая характеристика или свойство информационной системы, использование которой нарушителем может привести к реализации угрозы.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Уязвимость –  непрочность актива или группы активов, при которых может возникнуть одна или несколько угроз [СТБ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IES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27002-2012]</a:t>
            </a:r>
          </a:p>
          <a:p>
            <a:pPr eaLnBrk="1" hangingPunct="1">
              <a:lnSpc>
                <a:spcPct val="90000"/>
              </a:lnSpc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76200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>
                <a:latin typeface="Arial" pitchFamily="34" charset="0"/>
              </a:rPr>
              <a:t>Базовые понятия безопасности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463" y="965200"/>
            <a:ext cx="8975725" cy="5988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>
                <a:latin typeface="Times New Roman" pitchFamily="18" charset="0"/>
              </a:rPr>
              <a:t>Риск </a:t>
            </a:r>
            <a:r>
              <a:rPr lang="en-US" sz="2800" b="1" dirty="0">
                <a:latin typeface="Times New Roman" pitchFamily="18" charset="0"/>
              </a:rPr>
              <a:t>(Risk)</a:t>
            </a:r>
            <a:r>
              <a:rPr lang="ru-RU" sz="2800" b="1" dirty="0">
                <a:latin typeface="Times New Roman" pitchFamily="18" charset="0"/>
              </a:rPr>
              <a:t>.</a:t>
            </a:r>
            <a:r>
              <a:rPr lang="ru-RU" sz="2800" b="1" dirty="0"/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Вероятность потерь вследствие того, что определенная угроза при наличии определенной уязвимости реализуется и приведет к негативным последствиям. [RFC2828]. </a:t>
            </a:r>
            <a:r>
              <a:rPr lang="ru-RU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очетание вероятности события и его последствия [СТБ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IES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27002-2012]. </a:t>
            </a:r>
          </a:p>
          <a:p>
            <a:pPr eaLnBrk="1" hangingPunct="1">
              <a:lnSpc>
                <a:spcPct val="90000"/>
              </a:lnSpc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800" b="1" dirty="0">
                <a:latin typeface="Times New Roman" pitchFamily="18" charset="0"/>
              </a:rPr>
              <a:t>Атака </a:t>
            </a:r>
            <a:r>
              <a:rPr lang="en-US" sz="2800" b="1" dirty="0">
                <a:latin typeface="Times New Roman" pitchFamily="18" charset="0"/>
              </a:rPr>
              <a:t>(Attack)</a:t>
            </a:r>
            <a:r>
              <a:rPr lang="ru-RU" sz="2800" b="1" dirty="0">
                <a:latin typeface="Times New Roman" pitchFamily="18" charset="0"/>
              </a:rPr>
              <a:t>.</a:t>
            </a:r>
            <a:r>
              <a:rPr lang="ru-RU" sz="2800" b="1" dirty="0"/>
              <a:t> </a:t>
            </a:r>
            <a:r>
              <a:rPr lang="ru-RU" sz="2400" dirty="0">
                <a:latin typeface="Times New Roman" pitchFamily="18" charset="0"/>
              </a:rPr>
              <a:t>Действие или последовательность связанных между собой действий нарушителя, которые приводят к реализации угрозы путем использования уязвимостей  компьютерной системы. </a:t>
            </a:r>
          </a:p>
          <a:p>
            <a:pPr eaLnBrk="1" hangingPunct="1">
              <a:lnSpc>
                <a:spcPct val="90000"/>
              </a:lnSpc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073" y="252285"/>
            <a:ext cx="6344783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39788" y="1436915"/>
            <a:ext cx="7433354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2800" b="1" dirty="0">
                <a:latin typeface="Times New Roman" pitchFamily="18" charset="0"/>
              </a:rPr>
              <a:t>Модель безопасности </a:t>
            </a:r>
            <a:r>
              <a:rPr lang="en-US" sz="2800" b="1" dirty="0">
                <a:latin typeface="Times New Roman" pitchFamily="18" charset="0"/>
              </a:rPr>
              <a:t>CIA</a:t>
            </a:r>
            <a:r>
              <a:rPr lang="ru-RU" sz="2800" b="1" dirty="0">
                <a:latin typeface="Times New Roman" pitchFamily="18" charset="0"/>
              </a:rPr>
              <a:t> (</a:t>
            </a:r>
            <a:r>
              <a:rPr lang="en-US" sz="2800" b="1" dirty="0">
                <a:latin typeface="Times New Roman" pitchFamily="18" charset="0"/>
              </a:rPr>
              <a:t>Confidentiality, Integrity, Availability)</a:t>
            </a:r>
            <a:r>
              <a:rPr lang="ru-RU" sz="2800" b="1" dirty="0">
                <a:latin typeface="Times New Roman" pitchFamily="18" charset="0"/>
              </a:rPr>
              <a:t> </a:t>
            </a:r>
            <a:endParaRPr lang="en-US" sz="2800" b="1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AutoNum type="arabicParenR"/>
            </a:pPr>
            <a:r>
              <a:rPr lang="ru-RU" sz="2400" dirty="0">
                <a:latin typeface="Times New Roman" pitchFamily="18" charset="0"/>
              </a:rPr>
              <a:t>конфиденциальность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</a:rPr>
              <a:t>с</a:t>
            </a:r>
            <a:r>
              <a:rPr lang="en-US" sz="2400" dirty="0" err="1">
                <a:latin typeface="Times New Roman" pitchFamily="18" charset="0"/>
              </a:rPr>
              <a:t>onfidentiality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AutoNum type="arabicParenR"/>
            </a:pPr>
            <a:r>
              <a:rPr lang="ru-RU" sz="2400" dirty="0">
                <a:latin typeface="Times New Roman" pitchFamily="18" charset="0"/>
              </a:rPr>
              <a:t>целостность (</a:t>
            </a:r>
            <a:r>
              <a:rPr lang="en-US" sz="2400" dirty="0">
                <a:latin typeface="Times New Roman" pitchFamily="18" charset="0"/>
              </a:rPr>
              <a:t>integrity)</a:t>
            </a:r>
            <a:endParaRPr lang="ru-RU" sz="2400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AutoNum type="arabicParenR"/>
            </a:pPr>
            <a:r>
              <a:rPr lang="ru-RU" sz="2400" dirty="0">
                <a:latin typeface="Times New Roman" pitchFamily="18" charset="0"/>
              </a:rPr>
              <a:t>доступность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(availability)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8760" y="234950"/>
            <a:ext cx="6179321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32229" y="1190169"/>
            <a:ext cx="8128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ru-RU" sz="2400" b="1" i="1" dirty="0">
                <a:latin typeface="Times New Roman" pitchFamily="18" charset="0"/>
              </a:rPr>
              <a:t>Конфиденциальность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– обеспечение работы с данными только для лиц, имеющих на это право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утечка информации из сети по каналам связи (</a:t>
            </a:r>
            <a:r>
              <a:rPr lang="en-US" sz="2400" dirty="0">
                <a:latin typeface="Times New Roman" pitchFamily="18" charset="0"/>
              </a:rPr>
              <a:t>e-mail, web)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прослушивание каналов связи 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перехват информации путем использования различных анализаторов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раскрытие паролей, использование чужих идентификационных данных 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несанкционированный доступ к информационным ресурсам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22965</TotalTime>
  <Words>1246</Words>
  <Application>Microsoft Office PowerPoint</Application>
  <PresentationFormat>Экран (4:3)</PresentationFormat>
  <Paragraphs>187</Paragraphs>
  <Slides>24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 Arial</vt:lpstr>
      <vt:lpstr>Arial</vt:lpstr>
      <vt:lpstr>Arial Cyr</vt:lpstr>
      <vt:lpstr>Arial Unicode MS</vt:lpstr>
      <vt:lpstr>Cambria</vt:lpstr>
      <vt:lpstr>Eurostile</vt:lpstr>
      <vt:lpstr>Eurostile ExtendedTwo</vt:lpstr>
      <vt:lpstr>Rockwell</vt:lpstr>
      <vt:lpstr>Rockwell Condensed</vt:lpstr>
      <vt:lpstr>Times New Roman</vt:lpstr>
      <vt:lpstr>Wingdings</vt:lpstr>
      <vt:lpstr>Дерево</vt:lpstr>
      <vt:lpstr>Презентация PowerPoint</vt:lpstr>
      <vt:lpstr>Современное информационное пространство</vt:lpstr>
      <vt:lpstr>Сеть организации</vt:lpstr>
      <vt:lpstr>Сеть организации</vt:lpstr>
      <vt:lpstr>Презентация PowerPoint</vt:lpstr>
      <vt:lpstr>Базовые понятия безопасности</vt:lpstr>
      <vt:lpstr>Базовые понятия безопасности</vt:lpstr>
      <vt:lpstr>Классификация угроз</vt:lpstr>
      <vt:lpstr>Классификация угроз</vt:lpstr>
      <vt:lpstr>Классификация угроз</vt:lpstr>
      <vt:lpstr>Классификация угроз</vt:lpstr>
      <vt:lpstr>Тенденции угроз  </vt:lpstr>
      <vt:lpstr>Модель угрозы </vt:lpstr>
      <vt:lpstr>Классификация уязвимостей</vt:lpstr>
      <vt:lpstr>Сетевая атака</vt:lpstr>
      <vt:lpstr>Классификация атак</vt:lpstr>
      <vt:lpstr>Классификация атак</vt:lpstr>
      <vt:lpstr>Статистика атак</vt:lpstr>
      <vt:lpstr>Статистика атак II кв. 2021</vt:lpstr>
      <vt:lpstr>Методы атак. Статистика II кв. 2021</vt:lpstr>
      <vt:lpstr>Этапы осуществления атаки</vt:lpstr>
      <vt:lpstr>Этапы осуществления атаки</vt:lpstr>
      <vt:lpstr>Современные решения по безопасности</vt:lpstr>
      <vt:lpstr>Технологии защиты корпоративной сети</vt:lpstr>
    </vt:vector>
  </TitlesOfParts>
  <Company>IntelliMedia Commerce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Security Management for the Networked World</dc:title>
  <dc:creator>IntelliMedia Employee</dc:creator>
  <cp:lastModifiedBy>Соболь A. M.</cp:lastModifiedBy>
  <cp:revision>1289</cp:revision>
  <cp:lastPrinted>1999-06-02T18:40:45Z</cp:lastPrinted>
  <dcterms:created xsi:type="dcterms:W3CDTF">1997-10-01T14:45:30Z</dcterms:created>
  <dcterms:modified xsi:type="dcterms:W3CDTF">2021-09-18T04:05:22Z</dcterms:modified>
</cp:coreProperties>
</file>