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1"/>
  </p:notesMasterIdLst>
  <p:handoutMasterIdLst>
    <p:handoutMasterId r:id="rId52"/>
  </p:handoutMasterIdLst>
  <p:sldIdLst>
    <p:sldId id="256" r:id="rId2"/>
    <p:sldId id="955" r:id="rId3"/>
    <p:sldId id="954" r:id="rId4"/>
    <p:sldId id="956" r:id="rId5"/>
    <p:sldId id="957" r:id="rId6"/>
    <p:sldId id="326" r:id="rId7"/>
    <p:sldId id="291" r:id="rId8"/>
    <p:sldId id="292" r:id="rId9"/>
    <p:sldId id="279" r:id="rId10"/>
    <p:sldId id="958" r:id="rId11"/>
    <p:sldId id="312" r:id="rId12"/>
    <p:sldId id="259" r:id="rId13"/>
    <p:sldId id="331" r:id="rId14"/>
    <p:sldId id="325" r:id="rId15"/>
    <p:sldId id="287" r:id="rId16"/>
    <p:sldId id="293" r:id="rId17"/>
    <p:sldId id="260" r:id="rId18"/>
    <p:sldId id="333" r:id="rId19"/>
    <p:sldId id="334" r:id="rId20"/>
    <p:sldId id="352" r:id="rId21"/>
    <p:sldId id="316" r:id="rId22"/>
    <p:sldId id="310" r:id="rId23"/>
    <p:sldId id="353" r:id="rId24"/>
    <p:sldId id="289" r:id="rId25"/>
    <p:sldId id="313" r:id="rId26"/>
    <p:sldId id="265" r:id="rId27"/>
    <p:sldId id="350" r:id="rId28"/>
    <p:sldId id="361" r:id="rId29"/>
    <p:sldId id="351" r:id="rId30"/>
    <p:sldId id="359" r:id="rId31"/>
    <p:sldId id="362" r:id="rId32"/>
    <p:sldId id="341" r:id="rId33"/>
    <p:sldId id="344" r:id="rId34"/>
    <p:sldId id="346" r:id="rId35"/>
    <p:sldId id="347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99" r:id="rId44"/>
    <p:sldId id="322" r:id="rId45"/>
    <p:sldId id="301" r:id="rId46"/>
    <p:sldId id="300" r:id="rId47"/>
    <p:sldId id="302" r:id="rId48"/>
    <p:sldId id="349" r:id="rId49"/>
    <p:sldId id="29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FFF66"/>
    <a:srgbClr val="33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82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F716F499-F112-47E1-8783-49DBD585CB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D44CF2A5-C26B-449C-B984-7F00B9D64B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>
                <a:cs typeface="Times New Roman" pitchFamily="18" charset="0"/>
              </a:rPr>
              <a:t>МЭ зачастую сами становятся объектами атаки. Напав на МЭ и выведя его из строя, злоумышленники могут спокойно, не боясь быть обнаруженными, реализовывать свои замыслы по отношению к ресурсам защищаемой сети.</a:t>
            </a:r>
            <a:br>
              <a:rPr lang="ru-RU">
                <a:solidFill>
                  <a:srgbClr val="113366"/>
                </a:solidFill>
                <a:cs typeface="Times New Roman" pitchFamily="18" charset="0"/>
              </a:rPr>
            </a:br>
            <a:br>
              <a:rPr lang="ru-RU">
                <a:solidFill>
                  <a:srgbClr val="113366"/>
                </a:solidFill>
                <a:cs typeface="Times New Roman" pitchFamily="18" charset="0"/>
              </a:rPr>
            </a:br>
            <a:endParaRPr lang="ru-RU">
              <a:solidFill>
                <a:srgbClr val="113366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A802-D375-4F67-9F75-06E41A561085}" type="slidenum">
              <a:rPr lang="en-US"/>
              <a:pPr/>
              <a:t>2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A802-D375-4F67-9F75-06E41A561085}" type="slidenum">
              <a:rPr lang="en-US"/>
              <a:pPr/>
              <a:t>3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Draft - 2.05.98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A802-D375-4F67-9F75-06E41A561085}" type="slidenum">
              <a:rPr lang="en-US"/>
              <a:pPr/>
              <a:t>4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52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r>
              <a:rPr lang="ru-RU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Периметровая защита при помощи МЭ не видит ничего, что происходит внутри сети и не может защитить от таких атак. Пользователи по целому ряду причин устанавливают модемы в свои системы, подключенные к внутренней сети. Это позволяет им соединяться с внешним Интернет-провайдером в обход МЭ, который не может устранить риск, связанный с такими соединениями.</a:t>
            </a:r>
          </a:p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r>
              <a:rPr lang="ru-RU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Не всегда угрозы исходят только с внешней стороны сети, большое количество потерь связано как раз с инцидентами защиты со стороны внутренних пользователей.</a:t>
            </a:r>
          </a:p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Атаки через туннели возникают вследствие наличия соответствующих свойств у многих сетевых протоколов. МЭ фильтрует сетевой трафик и принимает решения о пропуске или блокировании пакетов, опираясь на информацию об используемом сетевом протоколе. Обычно правила предусматривают соответствующую проверку с целью определения того, задействован или нет конкретный протокол. Если «да», то пакету разрешается пройти. Например, такой дефект в МЭ используется при проведении атаки </a:t>
            </a:r>
            <a:r>
              <a:rPr lang="en-US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Loki</a:t>
            </a:r>
            <a:r>
              <a:rPr lang="ru-RU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которая позволяет туннелировать различные команды в запросы </a:t>
            </a:r>
            <a:r>
              <a:rPr lang="en-US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ICMP Echo Request</a:t>
            </a:r>
            <a:r>
              <a:rPr lang="ru-RU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и реакции на них в ответы в </a:t>
            </a:r>
            <a:r>
              <a:rPr lang="en-US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ICMP Echo Reply</a:t>
            </a:r>
            <a:r>
              <a:rPr lang="ru-RU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>
                <a:cs typeface="Times New Roman" pitchFamily="18" charset="0"/>
              </a:rPr>
              <a:t>Неправильная конфигурация может возникнуть вследствие некомпетентности или низкой квалификации администратора МЭ или вследствие других причин. Например, к администратору приходят незнакомые сотрудники (или руководители) и просят (или требуют) разрешить доступ по тому или иному порту, сервису или к какому-нибудь </a:t>
            </a:r>
            <a:r>
              <a:rPr lang="en-US">
                <a:cs typeface="Times New Roman" pitchFamily="18" charset="0"/>
              </a:rPr>
              <a:t>Web</a:t>
            </a:r>
            <a:r>
              <a:rPr lang="ru-RU">
                <a:cs typeface="Times New Roman" pitchFamily="18" charset="0"/>
              </a:rPr>
              <a:t>-серверу. Со временем в результате таких действий число правил фильтрации распухает до невозможности и МЭ превращается в дырявое решето, которое не способно не то, что защитить, но и обнаружить злоумышленников. Кроме того, большое количество правил снижает производительность МЭ и, как следствие, пропускную способность каналов связи, проходящих через него.</a:t>
            </a:r>
            <a:r>
              <a:rPr lang="ru-RU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07B7C72D-257E-4D35-9123-A0919DA19BC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7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6A6AD-04D9-449C-A627-B115250895C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29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40F74-CB27-4505-93C4-EEF46FF5F5F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9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267F-EE53-472A-89A3-4F79389114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0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EE44C-FC5A-44D9-AC1B-A9BFA1BB30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01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3C2FC9E-F7F8-4523-9C90-C6B9EB97924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65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ED42C-2FFC-45B8-9E1F-85690D06171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EB7C4-6115-42A3-9211-1E2334B98FA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7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B2763-97AA-48AC-83E8-BF4B513273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77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46C74-C65E-43C7-B6C4-1DB100D6A57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A6E7A-A8F4-4323-A931-7705612DA84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4623B-72A1-4AD3-9B3A-5336EE7D9E6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2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ЦИТ Крутых А.Н. Безопасность компьютерных сетей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DD80A48-8E71-4824-A0C5-54C4F5AC4B8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dviser.ru/index.php/%D0%A1%D1%82%D0%B0%D1%82%D1%8C%D1%8F:SS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2.pn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0.png"/><Relationship Id="rId15" Type="http://schemas.openxmlformats.org/officeDocument/2006/relationships/image" Target="../media/image15.wmf"/><Relationship Id="rId10" Type="http://schemas.openxmlformats.org/officeDocument/2006/relationships/image" Target="../media/image21.png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9.png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21.png"/><Relationship Id="rId7" Type="http://schemas.openxmlformats.org/officeDocument/2006/relationships/image" Target="../media/image12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14.wmf"/><Relationship Id="rId1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11" Type="http://schemas.openxmlformats.org/officeDocument/2006/relationships/image" Target="../media/image13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1.png"/><Relationship Id="rId9" Type="http://schemas.openxmlformats.org/officeDocument/2006/relationships/image" Target="../media/image12.wmf"/><Relationship Id="rId1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png"/><Relationship Id="rId11" Type="http://schemas.openxmlformats.org/officeDocument/2006/relationships/image" Target="../media/image16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1.png"/><Relationship Id="rId9" Type="http://schemas.openxmlformats.org/officeDocument/2006/relationships/image" Target="../media/image15.wmf"/><Relationship Id="rId1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11" Type="http://schemas.openxmlformats.org/officeDocument/2006/relationships/image" Target="../media/image20.png"/><Relationship Id="rId5" Type="http://schemas.openxmlformats.org/officeDocument/2006/relationships/image" Target="../media/image16.w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png"/><Relationship Id="rId1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11" Type="http://schemas.openxmlformats.org/officeDocument/2006/relationships/image" Target="../media/image20.png"/><Relationship Id="rId5" Type="http://schemas.openxmlformats.org/officeDocument/2006/relationships/image" Target="../media/image16.w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png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11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5.png"/><Relationship Id="rId1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0.png"/><Relationship Id="rId4" Type="http://schemas.openxmlformats.org/officeDocument/2006/relationships/image" Target="../media/image15.wmf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0.png"/><Relationship Id="rId4" Type="http://schemas.openxmlformats.org/officeDocument/2006/relationships/image" Target="../media/image15.wmf"/><Relationship Id="rId9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2636912"/>
            <a:ext cx="7533456" cy="896144"/>
          </a:xfrm>
        </p:spPr>
        <p:txBody>
          <a:bodyPr/>
          <a:lstStyle/>
          <a:p>
            <a:pPr eaLnBrk="1" hangingPunct="1">
              <a:defRPr/>
            </a:pPr>
            <a:r>
              <a:rPr lang="ru-RU" sz="4800" b="1" dirty="0">
                <a:solidFill>
                  <a:schemeClr val="tx1"/>
                </a:solidFill>
                <a:latin typeface="Times New Roman" pitchFamily="18" charset="0"/>
              </a:rPr>
              <a:t>Сколько дают за …</a:t>
            </a:r>
            <a:br>
              <a:rPr lang="ru-RU" sz="4800" dirty="0">
                <a:solidFill>
                  <a:schemeClr val="tx1"/>
                </a:solidFill>
                <a:latin typeface="Arial Cyr" pitchFamily="34" charset="0"/>
                <a:cs typeface="Times New Roman" pitchFamily="18" charset="0"/>
              </a:rPr>
            </a:br>
            <a:endParaRPr lang="ru-RU" sz="4800" dirty="0">
              <a:solidFill>
                <a:schemeClr val="tx1"/>
              </a:solidFill>
              <a:latin typeface="Arial Cyr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78862-2885-4388-997F-CC1D6F25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D5B8F-A377-44F1-A009-CFFFB269876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E19EC2-7F82-45FE-8072-9ED84DFB6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Картинки по запросу котик">
            <a:extLst>
              <a:ext uri="{FF2B5EF4-FFF2-40B4-BE49-F238E27FC236}">
                <a16:creationId xmlns:a16="http://schemas.microsoft.com/office/drawing/2014/main" id="{4255DC53-D5A1-496A-9733-EE7C39AF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0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41350"/>
          </a:xfrm>
        </p:spPr>
        <p:txBody>
          <a:bodyPr/>
          <a:lstStyle/>
          <a:p>
            <a:pPr eaLnBrk="1" hangingPunct="1"/>
            <a:r>
              <a:rPr lang="ru-RU" sz="3600" b="1"/>
              <a:t>Пакетные фильтры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2362200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ru-RU" sz="3600" b="1"/>
          </a:p>
        </p:txBody>
      </p:sp>
      <p:sp>
        <p:nvSpPr>
          <p:cNvPr id="18436" name="Rectangle 43"/>
          <p:cNvSpPr>
            <a:spLocks noChangeArrowheads="1"/>
          </p:cNvSpPr>
          <p:nvPr/>
        </p:nvSpPr>
        <p:spPr bwMode="auto">
          <a:xfrm>
            <a:off x="0" y="981075"/>
            <a:ext cx="8964613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800">
                <a:latin typeface="Times New Roman" pitchFamily="18" charset="0"/>
              </a:rPr>
              <a:t>Базовое средство защиты сети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800">
                <a:latin typeface="Times New Roman" pitchFamily="18" charset="0"/>
              </a:rPr>
              <a:t>Пакеты проверяются на сетевом и транспортном уровне</a:t>
            </a:r>
            <a:endParaRPr lang="en-US" sz="280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800">
                <a:latin typeface="Times New Roman" pitchFamily="18" charset="0"/>
              </a:rPr>
              <a:t>Простая фильтрация (</a:t>
            </a:r>
            <a:r>
              <a:rPr lang="en-US" sz="2800" i="1">
                <a:latin typeface="Times New Roman" pitchFamily="18" charset="0"/>
              </a:rPr>
              <a:t>stateless</a:t>
            </a:r>
            <a:r>
              <a:rPr lang="ru-RU" sz="2800" i="1">
                <a:latin typeface="Times New Roman" pitchFamily="18" charset="0"/>
              </a:rPr>
              <a:t>) </a:t>
            </a:r>
            <a:r>
              <a:rPr lang="ru-RU" sz="2800">
                <a:latin typeface="Times New Roman" pitchFamily="18" charset="0"/>
              </a:rPr>
              <a:t>на основе статических правил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800">
                <a:latin typeface="Times New Roman" pitchFamily="18" charset="0"/>
              </a:rPr>
              <a:t>Фильтрация исходящего и входящего трафика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8437" name="Group 47"/>
          <p:cNvGrpSpPr>
            <a:grpSpLocks/>
          </p:cNvGrpSpPr>
          <p:nvPr/>
        </p:nvGrpSpPr>
        <p:grpSpPr bwMode="auto">
          <a:xfrm>
            <a:off x="762000" y="4162425"/>
            <a:ext cx="8196263" cy="2362200"/>
            <a:chOff x="480" y="2352"/>
            <a:chExt cx="5163" cy="1488"/>
          </a:xfrm>
        </p:grpSpPr>
        <p:sp>
          <p:nvSpPr>
            <p:cNvPr id="18438" name="Text Box 5"/>
            <p:cNvSpPr txBox="1">
              <a:spLocks noChangeArrowheads="1"/>
            </p:cNvSpPr>
            <p:nvPr/>
          </p:nvSpPr>
          <p:spPr bwMode="auto">
            <a:xfrm>
              <a:off x="1104" y="3216"/>
              <a:ext cx="40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ru-RU" sz="3600" b="1"/>
            </a:p>
          </p:txBody>
        </p:sp>
        <p:sp>
          <p:nvSpPr>
            <p:cNvPr id="18439" name="Rectangle 10"/>
            <p:cNvSpPr>
              <a:spLocks noChangeArrowheads="1"/>
            </p:cNvSpPr>
            <p:nvPr/>
          </p:nvSpPr>
          <p:spPr bwMode="auto">
            <a:xfrm>
              <a:off x="1054" y="3712"/>
              <a:ext cx="3696" cy="40"/>
            </a:xfrm>
            <a:prstGeom prst="rect">
              <a:avLst/>
            </a:prstGeom>
            <a:gradFill rotWithShape="0">
              <a:gsLst>
                <a:gs pos="0">
                  <a:srgbClr val="009688"/>
                </a:gs>
                <a:gs pos="100000">
                  <a:srgbClr val="002D2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Rectangle 11"/>
            <p:cNvSpPr>
              <a:spLocks noChangeArrowheads="1"/>
            </p:cNvSpPr>
            <p:nvPr/>
          </p:nvSpPr>
          <p:spPr bwMode="auto">
            <a:xfrm>
              <a:off x="1054" y="236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Applications</a:t>
              </a:r>
              <a:endParaRPr lang="en-US" sz="1200" b="1"/>
            </a:p>
          </p:txBody>
        </p:sp>
        <p:sp>
          <p:nvSpPr>
            <p:cNvPr id="18441" name="Rectangle 12"/>
            <p:cNvSpPr>
              <a:spLocks noChangeArrowheads="1"/>
            </p:cNvSpPr>
            <p:nvPr/>
          </p:nvSpPr>
          <p:spPr bwMode="auto">
            <a:xfrm>
              <a:off x="1054" y="256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  <a:endParaRPr lang="en-US" sz="1200" b="1"/>
            </a:p>
          </p:txBody>
        </p:sp>
        <p:sp>
          <p:nvSpPr>
            <p:cNvPr id="18442" name="Rectangle 13"/>
            <p:cNvSpPr>
              <a:spLocks noChangeArrowheads="1"/>
            </p:cNvSpPr>
            <p:nvPr/>
          </p:nvSpPr>
          <p:spPr bwMode="auto">
            <a:xfrm>
              <a:off x="1054" y="275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  <a:endParaRPr lang="en-US" sz="1200" b="1"/>
            </a:p>
          </p:txBody>
        </p:sp>
        <p:sp>
          <p:nvSpPr>
            <p:cNvPr id="18443" name="Rectangle 14"/>
            <p:cNvSpPr>
              <a:spLocks noChangeArrowheads="1"/>
            </p:cNvSpPr>
            <p:nvPr/>
          </p:nvSpPr>
          <p:spPr bwMode="auto">
            <a:xfrm>
              <a:off x="1054" y="294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  <a:endParaRPr lang="en-US" sz="1200" b="1"/>
            </a:p>
          </p:txBody>
        </p:sp>
        <p:sp>
          <p:nvSpPr>
            <p:cNvPr id="18444" name="Rectangle 15"/>
            <p:cNvSpPr>
              <a:spLocks noChangeArrowheads="1"/>
            </p:cNvSpPr>
            <p:nvPr/>
          </p:nvSpPr>
          <p:spPr bwMode="auto">
            <a:xfrm>
              <a:off x="1054" y="313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16"/>
            <p:cNvSpPr>
              <a:spLocks noChangeArrowheads="1"/>
            </p:cNvSpPr>
            <p:nvPr/>
          </p:nvSpPr>
          <p:spPr bwMode="auto">
            <a:xfrm>
              <a:off x="1054" y="332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</a:t>
              </a:r>
              <a:r>
                <a:rPr lang="en-US" sz="1200" b="1"/>
                <a:t> </a:t>
              </a:r>
              <a:r>
                <a:rPr lang="en-US" sz="1200" b="1">
                  <a:latin typeface="Verdana" pitchFamily="34" charset="0"/>
                </a:rPr>
                <a:t>Link</a:t>
              </a:r>
              <a:endParaRPr lang="en-US" sz="1200" b="1"/>
            </a:p>
          </p:txBody>
        </p:sp>
        <p:sp>
          <p:nvSpPr>
            <p:cNvPr id="18446" name="Rectangle 17"/>
            <p:cNvSpPr>
              <a:spLocks noChangeArrowheads="1"/>
            </p:cNvSpPr>
            <p:nvPr/>
          </p:nvSpPr>
          <p:spPr bwMode="auto">
            <a:xfrm>
              <a:off x="1054" y="352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  <a:endParaRPr lang="en-US" sz="1200" b="1"/>
            </a:p>
          </p:txBody>
        </p:sp>
        <p:sp>
          <p:nvSpPr>
            <p:cNvPr id="18447" name="Rectangle 18"/>
            <p:cNvSpPr>
              <a:spLocks noChangeArrowheads="1"/>
            </p:cNvSpPr>
            <p:nvPr/>
          </p:nvSpPr>
          <p:spPr bwMode="auto">
            <a:xfrm>
              <a:off x="2462" y="332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 Link</a:t>
              </a:r>
            </a:p>
          </p:txBody>
        </p:sp>
        <p:sp>
          <p:nvSpPr>
            <p:cNvPr id="18448" name="Rectangle 19"/>
            <p:cNvSpPr>
              <a:spLocks noChangeArrowheads="1"/>
            </p:cNvSpPr>
            <p:nvPr/>
          </p:nvSpPr>
          <p:spPr bwMode="auto">
            <a:xfrm>
              <a:off x="2462" y="352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</a:p>
          </p:txBody>
        </p:sp>
        <p:sp>
          <p:nvSpPr>
            <p:cNvPr id="18449" name="Rectangle 20"/>
            <p:cNvSpPr>
              <a:spLocks noChangeArrowheads="1"/>
            </p:cNvSpPr>
            <p:nvPr/>
          </p:nvSpPr>
          <p:spPr bwMode="auto">
            <a:xfrm>
              <a:off x="3870" y="236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Applications</a:t>
              </a:r>
            </a:p>
          </p:txBody>
        </p:sp>
        <p:sp>
          <p:nvSpPr>
            <p:cNvPr id="18450" name="Rectangle 21"/>
            <p:cNvSpPr>
              <a:spLocks noChangeArrowheads="1"/>
            </p:cNvSpPr>
            <p:nvPr/>
          </p:nvSpPr>
          <p:spPr bwMode="auto">
            <a:xfrm>
              <a:off x="3870" y="256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</a:p>
          </p:txBody>
        </p:sp>
        <p:sp>
          <p:nvSpPr>
            <p:cNvPr id="18451" name="Rectangle 22"/>
            <p:cNvSpPr>
              <a:spLocks noChangeArrowheads="1"/>
            </p:cNvSpPr>
            <p:nvPr/>
          </p:nvSpPr>
          <p:spPr bwMode="auto">
            <a:xfrm>
              <a:off x="3870" y="275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</a:p>
          </p:txBody>
        </p:sp>
        <p:sp>
          <p:nvSpPr>
            <p:cNvPr id="18452" name="Rectangle 23"/>
            <p:cNvSpPr>
              <a:spLocks noChangeArrowheads="1"/>
            </p:cNvSpPr>
            <p:nvPr/>
          </p:nvSpPr>
          <p:spPr bwMode="auto">
            <a:xfrm>
              <a:off x="3870" y="294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</a:p>
          </p:txBody>
        </p:sp>
        <p:sp>
          <p:nvSpPr>
            <p:cNvPr id="18453" name="Rectangle 24"/>
            <p:cNvSpPr>
              <a:spLocks noChangeArrowheads="1"/>
            </p:cNvSpPr>
            <p:nvPr/>
          </p:nvSpPr>
          <p:spPr bwMode="auto">
            <a:xfrm>
              <a:off x="3870" y="313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Rectangle 25"/>
            <p:cNvSpPr>
              <a:spLocks noChangeArrowheads="1"/>
            </p:cNvSpPr>
            <p:nvPr/>
          </p:nvSpPr>
          <p:spPr bwMode="auto">
            <a:xfrm>
              <a:off x="3870" y="332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 Link</a:t>
              </a:r>
            </a:p>
          </p:txBody>
        </p:sp>
        <p:sp>
          <p:nvSpPr>
            <p:cNvPr id="18455" name="Rectangle 26"/>
            <p:cNvSpPr>
              <a:spLocks noChangeArrowheads="1"/>
            </p:cNvSpPr>
            <p:nvPr/>
          </p:nvSpPr>
          <p:spPr bwMode="auto">
            <a:xfrm>
              <a:off x="3870" y="352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</a:p>
          </p:txBody>
        </p:sp>
        <p:pic>
          <p:nvPicPr>
            <p:cNvPr id="18456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81" y="2755"/>
              <a:ext cx="762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7" name="Picture 2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2618"/>
              <a:ext cx="444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8" name="Rectangle 29"/>
            <p:cNvSpPr>
              <a:spLocks noChangeArrowheads="1"/>
            </p:cNvSpPr>
            <p:nvPr/>
          </p:nvSpPr>
          <p:spPr bwMode="auto">
            <a:xfrm>
              <a:off x="2454" y="312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</a:p>
          </p:txBody>
        </p:sp>
        <p:sp>
          <p:nvSpPr>
            <p:cNvPr id="18459" name="Rectangle 30"/>
            <p:cNvSpPr>
              <a:spLocks noChangeArrowheads="1"/>
            </p:cNvSpPr>
            <p:nvPr/>
          </p:nvSpPr>
          <p:spPr bwMode="auto">
            <a:xfrm>
              <a:off x="2454" y="254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</a:p>
          </p:txBody>
        </p:sp>
        <p:sp>
          <p:nvSpPr>
            <p:cNvPr id="18460" name="Rectangle 31"/>
            <p:cNvSpPr>
              <a:spLocks noChangeArrowheads="1"/>
            </p:cNvSpPr>
            <p:nvPr/>
          </p:nvSpPr>
          <p:spPr bwMode="auto">
            <a:xfrm>
              <a:off x="2454" y="273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</a:p>
          </p:txBody>
        </p:sp>
        <p:sp>
          <p:nvSpPr>
            <p:cNvPr id="18461" name="Rectangle 32"/>
            <p:cNvSpPr>
              <a:spLocks noChangeArrowheads="1"/>
            </p:cNvSpPr>
            <p:nvPr/>
          </p:nvSpPr>
          <p:spPr bwMode="auto">
            <a:xfrm>
              <a:off x="2454" y="292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</a:p>
          </p:txBody>
        </p:sp>
        <p:sp>
          <p:nvSpPr>
            <p:cNvPr id="120865" name="Rectangle 33"/>
            <p:cNvSpPr>
              <a:spLocks noChangeArrowheads="1"/>
            </p:cNvSpPr>
            <p:nvPr/>
          </p:nvSpPr>
          <p:spPr bwMode="auto">
            <a:xfrm>
              <a:off x="2454" y="235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B4B6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>
                  <a:latin typeface="Verdana" pitchFamily="34" charset="0"/>
                </a:rPr>
                <a:t>Applications</a:t>
              </a:r>
              <a:endParaRPr lang="en-US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8463" name="Rectangle 34"/>
            <p:cNvSpPr>
              <a:spLocks noChangeArrowheads="1"/>
            </p:cNvSpPr>
            <p:nvPr/>
          </p:nvSpPr>
          <p:spPr bwMode="auto">
            <a:xfrm>
              <a:off x="1230" y="3138"/>
              <a:ext cx="6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  <a:endParaRPr lang="en-US" sz="1200" b="1"/>
            </a:p>
          </p:txBody>
        </p:sp>
        <p:sp>
          <p:nvSpPr>
            <p:cNvPr id="18464" name="Rectangle 35"/>
            <p:cNvSpPr>
              <a:spLocks noChangeArrowheads="1"/>
            </p:cNvSpPr>
            <p:nvPr/>
          </p:nvSpPr>
          <p:spPr bwMode="auto">
            <a:xfrm>
              <a:off x="4046" y="3136"/>
              <a:ext cx="6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</a:p>
          </p:txBody>
        </p:sp>
        <p:sp>
          <p:nvSpPr>
            <p:cNvPr id="18465" name="Line 37"/>
            <p:cNvSpPr>
              <a:spLocks noChangeShapeType="1"/>
            </p:cNvSpPr>
            <p:nvPr/>
          </p:nvSpPr>
          <p:spPr bwMode="auto">
            <a:xfrm flipV="1">
              <a:off x="3312" y="3216"/>
              <a:ext cx="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38"/>
            <p:cNvSpPr>
              <a:spLocks noChangeShapeType="1"/>
            </p:cNvSpPr>
            <p:nvPr/>
          </p:nvSpPr>
          <p:spPr bwMode="auto">
            <a:xfrm>
              <a:off x="3312" y="3840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9"/>
            <p:cNvSpPr>
              <a:spLocks noChangeShapeType="1"/>
            </p:cNvSpPr>
            <p:nvPr/>
          </p:nvSpPr>
          <p:spPr bwMode="auto">
            <a:xfrm>
              <a:off x="3936" y="2448"/>
              <a:ext cx="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40"/>
            <p:cNvSpPr>
              <a:spLocks noChangeShapeType="1"/>
            </p:cNvSpPr>
            <p:nvPr/>
          </p:nvSpPr>
          <p:spPr bwMode="auto">
            <a:xfrm flipV="1">
              <a:off x="1872" y="2448"/>
              <a:ext cx="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41"/>
            <p:cNvSpPr>
              <a:spLocks noChangeShapeType="1"/>
            </p:cNvSpPr>
            <p:nvPr/>
          </p:nvSpPr>
          <p:spPr bwMode="auto">
            <a:xfrm>
              <a:off x="1872" y="3840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42"/>
            <p:cNvSpPr>
              <a:spLocks noChangeShapeType="1"/>
            </p:cNvSpPr>
            <p:nvPr/>
          </p:nvSpPr>
          <p:spPr bwMode="auto">
            <a:xfrm>
              <a:off x="2496" y="3216"/>
              <a:ext cx="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44"/>
            <p:cNvSpPr>
              <a:spLocks noChangeShapeType="1"/>
            </p:cNvSpPr>
            <p:nvPr/>
          </p:nvSpPr>
          <p:spPr bwMode="auto">
            <a:xfrm>
              <a:off x="3334" y="2931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45"/>
            <p:cNvSpPr>
              <a:spLocks noChangeShapeType="1"/>
            </p:cNvSpPr>
            <p:nvPr/>
          </p:nvSpPr>
          <p:spPr bwMode="auto">
            <a:xfrm>
              <a:off x="3334" y="3294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46"/>
            <p:cNvSpPr>
              <a:spLocks noChangeShapeType="1"/>
            </p:cNvSpPr>
            <p:nvPr/>
          </p:nvSpPr>
          <p:spPr bwMode="auto">
            <a:xfrm>
              <a:off x="3606" y="293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/>
              <a:t>Пакетные фильтры (</a:t>
            </a:r>
            <a:r>
              <a:rPr lang="en-US" sz="3600" b="1"/>
              <a:t>packet filters)</a:t>
            </a:r>
            <a:endParaRPr lang="ru-RU" sz="3600" b="1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724400" y="32004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9875" y="3495675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ru-RU" sz="2000" b="1" i="1">
              <a:solidFill>
                <a:schemeClr val="bg1"/>
              </a:solidFill>
              <a:latin typeface="Arial Cyr" pitchFamily="34" charset="0"/>
            </a:endParaRPr>
          </a:p>
        </p:txBody>
      </p:sp>
      <p:sp>
        <p:nvSpPr>
          <p:cNvPr id="19462" name="Rectangle 30"/>
          <p:cNvSpPr>
            <a:spLocks noChangeArrowheads="1"/>
          </p:cNvSpPr>
          <p:nvPr/>
        </p:nvSpPr>
        <p:spPr bwMode="auto">
          <a:xfrm>
            <a:off x="654050" y="0"/>
            <a:ext cx="84899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31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9463" name="Text Box 65"/>
          <p:cNvSpPr txBox="1">
            <a:spLocks noChangeArrowheads="1"/>
          </p:cNvSpPr>
          <p:nvPr/>
        </p:nvSpPr>
        <p:spPr bwMode="auto">
          <a:xfrm>
            <a:off x="0" y="620713"/>
            <a:ext cx="9144000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</a:pPr>
            <a:r>
              <a:rPr lang="ru-RU" sz="2400" b="1">
                <a:solidFill>
                  <a:schemeClr val="tx2"/>
                </a:solidFill>
                <a:latin typeface="Times New Roman" pitchFamily="18" charset="0"/>
              </a:rPr>
              <a:t>Анализ информации</a:t>
            </a: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:</a:t>
            </a:r>
            <a:endParaRPr lang="ru-RU" sz="2400" b="1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r>
              <a:rPr lang="ru-RU" sz="2000">
                <a:latin typeface="Times New Roman" pitchFamily="18" charset="0"/>
              </a:rPr>
              <a:t>физический сетевой интерфейс, с которого получен пакет (</a:t>
            </a:r>
            <a:r>
              <a:rPr lang="en-US" sz="2000">
                <a:latin typeface="Times New Roman" pitchFamily="18" charset="0"/>
              </a:rPr>
              <a:t>MAC</a:t>
            </a:r>
            <a:r>
              <a:rPr lang="ru-RU" sz="2000">
                <a:latin typeface="Times New Roman" pitchFamily="18" charset="0"/>
              </a:rPr>
              <a:t>-адрес)</a:t>
            </a:r>
            <a:r>
              <a:rPr lang="en-US" sz="2000">
                <a:latin typeface="Times New Roman" pitchFamily="18" charset="0"/>
              </a:rPr>
              <a:t>;</a:t>
            </a:r>
            <a:endParaRPr lang="ru-RU" sz="2000"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IP -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адрес и порт источника;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IP -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адрес и порт назначения;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тип протокола 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TCP,UDP,ICMP);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spcBef>
                <a:spcPct val="50000"/>
              </a:spcBef>
            </a:pPr>
            <a:r>
              <a:rPr lang="ru-RU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Действие</a:t>
            </a:r>
            <a:r>
              <a:rPr lang="en-US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Запретить 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deny)</a:t>
            </a:r>
          </a:p>
          <a:p>
            <a:pPr marL="914400" lvl="1" indent="-457200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drop</a:t>
            </a:r>
          </a:p>
          <a:p>
            <a:pPr marL="914400" lvl="1" indent="-457200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reject (“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сброс соединения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отбрасывается (хост недостижим или порт недоступен)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Разрешить (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allow)</a:t>
            </a:r>
            <a:r>
              <a:rPr lang="ru-RU" sz="20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/>
              <a:t>Пакетные фильтры (</a:t>
            </a:r>
            <a:r>
              <a:rPr lang="en-US" sz="3600" b="1"/>
              <a:t>packet filters)</a:t>
            </a:r>
            <a:endParaRPr lang="ru-RU" sz="3600" b="1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724400" y="32004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69875" y="3495675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ru-RU" sz="2000" b="1" i="1">
              <a:solidFill>
                <a:schemeClr val="bg1"/>
              </a:solidFill>
              <a:latin typeface="Arial Cyr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54050" y="0"/>
            <a:ext cx="84899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31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0" y="1125538"/>
            <a:ext cx="9144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</a:pP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Основные методы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:</a:t>
            </a:r>
            <a:endParaRPr lang="ru-RU" sz="2800" b="1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r>
              <a:rPr lang="ru-RU" sz="2800">
                <a:latin typeface="Times New Roman" pitchFamily="18" charset="0"/>
              </a:rPr>
              <a:t>Построение правил – от наиболее конкретных к общим. Большинство пакетных фильтров пакетов осуществляют обработку с помощью наборов правил </a:t>
            </a:r>
            <a:r>
              <a:rPr lang="en-US" sz="2800">
                <a:latin typeface="Times New Roman" pitchFamily="18" charset="0"/>
              </a:rPr>
              <a:t>“</a:t>
            </a:r>
            <a:r>
              <a:rPr lang="ru-RU" sz="2800">
                <a:latin typeface="Times New Roman" pitchFamily="18" charset="0"/>
              </a:rPr>
              <a:t>сверху вниз</a:t>
            </a:r>
            <a:r>
              <a:rPr lang="en-US" sz="2800">
                <a:latin typeface="Times New Roman" pitchFamily="18" charset="0"/>
              </a:rPr>
              <a:t>”</a:t>
            </a:r>
            <a:r>
              <a:rPr lang="ru-RU" sz="2800">
                <a:latin typeface="Times New Roman" pitchFamily="18" charset="0"/>
              </a:rPr>
              <a:t> и останавливает ее, когда обнаруживается соответствие.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r>
              <a:rPr lang="ru-RU" sz="2800">
                <a:latin typeface="Times New Roman" pitchFamily="18" charset="0"/>
              </a:rPr>
              <a:t> Размещение наиболее активных правил в верхней части набора фильтров.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hangingPunct="1"/>
            <a:r>
              <a:rPr lang="ru-RU" sz="3600" b="1"/>
              <a:t>Правила пакетной фильтрации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724400" y="32004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269875" y="3495675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ru-RU" sz="2000" b="1" i="1">
              <a:solidFill>
                <a:schemeClr val="bg1"/>
              </a:solidFill>
              <a:latin typeface="Arial Cyr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54050" y="0"/>
            <a:ext cx="84899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31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0" y="1196975"/>
            <a:ext cx="91440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intranet extended permit ip object-group N_Intranet object-group N_niks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intranet extended deny ip any object-group N_Intranet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intranet extended permit ip object-group U_VIP any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intranet extended deny ip object-group N_NoProxy any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intranet extended deny tcp object-group N_Intranet any object-group T_web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intranet extended deny tcp object-group N_Intranet any object-group T_denied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intranet extended permit ip any any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A-proxy extended permit tcp object-group U_Hostels_exc any object-group T_proxy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A-proxy extended deny ip object-group N_NoProxy any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A-proxy extended permit tcp object-group N_Intranet any object-group T_proxy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A-proxy extended permit tcp object-group U_ADM any object-group T_mgmt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A-proxy extended deny ip any any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A-DMZ extended permit tcp object-group U_ADM any object-group T_mgmt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A-DMZ extended deny tcp any any object-group T_mgmt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A-DMZ extended permit ip any any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no-nat remark allow internal IP for local external servers request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no-nat extended deny ip object-group S_OrgWeb any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no-nat extended permit ip any object-group no-nat-ext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access-list ALLOW extended permit ip any 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64135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Пакетный фильтр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772400" cy="5111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sz="2400">
                <a:latin typeface="Times New Roman" pitchFamily="18" charset="0"/>
              </a:rPr>
              <a:t>Высокая производительность</a:t>
            </a:r>
          </a:p>
          <a:p>
            <a:pPr eaLnBrk="1" hangingPunct="1"/>
            <a:r>
              <a:rPr lang="ru-RU" sz="2400">
                <a:latin typeface="Times New Roman" pitchFamily="18" charset="0"/>
              </a:rPr>
              <a:t>Прозрачность </a:t>
            </a:r>
          </a:p>
          <a:p>
            <a:pPr eaLnBrk="1" hangingPunct="1"/>
            <a:r>
              <a:rPr lang="ru-RU" sz="2400">
                <a:latin typeface="Times New Roman" pitchFamily="18" charset="0"/>
              </a:rPr>
              <a:t>Дешевизна</a:t>
            </a:r>
          </a:p>
          <a:p>
            <a:pPr eaLnBrk="1" hangingPunct="1"/>
            <a:r>
              <a:rPr lang="ru-RU" sz="2400">
                <a:latin typeface="Times New Roman" pitchFamily="18" charset="0"/>
              </a:rPr>
              <a:t>Неплохие возможности по управлению трафиком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Недостатки</a:t>
            </a:r>
          </a:p>
          <a:p>
            <a:pPr eaLnBrk="1" hangingPunct="1"/>
            <a:r>
              <a:rPr lang="ru-RU" sz="2400">
                <a:latin typeface="Times New Roman" pitchFamily="18" charset="0"/>
              </a:rPr>
              <a:t>Ограниченные возможности анализа (до 4 уровня </a:t>
            </a:r>
            <a:r>
              <a:rPr lang="en-US" sz="2400">
                <a:latin typeface="Times New Roman" pitchFamily="18" charset="0"/>
              </a:rPr>
              <a:t>OSI</a:t>
            </a:r>
            <a:r>
              <a:rPr lang="ru-RU" sz="240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ru-RU" sz="2400">
                <a:latin typeface="Times New Roman" pitchFamily="18" charset="0"/>
              </a:rPr>
              <a:t>Разрешены прямые соединения между узлами без доверия и доверенными узлами</a:t>
            </a:r>
          </a:p>
          <a:p>
            <a:pPr eaLnBrk="1" hangingPunct="1"/>
            <a:r>
              <a:rPr lang="ru-RU" sz="2400">
                <a:latin typeface="Times New Roman" pitchFamily="18" charset="0"/>
              </a:rPr>
              <a:t>Низкий уровень масштабируемости</a:t>
            </a:r>
          </a:p>
          <a:p>
            <a:pPr eaLnBrk="1" hangingPunct="1"/>
            <a:r>
              <a:rPr lang="ru-RU" sz="2400">
                <a:latin typeface="Times New Roman" pitchFamily="18" charset="0"/>
              </a:rPr>
              <a:t>Возможность открытия большого диапазона портов</a:t>
            </a:r>
          </a:p>
          <a:p>
            <a:pPr eaLnBrk="1" hangingPunct="1"/>
            <a:r>
              <a:rPr lang="ru-RU" sz="2400">
                <a:latin typeface="Times New Roman" pitchFamily="18" charset="0"/>
              </a:rPr>
              <a:t>Подверженность атакам с подменой данных (</a:t>
            </a:r>
            <a:r>
              <a:rPr lang="en-US" sz="2400">
                <a:latin typeface="Times New Roman" pitchFamily="18" charset="0"/>
              </a:rPr>
              <a:t>spoofing)</a:t>
            </a:r>
            <a:endParaRPr lang="ru-RU" sz="2400">
              <a:latin typeface="Times New Roman" pitchFamily="18" charset="0"/>
            </a:endParaRPr>
          </a:p>
          <a:p>
            <a:pPr eaLnBrk="1" hangingPunct="1"/>
            <a:endParaRPr lang="ru-RU" sz="2400">
              <a:latin typeface="Times New Roman" pitchFamily="18" charset="0"/>
            </a:endParaRP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755650" y="692150"/>
            <a:ext cx="2600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Преимущества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4135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Шлюзы сеансового уровня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068638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>
              <a:latin typeface="Verdana" pitchFamily="34" charset="0"/>
            </a:endParaRPr>
          </a:p>
          <a:p>
            <a:pPr eaLnBrk="0" hangingPunct="0"/>
            <a:endParaRPr lang="en-US" sz="24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9388" y="692150"/>
            <a:ext cx="87630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</a:rPr>
              <a:t>Шлюз с преобразованием </a:t>
            </a:r>
            <a:r>
              <a:rPr lang="en-US" sz="2800" dirty="0">
                <a:latin typeface="Times New Roman" pitchFamily="18" charset="0"/>
              </a:rPr>
              <a:t>IP-</a:t>
            </a:r>
            <a:r>
              <a:rPr lang="ru-RU" sz="2800" dirty="0">
                <a:latin typeface="Times New Roman" pitchFamily="18" charset="0"/>
              </a:rPr>
              <a:t>адресов </a:t>
            </a:r>
            <a:endParaRPr lang="en-US" sz="28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</a:rPr>
              <a:t> Фильтры контроля состояния соединения (инспекторы состояния)</a:t>
            </a:r>
            <a:r>
              <a:rPr lang="en-US" sz="2800" dirty="0">
                <a:latin typeface="Times New Roman" pitchFamily="18" charset="0"/>
              </a:rPr>
              <a:t>   </a:t>
            </a:r>
            <a:endParaRPr lang="ru-RU" sz="2800" dirty="0">
              <a:latin typeface="Times New Roman" pitchFamily="18" charset="0"/>
            </a:endParaRPr>
          </a:p>
        </p:txBody>
      </p:sp>
      <p:grpSp>
        <p:nvGrpSpPr>
          <p:cNvPr id="23557" name="Group 45"/>
          <p:cNvGrpSpPr>
            <a:grpSpLocks/>
          </p:cNvGrpSpPr>
          <p:nvPr/>
        </p:nvGrpSpPr>
        <p:grpSpPr bwMode="auto">
          <a:xfrm>
            <a:off x="395288" y="3733800"/>
            <a:ext cx="8196262" cy="2362200"/>
            <a:chOff x="249" y="2352"/>
            <a:chExt cx="5163" cy="1488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823" y="3712"/>
              <a:ext cx="3696" cy="40"/>
            </a:xfrm>
            <a:prstGeom prst="rect">
              <a:avLst/>
            </a:prstGeom>
            <a:gradFill rotWithShape="0">
              <a:gsLst>
                <a:gs pos="0">
                  <a:srgbClr val="009688"/>
                </a:gs>
                <a:gs pos="100000">
                  <a:srgbClr val="002D2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823" y="236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Applications</a:t>
              </a:r>
              <a:endParaRPr lang="en-US" sz="1200" b="1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823" y="256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  <a:endParaRPr lang="en-US" sz="1200" b="1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823" y="275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  <a:endParaRPr lang="en-US" sz="1200" b="1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823" y="294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  <a:endParaRPr lang="en-US" sz="1200" b="1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823" y="313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823" y="332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</a:t>
              </a:r>
              <a:r>
                <a:rPr lang="en-US" sz="1200" b="1"/>
                <a:t> </a:t>
              </a:r>
              <a:r>
                <a:rPr lang="en-US" sz="1200" b="1">
                  <a:latin typeface="Verdana" pitchFamily="34" charset="0"/>
                </a:rPr>
                <a:t>Link</a:t>
              </a:r>
              <a:endParaRPr lang="en-US" sz="1200" b="1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823" y="352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  <a:endParaRPr lang="en-US" sz="1200" b="1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2231" y="332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 Link</a:t>
              </a: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2231" y="352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3639" y="236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Applications</a:t>
              </a: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3639" y="256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3639" y="275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3639" y="294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3639" y="313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3639" y="332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 Link</a:t>
              </a:r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3639" y="352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</a:p>
          </p:txBody>
        </p:sp>
        <p:pic>
          <p:nvPicPr>
            <p:cNvPr id="23575" name="Picture 2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50" y="2755"/>
              <a:ext cx="762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6" name="Picture 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" y="2618"/>
              <a:ext cx="444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2223" y="312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2223" y="254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2223" y="273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2223" y="292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</a:p>
          </p:txBody>
        </p:sp>
        <p:sp>
          <p:nvSpPr>
            <p:cNvPr id="98333" name="Rectangle 29"/>
            <p:cNvSpPr>
              <a:spLocks noChangeArrowheads="1"/>
            </p:cNvSpPr>
            <p:nvPr/>
          </p:nvSpPr>
          <p:spPr bwMode="auto">
            <a:xfrm>
              <a:off x="2223" y="235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B4B6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>
                  <a:latin typeface="Verdana" pitchFamily="34" charset="0"/>
                </a:rPr>
                <a:t>Applications</a:t>
              </a:r>
              <a:endParaRPr lang="en-US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999" y="3138"/>
              <a:ext cx="6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  <a:endParaRPr lang="en-US" sz="1200" b="1"/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3815" y="3136"/>
              <a:ext cx="6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</a:p>
          </p:txBody>
        </p:sp>
        <p:sp>
          <p:nvSpPr>
            <p:cNvPr id="23584" name="Line 33"/>
            <p:cNvSpPr>
              <a:spLocks noChangeShapeType="1"/>
            </p:cNvSpPr>
            <p:nvPr/>
          </p:nvSpPr>
          <p:spPr bwMode="auto">
            <a:xfrm flipH="1" flipV="1">
              <a:off x="3061" y="2840"/>
              <a:ext cx="20" cy="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4"/>
            <p:cNvSpPr>
              <a:spLocks noChangeShapeType="1"/>
            </p:cNvSpPr>
            <p:nvPr/>
          </p:nvSpPr>
          <p:spPr bwMode="auto">
            <a:xfrm>
              <a:off x="3081" y="3840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35"/>
            <p:cNvSpPr>
              <a:spLocks noChangeShapeType="1"/>
            </p:cNvSpPr>
            <p:nvPr/>
          </p:nvSpPr>
          <p:spPr bwMode="auto">
            <a:xfrm>
              <a:off x="3705" y="2448"/>
              <a:ext cx="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Line 36"/>
            <p:cNvSpPr>
              <a:spLocks noChangeShapeType="1"/>
            </p:cNvSpPr>
            <p:nvPr/>
          </p:nvSpPr>
          <p:spPr bwMode="auto">
            <a:xfrm flipV="1">
              <a:off x="1641" y="2448"/>
              <a:ext cx="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Line 37"/>
            <p:cNvSpPr>
              <a:spLocks noChangeShapeType="1"/>
            </p:cNvSpPr>
            <p:nvPr/>
          </p:nvSpPr>
          <p:spPr bwMode="auto">
            <a:xfrm>
              <a:off x="1641" y="3840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Line 38"/>
            <p:cNvSpPr>
              <a:spLocks noChangeShapeType="1"/>
            </p:cNvSpPr>
            <p:nvPr/>
          </p:nvSpPr>
          <p:spPr bwMode="auto">
            <a:xfrm>
              <a:off x="2265" y="2840"/>
              <a:ext cx="0" cy="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90" name="Group 44"/>
            <p:cNvGrpSpPr>
              <a:grpSpLocks/>
            </p:cNvGrpSpPr>
            <p:nvPr/>
          </p:nvGrpSpPr>
          <p:grpSpPr bwMode="auto">
            <a:xfrm>
              <a:off x="3107" y="2750"/>
              <a:ext cx="286" cy="544"/>
              <a:chOff x="3107" y="2750"/>
              <a:chExt cx="286" cy="544"/>
            </a:xfrm>
          </p:grpSpPr>
          <p:sp>
            <p:nvSpPr>
              <p:cNvPr id="23591" name="Line 40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2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41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2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Line 42"/>
              <p:cNvSpPr>
                <a:spLocks noChangeShapeType="1"/>
              </p:cNvSpPr>
              <p:nvPr/>
            </p:nvSpPr>
            <p:spPr bwMode="auto">
              <a:xfrm flipV="1">
                <a:off x="3379" y="2750"/>
                <a:ext cx="0" cy="5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43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2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5344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/>
              <a:t>Трансляция сетевых адресов (</a:t>
            </a:r>
            <a:r>
              <a:rPr lang="en-US" sz="3600" b="1"/>
              <a:t>NAT)</a:t>
            </a:r>
            <a:endParaRPr lang="ru-RU" sz="3600" b="1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724400" y="32004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9875" y="3495675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ru-RU" sz="2000" b="1" i="1">
              <a:solidFill>
                <a:schemeClr val="bg1"/>
              </a:solidFill>
              <a:latin typeface="Arial Cyr" pitchFamily="34" charset="0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88913" y="0"/>
            <a:ext cx="84899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31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582" name="Text Box 42"/>
          <p:cNvSpPr txBox="1">
            <a:spLocks noChangeArrowheads="1"/>
          </p:cNvSpPr>
          <p:nvPr/>
        </p:nvSpPr>
        <p:spPr bwMode="auto">
          <a:xfrm>
            <a:off x="0" y="1196975"/>
            <a:ext cx="91440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ru-RU" sz="2800">
                <a:latin typeface="Times New Roman" pitchFamily="18" charset="0"/>
              </a:rPr>
              <a:t>Функции</a:t>
            </a:r>
            <a:r>
              <a:rPr lang="en-US" sz="2800">
                <a:latin typeface="Times New Roman" pitchFamily="18" charset="0"/>
              </a:rPr>
              <a:t>:</a:t>
            </a:r>
            <a:endParaRPr lang="ru-RU" sz="280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2800" b="1">
                <a:latin typeface="Times New Roman" pitchFamily="18" charset="0"/>
              </a:rPr>
              <a:t>Разрешает приватным адресам (192.168.*.*, 172.16-31.*.*, 10.*.*.*) выход в Интернет, осуществляя преобразование этих адресов во внешни</a:t>
            </a:r>
            <a:r>
              <a:rPr lang="en-US" sz="2800" b="1">
                <a:latin typeface="Times New Roman" pitchFamily="18" charset="0"/>
              </a:rPr>
              <a:t>e</a:t>
            </a:r>
            <a:r>
              <a:rPr lang="ru-RU" sz="2800" b="1">
                <a:latin typeface="Times New Roman" pitchFamily="18" charset="0"/>
              </a:rPr>
              <a:t> адреса.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2800" b="1">
                <a:latin typeface="Times New Roman" pitchFamily="18" charset="0"/>
              </a:rPr>
              <a:t>Безопасность.</a:t>
            </a:r>
            <a:r>
              <a:rPr lang="ru-RU" sz="2800">
                <a:latin typeface="Times New Roman" pitchFamily="18" charset="0"/>
              </a:rPr>
              <a:t> Использование внутренних адресов предотвращает прямые атаки из внешних сетей.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2800" b="1">
                <a:latin typeface="Times New Roman" pitchFamily="18" charset="0"/>
              </a:rPr>
              <a:t>Гибкость.</a:t>
            </a:r>
            <a:r>
              <a:rPr lang="ru-RU" sz="2800">
                <a:latin typeface="Times New Roman" pitchFamily="18" charset="0"/>
              </a:rPr>
              <a:t> При изменении адресов внутренней сети внешние адреса остаются неизменными.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68362"/>
          </a:xfrm>
        </p:spPr>
        <p:txBody>
          <a:bodyPr/>
          <a:lstStyle/>
          <a:p>
            <a:pPr eaLnBrk="1" hangingPunct="1"/>
            <a:r>
              <a:rPr lang="ru-RU" sz="3600" b="1"/>
              <a:t>Статический </a:t>
            </a:r>
            <a:r>
              <a:rPr lang="en-US" sz="3600" b="1"/>
              <a:t>NAT</a:t>
            </a:r>
            <a:endParaRPr lang="ru-RU" sz="3600" b="1"/>
          </a:p>
        </p:txBody>
      </p:sp>
      <p:graphicFrame>
        <p:nvGraphicFramePr>
          <p:cNvPr id="2050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79388" y="1341438"/>
          <a:ext cx="8785225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7165581" imgH="2012823" progId="Visio.Drawing.11">
                  <p:embed/>
                </p:oleObj>
              </mc:Choice>
              <mc:Fallback>
                <p:oleObj name="Visio" r:id="rId3" imgW="7165581" imgH="2012823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41438"/>
                        <a:ext cx="8785225" cy="246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724400" y="32004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69875" y="3495675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ru-RU" sz="2000" b="1" i="1">
              <a:solidFill>
                <a:schemeClr val="bg1"/>
              </a:solidFill>
              <a:latin typeface="Arial Cyr" pitchFamily="34" charset="0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0" y="4581525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imes New Roman" pitchFamily="18" charset="0"/>
              </a:rPr>
              <a:t>Узел определяется одним локальным адресом и соответствующим глобальным адресом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41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/>
              <a:t>Трансляция адресов портов (</a:t>
            </a:r>
            <a:r>
              <a:rPr lang="en-US" sz="3600" b="1"/>
              <a:t>PAT)</a:t>
            </a:r>
            <a:endParaRPr lang="ru-RU" sz="3600" b="1"/>
          </a:p>
        </p:txBody>
      </p:sp>
      <p:graphicFrame>
        <p:nvGraphicFramePr>
          <p:cNvPr id="3074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8218627" imgH="1909267" progId="Visio.Drawing.11">
                  <p:embed/>
                </p:oleObj>
              </mc:Choice>
              <mc:Fallback>
                <p:oleObj name="Visio" r:id="rId3" imgW="8218627" imgH="1909267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724400" y="32004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269875" y="3495675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ru-RU" sz="2000" b="1" i="1">
              <a:solidFill>
                <a:schemeClr val="bg1"/>
              </a:solidFill>
              <a:latin typeface="Arial Cyr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88913" y="0"/>
            <a:ext cx="84899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31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79388" y="4652963"/>
            <a:ext cx="87137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imes New Roman" pitchFamily="18" charset="0"/>
              </a:rPr>
              <a:t>Внутренние адреса преобразуются в один глобальный адрес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8760" y="234950"/>
            <a:ext cx="6179321" cy="72390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Arial" pitchFamily="34" charset="0"/>
              </a:rPr>
              <a:t>Классификация угроз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232229" y="1190169"/>
            <a:ext cx="8128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ru-RU" sz="2400" b="1" i="1" dirty="0">
                <a:latin typeface="Times New Roman" pitchFamily="18" charset="0"/>
              </a:rPr>
              <a:t>Конфиденциальность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– обеспечение работы с данными только для лиц, имеющих на это право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</a:rPr>
              <a:t>Типы угроз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</a:endParaRP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утечка информации из сети по каналам связи (</a:t>
            </a:r>
            <a:r>
              <a:rPr lang="en-US" sz="2400" dirty="0">
                <a:latin typeface="Times New Roman" pitchFamily="18" charset="0"/>
              </a:rPr>
              <a:t>e-mail, web)</a:t>
            </a:r>
            <a:endParaRPr lang="ru-RU" sz="2400" dirty="0">
              <a:latin typeface="Times New Roman" pitchFamily="18" charset="0"/>
            </a:endParaRP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прослушивание каналов связи </a:t>
            </a: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перехват информации путем использования различных анализаторов</a:t>
            </a: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раскрытие паролей, использование чужих идентификационных данных </a:t>
            </a:r>
          </a:p>
          <a:p>
            <a:pPr marL="914400" lvl="1" indent="-457200">
              <a:buFontTx/>
              <a:buChar char="•"/>
            </a:pPr>
            <a:r>
              <a:rPr lang="ru-RU" sz="2400" dirty="0">
                <a:latin typeface="Times New Roman" pitchFamily="18" charset="0"/>
              </a:rPr>
              <a:t>несанкционированный доступ к информационным ресурсам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827CC-816A-43C7-B563-52001B1C642B}"/>
              </a:ext>
            </a:extLst>
          </p:cNvPr>
          <p:cNvSpPr txBox="1"/>
          <p:nvPr/>
        </p:nvSpPr>
        <p:spPr>
          <a:xfrm>
            <a:off x="6507617" y="3115132"/>
            <a:ext cx="1980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 РБ ст.352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015FA-1D65-4660-BFE6-C9F1CE9F6260}"/>
              </a:ext>
            </a:extLst>
          </p:cNvPr>
          <p:cNvSpPr txBox="1"/>
          <p:nvPr/>
        </p:nvSpPr>
        <p:spPr>
          <a:xfrm>
            <a:off x="6379302" y="5644193"/>
            <a:ext cx="246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 РБ ст.349 п.1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Трансляция адресов</a:t>
            </a:r>
            <a:endParaRPr lang="en-US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250825" y="148431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 network mail.bsu</a:t>
            </a:r>
          </a:p>
          <a:p>
            <a:r>
              <a:rPr lang="en-US"/>
              <a:t> nat (INSIDE,OUTSIDE) static mail.bsu.by</a:t>
            </a:r>
          </a:p>
        </p:txBody>
      </p:sp>
      <p:sp>
        <p:nvSpPr>
          <p:cNvPr id="25604" name="Прямоугольник 4"/>
          <p:cNvSpPr>
            <a:spLocks noChangeArrowheads="1"/>
          </p:cNvSpPr>
          <p:nvPr/>
        </p:nvSpPr>
        <p:spPr bwMode="auto">
          <a:xfrm>
            <a:off x="0" y="2276475"/>
            <a:ext cx="66786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 network net.kurchatova5</a:t>
            </a:r>
          </a:p>
          <a:p>
            <a:r>
              <a:rPr lang="en-US"/>
              <a:t> nat (INSIDE,OUTSIDE) dynamic 217.21.43.68</a:t>
            </a:r>
          </a:p>
          <a:p>
            <a:r>
              <a:rPr lang="en-US"/>
              <a:t>object network net.kurchatova7</a:t>
            </a:r>
          </a:p>
          <a:p>
            <a:r>
              <a:rPr lang="en-US"/>
              <a:t> nat (INSIDE,OUTSIDE) dynamic 217.21.43.69</a:t>
            </a:r>
          </a:p>
          <a:p>
            <a:r>
              <a:rPr lang="en-US"/>
              <a:t>object network net.hostel10</a:t>
            </a:r>
          </a:p>
          <a:p>
            <a:r>
              <a:rPr lang="en-US"/>
              <a:t> nat (INSIDE,OUTSIDE) dynamic 217.21.43.70</a:t>
            </a:r>
          </a:p>
        </p:txBody>
      </p:sp>
      <p:sp>
        <p:nvSpPr>
          <p:cNvPr id="25605" name="Прямоугольник 7"/>
          <p:cNvSpPr>
            <a:spLocks noChangeArrowheads="1"/>
          </p:cNvSpPr>
          <p:nvPr/>
        </p:nvSpPr>
        <p:spPr bwMode="auto">
          <a:xfrm>
            <a:off x="0" y="494188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TCP PAT from INSIDE:10.160.32.188/49939 to OUTSIDE:217.21.43.95/52177 flags ri idle 1:13:44 timeout 0:00:30</a:t>
            </a:r>
          </a:p>
          <a:p>
            <a:r>
              <a:rPr lang="en-US" sz="1400"/>
              <a:t>TCP PAT from INSIDE:10.160.30.166/49830 to OUTSIDE:217.21.43.95/40888 flags ri idle 1:19:58 timeout 0:00:30</a:t>
            </a:r>
          </a:p>
          <a:p>
            <a:r>
              <a:rPr lang="en-US" sz="1400"/>
              <a:t>TCP PAT from INSIDE:10.160.57.134/2915 to OUTSIDE:217.21.43.95/30753 flags ri idle 0:17:03 timeout 0:00:30</a:t>
            </a:r>
          </a:p>
          <a:p>
            <a:r>
              <a:rPr lang="en-US" sz="1400"/>
              <a:t>TCP PAT from INSIDE:10.160.57.134/2907 to OUTSIDE:217.21.43.95/9322 flags ri idle 0:17:13 timeout 0:00:30</a:t>
            </a:r>
          </a:p>
          <a:p>
            <a:r>
              <a:rPr lang="en-US" sz="1400"/>
              <a:t>TCP PAT from INSIDE:10.160.57.134/2904 to OUTSIDE:217.21.43.95/20461 flags ri idle 0:17:15 timeout 0:00:30</a:t>
            </a:r>
          </a:p>
          <a:p>
            <a:r>
              <a:rPr lang="en-US" sz="1400"/>
              <a:t>TCP PAT from INSIDE:10.160.57.134/2868 to OUTSIDE:217.21.43.95/2868 flags ri idle 0:17:39 timeout 0:00:30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0625"/>
          </a:xfrm>
        </p:spPr>
        <p:txBody>
          <a:bodyPr/>
          <a:lstStyle/>
          <a:p>
            <a:pPr eaLnBrk="1" hangingPunct="1"/>
            <a:r>
              <a:rPr lang="ru-RU" sz="3600" b="1">
                <a:latin typeface=" Arial"/>
              </a:rPr>
              <a:t>Шлюзы сеансового уровня </a:t>
            </a:r>
            <a:br>
              <a:rPr lang="ru-RU" sz="3600" b="1">
                <a:latin typeface=" Arial"/>
              </a:rPr>
            </a:br>
            <a:r>
              <a:rPr lang="ru-RU" sz="3600" b="1">
                <a:latin typeface=" Arial"/>
              </a:rPr>
              <a:t>Технология </a:t>
            </a:r>
            <a:r>
              <a:rPr lang="en-US" sz="3600" b="1">
                <a:latin typeface=" Arial"/>
              </a:rPr>
              <a:t>Stateful Inspection</a:t>
            </a:r>
            <a:endParaRPr lang="ru-RU" sz="3600" b="1">
              <a:latin typeface=" Arial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1447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ru-RU" sz="2000"/>
          </a:p>
        </p:txBody>
      </p:sp>
      <p:grpSp>
        <p:nvGrpSpPr>
          <p:cNvPr id="26628" name="Group 298"/>
          <p:cNvGrpSpPr>
            <a:grpSpLocks/>
          </p:cNvGrpSpPr>
          <p:nvPr/>
        </p:nvGrpSpPr>
        <p:grpSpPr bwMode="auto">
          <a:xfrm>
            <a:off x="685800" y="2895600"/>
            <a:ext cx="8196263" cy="3744913"/>
            <a:chOff x="432" y="1824"/>
            <a:chExt cx="5163" cy="2359"/>
          </a:xfrm>
        </p:grpSpPr>
        <p:sp>
          <p:nvSpPr>
            <p:cNvPr id="26630" name="Rectangle 8"/>
            <p:cNvSpPr>
              <a:spLocks noChangeArrowheads="1"/>
            </p:cNvSpPr>
            <p:nvPr/>
          </p:nvSpPr>
          <p:spPr bwMode="auto">
            <a:xfrm>
              <a:off x="1006" y="3360"/>
              <a:ext cx="3696" cy="40"/>
            </a:xfrm>
            <a:prstGeom prst="rect">
              <a:avLst/>
            </a:prstGeom>
            <a:gradFill rotWithShape="0">
              <a:gsLst>
                <a:gs pos="0">
                  <a:srgbClr val="009688"/>
                </a:gs>
                <a:gs pos="100000">
                  <a:srgbClr val="002D2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9"/>
            <p:cNvSpPr>
              <a:spLocks noChangeShapeType="1"/>
            </p:cNvSpPr>
            <p:nvPr/>
          </p:nvSpPr>
          <p:spPr bwMode="auto">
            <a:xfrm>
              <a:off x="3196" y="2099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10"/>
            <p:cNvSpPr>
              <a:spLocks noChangeShapeType="1"/>
            </p:cNvSpPr>
            <p:nvPr/>
          </p:nvSpPr>
          <p:spPr bwMode="auto">
            <a:xfrm>
              <a:off x="3196" y="2294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11"/>
            <p:cNvSpPr>
              <a:spLocks noChangeShapeType="1"/>
            </p:cNvSpPr>
            <p:nvPr/>
          </p:nvSpPr>
          <p:spPr bwMode="auto">
            <a:xfrm>
              <a:off x="3196" y="2486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12"/>
            <p:cNvSpPr>
              <a:spLocks noChangeShapeType="1"/>
            </p:cNvSpPr>
            <p:nvPr/>
          </p:nvSpPr>
          <p:spPr bwMode="auto">
            <a:xfrm>
              <a:off x="3196" y="2678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1006" y="201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Applications</a:t>
              </a:r>
            </a:p>
          </p:txBody>
        </p:sp>
        <p:sp>
          <p:nvSpPr>
            <p:cNvPr id="26636" name="Rectangle 14"/>
            <p:cNvSpPr>
              <a:spLocks noChangeArrowheads="1"/>
            </p:cNvSpPr>
            <p:nvPr/>
          </p:nvSpPr>
          <p:spPr bwMode="auto">
            <a:xfrm>
              <a:off x="1006" y="220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</a:p>
          </p:txBody>
        </p:sp>
        <p:sp>
          <p:nvSpPr>
            <p:cNvPr id="26637" name="Rectangle 15"/>
            <p:cNvSpPr>
              <a:spLocks noChangeArrowheads="1"/>
            </p:cNvSpPr>
            <p:nvPr/>
          </p:nvSpPr>
          <p:spPr bwMode="auto">
            <a:xfrm>
              <a:off x="1006" y="240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1006" y="259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</a:p>
          </p:txBody>
        </p:sp>
        <p:sp>
          <p:nvSpPr>
            <p:cNvPr id="26639" name="Rectangle 17"/>
            <p:cNvSpPr>
              <a:spLocks noChangeArrowheads="1"/>
            </p:cNvSpPr>
            <p:nvPr/>
          </p:nvSpPr>
          <p:spPr bwMode="auto">
            <a:xfrm>
              <a:off x="1006" y="278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8"/>
            <p:cNvSpPr>
              <a:spLocks noChangeArrowheads="1"/>
            </p:cNvSpPr>
            <p:nvPr/>
          </p:nvSpPr>
          <p:spPr bwMode="auto">
            <a:xfrm>
              <a:off x="1006" y="297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 Link</a:t>
              </a:r>
            </a:p>
          </p:txBody>
        </p:sp>
        <p:sp>
          <p:nvSpPr>
            <p:cNvPr id="26641" name="Rectangle 19"/>
            <p:cNvSpPr>
              <a:spLocks noChangeArrowheads="1"/>
            </p:cNvSpPr>
            <p:nvPr/>
          </p:nvSpPr>
          <p:spPr bwMode="auto">
            <a:xfrm>
              <a:off x="1006" y="316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</a:p>
          </p:txBody>
        </p:sp>
        <p:sp>
          <p:nvSpPr>
            <p:cNvPr id="26642" name="Rectangle 20"/>
            <p:cNvSpPr>
              <a:spLocks noChangeArrowheads="1"/>
            </p:cNvSpPr>
            <p:nvPr/>
          </p:nvSpPr>
          <p:spPr bwMode="auto">
            <a:xfrm>
              <a:off x="2414" y="297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 Link</a:t>
              </a:r>
            </a:p>
          </p:txBody>
        </p:sp>
        <p:sp>
          <p:nvSpPr>
            <p:cNvPr id="26643" name="Rectangle 21"/>
            <p:cNvSpPr>
              <a:spLocks noChangeArrowheads="1"/>
            </p:cNvSpPr>
            <p:nvPr/>
          </p:nvSpPr>
          <p:spPr bwMode="auto">
            <a:xfrm>
              <a:off x="2414" y="316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</a:p>
          </p:txBody>
        </p:sp>
        <p:sp>
          <p:nvSpPr>
            <p:cNvPr id="26644" name="Rectangle 22"/>
            <p:cNvSpPr>
              <a:spLocks noChangeArrowheads="1"/>
            </p:cNvSpPr>
            <p:nvPr/>
          </p:nvSpPr>
          <p:spPr bwMode="auto">
            <a:xfrm>
              <a:off x="3822" y="201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Applications</a:t>
              </a:r>
            </a:p>
          </p:txBody>
        </p:sp>
        <p:sp>
          <p:nvSpPr>
            <p:cNvPr id="26645" name="Rectangle 23"/>
            <p:cNvSpPr>
              <a:spLocks noChangeArrowheads="1"/>
            </p:cNvSpPr>
            <p:nvPr/>
          </p:nvSpPr>
          <p:spPr bwMode="auto">
            <a:xfrm>
              <a:off x="3822" y="220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</a:p>
          </p:txBody>
        </p:sp>
        <p:sp>
          <p:nvSpPr>
            <p:cNvPr id="26646" name="Rectangle 24"/>
            <p:cNvSpPr>
              <a:spLocks noChangeArrowheads="1"/>
            </p:cNvSpPr>
            <p:nvPr/>
          </p:nvSpPr>
          <p:spPr bwMode="auto">
            <a:xfrm>
              <a:off x="3822" y="240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</a:p>
          </p:txBody>
        </p:sp>
        <p:sp>
          <p:nvSpPr>
            <p:cNvPr id="26647" name="Rectangle 25"/>
            <p:cNvSpPr>
              <a:spLocks noChangeArrowheads="1"/>
            </p:cNvSpPr>
            <p:nvPr/>
          </p:nvSpPr>
          <p:spPr bwMode="auto">
            <a:xfrm>
              <a:off x="3822" y="259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</a:p>
          </p:txBody>
        </p:sp>
        <p:sp>
          <p:nvSpPr>
            <p:cNvPr id="26648" name="Rectangle 26"/>
            <p:cNvSpPr>
              <a:spLocks noChangeArrowheads="1"/>
            </p:cNvSpPr>
            <p:nvPr/>
          </p:nvSpPr>
          <p:spPr bwMode="auto">
            <a:xfrm>
              <a:off x="3822" y="278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7"/>
            <p:cNvSpPr>
              <a:spLocks noChangeArrowheads="1"/>
            </p:cNvSpPr>
            <p:nvPr/>
          </p:nvSpPr>
          <p:spPr bwMode="auto">
            <a:xfrm>
              <a:off x="3822" y="297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Data Link</a:t>
              </a:r>
            </a:p>
          </p:txBody>
        </p:sp>
        <p:sp>
          <p:nvSpPr>
            <p:cNvPr id="26650" name="Rectangle 28"/>
            <p:cNvSpPr>
              <a:spLocks noChangeArrowheads="1"/>
            </p:cNvSpPr>
            <p:nvPr/>
          </p:nvSpPr>
          <p:spPr bwMode="auto">
            <a:xfrm>
              <a:off x="3822" y="316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Physical</a:t>
              </a:r>
            </a:p>
          </p:txBody>
        </p:sp>
        <p:pic>
          <p:nvPicPr>
            <p:cNvPr id="26651" name="Picture 2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33" y="2403"/>
              <a:ext cx="762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2" name="Rectangle 30"/>
            <p:cNvSpPr>
              <a:spLocks noChangeArrowheads="1"/>
            </p:cNvSpPr>
            <p:nvPr/>
          </p:nvSpPr>
          <p:spPr bwMode="auto">
            <a:xfrm>
              <a:off x="1152" y="2786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</a:p>
          </p:txBody>
        </p:sp>
        <p:sp>
          <p:nvSpPr>
            <p:cNvPr id="26653" name="Rectangle 31"/>
            <p:cNvSpPr>
              <a:spLocks noChangeArrowheads="1"/>
            </p:cNvSpPr>
            <p:nvPr/>
          </p:nvSpPr>
          <p:spPr bwMode="auto">
            <a:xfrm>
              <a:off x="3936" y="2784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</a:p>
          </p:txBody>
        </p:sp>
        <p:pic>
          <p:nvPicPr>
            <p:cNvPr id="26654" name="Picture 3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2266"/>
              <a:ext cx="444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5" name="Rectangle 33"/>
            <p:cNvSpPr>
              <a:spLocks noChangeArrowheads="1"/>
            </p:cNvSpPr>
            <p:nvPr/>
          </p:nvSpPr>
          <p:spPr bwMode="auto">
            <a:xfrm>
              <a:off x="2406" y="2592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Network</a:t>
              </a:r>
            </a:p>
          </p:txBody>
        </p:sp>
        <p:sp>
          <p:nvSpPr>
            <p:cNvPr id="26656" name="Rectangle 34"/>
            <p:cNvSpPr>
              <a:spLocks noChangeArrowheads="1"/>
            </p:cNvSpPr>
            <p:nvPr/>
          </p:nvSpPr>
          <p:spPr bwMode="auto">
            <a:xfrm>
              <a:off x="2406" y="2016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Presentations</a:t>
              </a:r>
            </a:p>
          </p:txBody>
        </p:sp>
        <p:sp>
          <p:nvSpPr>
            <p:cNvPr id="26657" name="Rectangle 35"/>
            <p:cNvSpPr>
              <a:spLocks noChangeArrowheads="1"/>
            </p:cNvSpPr>
            <p:nvPr/>
          </p:nvSpPr>
          <p:spPr bwMode="auto">
            <a:xfrm>
              <a:off x="2406" y="2208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Sessions</a:t>
              </a:r>
            </a:p>
          </p:txBody>
        </p:sp>
        <p:sp>
          <p:nvSpPr>
            <p:cNvPr id="26658" name="Rectangle 36"/>
            <p:cNvSpPr>
              <a:spLocks noChangeArrowheads="1"/>
            </p:cNvSpPr>
            <p:nvPr/>
          </p:nvSpPr>
          <p:spPr bwMode="auto">
            <a:xfrm>
              <a:off x="2406" y="2400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7E7F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Verdana" pitchFamily="34" charset="0"/>
                </a:rPr>
                <a:t>Transport</a:t>
              </a:r>
            </a:p>
          </p:txBody>
        </p:sp>
        <p:sp>
          <p:nvSpPr>
            <p:cNvPr id="26659" name="Rectangle 37"/>
            <p:cNvSpPr>
              <a:spLocks noChangeArrowheads="1"/>
            </p:cNvSpPr>
            <p:nvPr/>
          </p:nvSpPr>
          <p:spPr bwMode="auto">
            <a:xfrm>
              <a:off x="1008" y="3504"/>
              <a:ext cx="1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INSPECT Engine</a:t>
              </a:r>
            </a:p>
          </p:txBody>
        </p:sp>
        <p:sp>
          <p:nvSpPr>
            <p:cNvPr id="26660" name="Freeform 38"/>
            <p:cNvSpPr>
              <a:spLocks/>
            </p:cNvSpPr>
            <p:nvPr/>
          </p:nvSpPr>
          <p:spPr bwMode="auto">
            <a:xfrm>
              <a:off x="3072" y="1920"/>
              <a:ext cx="411" cy="960"/>
            </a:xfrm>
            <a:custGeom>
              <a:avLst/>
              <a:gdLst>
                <a:gd name="T0" fmla="*/ 115 w 457"/>
                <a:gd name="T1" fmla="*/ 0 h 1556"/>
                <a:gd name="T2" fmla="*/ 299 w 457"/>
                <a:gd name="T3" fmla="*/ 0 h 1556"/>
                <a:gd name="T4" fmla="*/ 299 w 457"/>
                <a:gd name="T5" fmla="*/ 201 h 1556"/>
                <a:gd name="T6" fmla="*/ 0 w 457"/>
                <a:gd name="T7" fmla="*/ 225 h 15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1556"/>
                <a:gd name="T14" fmla="*/ 457 w 457"/>
                <a:gd name="T15" fmla="*/ 1556 h 15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1556">
                  <a:moveTo>
                    <a:pt x="176" y="0"/>
                  </a:moveTo>
                  <a:lnTo>
                    <a:pt x="456" y="0"/>
                  </a:lnTo>
                  <a:lnTo>
                    <a:pt x="456" y="1386"/>
                  </a:lnTo>
                  <a:lnTo>
                    <a:pt x="0" y="1555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7" name="Rectangle 39"/>
            <p:cNvSpPr>
              <a:spLocks noChangeArrowheads="1"/>
            </p:cNvSpPr>
            <p:nvPr/>
          </p:nvSpPr>
          <p:spPr bwMode="auto">
            <a:xfrm>
              <a:off x="2406" y="1824"/>
              <a:ext cx="880" cy="173"/>
            </a:xfrm>
            <a:prstGeom prst="rect">
              <a:avLst/>
            </a:prstGeom>
            <a:gradFill rotWithShape="0">
              <a:gsLst>
                <a:gs pos="0">
                  <a:srgbClr val="B4B6FF"/>
                </a:gs>
                <a:gs pos="100000">
                  <a:srgbClr val="B4B6F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200" b="1">
                  <a:latin typeface="Verdana" pitchFamily="34" charset="0"/>
                </a:rPr>
                <a:t>Applications</a:t>
              </a:r>
              <a:endPara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grpSp>
          <p:nvGrpSpPr>
            <p:cNvPr id="26662" name="Group 40"/>
            <p:cNvGrpSpPr>
              <a:grpSpLocks/>
            </p:cNvGrpSpPr>
            <p:nvPr/>
          </p:nvGrpSpPr>
          <p:grpSpPr bwMode="auto">
            <a:xfrm>
              <a:off x="3456" y="3504"/>
              <a:ext cx="1060" cy="487"/>
              <a:chOff x="3891" y="3373"/>
              <a:chExt cx="1060" cy="487"/>
            </a:xfrm>
          </p:grpSpPr>
          <p:sp>
            <p:nvSpPr>
              <p:cNvPr id="26772" name="Rectangle 41"/>
              <p:cNvSpPr>
                <a:spLocks noChangeArrowheads="1"/>
              </p:cNvSpPr>
              <p:nvPr/>
            </p:nvSpPr>
            <p:spPr bwMode="auto">
              <a:xfrm>
                <a:off x="3891" y="3373"/>
                <a:ext cx="1060" cy="487"/>
              </a:xfrm>
              <a:prstGeom prst="rect">
                <a:avLst/>
              </a:prstGeom>
              <a:solidFill>
                <a:srgbClr val="CCE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0" name="Rectangle 42"/>
              <p:cNvSpPr>
                <a:spLocks noChangeArrowheads="1"/>
              </p:cNvSpPr>
              <p:nvPr/>
            </p:nvSpPr>
            <p:spPr bwMode="auto">
              <a:xfrm>
                <a:off x="3977" y="3412"/>
                <a:ext cx="884" cy="302"/>
              </a:xfrm>
              <a:prstGeom prst="rect">
                <a:avLst/>
              </a:prstGeom>
              <a:solidFill>
                <a:srgbClr val="CCE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defRPr/>
                </a:pPr>
                <a:r>
                  <a:rPr lang="en-US" sz="14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Dynamic State Tables</a:t>
                </a:r>
              </a:p>
            </p:txBody>
          </p:sp>
        </p:grpSp>
        <p:grpSp>
          <p:nvGrpSpPr>
            <p:cNvPr id="26663" name="Group 43"/>
            <p:cNvGrpSpPr>
              <a:grpSpLocks/>
            </p:cNvGrpSpPr>
            <p:nvPr/>
          </p:nvGrpSpPr>
          <p:grpSpPr bwMode="auto">
            <a:xfrm>
              <a:off x="3600" y="3600"/>
              <a:ext cx="1060" cy="487"/>
              <a:chOff x="3955" y="3413"/>
              <a:chExt cx="1060" cy="487"/>
            </a:xfrm>
          </p:grpSpPr>
          <p:sp>
            <p:nvSpPr>
              <p:cNvPr id="26770" name="Rectangle 44"/>
              <p:cNvSpPr>
                <a:spLocks noChangeArrowheads="1"/>
              </p:cNvSpPr>
              <p:nvPr/>
            </p:nvSpPr>
            <p:spPr bwMode="auto">
              <a:xfrm>
                <a:off x="3955" y="3413"/>
                <a:ext cx="1060" cy="487"/>
              </a:xfrm>
              <a:prstGeom prst="rect">
                <a:avLst/>
              </a:prstGeom>
              <a:solidFill>
                <a:srgbClr val="CCE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3" name="Rectangle 45"/>
              <p:cNvSpPr>
                <a:spLocks noChangeArrowheads="1"/>
              </p:cNvSpPr>
              <p:nvPr/>
            </p:nvSpPr>
            <p:spPr bwMode="auto">
              <a:xfrm>
                <a:off x="4041" y="3452"/>
                <a:ext cx="884" cy="302"/>
              </a:xfrm>
              <a:prstGeom prst="rect">
                <a:avLst/>
              </a:prstGeom>
              <a:solidFill>
                <a:srgbClr val="CCE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  <a:defRPr/>
                </a:pPr>
                <a:r>
                  <a:rPr lang="en-US" sz="14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Dynamic State Tables</a:t>
                </a:r>
              </a:p>
            </p:txBody>
          </p:sp>
        </p:grpSp>
        <p:grpSp>
          <p:nvGrpSpPr>
            <p:cNvPr id="26664" name="Group 46"/>
            <p:cNvGrpSpPr>
              <a:grpSpLocks/>
            </p:cNvGrpSpPr>
            <p:nvPr/>
          </p:nvGrpSpPr>
          <p:grpSpPr bwMode="auto">
            <a:xfrm>
              <a:off x="3744" y="3696"/>
              <a:ext cx="1060" cy="487"/>
              <a:chOff x="4019" y="3461"/>
              <a:chExt cx="1060" cy="487"/>
            </a:xfrm>
          </p:grpSpPr>
          <p:sp>
            <p:nvSpPr>
              <p:cNvPr id="26768" name="Rectangle 47"/>
              <p:cNvSpPr>
                <a:spLocks noChangeArrowheads="1"/>
              </p:cNvSpPr>
              <p:nvPr/>
            </p:nvSpPr>
            <p:spPr bwMode="auto">
              <a:xfrm>
                <a:off x="4019" y="3461"/>
                <a:ext cx="1060" cy="487"/>
              </a:xfrm>
              <a:prstGeom prst="rect">
                <a:avLst/>
              </a:prstGeom>
              <a:solidFill>
                <a:srgbClr val="CCE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9" name="Rectangle 48"/>
              <p:cNvSpPr>
                <a:spLocks noChangeArrowheads="1"/>
              </p:cNvSpPr>
              <p:nvPr/>
            </p:nvSpPr>
            <p:spPr bwMode="auto">
              <a:xfrm>
                <a:off x="4105" y="3500"/>
                <a:ext cx="884" cy="302"/>
              </a:xfrm>
              <a:prstGeom prst="rect">
                <a:avLst/>
              </a:prstGeom>
              <a:solidFill>
                <a:srgbClr val="CCEC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</a:pPr>
                <a:r>
                  <a:rPr lang="en-US" sz="1400" b="1"/>
                  <a:t>Dynamic State Tables</a:t>
                </a:r>
              </a:p>
            </p:txBody>
          </p:sp>
        </p:grpSp>
        <p:sp>
          <p:nvSpPr>
            <p:cNvPr id="26665" name="Line 49"/>
            <p:cNvSpPr>
              <a:spLocks noChangeShapeType="1"/>
            </p:cNvSpPr>
            <p:nvPr/>
          </p:nvSpPr>
          <p:spPr bwMode="auto">
            <a:xfrm>
              <a:off x="2976" y="2928"/>
              <a:ext cx="96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66" name="Group 50"/>
            <p:cNvGrpSpPr>
              <a:grpSpLocks/>
            </p:cNvGrpSpPr>
            <p:nvPr/>
          </p:nvGrpSpPr>
          <p:grpSpPr bwMode="auto">
            <a:xfrm rot="-884770">
              <a:off x="2736" y="2736"/>
              <a:ext cx="288" cy="274"/>
              <a:chOff x="2650" y="3173"/>
              <a:chExt cx="369" cy="370"/>
            </a:xfrm>
          </p:grpSpPr>
          <p:sp>
            <p:nvSpPr>
              <p:cNvPr id="26676" name="Arc 51"/>
              <p:cNvSpPr>
                <a:spLocks/>
              </p:cNvSpPr>
              <p:nvPr/>
            </p:nvSpPr>
            <p:spPr bwMode="auto">
              <a:xfrm>
                <a:off x="2845" y="3173"/>
                <a:ext cx="8" cy="8"/>
              </a:xfrm>
              <a:custGeom>
                <a:avLst/>
                <a:gdLst>
                  <a:gd name="T0" fmla="*/ 0 w 22816"/>
                  <a:gd name="T1" fmla="*/ 0 h 21600"/>
                  <a:gd name="T2" fmla="*/ 0 w 22816"/>
                  <a:gd name="T3" fmla="*/ 0 h 21600"/>
                  <a:gd name="T4" fmla="*/ 0 w 228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816"/>
                  <a:gd name="T10" fmla="*/ 0 h 21600"/>
                  <a:gd name="T11" fmla="*/ 22816 w 228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816" h="21600" fill="none" extrusionOk="0">
                    <a:moveTo>
                      <a:pt x="0" y="9045"/>
                    </a:moveTo>
                    <a:cubicBezTo>
                      <a:pt x="4054" y="3368"/>
                      <a:pt x="10601" y="-1"/>
                      <a:pt x="17577" y="0"/>
                    </a:cubicBezTo>
                    <a:cubicBezTo>
                      <a:pt x="19343" y="0"/>
                      <a:pt x="21102" y="216"/>
                      <a:pt x="22816" y="644"/>
                    </a:cubicBezTo>
                  </a:path>
                  <a:path w="22816" h="21600" stroke="0" extrusionOk="0">
                    <a:moveTo>
                      <a:pt x="0" y="9045"/>
                    </a:moveTo>
                    <a:cubicBezTo>
                      <a:pt x="4054" y="3368"/>
                      <a:pt x="10601" y="-1"/>
                      <a:pt x="17577" y="0"/>
                    </a:cubicBezTo>
                    <a:cubicBezTo>
                      <a:pt x="19343" y="0"/>
                      <a:pt x="21102" y="216"/>
                      <a:pt x="22816" y="644"/>
                    </a:cubicBezTo>
                    <a:lnTo>
                      <a:pt x="17577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Rectangle 52"/>
              <p:cNvSpPr>
                <a:spLocks noChangeArrowheads="1"/>
              </p:cNvSpPr>
              <p:nvPr/>
            </p:nvSpPr>
            <p:spPr bwMode="auto">
              <a:xfrm>
                <a:off x="2978" y="3365"/>
                <a:ext cx="16" cy="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8" name="Rectangle 53"/>
              <p:cNvSpPr>
                <a:spLocks noChangeArrowheads="1"/>
              </p:cNvSpPr>
              <p:nvPr/>
            </p:nvSpPr>
            <p:spPr bwMode="auto">
              <a:xfrm>
                <a:off x="2978" y="3384"/>
                <a:ext cx="16" cy="16"/>
              </a:xfrm>
              <a:prstGeom prst="rect">
                <a:avLst/>
              </a:prstGeom>
              <a:solidFill>
                <a:srgbClr val="777C8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9" name="Rectangle 54"/>
              <p:cNvSpPr>
                <a:spLocks noChangeArrowheads="1"/>
              </p:cNvSpPr>
              <p:nvPr/>
            </p:nvSpPr>
            <p:spPr bwMode="auto">
              <a:xfrm>
                <a:off x="2978" y="3403"/>
                <a:ext cx="16" cy="16"/>
              </a:xfrm>
              <a:prstGeom prst="rect">
                <a:avLst/>
              </a:prstGeom>
              <a:solidFill>
                <a:srgbClr val="777C8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0" name="Rectangle 55"/>
              <p:cNvSpPr>
                <a:spLocks noChangeArrowheads="1"/>
              </p:cNvSpPr>
              <p:nvPr/>
            </p:nvSpPr>
            <p:spPr bwMode="auto">
              <a:xfrm>
                <a:off x="2978" y="3420"/>
                <a:ext cx="16" cy="16"/>
              </a:xfrm>
              <a:prstGeom prst="rect">
                <a:avLst/>
              </a:prstGeom>
              <a:solidFill>
                <a:srgbClr val="777C8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1" name="Rectangle 56"/>
              <p:cNvSpPr>
                <a:spLocks noChangeArrowheads="1"/>
              </p:cNvSpPr>
              <p:nvPr/>
            </p:nvSpPr>
            <p:spPr bwMode="auto">
              <a:xfrm>
                <a:off x="2978" y="3438"/>
                <a:ext cx="16" cy="16"/>
              </a:xfrm>
              <a:prstGeom prst="rect">
                <a:avLst/>
              </a:prstGeom>
              <a:solidFill>
                <a:srgbClr val="A5AB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2" name="Rectangle 57"/>
              <p:cNvSpPr>
                <a:spLocks noChangeArrowheads="1"/>
              </p:cNvSpPr>
              <p:nvPr/>
            </p:nvSpPr>
            <p:spPr bwMode="auto">
              <a:xfrm>
                <a:off x="2978" y="3455"/>
                <a:ext cx="16" cy="16"/>
              </a:xfrm>
              <a:prstGeom prst="rect">
                <a:avLst/>
              </a:prstGeom>
              <a:solidFill>
                <a:srgbClr val="969CA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3" name="Rectangle 58"/>
              <p:cNvSpPr>
                <a:spLocks noChangeArrowheads="1"/>
              </p:cNvSpPr>
              <p:nvPr/>
            </p:nvSpPr>
            <p:spPr bwMode="auto">
              <a:xfrm>
                <a:off x="2978" y="3474"/>
                <a:ext cx="16" cy="16"/>
              </a:xfrm>
              <a:prstGeom prst="rect">
                <a:avLst/>
              </a:prstGeom>
              <a:solidFill>
                <a:srgbClr val="777C8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4" name="Rectangle 59"/>
              <p:cNvSpPr>
                <a:spLocks noChangeArrowheads="1"/>
              </p:cNvSpPr>
              <p:nvPr/>
            </p:nvSpPr>
            <p:spPr bwMode="auto">
              <a:xfrm>
                <a:off x="2978" y="3491"/>
                <a:ext cx="1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5" name="Freeform 60"/>
              <p:cNvSpPr>
                <a:spLocks/>
              </p:cNvSpPr>
              <p:nvPr/>
            </p:nvSpPr>
            <p:spPr bwMode="auto">
              <a:xfrm>
                <a:off x="2800" y="3322"/>
                <a:ext cx="219" cy="219"/>
              </a:xfrm>
              <a:custGeom>
                <a:avLst/>
                <a:gdLst>
                  <a:gd name="T0" fmla="*/ 216 w 219"/>
                  <a:gd name="T1" fmla="*/ 84 h 219"/>
                  <a:gd name="T2" fmla="*/ 210 w 219"/>
                  <a:gd name="T3" fmla="*/ 98 h 219"/>
                  <a:gd name="T4" fmla="*/ 218 w 219"/>
                  <a:gd name="T5" fmla="*/ 113 h 219"/>
                  <a:gd name="T6" fmla="*/ 209 w 219"/>
                  <a:gd name="T7" fmla="*/ 123 h 219"/>
                  <a:gd name="T8" fmla="*/ 213 w 219"/>
                  <a:gd name="T9" fmla="*/ 142 h 219"/>
                  <a:gd name="T10" fmla="*/ 202 w 219"/>
                  <a:gd name="T11" fmla="*/ 148 h 219"/>
                  <a:gd name="T12" fmla="*/ 201 w 219"/>
                  <a:gd name="T13" fmla="*/ 166 h 219"/>
                  <a:gd name="T14" fmla="*/ 188 w 219"/>
                  <a:gd name="T15" fmla="*/ 170 h 219"/>
                  <a:gd name="T16" fmla="*/ 183 w 219"/>
                  <a:gd name="T17" fmla="*/ 188 h 219"/>
                  <a:gd name="T18" fmla="*/ 168 w 219"/>
                  <a:gd name="T19" fmla="*/ 192 h 219"/>
                  <a:gd name="T20" fmla="*/ 162 w 219"/>
                  <a:gd name="T21" fmla="*/ 205 h 219"/>
                  <a:gd name="T22" fmla="*/ 149 w 219"/>
                  <a:gd name="T23" fmla="*/ 202 h 219"/>
                  <a:gd name="T24" fmla="*/ 136 w 219"/>
                  <a:gd name="T25" fmla="*/ 215 h 219"/>
                  <a:gd name="T26" fmla="*/ 123 w 219"/>
                  <a:gd name="T27" fmla="*/ 210 h 219"/>
                  <a:gd name="T28" fmla="*/ 106 w 219"/>
                  <a:gd name="T29" fmla="*/ 217 h 219"/>
                  <a:gd name="T30" fmla="*/ 93 w 219"/>
                  <a:gd name="T31" fmla="*/ 210 h 219"/>
                  <a:gd name="T32" fmla="*/ 77 w 219"/>
                  <a:gd name="T33" fmla="*/ 213 h 219"/>
                  <a:gd name="T34" fmla="*/ 69 w 219"/>
                  <a:gd name="T35" fmla="*/ 201 h 219"/>
                  <a:gd name="T36" fmla="*/ 53 w 219"/>
                  <a:gd name="T37" fmla="*/ 201 h 219"/>
                  <a:gd name="T38" fmla="*/ 46 w 219"/>
                  <a:gd name="T39" fmla="*/ 187 h 219"/>
                  <a:gd name="T40" fmla="*/ 30 w 219"/>
                  <a:gd name="T41" fmla="*/ 183 h 219"/>
                  <a:gd name="T42" fmla="*/ 30 w 219"/>
                  <a:gd name="T43" fmla="*/ 169 h 219"/>
                  <a:gd name="T44" fmla="*/ 13 w 219"/>
                  <a:gd name="T45" fmla="*/ 160 h 219"/>
                  <a:gd name="T46" fmla="*/ 17 w 219"/>
                  <a:gd name="T47" fmla="*/ 148 h 219"/>
                  <a:gd name="T48" fmla="*/ 3 w 219"/>
                  <a:gd name="T49" fmla="*/ 135 h 219"/>
                  <a:gd name="T50" fmla="*/ 10 w 219"/>
                  <a:gd name="T51" fmla="*/ 122 h 219"/>
                  <a:gd name="T52" fmla="*/ 0 w 219"/>
                  <a:gd name="T53" fmla="*/ 105 h 219"/>
                  <a:gd name="T54" fmla="*/ 10 w 219"/>
                  <a:gd name="T55" fmla="*/ 95 h 219"/>
                  <a:gd name="T56" fmla="*/ 5 w 219"/>
                  <a:gd name="T57" fmla="*/ 77 h 219"/>
                  <a:gd name="T58" fmla="*/ 17 w 219"/>
                  <a:gd name="T59" fmla="*/ 69 h 219"/>
                  <a:gd name="T60" fmla="*/ 15 w 219"/>
                  <a:gd name="T61" fmla="*/ 54 h 219"/>
                  <a:gd name="T62" fmla="*/ 29 w 219"/>
                  <a:gd name="T63" fmla="*/ 49 h 219"/>
                  <a:gd name="T64" fmla="*/ 35 w 219"/>
                  <a:gd name="T65" fmla="*/ 33 h 219"/>
                  <a:gd name="T66" fmla="*/ 49 w 219"/>
                  <a:gd name="T67" fmla="*/ 30 h 219"/>
                  <a:gd name="T68" fmla="*/ 58 w 219"/>
                  <a:gd name="T69" fmla="*/ 13 h 219"/>
                  <a:gd name="T70" fmla="*/ 71 w 219"/>
                  <a:gd name="T71" fmla="*/ 14 h 219"/>
                  <a:gd name="T72" fmla="*/ 86 w 219"/>
                  <a:gd name="T73" fmla="*/ 2 h 219"/>
                  <a:gd name="T74" fmla="*/ 98 w 219"/>
                  <a:gd name="T75" fmla="*/ 8 h 219"/>
                  <a:gd name="T76" fmla="*/ 114 w 219"/>
                  <a:gd name="T77" fmla="*/ 0 h 219"/>
                  <a:gd name="T78" fmla="*/ 125 w 219"/>
                  <a:gd name="T79" fmla="*/ 8 h 219"/>
                  <a:gd name="T80" fmla="*/ 143 w 219"/>
                  <a:gd name="T81" fmla="*/ 5 h 219"/>
                  <a:gd name="T82" fmla="*/ 152 w 219"/>
                  <a:gd name="T83" fmla="*/ 16 h 219"/>
                  <a:gd name="T84" fmla="*/ 168 w 219"/>
                  <a:gd name="T85" fmla="*/ 17 h 219"/>
                  <a:gd name="T86" fmla="*/ 172 w 219"/>
                  <a:gd name="T87" fmla="*/ 29 h 219"/>
                  <a:gd name="T88" fmla="*/ 189 w 219"/>
                  <a:gd name="T89" fmla="*/ 36 h 219"/>
                  <a:gd name="T90" fmla="*/ 190 w 219"/>
                  <a:gd name="T91" fmla="*/ 49 h 219"/>
                  <a:gd name="T92" fmla="*/ 205 w 219"/>
                  <a:gd name="T93" fmla="*/ 57 h 219"/>
                  <a:gd name="T94" fmla="*/ 204 w 219"/>
                  <a:gd name="T95" fmla="*/ 72 h 21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9"/>
                  <a:gd name="T145" fmla="*/ 0 h 219"/>
                  <a:gd name="T146" fmla="*/ 219 w 219"/>
                  <a:gd name="T147" fmla="*/ 219 h 21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9" h="219">
                    <a:moveTo>
                      <a:pt x="212" y="72"/>
                    </a:moveTo>
                    <a:lnTo>
                      <a:pt x="216" y="84"/>
                    </a:lnTo>
                    <a:lnTo>
                      <a:pt x="208" y="90"/>
                    </a:lnTo>
                    <a:lnTo>
                      <a:pt x="210" y="98"/>
                    </a:lnTo>
                    <a:lnTo>
                      <a:pt x="218" y="100"/>
                    </a:lnTo>
                    <a:lnTo>
                      <a:pt x="218" y="113"/>
                    </a:lnTo>
                    <a:lnTo>
                      <a:pt x="210" y="116"/>
                    </a:lnTo>
                    <a:lnTo>
                      <a:pt x="209" y="123"/>
                    </a:lnTo>
                    <a:lnTo>
                      <a:pt x="216" y="128"/>
                    </a:lnTo>
                    <a:lnTo>
                      <a:pt x="213" y="142"/>
                    </a:lnTo>
                    <a:lnTo>
                      <a:pt x="206" y="141"/>
                    </a:lnTo>
                    <a:lnTo>
                      <a:pt x="202" y="148"/>
                    </a:lnTo>
                    <a:lnTo>
                      <a:pt x="208" y="156"/>
                    </a:lnTo>
                    <a:lnTo>
                      <a:pt x="201" y="166"/>
                    </a:lnTo>
                    <a:lnTo>
                      <a:pt x="193" y="164"/>
                    </a:lnTo>
                    <a:lnTo>
                      <a:pt x="188" y="170"/>
                    </a:lnTo>
                    <a:lnTo>
                      <a:pt x="192" y="179"/>
                    </a:lnTo>
                    <a:lnTo>
                      <a:pt x="183" y="188"/>
                    </a:lnTo>
                    <a:lnTo>
                      <a:pt x="176" y="184"/>
                    </a:lnTo>
                    <a:lnTo>
                      <a:pt x="168" y="192"/>
                    </a:lnTo>
                    <a:lnTo>
                      <a:pt x="172" y="198"/>
                    </a:lnTo>
                    <a:lnTo>
                      <a:pt x="162" y="205"/>
                    </a:lnTo>
                    <a:lnTo>
                      <a:pt x="155" y="200"/>
                    </a:lnTo>
                    <a:lnTo>
                      <a:pt x="149" y="202"/>
                    </a:lnTo>
                    <a:lnTo>
                      <a:pt x="148" y="211"/>
                    </a:lnTo>
                    <a:lnTo>
                      <a:pt x="136" y="215"/>
                    </a:lnTo>
                    <a:lnTo>
                      <a:pt x="131" y="208"/>
                    </a:lnTo>
                    <a:lnTo>
                      <a:pt x="123" y="210"/>
                    </a:lnTo>
                    <a:lnTo>
                      <a:pt x="118" y="218"/>
                    </a:lnTo>
                    <a:lnTo>
                      <a:pt x="106" y="217"/>
                    </a:lnTo>
                    <a:lnTo>
                      <a:pt x="102" y="210"/>
                    </a:lnTo>
                    <a:lnTo>
                      <a:pt x="93" y="210"/>
                    </a:lnTo>
                    <a:lnTo>
                      <a:pt x="90" y="216"/>
                    </a:lnTo>
                    <a:lnTo>
                      <a:pt x="77" y="213"/>
                    </a:lnTo>
                    <a:lnTo>
                      <a:pt x="76" y="205"/>
                    </a:lnTo>
                    <a:lnTo>
                      <a:pt x="69" y="201"/>
                    </a:lnTo>
                    <a:lnTo>
                      <a:pt x="63" y="207"/>
                    </a:lnTo>
                    <a:lnTo>
                      <a:pt x="53" y="201"/>
                    </a:lnTo>
                    <a:lnTo>
                      <a:pt x="55" y="194"/>
                    </a:lnTo>
                    <a:lnTo>
                      <a:pt x="46" y="187"/>
                    </a:lnTo>
                    <a:lnTo>
                      <a:pt x="38" y="192"/>
                    </a:lnTo>
                    <a:lnTo>
                      <a:pt x="30" y="183"/>
                    </a:lnTo>
                    <a:lnTo>
                      <a:pt x="34" y="174"/>
                    </a:lnTo>
                    <a:lnTo>
                      <a:pt x="30" y="169"/>
                    </a:lnTo>
                    <a:lnTo>
                      <a:pt x="19" y="171"/>
                    </a:lnTo>
                    <a:lnTo>
                      <a:pt x="13" y="160"/>
                    </a:lnTo>
                    <a:lnTo>
                      <a:pt x="19" y="153"/>
                    </a:lnTo>
                    <a:lnTo>
                      <a:pt x="17" y="148"/>
                    </a:lnTo>
                    <a:lnTo>
                      <a:pt x="6" y="147"/>
                    </a:lnTo>
                    <a:lnTo>
                      <a:pt x="3" y="135"/>
                    </a:lnTo>
                    <a:lnTo>
                      <a:pt x="11" y="128"/>
                    </a:lnTo>
                    <a:lnTo>
                      <a:pt x="10" y="122"/>
                    </a:lnTo>
                    <a:lnTo>
                      <a:pt x="0" y="118"/>
                    </a:lnTo>
                    <a:lnTo>
                      <a:pt x="0" y="105"/>
                    </a:lnTo>
                    <a:lnTo>
                      <a:pt x="9" y="102"/>
                    </a:lnTo>
                    <a:lnTo>
                      <a:pt x="10" y="95"/>
                    </a:lnTo>
                    <a:lnTo>
                      <a:pt x="1" y="90"/>
                    </a:lnTo>
                    <a:lnTo>
                      <a:pt x="5" y="77"/>
                    </a:lnTo>
                    <a:lnTo>
                      <a:pt x="14" y="75"/>
                    </a:lnTo>
                    <a:lnTo>
                      <a:pt x="17" y="69"/>
                    </a:lnTo>
                    <a:lnTo>
                      <a:pt x="11" y="62"/>
                    </a:lnTo>
                    <a:lnTo>
                      <a:pt x="15" y="54"/>
                    </a:lnTo>
                    <a:lnTo>
                      <a:pt x="25" y="53"/>
                    </a:lnTo>
                    <a:lnTo>
                      <a:pt x="29" y="49"/>
                    </a:lnTo>
                    <a:lnTo>
                      <a:pt x="27" y="41"/>
                    </a:lnTo>
                    <a:lnTo>
                      <a:pt x="35" y="33"/>
                    </a:lnTo>
                    <a:lnTo>
                      <a:pt x="42" y="35"/>
                    </a:lnTo>
                    <a:lnTo>
                      <a:pt x="49" y="30"/>
                    </a:lnTo>
                    <a:lnTo>
                      <a:pt x="48" y="20"/>
                    </a:lnTo>
                    <a:lnTo>
                      <a:pt x="58" y="13"/>
                    </a:lnTo>
                    <a:lnTo>
                      <a:pt x="65" y="17"/>
                    </a:lnTo>
                    <a:lnTo>
                      <a:pt x="71" y="14"/>
                    </a:lnTo>
                    <a:lnTo>
                      <a:pt x="72" y="6"/>
                    </a:lnTo>
                    <a:lnTo>
                      <a:pt x="86" y="2"/>
                    </a:lnTo>
                    <a:lnTo>
                      <a:pt x="90" y="9"/>
                    </a:lnTo>
                    <a:lnTo>
                      <a:pt x="98" y="8"/>
                    </a:lnTo>
                    <a:lnTo>
                      <a:pt x="102" y="0"/>
                    </a:lnTo>
                    <a:lnTo>
                      <a:pt x="114" y="0"/>
                    </a:lnTo>
                    <a:lnTo>
                      <a:pt x="117" y="7"/>
                    </a:lnTo>
                    <a:lnTo>
                      <a:pt x="125" y="8"/>
                    </a:lnTo>
                    <a:lnTo>
                      <a:pt x="130" y="2"/>
                    </a:lnTo>
                    <a:lnTo>
                      <a:pt x="143" y="5"/>
                    </a:lnTo>
                    <a:lnTo>
                      <a:pt x="144" y="13"/>
                    </a:lnTo>
                    <a:lnTo>
                      <a:pt x="152" y="16"/>
                    </a:lnTo>
                    <a:lnTo>
                      <a:pt x="158" y="11"/>
                    </a:lnTo>
                    <a:lnTo>
                      <a:pt x="168" y="17"/>
                    </a:lnTo>
                    <a:lnTo>
                      <a:pt x="165" y="23"/>
                    </a:lnTo>
                    <a:lnTo>
                      <a:pt x="172" y="29"/>
                    </a:lnTo>
                    <a:lnTo>
                      <a:pt x="179" y="26"/>
                    </a:lnTo>
                    <a:lnTo>
                      <a:pt x="189" y="36"/>
                    </a:lnTo>
                    <a:lnTo>
                      <a:pt x="185" y="42"/>
                    </a:lnTo>
                    <a:lnTo>
                      <a:pt x="190" y="49"/>
                    </a:lnTo>
                    <a:lnTo>
                      <a:pt x="197" y="46"/>
                    </a:lnTo>
                    <a:lnTo>
                      <a:pt x="205" y="57"/>
                    </a:lnTo>
                    <a:lnTo>
                      <a:pt x="201" y="64"/>
                    </a:lnTo>
                    <a:lnTo>
                      <a:pt x="204" y="72"/>
                    </a:lnTo>
                    <a:lnTo>
                      <a:pt x="212" y="72"/>
                    </a:lnTo>
                  </a:path>
                </a:pathLst>
              </a:custGeom>
              <a:solidFill>
                <a:srgbClr val="969CA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Oval 61"/>
              <p:cNvSpPr>
                <a:spLocks noChangeArrowheads="1"/>
              </p:cNvSpPr>
              <p:nvPr/>
            </p:nvSpPr>
            <p:spPr bwMode="auto">
              <a:xfrm>
                <a:off x="2825" y="3348"/>
                <a:ext cx="167" cy="16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Oval 62"/>
              <p:cNvSpPr>
                <a:spLocks noChangeArrowheads="1"/>
              </p:cNvSpPr>
              <p:nvPr/>
            </p:nvSpPr>
            <p:spPr bwMode="auto">
              <a:xfrm>
                <a:off x="2828" y="3351"/>
                <a:ext cx="163" cy="161"/>
              </a:xfrm>
              <a:prstGeom prst="ellipse">
                <a:avLst/>
              </a:prstGeom>
              <a:solidFill>
                <a:srgbClr val="777C8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688" name="Arc 63"/>
              <p:cNvSpPr>
                <a:spLocks/>
              </p:cNvSpPr>
              <p:nvPr/>
            </p:nvSpPr>
            <p:spPr bwMode="auto">
              <a:xfrm>
                <a:off x="2909" y="3426"/>
                <a:ext cx="71" cy="52"/>
              </a:xfrm>
              <a:custGeom>
                <a:avLst/>
                <a:gdLst>
                  <a:gd name="T0" fmla="*/ 0 w 21600"/>
                  <a:gd name="T1" fmla="*/ 0 h 15603"/>
                  <a:gd name="T2" fmla="*/ 0 w 21600"/>
                  <a:gd name="T3" fmla="*/ 0 h 15603"/>
                  <a:gd name="T4" fmla="*/ 0 w 21600"/>
                  <a:gd name="T5" fmla="*/ 0 h 1560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5603"/>
                  <a:gd name="T11" fmla="*/ 21600 w 21600"/>
                  <a:gd name="T12" fmla="*/ 15603 h 156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5603" fill="none" extrusionOk="0">
                    <a:moveTo>
                      <a:pt x="21522" y="-1"/>
                    </a:moveTo>
                    <a:cubicBezTo>
                      <a:pt x="21574" y="609"/>
                      <a:pt x="21600" y="1220"/>
                      <a:pt x="21600" y="1832"/>
                    </a:cubicBezTo>
                    <a:cubicBezTo>
                      <a:pt x="21600" y="6859"/>
                      <a:pt x="19846" y="11729"/>
                      <a:pt x="16640" y="15602"/>
                    </a:cubicBezTo>
                  </a:path>
                  <a:path w="21600" h="15603" stroke="0" extrusionOk="0">
                    <a:moveTo>
                      <a:pt x="21522" y="-1"/>
                    </a:moveTo>
                    <a:cubicBezTo>
                      <a:pt x="21574" y="609"/>
                      <a:pt x="21600" y="1220"/>
                      <a:pt x="21600" y="1832"/>
                    </a:cubicBezTo>
                    <a:cubicBezTo>
                      <a:pt x="21600" y="6859"/>
                      <a:pt x="19846" y="11729"/>
                      <a:pt x="16640" y="15602"/>
                    </a:cubicBezTo>
                    <a:lnTo>
                      <a:pt x="0" y="1832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9" name="Arc 64"/>
              <p:cNvSpPr>
                <a:spLocks/>
              </p:cNvSpPr>
              <p:nvPr/>
            </p:nvSpPr>
            <p:spPr bwMode="auto">
              <a:xfrm>
                <a:off x="2976" y="3421"/>
                <a:ext cx="11" cy="12"/>
              </a:xfrm>
              <a:custGeom>
                <a:avLst/>
                <a:gdLst>
                  <a:gd name="T0" fmla="*/ 0 w 21519"/>
                  <a:gd name="T1" fmla="*/ 0 h 21600"/>
                  <a:gd name="T2" fmla="*/ 0 w 21519"/>
                  <a:gd name="T3" fmla="*/ 0 h 21600"/>
                  <a:gd name="T4" fmla="*/ 0 w 2151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19"/>
                  <a:gd name="T10" fmla="*/ 0 h 21600"/>
                  <a:gd name="T11" fmla="*/ 21519 w 2151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19" h="21600" fill="none" extrusionOk="0">
                    <a:moveTo>
                      <a:pt x="-1" y="0"/>
                    </a:moveTo>
                    <a:cubicBezTo>
                      <a:pt x="11204" y="0"/>
                      <a:pt x="20548" y="8566"/>
                      <a:pt x="21518" y="19729"/>
                    </a:cubicBezTo>
                  </a:path>
                  <a:path w="21519" h="21600" stroke="0" extrusionOk="0">
                    <a:moveTo>
                      <a:pt x="-1" y="0"/>
                    </a:moveTo>
                    <a:cubicBezTo>
                      <a:pt x="11204" y="0"/>
                      <a:pt x="20548" y="8566"/>
                      <a:pt x="21518" y="1972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0" name="Freeform 65"/>
              <p:cNvSpPr>
                <a:spLocks/>
              </p:cNvSpPr>
              <p:nvPr/>
            </p:nvSpPr>
            <p:spPr bwMode="auto">
              <a:xfrm>
                <a:off x="2800" y="3322"/>
                <a:ext cx="219" cy="221"/>
              </a:xfrm>
              <a:custGeom>
                <a:avLst/>
                <a:gdLst>
                  <a:gd name="T0" fmla="*/ 216 w 219"/>
                  <a:gd name="T1" fmla="*/ 85 h 221"/>
                  <a:gd name="T2" fmla="*/ 210 w 219"/>
                  <a:gd name="T3" fmla="*/ 100 h 221"/>
                  <a:gd name="T4" fmla="*/ 218 w 219"/>
                  <a:gd name="T5" fmla="*/ 114 h 221"/>
                  <a:gd name="T6" fmla="*/ 209 w 219"/>
                  <a:gd name="T7" fmla="*/ 124 h 221"/>
                  <a:gd name="T8" fmla="*/ 213 w 219"/>
                  <a:gd name="T9" fmla="*/ 143 h 221"/>
                  <a:gd name="T10" fmla="*/ 202 w 219"/>
                  <a:gd name="T11" fmla="*/ 150 h 221"/>
                  <a:gd name="T12" fmla="*/ 201 w 219"/>
                  <a:gd name="T13" fmla="*/ 168 h 221"/>
                  <a:gd name="T14" fmla="*/ 188 w 219"/>
                  <a:gd name="T15" fmla="*/ 172 h 221"/>
                  <a:gd name="T16" fmla="*/ 183 w 219"/>
                  <a:gd name="T17" fmla="*/ 190 h 221"/>
                  <a:gd name="T18" fmla="*/ 168 w 219"/>
                  <a:gd name="T19" fmla="*/ 194 h 221"/>
                  <a:gd name="T20" fmla="*/ 162 w 219"/>
                  <a:gd name="T21" fmla="*/ 207 h 221"/>
                  <a:gd name="T22" fmla="*/ 149 w 219"/>
                  <a:gd name="T23" fmla="*/ 204 h 221"/>
                  <a:gd name="T24" fmla="*/ 136 w 219"/>
                  <a:gd name="T25" fmla="*/ 217 h 221"/>
                  <a:gd name="T26" fmla="*/ 122 w 219"/>
                  <a:gd name="T27" fmla="*/ 211 h 221"/>
                  <a:gd name="T28" fmla="*/ 105 w 219"/>
                  <a:gd name="T29" fmla="*/ 220 h 221"/>
                  <a:gd name="T30" fmla="*/ 93 w 219"/>
                  <a:gd name="T31" fmla="*/ 211 h 221"/>
                  <a:gd name="T32" fmla="*/ 77 w 219"/>
                  <a:gd name="T33" fmla="*/ 215 h 221"/>
                  <a:gd name="T34" fmla="*/ 69 w 219"/>
                  <a:gd name="T35" fmla="*/ 203 h 221"/>
                  <a:gd name="T36" fmla="*/ 52 w 219"/>
                  <a:gd name="T37" fmla="*/ 203 h 221"/>
                  <a:gd name="T38" fmla="*/ 46 w 219"/>
                  <a:gd name="T39" fmla="*/ 189 h 221"/>
                  <a:gd name="T40" fmla="*/ 30 w 219"/>
                  <a:gd name="T41" fmla="*/ 185 h 221"/>
                  <a:gd name="T42" fmla="*/ 29 w 219"/>
                  <a:gd name="T43" fmla="*/ 171 h 221"/>
                  <a:gd name="T44" fmla="*/ 13 w 219"/>
                  <a:gd name="T45" fmla="*/ 162 h 221"/>
                  <a:gd name="T46" fmla="*/ 17 w 219"/>
                  <a:gd name="T47" fmla="*/ 150 h 221"/>
                  <a:gd name="T48" fmla="*/ 2 w 219"/>
                  <a:gd name="T49" fmla="*/ 136 h 221"/>
                  <a:gd name="T50" fmla="*/ 10 w 219"/>
                  <a:gd name="T51" fmla="*/ 124 h 221"/>
                  <a:gd name="T52" fmla="*/ 0 w 219"/>
                  <a:gd name="T53" fmla="*/ 107 h 221"/>
                  <a:gd name="T54" fmla="*/ 10 w 219"/>
                  <a:gd name="T55" fmla="*/ 96 h 221"/>
                  <a:gd name="T56" fmla="*/ 5 w 219"/>
                  <a:gd name="T57" fmla="*/ 78 h 221"/>
                  <a:gd name="T58" fmla="*/ 17 w 219"/>
                  <a:gd name="T59" fmla="*/ 70 h 221"/>
                  <a:gd name="T60" fmla="*/ 15 w 219"/>
                  <a:gd name="T61" fmla="*/ 55 h 221"/>
                  <a:gd name="T62" fmla="*/ 29 w 219"/>
                  <a:gd name="T63" fmla="*/ 50 h 221"/>
                  <a:gd name="T64" fmla="*/ 34 w 219"/>
                  <a:gd name="T65" fmla="*/ 33 h 221"/>
                  <a:gd name="T66" fmla="*/ 49 w 219"/>
                  <a:gd name="T67" fmla="*/ 30 h 221"/>
                  <a:gd name="T68" fmla="*/ 58 w 219"/>
                  <a:gd name="T69" fmla="*/ 13 h 221"/>
                  <a:gd name="T70" fmla="*/ 71 w 219"/>
                  <a:gd name="T71" fmla="*/ 14 h 221"/>
                  <a:gd name="T72" fmla="*/ 86 w 219"/>
                  <a:gd name="T73" fmla="*/ 3 h 221"/>
                  <a:gd name="T74" fmla="*/ 98 w 219"/>
                  <a:gd name="T75" fmla="*/ 9 h 221"/>
                  <a:gd name="T76" fmla="*/ 114 w 219"/>
                  <a:gd name="T77" fmla="*/ 0 h 221"/>
                  <a:gd name="T78" fmla="*/ 125 w 219"/>
                  <a:gd name="T79" fmla="*/ 9 h 221"/>
                  <a:gd name="T80" fmla="*/ 143 w 219"/>
                  <a:gd name="T81" fmla="*/ 5 h 221"/>
                  <a:gd name="T82" fmla="*/ 152 w 219"/>
                  <a:gd name="T83" fmla="*/ 16 h 221"/>
                  <a:gd name="T84" fmla="*/ 168 w 219"/>
                  <a:gd name="T85" fmla="*/ 18 h 221"/>
                  <a:gd name="T86" fmla="*/ 172 w 219"/>
                  <a:gd name="T87" fmla="*/ 30 h 221"/>
                  <a:gd name="T88" fmla="*/ 189 w 219"/>
                  <a:gd name="T89" fmla="*/ 37 h 221"/>
                  <a:gd name="T90" fmla="*/ 190 w 219"/>
                  <a:gd name="T91" fmla="*/ 50 h 221"/>
                  <a:gd name="T92" fmla="*/ 205 w 219"/>
                  <a:gd name="T93" fmla="*/ 58 h 221"/>
                  <a:gd name="T94" fmla="*/ 204 w 219"/>
                  <a:gd name="T95" fmla="*/ 73 h 2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9"/>
                  <a:gd name="T145" fmla="*/ 0 h 221"/>
                  <a:gd name="T146" fmla="*/ 219 w 219"/>
                  <a:gd name="T147" fmla="*/ 221 h 2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9" h="221">
                    <a:moveTo>
                      <a:pt x="212" y="73"/>
                    </a:moveTo>
                    <a:lnTo>
                      <a:pt x="216" y="85"/>
                    </a:lnTo>
                    <a:lnTo>
                      <a:pt x="208" y="91"/>
                    </a:lnTo>
                    <a:lnTo>
                      <a:pt x="210" y="100"/>
                    </a:lnTo>
                    <a:lnTo>
                      <a:pt x="218" y="101"/>
                    </a:lnTo>
                    <a:lnTo>
                      <a:pt x="218" y="114"/>
                    </a:lnTo>
                    <a:lnTo>
                      <a:pt x="210" y="117"/>
                    </a:lnTo>
                    <a:lnTo>
                      <a:pt x="209" y="124"/>
                    </a:lnTo>
                    <a:lnTo>
                      <a:pt x="216" y="129"/>
                    </a:lnTo>
                    <a:lnTo>
                      <a:pt x="213" y="143"/>
                    </a:lnTo>
                    <a:lnTo>
                      <a:pt x="206" y="142"/>
                    </a:lnTo>
                    <a:lnTo>
                      <a:pt x="202" y="150"/>
                    </a:lnTo>
                    <a:lnTo>
                      <a:pt x="208" y="157"/>
                    </a:lnTo>
                    <a:lnTo>
                      <a:pt x="201" y="168"/>
                    </a:lnTo>
                    <a:lnTo>
                      <a:pt x="193" y="166"/>
                    </a:lnTo>
                    <a:lnTo>
                      <a:pt x="188" y="172"/>
                    </a:lnTo>
                    <a:lnTo>
                      <a:pt x="192" y="180"/>
                    </a:lnTo>
                    <a:lnTo>
                      <a:pt x="183" y="190"/>
                    </a:lnTo>
                    <a:lnTo>
                      <a:pt x="176" y="186"/>
                    </a:lnTo>
                    <a:lnTo>
                      <a:pt x="168" y="194"/>
                    </a:lnTo>
                    <a:lnTo>
                      <a:pt x="172" y="201"/>
                    </a:lnTo>
                    <a:lnTo>
                      <a:pt x="162" y="207"/>
                    </a:lnTo>
                    <a:lnTo>
                      <a:pt x="154" y="202"/>
                    </a:lnTo>
                    <a:lnTo>
                      <a:pt x="149" y="204"/>
                    </a:lnTo>
                    <a:lnTo>
                      <a:pt x="148" y="213"/>
                    </a:lnTo>
                    <a:lnTo>
                      <a:pt x="136" y="217"/>
                    </a:lnTo>
                    <a:lnTo>
                      <a:pt x="130" y="210"/>
                    </a:lnTo>
                    <a:lnTo>
                      <a:pt x="122" y="211"/>
                    </a:lnTo>
                    <a:lnTo>
                      <a:pt x="118" y="220"/>
                    </a:lnTo>
                    <a:lnTo>
                      <a:pt x="105" y="220"/>
                    </a:lnTo>
                    <a:lnTo>
                      <a:pt x="102" y="212"/>
                    </a:lnTo>
                    <a:lnTo>
                      <a:pt x="93" y="211"/>
                    </a:lnTo>
                    <a:lnTo>
                      <a:pt x="90" y="218"/>
                    </a:lnTo>
                    <a:lnTo>
                      <a:pt x="77" y="215"/>
                    </a:lnTo>
                    <a:lnTo>
                      <a:pt x="76" y="207"/>
                    </a:lnTo>
                    <a:lnTo>
                      <a:pt x="69" y="203"/>
                    </a:lnTo>
                    <a:lnTo>
                      <a:pt x="63" y="209"/>
                    </a:lnTo>
                    <a:lnTo>
                      <a:pt x="52" y="203"/>
                    </a:lnTo>
                    <a:lnTo>
                      <a:pt x="55" y="196"/>
                    </a:lnTo>
                    <a:lnTo>
                      <a:pt x="46" y="189"/>
                    </a:lnTo>
                    <a:lnTo>
                      <a:pt x="38" y="194"/>
                    </a:lnTo>
                    <a:lnTo>
                      <a:pt x="30" y="185"/>
                    </a:lnTo>
                    <a:lnTo>
                      <a:pt x="34" y="176"/>
                    </a:lnTo>
                    <a:lnTo>
                      <a:pt x="29" y="171"/>
                    </a:lnTo>
                    <a:lnTo>
                      <a:pt x="19" y="173"/>
                    </a:lnTo>
                    <a:lnTo>
                      <a:pt x="13" y="162"/>
                    </a:lnTo>
                    <a:lnTo>
                      <a:pt x="19" y="155"/>
                    </a:lnTo>
                    <a:lnTo>
                      <a:pt x="17" y="150"/>
                    </a:lnTo>
                    <a:lnTo>
                      <a:pt x="6" y="149"/>
                    </a:lnTo>
                    <a:lnTo>
                      <a:pt x="2" y="136"/>
                    </a:lnTo>
                    <a:lnTo>
                      <a:pt x="11" y="129"/>
                    </a:lnTo>
                    <a:lnTo>
                      <a:pt x="10" y="124"/>
                    </a:lnTo>
                    <a:lnTo>
                      <a:pt x="0" y="119"/>
                    </a:lnTo>
                    <a:lnTo>
                      <a:pt x="0" y="107"/>
                    </a:lnTo>
                    <a:lnTo>
                      <a:pt x="9" y="104"/>
                    </a:lnTo>
                    <a:lnTo>
                      <a:pt x="10" y="96"/>
                    </a:lnTo>
                    <a:lnTo>
                      <a:pt x="1" y="91"/>
                    </a:lnTo>
                    <a:lnTo>
                      <a:pt x="5" y="78"/>
                    </a:lnTo>
                    <a:lnTo>
                      <a:pt x="14" y="76"/>
                    </a:lnTo>
                    <a:lnTo>
                      <a:pt x="17" y="70"/>
                    </a:lnTo>
                    <a:lnTo>
                      <a:pt x="11" y="62"/>
                    </a:lnTo>
                    <a:lnTo>
                      <a:pt x="15" y="55"/>
                    </a:lnTo>
                    <a:lnTo>
                      <a:pt x="25" y="54"/>
                    </a:lnTo>
                    <a:lnTo>
                      <a:pt x="29" y="50"/>
                    </a:lnTo>
                    <a:lnTo>
                      <a:pt x="27" y="42"/>
                    </a:lnTo>
                    <a:lnTo>
                      <a:pt x="34" y="33"/>
                    </a:lnTo>
                    <a:lnTo>
                      <a:pt x="42" y="36"/>
                    </a:lnTo>
                    <a:lnTo>
                      <a:pt x="49" y="30"/>
                    </a:lnTo>
                    <a:lnTo>
                      <a:pt x="48" y="20"/>
                    </a:lnTo>
                    <a:lnTo>
                      <a:pt x="58" y="13"/>
                    </a:lnTo>
                    <a:lnTo>
                      <a:pt x="65" y="18"/>
                    </a:lnTo>
                    <a:lnTo>
                      <a:pt x="71" y="14"/>
                    </a:lnTo>
                    <a:lnTo>
                      <a:pt x="73" y="6"/>
                    </a:lnTo>
                    <a:lnTo>
                      <a:pt x="86" y="3"/>
                    </a:lnTo>
                    <a:lnTo>
                      <a:pt x="90" y="9"/>
                    </a:lnTo>
                    <a:lnTo>
                      <a:pt x="98" y="9"/>
                    </a:lnTo>
                    <a:lnTo>
                      <a:pt x="101" y="0"/>
                    </a:lnTo>
                    <a:lnTo>
                      <a:pt x="114" y="0"/>
                    </a:lnTo>
                    <a:lnTo>
                      <a:pt x="117" y="8"/>
                    </a:lnTo>
                    <a:lnTo>
                      <a:pt x="125" y="9"/>
                    </a:lnTo>
                    <a:lnTo>
                      <a:pt x="130" y="2"/>
                    </a:lnTo>
                    <a:lnTo>
                      <a:pt x="143" y="5"/>
                    </a:lnTo>
                    <a:lnTo>
                      <a:pt x="144" y="13"/>
                    </a:lnTo>
                    <a:lnTo>
                      <a:pt x="152" y="16"/>
                    </a:lnTo>
                    <a:lnTo>
                      <a:pt x="157" y="11"/>
                    </a:lnTo>
                    <a:lnTo>
                      <a:pt x="168" y="18"/>
                    </a:lnTo>
                    <a:lnTo>
                      <a:pt x="165" y="23"/>
                    </a:lnTo>
                    <a:lnTo>
                      <a:pt x="172" y="30"/>
                    </a:lnTo>
                    <a:lnTo>
                      <a:pt x="179" y="26"/>
                    </a:lnTo>
                    <a:lnTo>
                      <a:pt x="189" y="37"/>
                    </a:lnTo>
                    <a:lnTo>
                      <a:pt x="186" y="43"/>
                    </a:lnTo>
                    <a:lnTo>
                      <a:pt x="190" y="50"/>
                    </a:lnTo>
                    <a:lnTo>
                      <a:pt x="197" y="47"/>
                    </a:lnTo>
                    <a:lnTo>
                      <a:pt x="205" y="58"/>
                    </a:lnTo>
                    <a:lnTo>
                      <a:pt x="201" y="65"/>
                    </a:lnTo>
                    <a:lnTo>
                      <a:pt x="204" y="73"/>
                    </a:lnTo>
                    <a:lnTo>
                      <a:pt x="212" y="7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6691" name="Arc 66"/>
              <p:cNvSpPr>
                <a:spLocks/>
              </p:cNvSpPr>
              <p:nvPr/>
            </p:nvSpPr>
            <p:spPr bwMode="auto">
              <a:xfrm>
                <a:off x="2904" y="3361"/>
                <a:ext cx="50" cy="72"/>
              </a:xfrm>
              <a:custGeom>
                <a:avLst/>
                <a:gdLst>
                  <a:gd name="T0" fmla="*/ 0 w 15095"/>
                  <a:gd name="T1" fmla="*/ 0 h 21600"/>
                  <a:gd name="T2" fmla="*/ 0 w 15095"/>
                  <a:gd name="T3" fmla="*/ 0 h 21600"/>
                  <a:gd name="T4" fmla="*/ 0 w 150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5095"/>
                  <a:gd name="T10" fmla="*/ 0 h 21600"/>
                  <a:gd name="T11" fmla="*/ 15095 w 150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95" h="21600" fill="none" extrusionOk="0">
                    <a:moveTo>
                      <a:pt x="-1" y="52"/>
                    </a:moveTo>
                    <a:cubicBezTo>
                      <a:pt x="501" y="17"/>
                      <a:pt x="1004" y="-1"/>
                      <a:pt x="1507" y="0"/>
                    </a:cubicBezTo>
                    <a:cubicBezTo>
                      <a:pt x="6453" y="0"/>
                      <a:pt x="11249" y="1697"/>
                      <a:pt x="15094" y="4809"/>
                    </a:cubicBezTo>
                  </a:path>
                  <a:path w="15095" h="21600" stroke="0" extrusionOk="0">
                    <a:moveTo>
                      <a:pt x="-1" y="52"/>
                    </a:moveTo>
                    <a:cubicBezTo>
                      <a:pt x="501" y="17"/>
                      <a:pt x="1004" y="-1"/>
                      <a:pt x="1507" y="0"/>
                    </a:cubicBezTo>
                    <a:cubicBezTo>
                      <a:pt x="6453" y="0"/>
                      <a:pt x="11249" y="1697"/>
                      <a:pt x="15094" y="4809"/>
                    </a:cubicBezTo>
                    <a:lnTo>
                      <a:pt x="1507" y="21600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692" name="Arc 67"/>
              <p:cNvSpPr>
                <a:spLocks/>
              </p:cNvSpPr>
              <p:nvPr/>
            </p:nvSpPr>
            <p:spPr bwMode="auto">
              <a:xfrm>
                <a:off x="2864" y="3430"/>
                <a:ext cx="51" cy="72"/>
              </a:xfrm>
              <a:custGeom>
                <a:avLst/>
                <a:gdLst>
                  <a:gd name="T0" fmla="*/ 0 w 15312"/>
                  <a:gd name="T1" fmla="*/ 0 h 21600"/>
                  <a:gd name="T2" fmla="*/ 0 w 15312"/>
                  <a:gd name="T3" fmla="*/ 0 h 21600"/>
                  <a:gd name="T4" fmla="*/ 0 w 153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5312"/>
                  <a:gd name="T10" fmla="*/ 0 h 21600"/>
                  <a:gd name="T11" fmla="*/ 15312 w 153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312" h="21600" fill="none" extrusionOk="0">
                    <a:moveTo>
                      <a:pt x="15312" y="21565"/>
                    </a:moveTo>
                    <a:cubicBezTo>
                      <a:pt x="14904" y="21588"/>
                      <a:pt x="14496" y="21599"/>
                      <a:pt x="14089" y="21600"/>
                    </a:cubicBezTo>
                    <a:cubicBezTo>
                      <a:pt x="8918" y="21600"/>
                      <a:pt x="3919" y="19745"/>
                      <a:pt x="0" y="16372"/>
                    </a:cubicBezTo>
                  </a:path>
                  <a:path w="15312" h="21600" stroke="0" extrusionOk="0">
                    <a:moveTo>
                      <a:pt x="15312" y="21565"/>
                    </a:moveTo>
                    <a:cubicBezTo>
                      <a:pt x="14904" y="21588"/>
                      <a:pt x="14496" y="21599"/>
                      <a:pt x="14089" y="21600"/>
                    </a:cubicBezTo>
                    <a:cubicBezTo>
                      <a:pt x="8918" y="21600"/>
                      <a:pt x="3919" y="19745"/>
                      <a:pt x="0" y="16372"/>
                    </a:cubicBezTo>
                    <a:lnTo>
                      <a:pt x="14089" y="0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693" name="Arc 68"/>
              <p:cNvSpPr>
                <a:spLocks/>
              </p:cNvSpPr>
              <p:nvPr/>
            </p:nvSpPr>
            <p:spPr bwMode="auto">
              <a:xfrm>
                <a:off x="2838" y="3387"/>
                <a:ext cx="71" cy="50"/>
              </a:xfrm>
              <a:custGeom>
                <a:avLst/>
                <a:gdLst>
                  <a:gd name="T0" fmla="*/ 0 w 21600"/>
                  <a:gd name="T1" fmla="*/ 0 h 15073"/>
                  <a:gd name="T2" fmla="*/ 0 w 21600"/>
                  <a:gd name="T3" fmla="*/ 0 h 15073"/>
                  <a:gd name="T4" fmla="*/ 0 w 21600"/>
                  <a:gd name="T5" fmla="*/ 0 h 150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5073"/>
                  <a:gd name="T11" fmla="*/ 21600 w 21600"/>
                  <a:gd name="T12" fmla="*/ 15073 h 150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5073" fill="none" extrusionOk="0">
                    <a:moveTo>
                      <a:pt x="34" y="15072"/>
                    </a:moveTo>
                    <a:cubicBezTo>
                      <a:pt x="11" y="14668"/>
                      <a:pt x="0" y="14263"/>
                      <a:pt x="0" y="13858"/>
                    </a:cubicBezTo>
                    <a:cubicBezTo>
                      <a:pt x="-1" y="8791"/>
                      <a:pt x="1780" y="3886"/>
                      <a:pt x="5031" y="0"/>
                    </a:cubicBezTo>
                  </a:path>
                  <a:path w="21600" h="15073" stroke="0" extrusionOk="0">
                    <a:moveTo>
                      <a:pt x="34" y="15072"/>
                    </a:moveTo>
                    <a:cubicBezTo>
                      <a:pt x="11" y="14668"/>
                      <a:pt x="0" y="14263"/>
                      <a:pt x="0" y="13858"/>
                    </a:cubicBezTo>
                    <a:cubicBezTo>
                      <a:pt x="-1" y="8791"/>
                      <a:pt x="1780" y="3886"/>
                      <a:pt x="5031" y="0"/>
                    </a:cubicBezTo>
                    <a:lnTo>
                      <a:pt x="21600" y="13858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4" name="Oval 69"/>
              <p:cNvSpPr>
                <a:spLocks noChangeArrowheads="1"/>
              </p:cNvSpPr>
              <p:nvPr/>
            </p:nvSpPr>
            <p:spPr bwMode="auto">
              <a:xfrm>
                <a:off x="2876" y="3399"/>
                <a:ext cx="67" cy="65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5" name="Oval 70"/>
              <p:cNvSpPr>
                <a:spLocks noChangeArrowheads="1"/>
              </p:cNvSpPr>
              <p:nvPr/>
            </p:nvSpPr>
            <p:spPr bwMode="auto">
              <a:xfrm>
                <a:off x="2879" y="3401"/>
                <a:ext cx="61" cy="61"/>
              </a:xfrm>
              <a:prstGeom prst="ellipse">
                <a:avLst/>
              </a:prstGeom>
              <a:solidFill>
                <a:srgbClr val="969CA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6" name="Freeform 71"/>
              <p:cNvSpPr>
                <a:spLocks/>
              </p:cNvSpPr>
              <p:nvPr/>
            </p:nvSpPr>
            <p:spPr bwMode="auto">
              <a:xfrm>
                <a:off x="2676" y="3206"/>
                <a:ext cx="188" cy="188"/>
              </a:xfrm>
              <a:custGeom>
                <a:avLst/>
                <a:gdLst>
                  <a:gd name="T0" fmla="*/ 180 w 188"/>
                  <a:gd name="T1" fmla="*/ 59 h 188"/>
                  <a:gd name="T2" fmla="*/ 177 w 188"/>
                  <a:gd name="T3" fmla="*/ 76 h 188"/>
                  <a:gd name="T4" fmla="*/ 186 w 188"/>
                  <a:gd name="T5" fmla="*/ 85 h 188"/>
                  <a:gd name="T6" fmla="*/ 180 w 188"/>
                  <a:gd name="T7" fmla="*/ 101 h 188"/>
                  <a:gd name="T8" fmla="*/ 184 w 188"/>
                  <a:gd name="T9" fmla="*/ 115 h 188"/>
                  <a:gd name="T10" fmla="*/ 172 w 188"/>
                  <a:gd name="T11" fmla="*/ 128 h 188"/>
                  <a:gd name="T12" fmla="*/ 171 w 188"/>
                  <a:gd name="T13" fmla="*/ 143 h 188"/>
                  <a:gd name="T14" fmla="*/ 157 w 188"/>
                  <a:gd name="T15" fmla="*/ 150 h 188"/>
                  <a:gd name="T16" fmla="*/ 152 w 188"/>
                  <a:gd name="T17" fmla="*/ 164 h 188"/>
                  <a:gd name="T18" fmla="*/ 136 w 188"/>
                  <a:gd name="T19" fmla="*/ 168 h 188"/>
                  <a:gd name="T20" fmla="*/ 130 w 188"/>
                  <a:gd name="T21" fmla="*/ 179 h 188"/>
                  <a:gd name="T22" fmla="*/ 115 w 188"/>
                  <a:gd name="T23" fmla="*/ 176 h 188"/>
                  <a:gd name="T24" fmla="*/ 102 w 188"/>
                  <a:gd name="T25" fmla="*/ 186 h 188"/>
                  <a:gd name="T26" fmla="*/ 87 w 188"/>
                  <a:gd name="T27" fmla="*/ 180 h 188"/>
                  <a:gd name="T28" fmla="*/ 75 w 188"/>
                  <a:gd name="T29" fmla="*/ 184 h 188"/>
                  <a:gd name="T30" fmla="*/ 65 w 188"/>
                  <a:gd name="T31" fmla="*/ 175 h 188"/>
                  <a:gd name="T32" fmla="*/ 49 w 188"/>
                  <a:gd name="T33" fmla="*/ 175 h 188"/>
                  <a:gd name="T34" fmla="*/ 41 w 188"/>
                  <a:gd name="T35" fmla="*/ 165 h 188"/>
                  <a:gd name="T36" fmla="*/ 26 w 188"/>
                  <a:gd name="T37" fmla="*/ 159 h 188"/>
                  <a:gd name="T38" fmla="*/ 22 w 188"/>
                  <a:gd name="T39" fmla="*/ 144 h 188"/>
                  <a:gd name="T40" fmla="*/ 10 w 188"/>
                  <a:gd name="T41" fmla="*/ 137 h 188"/>
                  <a:gd name="T42" fmla="*/ 10 w 188"/>
                  <a:gd name="T43" fmla="*/ 119 h 188"/>
                  <a:gd name="T44" fmla="*/ 1 w 188"/>
                  <a:gd name="T45" fmla="*/ 110 h 188"/>
                  <a:gd name="T46" fmla="*/ 7 w 188"/>
                  <a:gd name="T47" fmla="*/ 93 h 188"/>
                  <a:gd name="T48" fmla="*/ 0 w 188"/>
                  <a:gd name="T49" fmla="*/ 83 h 188"/>
                  <a:gd name="T50" fmla="*/ 11 w 188"/>
                  <a:gd name="T51" fmla="*/ 69 h 188"/>
                  <a:gd name="T52" fmla="*/ 9 w 188"/>
                  <a:gd name="T53" fmla="*/ 55 h 188"/>
                  <a:gd name="T54" fmla="*/ 22 w 188"/>
                  <a:gd name="T55" fmla="*/ 47 h 188"/>
                  <a:gd name="T56" fmla="*/ 22 w 188"/>
                  <a:gd name="T57" fmla="*/ 34 h 188"/>
                  <a:gd name="T58" fmla="*/ 39 w 188"/>
                  <a:gd name="T59" fmla="*/ 28 h 188"/>
                  <a:gd name="T60" fmla="*/ 45 w 188"/>
                  <a:gd name="T61" fmla="*/ 15 h 188"/>
                  <a:gd name="T62" fmla="*/ 60 w 188"/>
                  <a:gd name="T63" fmla="*/ 15 h 188"/>
                  <a:gd name="T64" fmla="*/ 70 w 188"/>
                  <a:gd name="T65" fmla="*/ 4 h 188"/>
                  <a:gd name="T66" fmla="*/ 85 w 188"/>
                  <a:gd name="T67" fmla="*/ 8 h 188"/>
                  <a:gd name="T68" fmla="*/ 96 w 188"/>
                  <a:gd name="T69" fmla="*/ 0 h 188"/>
                  <a:gd name="T70" fmla="*/ 110 w 188"/>
                  <a:gd name="T71" fmla="*/ 9 h 188"/>
                  <a:gd name="T72" fmla="*/ 124 w 188"/>
                  <a:gd name="T73" fmla="*/ 6 h 188"/>
                  <a:gd name="T74" fmla="*/ 134 w 188"/>
                  <a:gd name="T75" fmla="*/ 18 h 188"/>
                  <a:gd name="T76" fmla="*/ 147 w 188"/>
                  <a:gd name="T77" fmla="*/ 18 h 188"/>
                  <a:gd name="T78" fmla="*/ 154 w 188"/>
                  <a:gd name="T79" fmla="*/ 32 h 188"/>
                  <a:gd name="T80" fmla="*/ 167 w 188"/>
                  <a:gd name="T81" fmla="*/ 36 h 188"/>
                  <a:gd name="T82" fmla="*/ 169 w 188"/>
                  <a:gd name="T83" fmla="*/ 52 h 18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88"/>
                  <a:gd name="T127" fmla="*/ 0 h 188"/>
                  <a:gd name="T128" fmla="*/ 188 w 188"/>
                  <a:gd name="T129" fmla="*/ 188 h 18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88" h="188">
                    <a:moveTo>
                      <a:pt x="171" y="58"/>
                    </a:moveTo>
                    <a:lnTo>
                      <a:pt x="180" y="59"/>
                    </a:lnTo>
                    <a:lnTo>
                      <a:pt x="184" y="69"/>
                    </a:lnTo>
                    <a:lnTo>
                      <a:pt x="177" y="76"/>
                    </a:lnTo>
                    <a:lnTo>
                      <a:pt x="178" y="83"/>
                    </a:lnTo>
                    <a:lnTo>
                      <a:pt x="186" y="85"/>
                    </a:lnTo>
                    <a:lnTo>
                      <a:pt x="187" y="98"/>
                    </a:lnTo>
                    <a:lnTo>
                      <a:pt x="180" y="101"/>
                    </a:lnTo>
                    <a:lnTo>
                      <a:pt x="178" y="109"/>
                    </a:lnTo>
                    <a:lnTo>
                      <a:pt x="184" y="115"/>
                    </a:lnTo>
                    <a:lnTo>
                      <a:pt x="180" y="127"/>
                    </a:lnTo>
                    <a:lnTo>
                      <a:pt x="172" y="128"/>
                    </a:lnTo>
                    <a:lnTo>
                      <a:pt x="167" y="135"/>
                    </a:lnTo>
                    <a:lnTo>
                      <a:pt x="171" y="143"/>
                    </a:lnTo>
                    <a:lnTo>
                      <a:pt x="165" y="151"/>
                    </a:lnTo>
                    <a:lnTo>
                      <a:pt x="157" y="150"/>
                    </a:lnTo>
                    <a:lnTo>
                      <a:pt x="151" y="157"/>
                    </a:lnTo>
                    <a:lnTo>
                      <a:pt x="152" y="164"/>
                    </a:lnTo>
                    <a:lnTo>
                      <a:pt x="142" y="170"/>
                    </a:lnTo>
                    <a:lnTo>
                      <a:pt x="136" y="168"/>
                    </a:lnTo>
                    <a:lnTo>
                      <a:pt x="131" y="171"/>
                    </a:lnTo>
                    <a:lnTo>
                      <a:pt x="130" y="179"/>
                    </a:lnTo>
                    <a:lnTo>
                      <a:pt x="121" y="181"/>
                    </a:lnTo>
                    <a:lnTo>
                      <a:pt x="115" y="176"/>
                    </a:lnTo>
                    <a:lnTo>
                      <a:pt x="105" y="179"/>
                    </a:lnTo>
                    <a:lnTo>
                      <a:pt x="102" y="186"/>
                    </a:lnTo>
                    <a:lnTo>
                      <a:pt x="91" y="187"/>
                    </a:lnTo>
                    <a:lnTo>
                      <a:pt x="87" y="180"/>
                    </a:lnTo>
                    <a:lnTo>
                      <a:pt x="81" y="179"/>
                    </a:lnTo>
                    <a:lnTo>
                      <a:pt x="75" y="184"/>
                    </a:lnTo>
                    <a:lnTo>
                      <a:pt x="67" y="181"/>
                    </a:lnTo>
                    <a:lnTo>
                      <a:pt x="65" y="175"/>
                    </a:lnTo>
                    <a:lnTo>
                      <a:pt x="58" y="172"/>
                    </a:lnTo>
                    <a:lnTo>
                      <a:pt x="49" y="175"/>
                    </a:lnTo>
                    <a:lnTo>
                      <a:pt x="42" y="171"/>
                    </a:lnTo>
                    <a:lnTo>
                      <a:pt x="41" y="165"/>
                    </a:lnTo>
                    <a:lnTo>
                      <a:pt x="33" y="157"/>
                    </a:lnTo>
                    <a:lnTo>
                      <a:pt x="26" y="159"/>
                    </a:lnTo>
                    <a:lnTo>
                      <a:pt x="19" y="151"/>
                    </a:lnTo>
                    <a:lnTo>
                      <a:pt x="22" y="144"/>
                    </a:lnTo>
                    <a:lnTo>
                      <a:pt x="17" y="137"/>
                    </a:lnTo>
                    <a:lnTo>
                      <a:pt x="10" y="137"/>
                    </a:lnTo>
                    <a:lnTo>
                      <a:pt x="5" y="125"/>
                    </a:lnTo>
                    <a:lnTo>
                      <a:pt x="10" y="119"/>
                    </a:lnTo>
                    <a:lnTo>
                      <a:pt x="10" y="113"/>
                    </a:lnTo>
                    <a:lnTo>
                      <a:pt x="1" y="110"/>
                    </a:lnTo>
                    <a:lnTo>
                      <a:pt x="0" y="98"/>
                    </a:lnTo>
                    <a:lnTo>
                      <a:pt x="7" y="93"/>
                    </a:lnTo>
                    <a:lnTo>
                      <a:pt x="7" y="87"/>
                    </a:lnTo>
                    <a:lnTo>
                      <a:pt x="0" y="83"/>
                    </a:lnTo>
                    <a:lnTo>
                      <a:pt x="3" y="71"/>
                    </a:lnTo>
                    <a:lnTo>
                      <a:pt x="11" y="69"/>
                    </a:lnTo>
                    <a:lnTo>
                      <a:pt x="13" y="64"/>
                    </a:lnTo>
                    <a:lnTo>
                      <a:pt x="9" y="55"/>
                    </a:lnTo>
                    <a:lnTo>
                      <a:pt x="13" y="48"/>
                    </a:lnTo>
                    <a:lnTo>
                      <a:pt x="22" y="47"/>
                    </a:lnTo>
                    <a:lnTo>
                      <a:pt x="26" y="42"/>
                    </a:lnTo>
                    <a:lnTo>
                      <a:pt x="22" y="34"/>
                    </a:lnTo>
                    <a:lnTo>
                      <a:pt x="31" y="25"/>
                    </a:lnTo>
                    <a:lnTo>
                      <a:pt x="39" y="28"/>
                    </a:lnTo>
                    <a:lnTo>
                      <a:pt x="44" y="24"/>
                    </a:lnTo>
                    <a:lnTo>
                      <a:pt x="45" y="15"/>
                    </a:lnTo>
                    <a:lnTo>
                      <a:pt x="53" y="10"/>
                    </a:lnTo>
                    <a:lnTo>
                      <a:pt x="60" y="15"/>
                    </a:lnTo>
                    <a:lnTo>
                      <a:pt x="68" y="12"/>
                    </a:lnTo>
                    <a:lnTo>
                      <a:pt x="70" y="4"/>
                    </a:lnTo>
                    <a:lnTo>
                      <a:pt x="80" y="1"/>
                    </a:lnTo>
                    <a:lnTo>
                      <a:pt x="85" y="8"/>
                    </a:lnTo>
                    <a:lnTo>
                      <a:pt x="91" y="8"/>
                    </a:lnTo>
                    <a:lnTo>
                      <a:pt x="96" y="0"/>
                    </a:lnTo>
                    <a:lnTo>
                      <a:pt x="107" y="1"/>
                    </a:lnTo>
                    <a:lnTo>
                      <a:pt x="110" y="9"/>
                    </a:lnTo>
                    <a:lnTo>
                      <a:pt x="117" y="12"/>
                    </a:lnTo>
                    <a:lnTo>
                      <a:pt x="124" y="6"/>
                    </a:lnTo>
                    <a:lnTo>
                      <a:pt x="134" y="11"/>
                    </a:lnTo>
                    <a:lnTo>
                      <a:pt x="134" y="18"/>
                    </a:lnTo>
                    <a:lnTo>
                      <a:pt x="140" y="22"/>
                    </a:lnTo>
                    <a:lnTo>
                      <a:pt x="147" y="18"/>
                    </a:lnTo>
                    <a:lnTo>
                      <a:pt x="156" y="26"/>
                    </a:lnTo>
                    <a:lnTo>
                      <a:pt x="154" y="32"/>
                    </a:lnTo>
                    <a:lnTo>
                      <a:pt x="159" y="37"/>
                    </a:lnTo>
                    <a:lnTo>
                      <a:pt x="167" y="36"/>
                    </a:lnTo>
                    <a:lnTo>
                      <a:pt x="173" y="46"/>
                    </a:lnTo>
                    <a:lnTo>
                      <a:pt x="169" y="52"/>
                    </a:lnTo>
                    <a:lnTo>
                      <a:pt x="171" y="58"/>
                    </a:lnTo>
                  </a:path>
                </a:pathLst>
              </a:custGeom>
              <a:solidFill>
                <a:srgbClr val="969CAD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Freeform 72"/>
              <p:cNvSpPr>
                <a:spLocks/>
              </p:cNvSpPr>
              <p:nvPr/>
            </p:nvSpPr>
            <p:spPr bwMode="auto">
              <a:xfrm>
                <a:off x="2674" y="3205"/>
                <a:ext cx="192" cy="190"/>
              </a:xfrm>
              <a:custGeom>
                <a:avLst/>
                <a:gdLst>
                  <a:gd name="T0" fmla="*/ 183 w 192"/>
                  <a:gd name="T1" fmla="*/ 60 h 190"/>
                  <a:gd name="T2" fmla="*/ 181 w 192"/>
                  <a:gd name="T3" fmla="*/ 77 h 190"/>
                  <a:gd name="T4" fmla="*/ 190 w 192"/>
                  <a:gd name="T5" fmla="*/ 86 h 190"/>
                  <a:gd name="T6" fmla="*/ 183 w 192"/>
                  <a:gd name="T7" fmla="*/ 102 h 190"/>
                  <a:gd name="T8" fmla="*/ 188 w 192"/>
                  <a:gd name="T9" fmla="*/ 117 h 190"/>
                  <a:gd name="T10" fmla="*/ 175 w 192"/>
                  <a:gd name="T11" fmla="*/ 129 h 190"/>
                  <a:gd name="T12" fmla="*/ 175 w 192"/>
                  <a:gd name="T13" fmla="*/ 145 h 190"/>
                  <a:gd name="T14" fmla="*/ 160 w 192"/>
                  <a:gd name="T15" fmla="*/ 152 h 190"/>
                  <a:gd name="T16" fmla="*/ 155 w 192"/>
                  <a:gd name="T17" fmla="*/ 166 h 190"/>
                  <a:gd name="T18" fmla="*/ 138 w 192"/>
                  <a:gd name="T19" fmla="*/ 170 h 190"/>
                  <a:gd name="T20" fmla="*/ 133 w 192"/>
                  <a:gd name="T21" fmla="*/ 180 h 190"/>
                  <a:gd name="T22" fmla="*/ 118 w 192"/>
                  <a:gd name="T23" fmla="*/ 178 h 190"/>
                  <a:gd name="T24" fmla="*/ 104 w 192"/>
                  <a:gd name="T25" fmla="*/ 188 h 190"/>
                  <a:gd name="T26" fmla="*/ 89 w 192"/>
                  <a:gd name="T27" fmla="*/ 182 h 190"/>
                  <a:gd name="T28" fmla="*/ 77 w 192"/>
                  <a:gd name="T29" fmla="*/ 186 h 190"/>
                  <a:gd name="T30" fmla="*/ 67 w 192"/>
                  <a:gd name="T31" fmla="*/ 177 h 190"/>
                  <a:gd name="T32" fmla="*/ 50 w 192"/>
                  <a:gd name="T33" fmla="*/ 177 h 190"/>
                  <a:gd name="T34" fmla="*/ 42 w 192"/>
                  <a:gd name="T35" fmla="*/ 167 h 190"/>
                  <a:gd name="T36" fmla="*/ 27 w 192"/>
                  <a:gd name="T37" fmla="*/ 161 h 190"/>
                  <a:gd name="T38" fmla="*/ 22 w 192"/>
                  <a:gd name="T39" fmla="*/ 145 h 190"/>
                  <a:gd name="T40" fmla="*/ 10 w 192"/>
                  <a:gd name="T41" fmla="*/ 138 h 190"/>
                  <a:gd name="T42" fmla="*/ 10 w 192"/>
                  <a:gd name="T43" fmla="*/ 120 h 190"/>
                  <a:gd name="T44" fmla="*/ 1 w 192"/>
                  <a:gd name="T45" fmla="*/ 112 h 190"/>
                  <a:gd name="T46" fmla="*/ 7 w 192"/>
                  <a:gd name="T47" fmla="*/ 95 h 190"/>
                  <a:gd name="T48" fmla="*/ 0 w 192"/>
                  <a:gd name="T49" fmla="*/ 84 h 190"/>
                  <a:gd name="T50" fmla="*/ 11 w 192"/>
                  <a:gd name="T51" fmla="*/ 70 h 190"/>
                  <a:gd name="T52" fmla="*/ 9 w 192"/>
                  <a:gd name="T53" fmla="*/ 56 h 190"/>
                  <a:gd name="T54" fmla="*/ 22 w 192"/>
                  <a:gd name="T55" fmla="*/ 47 h 190"/>
                  <a:gd name="T56" fmla="*/ 23 w 192"/>
                  <a:gd name="T57" fmla="*/ 34 h 190"/>
                  <a:gd name="T58" fmla="*/ 39 w 192"/>
                  <a:gd name="T59" fmla="*/ 28 h 190"/>
                  <a:gd name="T60" fmla="*/ 46 w 192"/>
                  <a:gd name="T61" fmla="*/ 15 h 190"/>
                  <a:gd name="T62" fmla="*/ 61 w 192"/>
                  <a:gd name="T63" fmla="*/ 15 h 190"/>
                  <a:gd name="T64" fmla="*/ 71 w 192"/>
                  <a:gd name="T65" fmla="*/ 4 h 190"/>
                  <a:gd name="T66" fmla="*/ 87 w 192"/>
                  <a:gd name="T67" fmla="*/ 8 h 190"/>
                  <a:gd name="T68" fmla="*/ 98 w 192"/>
                  <a:gd name="T69" fmla="*/ 0 h 190"/>
                  <a:gd name="T70" fmla="*/ 112 w 192"/>
                  <a:gd name="T71" fmla="*/ 9 h 190"/>
                  <a:gd name="T72" fmla="*/ 126 w 192"/>
                  <a:gd name="T73" fmla="*/ 6 h 190"/>
                  <a:gd name="T74" fmla="*/ 136 w 192"/>
                  <a:gd name="T75" fmla="*/ 18 h 190"/>
                  <a:gd name="T76" fmla="*/ 150 w 192"/>
                  <a:gd name="T77" fmla="*/ 18 h 190"/>
                  <a:gd name="T78" fmla="*/ 157 w 192"/>
                  <a:gd name="T79" fmla="*/ 33 h 190"/>
                  <a:gd name="T80" fmla="*/ 171 w 192"/>
                  <a:gd name="T81" fmla="*/ 36 h 190"/>
                  <a:gd name="T82" fmla="*/ 173 w 192"/>
                  <a:gd name="T83" fmla="*/ 53 h 19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92"/>
                  <a:gd name="T127" fmla="*/ 0 h 190"/>
                  <a:gd name="T128" fmla="*/ 192 w 192"/>
                  <a:gd name="T129" fmla="*/ 190 h 19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92" h="190">
                    <a:moveTo>
                      <a:pt x="175" y="58"/>
                    </a:moveTo>
                    <a:lnTo>
                      <a:pt x="183" y="60"/>
                    </a:lnTo>
                    <a:lnTo>
                      <a:pt x="188" y="70"/>
                    </a:lnTo>
                    <a:lnTo>
                      <a:pt x="181" y="77"/>
                    </a:lnTo>
                    <a:lnTo>
                      <a:pt x="182" y="84"/>
                    </a:lnTo>
                    <a:lnTo>
                      <a:pt x="190" y="86"/>
                    </a:lnTo>
                    <a:lnTo>
                      <a:pt x="191" y="99"/>
                    </a:lnTo>
                    <a:lnTo>
                      <a:pt x="183" y="102"/>
                    </a:lnTo>
                    <a:lnTo>
                      <a:pt x="181" y="111"/>
                    </a:lnTo>
                    <a:lnTo>
                      <a:pt x="188" y="117"/>
                    </a:lnTo>
                    <a:lnTo>
                      <a:pt x="183" y="128"/>
                    </a:lnTo>
                    <a:lnTo>
                      <a:pt x="175" y="129"/>
                    </a:lnTo>
                    <a:lnTo>
                      <a:pt x="171" y="137"/>
                    </a:lnTo>
                    <a:lnTo>
                      <a:pt x="175" y="145"/>
                    </a:lnTo>
                    <a:lnTo>
                      <a:pt x="168" y="153"/>
                    </a:lnTo>
                    <a:lnTo>
                      <a:pt x="160" y="152"/>
                    </a:lnTo>
                    <a:lnTo>
                      <a:pt x="154" y="159"/>
                    </a:lnTo>
                    <a:lnTo>
                      <a:pt x="155" y="166"/>
                    </a:lnTo>
                    <a:lnTo>
                      <a:pt x="145" y="172"/>
                    </a:lnTo>
                    <a:lnTo>
                      <a:pt x="138" y="170"/>
                    </a:lnTo>
                    <a:lnTo>
                      <a:pt x="134" y="173"/>
                    </a:lnTo>
                    <a:lnTo>
                      <a:pt x="133" y="180"/>
                    </a:lnTo>
                    <a:lnTo>
                      <a:pt x="123" y="184"/>
                    </a:lnTo>
                    <a:lnTo>
                      <a:pt x="118" y="178"/>
                    </a:lnTo>
                    <a:lnTo>
                      <a:pt x="107" y="181"/>
                    </a:lnTo>
                    <a:lnTo>
                      <a:pt x="104" y="188"/>
                    </a:lnTo>
                    <a:lnTo>
                      <a:pt x="92" y="189"/>
                    </a:lnTo>
                    <a:lnTo>
                      <a:pt x="89" y="182"/>
                    </a:lnTo>
                    <a:lnTo>
                      <a:pt x="82" y="181"/>
                    </a:lnTo>
                    <a:lnTo>
                      <a:pt x="77" y="186"/>
                    </a:lnTo>
                    <a:lnTo>
                      <a:pt x="69" y="184"/>
                    </a:lnTo>
                    <a:lnTo>
                      <a:pt x="67" y="177"/>
                    </a:lnTo>
                    <a:lnTo>
                      <a:pt x="59" y="174"/>
                    </a:lnTo>
                    <a:lnTo>
                      <a:pt x="50" y="177"/>
                    </a:lnTo>
                    <a:lnTo>
                      <a:pt x="43" y="173"/>
                    </a:lnTo>
                    <a:lnTo>
                      <a:pt x="42" y="167"/>
                    </a:lnTo>
                    <a:lnTo>
                      <a:pt x="34" y="159"/>
                    </a:lnTo>
                    <a:lnTo>
                      <a:pt x="27" y="161"/>
                    </a:lnTo>
                    <a:lnTo>
                      <a:pt x="20" y="153"/>
                    </a:lnTo>
                    <a:lnTo>
                      <a:pt x="22" y="145"/>
                    </a:lnTo>
                    <a:lnTo>
                      <a:pt x="18" y="138"/>
                    </a:lnTo>
                    <a:lnTo>
                      <a:pt x="10" y="138"/>
                    </a:lnTo>
                    <a:lnTo>
                      <a:pt x="5" y="127"/>
                    </a:lnTo>
                    <a:lnTo>
                      <a:pt x="10" y="120"/>
                    </a:lnTo>
                    <a:lnTo>
                      <a:pt x="10" y="114"/>
                    </a:lnTo>
                    <a:lnTo>
                      <a:pt x="1" y="112"/>
                    </a:lnTo>
                    <a:lnTo>
                      <a:pt x="0" y="99"/>
                    </a:lnTo>
                    <a:lnTo>
                      <a:pt x="7" y="95"/>
                    </a:lnTo>
                    <a:lnTo>
                      <a:pt x="7" y="88"/>
                    </a:lnTo>
                    <a:lnTo>
                      <a:pt x="0" y="84"/>
                    </a:lnTo>
                    <a:lnTo>
                      <a:pt x="3" y="72"/>
                    </a:lnTo>
                    <a:lnTo>
                      <a:pt x="11" y="70"/>
                    </a:lnTo>
                    <a:lnTo>
                      <a:pt x="14" y="64"/>
                    </a:lnTo>
                    <a:lnTo>
                      <a:pt x="9" y="56"/>
                    </a:lnTo>
                    <a:lnTo>
                      <a:pt x="14" y="48"/>
                    </a:lnTo>
                    <a:lnTo>
                      <a:pt x="22" y="47"/>
                    </a:lnTo>
                    <a:lnTo>
                      <a:pt x="27" y="43"/>
                    </a:lnTo>
                    <a:lnTo>
                      <a:pt x="23" y="34"/>
                    </a:lnTo>
                    <a:lnTo>
                      <a:pt x="32" y="25"/>
                    </a:lnTo>
                    <a:lnTo>
                      <a:pt x="39" y="28"/>
                    </a:lnTo>
                    <a:lnTo>
                      <a:pt x="45" y="24"/>
                    </a:lnTo>
                    <a:lnTo>
                      <a:pt x="46" y="15"/>
                    </a:lnTo>
                    <a:lnTo>
                      <a:pt x="54" y="10"/>
                    </a:lnTo>
                    <a:lnTo>
                      <a:pt x="61" y="15"/>
                    </a:lnTo>
                    <a:lnTo>
                      <a:pt x="70" y="12"/>
                    </a:lnTo>
                    <a:lnTo>
                      <a:pt x="71" y="4"/>
                    </a:lnTo>
                    <a:lnTo>
                      <a:pt x="82" y="1"/>
                    </a:lnTo>
                    <a:lnTo>
                      <a:pt x="87" y="8"/>
                    </a:lnTo>
                    <a:lnTo>
                      <a:pt x="93" y="8"/>
                    </a:lnTo>
                    <a:lnTo>
                      <a:pt x="98" y="0"/>
                    </a:lnTo>
                    <a:lnTo>
                      <a:pt x="109" y="1"/>
                    </a:lnTo>
                    <a:lnTo>
                      <a:pt x="112" y="9"/>
                    </a:lnTo>
                    <a:lnTo>
                      <a:pt x="120" y="12"/>
                    </a:lnTo>
                    <a:lnTo>
                      <a:pt x="126" y="6"/>
                    </a:lnTo>
                    <a:lnTo>
                      <a:pt x="136" y="11"/>
                    </a:lnTo>
                    <a:lnTo>
                      <a:pt x="136" y="18"/>
                    </a:lnTo>
                    <a:lnTo>
                      <a:pt x="143" y="23"/>
                    </a:lnTo>
                    <a:lnTo>
                      <a:pt x="150" y="18"/>
                    </a:lnTo>
                    <a:lnTo>
                      <a:pt x="160" y="26"/>
                    </a:lnTo>
                    <a:lnTo>
                      <a:pt x="157" y="33"/>
                    </a:lnTo>
                    <a:lnTo>
                      <a:pt x="162" y="38"/>
                    </a:lnTo>
                    <a:lnTo>
                      <a:pt x="171" y="36"/>
                    </a:lnTo>
                    <a:lnTo>
                      <a:pt x="176" y="47"/>
                    </a:lnTo>
                    <a:lnTo>
                      <a:pt x="173" y="53"/>
                    </a:lnTo>
                    <a:lnTo>
                      <a:pt x="175" y="5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Oval 73"/>
              <p:cNvSpPr>
                <a:spLocks noChangeArrowheads="1"/>
              </p:cNvSpPr>
              <p:nvPr/>
            </p:nvSpPr>
            <p:spPr bwMode="auto">
              <a:xfrm>
                <a:off x="2696" y="3227"/>
                <a:ext cx="147" cy="14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9" name="Oval 74"/>
              <p:cNvSpPr>
                <a:spLocks noChangeArrowheads="1"/>
              </p:cNvSpPr>
              <p:nvPr/>
            </p:nvSpPr>
            <p:spPr bwMode="auto">
              <a:xfrm>
                <a:off x="2697" y="3228"/>
                <a:ext cx="143" cy="143"/>
              </a:xfrm>
              <a:prstGeom prst="ellipse">
                <a:avLst/>
              </a:prstGeom>
              <a:solidFill>
                <a:srgbClr val="777C8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0" name="Freeform 75"/>
              <p:cNvSpPr>
                <a:spLocks/>
              </p:cNvSpPr>
              <p:nvPr/>
            </p:nvSpPr>
            <p:spPr bwMode="auto">
              <a:xfrm>
                <a:off x="2651" y="3376"/>
                <a:ext cx="132" cy="132"/>
              </a:xfrm>
              <a:custGeom>
                <a:avLst/>
                <a:gdLst>
                  <a:gd name="T0" fmla="*/ 113 w 132"/>
                  <a:gd name="T1" fmla="*/ 111 h 132"/>
                  <a:gd name="T2" fmla="*/ 116 w 132"/>
                  <a:gd name="T3" fmla="*/ 96 h 132"/>
                  <a:gd name="T4" fmla="*/ 127 w 132"/>
                  <a:gd name="T5" fmla="*/ 89 h 132"/>
                  <a:gd name="T6" fmla="*/ 124 w 132"/>
                  <a:gd name="T7" fmla="*/ 74 h 132"/>
                  <a:gd name="T8" fmla="*/ 131 w 132"/>
                  <a:gd name="T9" fmla="*/ 65 h 132"/>
                  <a:gd name="T10" fmla="*/ 124 w 132"/>
                  <a:gd name="T11" fmla="*/ 50 h 132"/>
                  <a:gd name="T12" fmla="*/ 126 w 132"/>
                  <a:gd name="T13" fmla="*/ 38 h 132"/>
                  <a:gd name="T14" fmla="*/ 114 w 132"/>
                  <a:gd name="T15" fmla="*/ 28 h 132"/>
                  <a:gd name="T16" fmla="*/ 111 w 132"/>
                  <a:gd name="T17" fmla="*/ 17 h 132"/>
                  <a:gd name="T18" fmla="*/ 97 w 132"/>
                  <a:gd name="T19" fmla="*/ 14 h 132"/>
                  <a:gd name="T20" fmla="*/ 91 w 132"/>
                  <a:gd name="T21" fmla="*/ 5 h 132"/>
                  <a:gd name="T22" fmla="*/ 75 w 132"/>
                  <a:gd name="T23" fmla="*/ 7 h 132"/>
                  <a:gd name="T24" fmla="*/ 65 w 132"/>
                  <a:gd name="T25" fmla="*/ 0 h 132"/>
                  <a:gd name="T26" fmla="*/ 50 w 132"/>
                  <a:gd name="T27" fmla="*/ 7 h 132"/>
                  <a:gd name="T28" fmla="*/ 40 w 132"/>
                  <a:gd name="T29" fmla="*/ 4 h 132"/>
                  <a:gd name="T30" fmla="*/ 31 w 132"/>
                  <a:gd name="T31" fmla="*/ 16 h 132"/>
                  <a:gd name="T32" fmla="*/ 18 w 132"/>
                  <a:gd name="T33" fmla="*/ 18 h 132"/>
                  <a:gd name="T34" fmla="*/ 14 w 132"/>
                  <a:gd name="T35" fmla="*/ 34 h 132"/>
                  <a:gd name="T36" fmla="*/ 4 w 132"/>
                  <a:gd name="T37" fmla="*/ 40 h 132"/>
                  <a:gd name="T38" fmla="*/ 6 w 132"/>
                  <a:gd name="T39" fmla="*/ 57 h 132"/>
                  <a:gd name="T40" fmla="*/ 0 w 132"/>
                  <a:gd name="T41" fmla="*/ 66 h 132"/>
                  <a:gd name="T42" fmla="*/ 6 w 132"/>
                  <a:gd name="T43" fmla="*/ 78 h 132"/>
                  <a:gd name="T44" fmla="*/ 5 w 132"/>
                  <a:gd name="T45" fmla="*/ 90 h 132"/>
                  <a:gd name="T46" fmla="*/ 17 w 132"/>
                  <a:gd name="T47" fmla="*/ 101 h 132"/>
                  <a:gd name="T48" fmla="*/ 18 w 132"/>
                  <a:gd name="T49" fmla="*/ 113 h 132"/>
                  <a:gd name="T50" fmla="*/ 34 w 132"/>
                  <a:gd name="T51" fmla="*/ 116 h 132"/>
                  <a:gd name="T52" fmla="*/ 40 w 132"/>
                  <a:gd name="T53" fmla="*/ 126 h 132"/>
                  <a:gd name="T54" fmla="*/ 56 w 132"/>
                  <a:gd name="T55" fmla="*/ 124 h 132"/>
                  <a:gd name="T56" fmla="*/ 68 w 132"/>
                  <a:gd name="T57" fmla="*/ 131 h 132"/>
                  <a:gd name="T58" fmla="*/ 80 w 132"/>
                  <a:gd name="T59" fmla="*/ 122 h 132"/>
                  <a:gd name="T60" fmla="*/ 93 w 132"/>
                  <a:gd name="T61" fmla="*/ 125 h 132"/>
                  <a:gd name="T62" fmla="*/ 102 w 132"/>
                  <a:gd name="T63" fmla="*/ 113 h 13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2"/>
                  <a:gd name="T97" fmla="*/ 0 h 132"/>
                  <a:gd name="T98" fmla="*/ 132 w 132"/>
                  <a:gd name="T99" fmla="*/ 132 h 13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2" h="132">
                    <a:moveTo>
                      <a:pt x="106" y="109"/>
                    </a:moveTo>
                    <a:lnTo>
                      <a:pt x="113" y="111"/>
                    </a:lnTo>
                    <a:lnTo>
                      <a:pt x="120" y="103"/>
                    </a:lnTo>
                    <a:lnTo>
                      <a:pt x="116" y="96"/>
                    </a:lnTo>
                    <a:lnTo>
                      <a:pt x="120" y="90"/>
                    </a:lnTo>
                    <a:lnTo>
                      <a:pt x="127" y="89"/>
                    </a:lnTo>
                    <a:lnTo>
                      <a:pt x="130" y="78"/>
                    </a:lnTo>
                    <a:lnTo>
                      <a:pt x="124" y="74"/>
                    </a:lnTo>
                    <a:lnTo>
                      <a:pt x="125" y="67"/>
                    </a:lnTo>
                    <a:lnTo>
                      <a:pt x="131" y="65"/>
                    </a:lnTo>
                    <a:lnTo>
                      <a:pt x="130" y="53"/>
                    </a:lnTo>
                    <a:lnTo>
                      <a:pt x="124" y="50"/>
                    </a:lnTo>
                    <a:lnTo>
                      <a:pt x="122" y="45"/>
                    </a:lnTo>
                    <a:lnTo>
                      <a:pt x="126" y="38"/>
                    </a:lnTo>
                    <a:lnTo>
                      <a:pt x="120" y="27"/>
                    </a:lnTo>
                    <a:lnTo>
                      <a:pt x="114" y="28"/>
                    </a:lnTo>
                    <a:lnTo>
                      <a:pt x="111" y="25"/>
                    </a:lnTo>
                    <a:lnTo>
                      <a:pt x="111" y="17"/>
                    </a:lnTo>
                    <a:lnTo>
                      <a:pt x="104" y="10"/>
                    </a:lnTo>
                    <a:lnTo>
                      <a:pt x="97" y="14"/>
                    </a:lnTo>
                    <a:lnTo>
                      <a:pt x="93" y="11"/>
                    </a:lnTo>
                    <a:lnTo>
                      <a:pt x="91" y="5"/>
                    </a:lnTo>
                    <a:lnTo>
                      <a:pt x="81" y="2"/>
                    </a:lnTo>
                    <a:lnTo>
                      <a:pt x="75" y="7"/>
                    </a:lnTo>
                    <a:lnTo>
                      <a:pt x="68" y="7"/>
                    </a:lnTo>
                    <a:lnTo>
                      <a:pt x="65" y="0"/>
                    </a:lnTo>
                    <a:lnTo>
                      <a:pt x="53" y="0"/>
                    </a:lnTo>
                    <a:lnTo>
                      <a:pt x="50" y="7"/>
                    </a:lnTo>
                    <a:lnTo>
                      <a:pt x="46" y="7"/>
                    </a:lnTo>
                    <a:lnTo>
                      <a:pt x="40" y="4"/>
                    </a:lnTo>
                    <a:lnTo>
                      <a:pt x="29" y="9"/>
                    </a:lnTo>
                    <a:lnTo>
                      <a:pt x="31" y="16"/>
                    </a:lnTo>
                    <a:lnTo>
                      <a:pt x="25" y="19"/>
                    </a:lnTo>
                    <a:lnTo>
                      <a:pt x="18" y="18"/>
                    </a:lnTo>
                    <a:lnTo>
                      <a:pt x="11" y="26"/>
                    </a:lnTo>
                    <a:lnTo>
                      <a:pt x="14" y="34"/>
                    </a:lnTo>
                    <a:lnTo>
                      <a:pt x="12" y="39"/>
                    </a:lnTo>
                    <a:lnTo>
                      <a:pt x="4" y="40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6" y="63"/>
                    </a:lnTo>
                    <a:lnTo>
                      <a:pt x="0" y="66"/>
                    </a:lnTo>
                    <a:lnTo>
                      <a:pt x="2" y="78"/>
                    </a:lnTo>
                    <a:lnTo>
                      <a:pt x="6" y="78"/>
                    </a:lnTo>
                    <a:lnTo>
                      <a:pt x="8" y="86"/>
                    </a:lnTo>
                    <a:lnTo>
                      <a:pt x="5" y="90"/>
                    </a:lnTo>
                    <a:lnTo>
                      <a:pt x="10" y="101"/>
                    </a:lnTo>
                    <a:lnTo>
                      <a:pt x="17" y="101"/>
                    </a:lnTo>
                    <a:lnTo>
                      <a:pt x="21" y="105"/>
                    </a:lnTo>
                    <a:lnTo>
                      <a:pt x="18" y="113"/>
                    </a:lnTo>
                    <a:lnTo>
                      <a:pt x="27" y="119"/>
                    </a:lnTo>
                    <a:lnTo>
                      <a:pt x="34" y="116"/>
                    </a:lnTo>
                    <a:lnTo>
                      <a:pt x="40" y="119"/>
                    </a:lnTo>
                    <a:lnTo>
                      <a:pt x="40" y="126"/>
                    </a:lnTo>
                    <a:lnTo>
                      <a:pt x="51" y="128"/>
                    </a:lnTo>
                    <a:lnTo>
                      <a:pt x="56" y="124"/>
                    </a:lnTo>
                    <a:lnTo>
                      <a:pt x="63" y="124"/>
                    </a:lnTo>
                    <a:lnTo>
                      <a:pt x="68" y="131"/>
                    </a:lnTo>
                    <a:lnTo>
                      <a:pt x="79" y="129"/>
                    </a:lnTo>
                    <a:lnTo>
                      <a:pt x="80" y="122"/>
                    </a:lnTo>
                    <a:lnTo>
                      <a:pt x="87" y="120"/>
                    </a:lnTo>
                    <a:lnTo>
                      <a:pt x="93" y="125"/>
                    </a:lnTo>
                    <a:lnTo>
                      <a:pt x="103" y="119"/>
                    </a:lnTo>
                    <a:lnTo>
                      <a:pt x="102" y="113"/>
                    </a:lnTo>
                    <a:lnTo>
                      <a:pt x="106" y="109"/>
                    </a:lnTo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Freeform 76"/>
              <p:cNvSpPr>
                <a:spLocks/>
              </p:cNvSpPr>
              <p:nvPr/>
            </p:nvSpPr>
            <p:spPr bwMode="auto">
              <a:xfrm>
                <a:off x="2650" y="3375"/>
                <a:ext cx="134" cy="135"/>
              </a:xfrm>
              <a:custGeom>
                <a:avLst/>
                <a:gdLst>
                  <a:gd name="T0" fmla="*/ 114 w 134"/>
                  <a:gd name="T1" fmla="*/ 113 h 135"/>
                  <a:gd name="T2" fmla="*/ 118 w 134"/>
                  <a:gd name="T3" fmla="*/ 98 h 135"/>
                  <a:gd name="T4" fmla="*/ 129 w 134"/>
                  <a:gd name="T5" fmla="*/ 91 h 135"/>
                  <a:gd name="T6" fmla="*/ 126 w 134"/>
                  <a:gd name="T7" fmla="*/ 76 h 135"/>
                  <a:gd name="T8" fmla="*/ 133 w 134"/>
                  <a:gd name="T9" fmla="*/ 66 h 135"/>
                  <a:gd name="T10" fmla="*/ 126 w 134"/>
                  <a:gd name="T11" fmla="*/ 51 h 135"/>
                  <a:gd name="T12" fmla="*/ 128 w 134"/>
                  <a:gd name="T13" fmla="*/ 39 h 135"/>
                  <a:gd name="T14" fmla="*/ 116 w 134"/>
                  <a:gd name="T15" fmla="*/ 29 h 135"/>
                  <a:gd name="T16" fmla="*/ 112 w 134"/>
                  <a:gd name="T17" fmla="*/ 18 h 135"/>
                  <a:gd name="T18" fmla="*/ 99 w 134"/>
                  <a:gd name="T19" fmla="*/ 14 h 135"/>
                  <a:gd name="T20" fmla="*/ 92 w 134"/>
                  <a:gd name="T21" fmla="*/ 5 h 135"/>
                  <a:gd name="T22" fmla="*/ 77 w 134"/>
                  <a:gd name="T23" fmla="*/ 7 h 135"/>
                  <a:gd name="T24" fmla="*/ 66 w 134"/>
                  <a:gd name="T25" fmla="*/ 0 h 135"/>
                  <a:gd name="T26" fmla="*/ 51 w 134"/>
                  <a:gd name="T27" fmla="*/ 7 h 135"/>
                  <a:gd name="T28" fmla="*/ 40 w 134"/>
                  <a:gd name="T29" fmla="*/ 4 h 135"/>
                  <a:gd name="T30" fmla="*/ 31 w 134"/>
                  <a:gd name="T31" fmla="*/ 17 h 135"/>
                  <a:gd name="T32" fmla="*/ 18 w 134"/>
                  <a:gd name="T33" fmla="*/ 19 h 135"/>
                  <a:gd name="T34" fmla="*/ 15 w 134"/>
                  <a:gd name="T35" fmla="*/ 35 h 135"/>
                  <a:gd name="T36" fmla="*/ 4 w 134"/>
                  <a:gd name="T37" fmla="*/ 41 h 135"/>
                  <a:gd name="T38" fmla="*/ 6 w 134"/>
                  <a:gd name="T39" fmla="*/ 58 h 135"/>
                  <a:gd name="T40" fmla="*/ 0 w 134"/>
                  <a:gd name="T41" fmla="*/ 67 h 135"/>
                  <a:gd name="T42" fmla="*/ 6 w 134"/>
                  <a:gd name="T43" fmla="*/ 80 h 135"/>
                  <a:gd name="T44" fmla="*/ 5 w 134"/>
                  <a:gd name="T45" fmla="*/ 92 h 135"/>
                  <a:gd name="T46" fmla="*/ 17 w 134"/>
                  <a:gd name="T47" fmla="*/ 103 h 135"/>
                  <a:gd name="T48" fmla="*/ 18 w 134"/>
                  <a:gd name="T49" fmla="*/ 115 h 135"/>
                  <a:gd name="T50" fmla="*/ 34 w 134"/>
                  <a:gd name="T51" fmla="*/ 118 h 135"/>
                  <a:gd name="T52" fmla="*/ 41 w 134"/>
                  <a:gd name="T53" fmla="*/ 128 h 135"/>
                  <a:gd name="T54" fmla="*/ 57 w 134"/>
                  <a:gd name="T55" fmla="*/ 127 h 135"/>
                  <a:gd name="T56" fmla="*/ 69 w 134"/>
                  <a:gd name="T57" fmla="*/ 134 h 135"/>
                  <a:gd name="T58" fmla="*/ 82 w 134"/>
                  <a:gd name="T59" fmla="*/ 125 h 135"/>
                  <a:gd name="T60" fmla="*/ 95 w 134"/>
                  <a:gd name="T61" fmla="*/ 128 h 135"/>
                  <a:gd name="T62" fmla="*/ 104 w 134"/>
                  <a:gd name="T63" fmla="*/ 115 h 13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4"/>
                  <a:gd name="T97" fmla="*/ 0 h 135"/>
                  <a:gd name="T98" fmla="*/ 134 w 134"/>
                  <a:gd name="T99" fmla="*/ 135 h 13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4" h="135">
                    <a:moveTo>
                      <a:pt x="107" y="112"/>
                    </a:moveTo>
                    <a:lnTo>
                      <a:pt x="114" y="113"/>
                    </a:lnTo>
                    <a:lnTo>
                      <a:pt x="122" y="105"/>
                    </a:lnTo>
                    <a:lnTo>
                      <a:pt x="118" y="98"/>
                    </a:lnTo>
                    <a:lnTo>
                      <a:pt x="122" y="92"/>
                    </a:lnTo>
                    <a:lnTo>
                      <a:pt x="129" y="91"/>
                    </a:lnTo>
                    <a:lnTo>
                      <a:pt x="132" y="80"/>
                    </a:lnTo>
                    <a:lnTo>
                      <a:pt x="126" y="76"/>
                    </a:lnTo>
                    <a:lnTo>
                      <a:pt x="127" y="69"/>
                    </a:lnTo>
                    <a:lnTo>
                      <a:pt x="133" y="66"/>
                    </a:lnTo>
                    <a:lnTo>
                      <a:pt x="133" y="55"/>
                    </a:lnTo>
                    <a:lnTo>
                      <a:pt x="126" y="51"/>
                    </a:lnTo>
                    <a:lnTo>
                      <a:pt x="124" y="46"/>
                    </a:lnTo>
                    <a:lnTo>
                      <a:pt x="128" y="39"/>
                    </a:lnTo>
                    <a:lnTo>
                      <a:pt x="122" y="28"/>
                    </a:lnTo>
                    <a:lnTo>
                      <a:pt x="116" y="29"/>
                    </a:lnTo>
                    <a:lnTo>
                      <a:pt x="112" y="26"/>
                    </a:lnTo>
                    <a:lnTo>
                      <a:pt x="112" y="18"/>
                    </a:lnTo>
                    <a:lnTo>
                      <a:pt x="106" y="11"/>
                    </a:lnTo>
                    <a:lnTo>
                      <a:pt x="99" y="14"/>
                    </a:lnTo>
                    <a:lnTo>
                      <a:pt x="94" y="12"/>
                    </a:lnTo>
                    <a:lnTo>
                      <a:pt x="92" y="5"/>
                    </a:lnTo>
                    <a:lnTo>
                      <a:pt x="82" y="2"/>
                    </a:lnTo>
                    <a:lnTo>
                      <a:pt x="77" y="7"/>
                    </a:lnTo>
                    <a:lnTo>
                      <a:pt x="69" y="7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51" y="7"/>
                    </a:lnTo>
                    <a:lnTo>
                      <a:pt x="47" y="8"/>
                    </a:lnTo>
                    <a:lnTo>
                      <a:pt x="40" y="4"/>
                    </a:lnTo>
                    <a:lnTo>
                      <a:pt x="30" y="10"/>
                    </a:lnTo>
                    <a:lnTo>
                      <a:pt x="31" y="17"/>
                    </a:lnTo>
                    <a:lnTo>
                      <a:pt x="26" y="20"/>
                    </a:lnTo>
                    <a:lnTo>
                      <a:pt x="18" y="19"/>
                    </a:lnTo>
                    <a:lnTo>
                      <a:pt x="12" y="27"/>
                    </a:lnTo>
                    <a:lnTo>
                      <a:pt x="15" y="35"/>
                    </a:lnTo>
                    <a:lnTo>
                      <a:pt x="12" y="40"/>
                    </a:lnTo>
                    <a:lnTo>
                      <a:pt x="4" y="41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6" y="65"/>
                    </a:lnTo>
                    <a:lnTo>
                      <a:pt x="0" y="67"/>
                    </a:lnTo>
                    <a:lnTo>
                      <a:pt x="2" y="79"/>
                    </a:lnTo>
                    <a:lnTo>
                      <a:pt x="6" y="80"/>
                    </a:lnTo>
                    <a:lnTo>
                      <a:pt x="9" y="87"/>
                    </a:lnTo>
                    <a:lnTo>
                      <a:pt x="5" y="92"/>
                    </a:lnTo>
                    <a:lnTo>
                      <a:pt x="10" y="103"/>
                    </a:lnTo>
                    <a:lnTo>
                      <a:pt x="17" y="103"/>
                    </a:lnTo>
                    <a:lnTo>
                      <a:pt x="22" y="108"/>
                    </a:lnTo>
                    <a:lnTo>
                      <a:pt x="18" y="115"/>
                    </a:lnTo>
                    <a:lnTo>
                      <a:pt x="27" y="121"/>
                    </a:lnTo>
                    <a:lnTo>
                      <a:pt x="34" y="118"/>
                    </a:lnTo>
                    <a:lnTo>
                      <a:pt x="40" y="121"/>
                    </a:lnTo>
                    <a:lnTo>
                      <a:pt x="41" y="128"/>
                    </a:lnTo>
                    <a:lnTo>
                      <a:pt x="52" y="131"/>
                    </a:lnTo>
                    <a:lnTo>
                      <a:pt x="57" y="127"/>
                    </a:lnTo>
                    <a:lnTo>
                      <a:pt x="64" y="127"/>
                    </a:lnTo>
                    <a:lnTo>
                      <a:pt x="69" y="134"/>
                    </a:lnTo>
                    <a:lnTo>
                      <a:pt x="80" y="132"/>
                    </a:lnTo>
                    <a:lnTo>
                      <a:pt x="82" y="125"/>
                    </a:lnTo>
                    <a:lnTo>
                      <a:pt x="89" y="123"/>
                    </a:lnTo>
                    <a:lnTo>
                      <a:pt x="95" y="128"/>
                    </a:lnTo>
                    <a:lnTo>
                      <a:pt x="105" y="122"/>
                    </a:lnTo>
                    <a:lnTo>
                      <a:pt x="104" y="115"/>
                    </a:lnTo>
                    <a:lnTo>
                      <a:pt x="107" y="11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26702" name="Arc 77"/>
              <p:cNvSpPr>
                <a:spLocks/>
              </p:cNvSpPr>
              <p:nvPr/>
            </p:nvSpPr>
            <p:spPr bwMode="auto">
              <a:xfrm>
                <a:off x="2727" y="3412"/>
                <a:ext cx="36" cy="51"/>
              </a:xfrm>
              <a:custGeom>
                <a:avLst/>
                <a:gdLst>
                  <a:gd name="T0" fmla="*/ 0 w 21600"/>
                  <a:gd name="T1" fmla="*/ 0 h 30364"/>
                  <a:gd name="T2" fmla="*/ 0 w 21600"/>
                  <a:gd name="T3" fmla="*/ 0 h 30364"/>
                  <a:gd name="T4" fmla="*/ 0 w 21600"/>
                  <a:gd name="T5" fmla="*/ 0 h 3036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0364"/>
                  <a:gd name="T11" fmla="*/ 21600 w 21600"/>
                  <a:gd name="T12" fmla="*/ 30364 h 30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0364" fill="none" extrusionOk="0">
                    <a:moveTo>
                      <a:pt x="12387" y="-1"/>
                    </a:moveTo>
                    <a:cubicBezTo>
                      <a:pt x="18161" y="4041"/>
                      <a:pt x="21600" y="10646"/>
                      <a:pt x="21600" y="17695"/>
                    </a:cubicBezTo>
                    <a:cubicBezTo>
                      <a:pt x="21600" y="22244"/>
                      <a:pt x="20163" y="26678"/>
                      <a:pt x="17494" y="30363"/>
                    </a:cubicBezTo>
                  </a:path>
                  <a:path w="21600" h="30364" stroke="0" extrusionOk="0">
                    <a:moveTo>
                      <a:pt x="12387" y="-1"/>
                    </a:moveTo>
                    <a:cubicBezTo>
                      <a:pt x="18161" y="4041"/>
                      <a:pt x="21600" y="10646"/>
                      <a:pt x="21600" y="17695"/>
                    </a:cubicBezTo>
                    <a:cubicBezTo>
                      <a:pt x="21600" y="22244"/>
                      <a:pt x="20163" y="26678"/>
                      <a:pt x="17494" y="30363"/>
                    </a:cubicBezTo>
                    <a:lnTo>
                      <a:pt x="0" y="17695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703" name="Arc 78"/>
              <p:cNvSpPr>
                <a:spLocks/>
              </p:cNvSpPr>
              <p:nvPr/>
            </p:nvSpPr>
            <p:spPr bwMode="auto">
              <a:xfrm>
                <a:off x="2687" y="3396"/>
                <a:ext cx="50" cy="37"/>
              </a:xfrm>
              <a:custGeom>
                <a:avLst/>
                <a:gdLst>
                  <a:gd name="T0" fmla="*/ 0 w 29325"/>
                  <a:gd name="T1" fmla="*/ 0 h 21600"/>
                  <a:gd name="T2" fmla="*/ 0 w 29325"/>
                  <a:gd name="T3" fmla="*/ 0 h 21600"/>
                  <a:gd name="T4" fmla="*/ 0 w 293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9325"/>
                  <a:gd name="T10" fmla="*/ 0 h 21600"/>
                  <a:gd name="T11" fmla="*/ 29325 w 293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325" h="21600" fill="none" extrusionOk="0">
                    <a:moveTo>
                      <a:pt x="0" y="9099"/>
                    </a:moveTo>
                    <a:cubicBezTo>
                      <a:pt x="4050" y="3391"/>
                      <a:pt x="10615" y="-1"/>
                      <a:pt x="17615" y="0"/>
                    </a:cubicBezTo>
                    <a:cubicBezTo>
                      <a:pt x="21768" y="0"/>
                      <a:pt x="25834" y="1197"/>
                      <a:pt x="29325" y="3449"/>
                    </a:cubicBezTo>
                  </a:path>
                  <a:path w="29325" h="21600" stroke="0" extrusionOk="0">
                    <a:moveTo>
                      <a:pt x="0" y="9099"/>
                    </a:moveTo>
                    <a:cubicBezTo>
                      <a:pt x="4050" y="3391"/>
                      <a:pt x="10615" y="-1"/>
                      <a:pt x="17615" y="0"/>
                    </a:cubicBezTo>
                    <a:cubicBezTo>
                      <a:pt x="21768" y="0"/>
                      <a:pt x="25834" y="1197"/>
                      <a:pt x="29325" y="3449"/>
                    </a:cubicBezTo>
                    <a:lnTo>
                      <a:pt x="17615" y="21600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704" name="Arc 79"/>
              <p:cNvSpPr>
                <a:spLocks/>
              </p:cNvSpPr>
              <p:nvPr/>
            </p:nvSpPr>
            <p:spPr bwMode="auto">
              <a:xfrm>
                <a:off x="2673" y="3421"/>
                <a:ext cx="36" cy="50"/>
              </a:xfrm>
              <a:custGeom>
                <a:avLst/>
                <a:gdLst>
                  <a:gd name="T0" fmla="*/ 0 w 21600"/>
                  <a:gd name="T1" fmla="*/ 0 h 29982"/>
                  <a:gd name="T2" fmla="*/ 0 w 21600"/>
                  <a:gd name="T3" fmla="*/ 0 h 29982"/>
                  <a:gd name="T4" fmla="*/ 0 w 21600"/>
                  <a:gd name="T5" fmla="*/ 0 h 299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982"/>
                  <a:gd name="T11" fmla="*/ 21600 w 21600"/>
                  <a:gd name="T12" fmla="*/ 29982 h 299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982" fill="none" extrusionOk="0">
                    <a:moveTo>
                      <a:pt x="8545" y="29981"/>
                    </a:moveTo>
                    <a:cubicBezTo>
                      <a:pt x="3162" y="25897"/>
                      <a:pt x="0" y="19530"/>
                      <a:pt x="0" y="12773"/>
                    </a:cubicBezTo>
                    <a:cubicBezTo>
                      <a:pt x="-1" y="8178"/>
                      <a:pt x="1464" y="3704"/>
                      <a:pt x="4181" y="-1"/>
                    </a:cubicBezTo>
                  </a:path>
                  <a:path w="21600" h="29982" stroke="0" extrusionOk="0">
                    <a:moveTo>
                      <a:pt x="8545" y="29981"/>
                    </a:moveTo>
                    <a:cubicBezTo>
                      <a:pt x="3162" y="25897"/>
                      <a:pt x="0" y="19530"/>
                      <a:pt x="0" y="12773"/>
                    </a:cubicBezTo>
                    <a:cubicBezTo>
                      <a:pt x="-1" y="8178"/>
                      <a:pt x="1464" y="3704"/>
                      <a:pt x="4181" y="-1"/>
                    </a:cubicBezTo>
                    <a:lnTo>
                      <a:pt x="21600" y="12773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705" name="Arc 80"/>
              <p:cNvSpPr>
                <a:spLocks/>
              </p:cNvSpPr>
              <p:nvPr/>
            </p:nvSpPr>
            <p:spPr bwMode="auto">
              <a:xfrm>
                <a:off x="2694" y="3449"/>
                <a:ext cx="52" cy="37"/>
              </a:xfrm>
              <a:custGeom>
                <a:avLst/>
                <a:gdLst>
                  <a:gd name="T0" fmla="*/ 0 w 30836"/>
                  <a:gd name="T1" fmla="*/ 0 h 21600"/>
                  <a:gd name="T2" fmla="*/ 0 w 30836"/>
                  <a:gd name="T3" fmla="*/ 0 h 21600"/>
                  <a:gd name="T4" fmla="*/ 0 w 308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0836"/>
                  <a:gd name="T10" fmla="*/ 0 h 21600"/>
                  <a:gd name="T11" fmla="*/ 30836 w 308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836" h="21600" fill="none" extrusionOk="0">
                    <a:moveTo>
                      <a:pt x="30836" y="12263"/>
                    </a:moveTo>
                    <a:cubicBezTo>
                      <a:pt x="26804" y="18109"/>
                      <a:pt x="20156" y="21599"/>
                      <a:pt x="13055" y="21600"/>
                    </a:cubicBezTo>
                    <a:cubicBezTo>
                      <a:pt x="8340" y="21600"/>
                      <a:pt x="3756" y="20057"/>
                      <a:pt x="0" y="17208"/>
                    </a:cubicBezTo>
                  </a:path>
                  <a:path w="30836" h="21600" stroke="0" extrusionOk="0">
                    <a:moveTo>
                      <a:pt x="30836" y="12263"/>
                    </a:moveTo>
                    <a:cubicBezTo>
                      <a:pt x="26804" y="18109"/>
                      <a:pt x="20156" y="21599"/>
                      <a:pt x="13055" y="21600"/>
                    </a:cubicBezTo>
                    <a:cubicBezTo>
                      <a:pt x="8340" y="21600"/>
                      <a:pt x="3756" y="20057"/>
                      <a:pt x="0" y="17208"/>
                    </a:cubicBezTo>
                    <a:lnTo>
                      <a:pt x="13055" y="0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6" name="Arc 81"/>
              <p:cNvSpPr>
                <a:spLocks/>
              </p:cNvSpPr>
              <p:nvPr/>
            </p:nvSpPr>
            <p:spPr bwMode="auto">
              <a:xfrm>
                <a:off x="2865" y="3483"/>
                <a:ext cx="8" cy="9"/>
              </a:xfrm>
              <a:custGeom>
                <a:avLst/>
                <a:gdLst>
                  <a:gd name="T0" fmla="*/ 0 w 21600"/>
                  <a:gd name="T1" fmla="*/ 0 h 23272"/>
                  <a:gd name="T2" fmla="*/ 0 w 21600"/>
                  <a:gd name="T3" fmla="*/ 0 h 23272"/>
                  <a:gd name="T4" fmla="*/ 0 w 21600"/>
                  <a:gd name="T5" fmla="*/ 0 h 232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272"/>
                  <a:gd name="T11" fmla="*/ 21600 w 21600"/>
                  <a:gd name="T12" fmla="*/ 23272 h 23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272" fill="none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</a:path>
                  <a:path w="21600" h="23272" stroke="0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  <a:lnTo>
                      <a:pt x="21600" y="12555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7" name="Arc 82"/>
              <p:cNvSpPr>
                <a:spLocks/>
              </p:cNvSpPr>
              <p:nvPr/>
            </p:nvSpPr>
            <p:spPr bwMode="auto">
              <a:xfrm>
                <a:off x="2867" y="3484"/>
                <a:ext cx="8" cy="9"/>
              </a:xfrm>
              <a:custGeom>
                <a:avLst/>
                <a:gdLst>
                  <a:gd name="T0" fmla="*/ 0 w 21600"/>
                  <a:gd name="T1" fmla="*/ 0 h 23272"/>
                  <a:gd name="T2" fmla="*/ 0 w 21600"/>
                  <a:gd name="T3" fmla="*/ 0 h 23272"/>
                  <a:gd name="T4" fmla="*/ 0 w 21600"/>
                  <a:gd name="T5" fmla="*/ 0 h 232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272"/>
                  <a:gd name="T11" fmla="*/ 21600 w 21600"/>
                  <a:gd name="T12" fmla="*/ 23272 h 23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272" fill="none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</a:path>
                  <a:path w="21600" h="23272" stroke="0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  <a:lnTo>
                      <a:pt x="21600" y="1255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8" name="Arc 83"/>
              <p:cNvSpPr>
                <a:spLocks/>
              </p:cNvSpPr>
              <p:nvPr/>
            </p:nvSpPr>
            <p:spPr bwMode="auto">
              <a:xfrm>
                <a:off x="2832" y="3429"/>
                <a:ext cx="12" cy="12"/>
              </a:xfrm>
              <a:custGeom>
                <a:avLst/>
                <a:gdLst>
                  <a:gd name="T0" fmla="*/ 0 w 21600"/>
                  <a:gd name="T1" fmla="*/ 0 h 23305"/>
                  <a:gd name="T2" fmla="*/ 0 w 21600"/>
                  <a:gd name="T3" fmla="*/ 0 h 23305"/>
                  <a:gd name="T4" fmla="*/ 0 w 21600"/>
                  <a:gd name="T5" fmla="*/ 0 h 2330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305"/>
                  <a:gd name="T11" fmla="*/ 21600 w 21600"/>
                  <a:gd name="T12" fmla="*/ 23305 h 233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305" fill="none" extrusionOk="0">
                    <a:moveTo>
                      <a:pt x="19643" y="23305"/>
                    </a:moveTo>
                    <a:cubicBezTo>
                      <a:pt x="8518" y="22293"/>
                      <a:pt x="0" y="12965"/>
                      <a:pt x="0" y="1794"/>
                    </a:cubicBezTo>
                    <a:cubicBezTo>
                      <a:pt x="-1" y="1195"/>
                      <a:pt x="24" y="596"/>
                      <a:pt x="74" y="-1"/>
                    </a:cubicBezTo>
                  </a:path>
                  <a:path w="21600" h="23305" stroke="0" extrusionOk="0">
                    <a:moveTo>
                      <a:pt x="19643" y="23305"/>
                    </a:moveTo>
                    <a:cubicBezTo>
                      <a:pt x="8518" y="22293"/>
                      <a:pt x="0" y="12965"/>
                      <a:pt x="0" y="1794"/>
                    </a:cubicBezTo>
                    <a:cubicBezTo>
                      <a:pt x="-1" y="1195"/>
                      <a:pt x="24" y="596"/>
                      <a:pt x="74" y="-1"/>
                    </a:cubicBezTo>
                    <a:lnTo>
                      <a:pt x="21600" y="1794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9" name="Arc 84"/>
              <p:cNvSpPr>
                <a:spLocks/>
              </p:cNvSpPr>
              <p:nvPr/>
            </p:nvSpPr>
            <p:spPr bwMode="auto">
              <a:xfrm>
                <a:off x="2840" y="3429"/>
                <a:ext cx="8" cy="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0" name="Arc 85"/>
              <p:cNvSpPr>
                <a:spLocks/>
              </p:cNvSpPr>
              <p:nvPr/>
            </p:nvSpPr>
            <p:spPr bwMode="auto">
              <a:xfrm>
                <a:off x="2973" y="3427"/>
                <a:ext cx="8" cy="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1" name="Arc 86"/>
              <p:cNvSpPr>
                <a:spLocks/>
              </p:cNvSpPr>
              <p:nvPr/>
            </p:nvSpPr>
            <p:spPr bwMode="auto">
              <a:xfrm>
                <a:off x="2947" y="3372"/>
                <a:ext cx="8" cy="10"/>
              </a:xfrm>
              <a:custGeom>
                <a:avLst/>
                <a:gdLst>
                  <a:gd name="T0" fmla="*/ 0 w 21600"/>
                  <a:gd name="T1" fmla="*/ 0 h 25810"/>
                  <a:gd name="T2" fmla="*/ 0 w 21600"/>
                  <a:gd name="T3" fmla="*/ 0 h 25810"/>
                  <a:gd name="T4" fmla="*/ 0 w 21600"/>
                  <a:gd name="T5" fmla="*/ 0 h 258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810"/>
                  <a:gd name="T11" fmla="*/ 21600 w 21600"/>
                  <a:gd name="T12" fmla="*/ 25810 h 25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810" fill="none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</a:path>
                  <a:path w="21600" h="25810" stroke="0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  <a:lnTo>
                      <a:pt x="0" y="13828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2" name="Arc 87"/>
              <p:cNvSpPr>
                <a:spLocks/>
              </p:cNvSpPr>
              <p:nvPr/>
            </p:nvSpPr>
            <p:spPr bwMode="auto">
              <a:xfrm>
                <a:off x="2946" y="3371"/>
                <a:ext cx="8" cy="10"/>
              </a:xfrm>
              <a:custGeom>
                <a:avLst/>
                <a:gdLst>
                  <a:gd name="T0" fmla="*/ 0 w 21600"/>
                  <a:gd name="T1" fmla="*/ 0 h 25810"/>
                  <a:gd name="T2" fmla="*/ 0 w 21600"/>
                  <a:gd name="T3" fmla="*/ 0 h 25810"/>
                  <a:gd name="T4" fmla="*/ 0 w 21600"/>
                  <a:gd name="T5" fmla="*/ 0 h 258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810"/>
                  <a:gd name="T11" fmla="*/ 21600 w 21600"/>
                  <a:gd name="T12" fmla="*/ 25810 h 25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810" fill="none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</a:path>
                  <a:path w="21600" h="25810" stroke="0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  <a:lnTo>
                      <a:pt x="0" y="1382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3" name="Arc 88"/>
              <p:cNvSpPr>
                <a:spLocks/>
              </p:cNvSpPr>
              <p:nvPr/>
            </p:nvSpPr>
            <p:spPr bwMode="auto">
              <a:xfrm>
                <a:off x="2961" y="3470"/>
                <a:ext cx="10" cy="8"/>
              </a:xfrm>
              <a:custGeom>
                <a:avLst/>
                <a:gdLst>
                  <a:gd name="T0" fmla="*/ 0 w 26481"/>
                  <a:gd name="T1" fmla="*/ 0 h 21600"/>
                  <a:gd name="T2" fmla="*/ 0 w 26481"/>
                  <a:gd name="T3" fmla="*/ 0 h 21600"/>
                  <a:gd name="T4" fmla="*/ 0 w 2648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481"/>
                  <a:gd name="T10" fmla="*/ 0 h 21600"/>
                  <a:gd name="T11" fmla="*/ 26481 w 264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81" h="21600" fill="none" extrusionOk="0">
                    <a:moveTo>
                      <a:pt x="26480" y="11981"/>
                    </a:moveTo>
                    <a:cubicBezTo>
                      <a:pt x="22474" y="17990"/>
                      <a:pt x="15730" y="21599"/>
                      <a:pt x="8509" y="21600"/>
                    </a:cubicBezTo>
                    <a:cubicBezTo>
                      <a:pt x="5583" y="21600"/>
                      <a:pt x="2688" y="21005"/>
                      <a:pt x="0" y="19853"/>
                    </a:cubicBezTo>
                  </a:path>
                  <a:path w="26481" h="21600" stroke="0" extrusionOk="0">
                    <a:moveTo>
                      <a:pt x="26480" y="11981"/>
                    </a:moveTo>
                    <a:cubicBezTo>
                      <a:pt x="22474" y="17990"/>
                      <a:pt x="15730" y="21599"/>
                      <a:pt x="8509" y="21600"/>
                    </a:cubicBezTo>
                    <a:cubicBezTo>
                      <a:pt x="5583" y="21600"/>
                      <a:pt x="2688" y="21005"/>
                      <a:pt x="0" y="19853"/>
                    </a:cubicBezTo>
                    <a:lnTo>
                      <a:pt x="8509" y="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4" name="Arc 89"/>
              <p:cNvSpPr>
                <a:spLocks/>
              </p:cNvSpPr>
              <p:nvPr/>
            </p:nvSpPr>
            <p:spPr bwMode="auto">
              <a:xfrm>
                <a:off x="2963" y="3468"/>
                <a:ext cx="10" cy="8"/>
              </a:xfrm>
              <a:custGeom>
                <a:avLst/>
                <a:gdLst>
                  <a:gd name="T0" fmla="*/ 0 w 26481"/>
                  <a:gd name="T1" fmla="*/ 0 h 21600"/>
                  <a:gd name="T2" fmla="*/ 0 w 26481"/>
                  <a:gd name="T3" fmla="*/ 0 h 21600"/>
                  <a:gd name="T4" fmla="*/ 0 w 2648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481"/>
                  <a:gd name="T10" fmla="*/ 0 h 21600"/>
                  <a:gd name="T11" fmla="*/ 26481 w 264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81" h="21600" fill="none" extrusionOk="0">
                    <a:moveTo>
                      <a:pt x="26480" y="11981"/>
                    </a:moveTo>
                    <a:cubicBezTo>
                      <a:pt x="22474" y="17990"/>
                      <a:pt x="15730" y="21599"/>
                      <a:pt x="8509" y="21600"/>
                    </a:cubicBezTo>
                    <a:cubicBezTo>
                      <a:pt x="5583" y="21600"/>
                      <a:pt x="2688" y="21005"/>
                      <a:pt x="0" y="19853"/>
                    </a:cubicBezTo>
                  </a:path>
                  <a:path w="26481" h="21600" stroke="0" extrusionOk="0">
                    <a:moveTo>
                      <a:pt x="26480" y="11981"/>
                    </a:moveTo>
                    <a:cubicBezTo>
                      <a:pt x="22474" y="17990"/>
                      <a:pt x="15730" y="21599"/>
                      <a:pt x="8509" y="21600"/>
                    </a:cubicBezTo>
                    <a:cubicBezTo>
                      <a:pt x="5583" y="21600"/>
                      <a:pt x="2688" y="21005"/>
                      <a:pt x="0" y="19853"/>
                    </a:cubicBezTo>
                    <a:lnTo>
                      <a:pt x="85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5" name="Arc 90"/>
              <p:cNvSpPr>
                <a:spLocks/>
              </p:cNvSpPr>
              <p:nvPr/>
            </p:nvSpPr>
            <p:spPr bwMode="auto">
              <a:xfrm>
                <a:off x="2847" y="3386"/>
                <a:ext cx="9" cy="9"/>
              </a:xfrm>
              <a:custGeom>
                <a:avLst/>
                <a:gdLst>
                  <a:gd name="T0" fmla="*/ 0 w 21966"/>
                  <a:gd name="T1" fmla="*/ 0 h 21600"/>
                  <a:gd name="T2" fmla="*/ 0 w 21966"/>
                  <a:gd name="T3" fmla="*/ 0 h 21600"/>
                  <a:gd name="T4" fmla="*/ 0 w 2196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66"/>
                  <a:gd name="T10" fmla="*/ 0 h 21600"/>
                  <a:gd name="T11" fmla="*/ 21966 w 2196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66" h="21600" fill="none" extrusionOk="0">
                    <a:moveTo>
                      <a:pt x="-1" y="8640"/>
                    </a:moveTo>
                    <a:cubicBezTo>
                      <a:pt x="4079" y="3200"/>
                      <a:pt x="10481" y="-1"/>
                      <a:pt x="17280" y="0"/>
                    </a:cubicBezTo>
                    <a:cubicBezTo>
                      <a:pt x="18856" y="0"/>
                      <a:pt x="20427" y="172"/>
                      <a:pt x="21965" y="514"/>
                    </a:cubicBezTo>
                  </a:path>
                  <a:path w="21966" h="21600" stroke="0" extrusionOk="0">
                    <a:moveTo>
                      <a:pt x="-1" y="8640"/>
                    </a:moveTo>
                    <a:cubicBezTo>
                      <a:pt x="4079" y="3200"/>
                      <a:pt x="10481" y="-1"/>
                      <a:pt x="17280" y="0"/>
                    </a:cubicBezTo>
                    <a:cubicBezTo>
                      <a:pt x="18856" y="0"/>
                      <a:pt x="20427" y="172"/>
                      <a:pt x="21965" y="514"/>
                    </a:cubicBezTo>
                    <a:lnTo>
                      <a:pt x="17280" y="2160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6" name="Arc 91"/>
              <p:cNvSpPr>
                <a:spLocks/>
              </p:cNvSpPr>
              <p:nvPr/>
            </p:nvSpPr>
            <p:spPr bwMode="auto">
              <a:xfrm>
                <a:off x="2848" y="3390"/>
                <a:ext cx="8" cy="8"/>
              </a:xfrm>
              <a:custGeom>
                <a:avLst/>
                <a:gdLst>
                  <a:gd name="T0" fmla="*/ 0 w 22816"/>
                  <a:gd name="T1" fmla="*/ 0 h 21600"/>
                  <a:gd name="T2" fmla="*/ 0 w 22816"/>
                  <a:gd name="T3" fmla="*/ 0 h 21600"/>
                  <a:gd name="T4" fmla="*/ 0 w 228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816"/>
                  <a:gd name="T10" fmla="*/ 0 h 21600"/>
                  <a:gd name="T11" fmla="*/ 22816 w 228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816" h="21600" fill="none" extrusionOk="0">
                    <a:moveTo>
                      <a:pt x="0" y="9045"/>
                    </a:moveTo>
                    <a:cubicBezTo>
                      <a:pt x="4054" y="3368"/>
                      <a:pt x="10601" y="-1"/>
                      <a:pt x="17577" y="0"/>
                    </a:cubicBezTo>
                    <a:cubicBezTo>
                      <a:pt x="19343" y="0"/>
                      <a:pt x="21102" y="216"/>
                      <a:pt x="22816" y="644"/>
                    </a:cubicBezTo>
                  </a:path>
                  <a:path w="22816" h="21600" stroke="0" extrusionOk="0">
                    <a:moveTo>
                      <a:pt x="0" y="9045"/>
                    </a:moveTo>
                    <a:cubicBezTo>
                      <a:pt x="4054" y="3368"/>
                      <a:pt x="10601" y="-1"/>
                      <a:pt x="17577" y="0"/>
                    </a:cubicBezTo>
                    <a:cubicBezTo>
                      <a:pt x="19343" y="0"/>
                      <a:pt x="21102" y="216"/>
                      <a:pt x="22816" y="644"/>
                    </a:cubicBezTo>
                    <a:lnTo>
                      <a:pt x="17577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7" name="Arc 92"/>
              <p:cNvSpPr>
                <a:spLocks/>
              </p:cNvSpPr>
              <p:nvPr/>
            </p:nvSpPr>
            <p:spPr bwMode="auto">
              <a:xfrm>
                <a:off x="2904" y="3359"/>
                <a:ext cx="8" cy="7"/>
              </a:xfrm>
              <a:custGeom>
                <a:avLst/>
                <a:gdLst>
                  <a:gd name="T0" fmla="*/ 0 w 21600"/>
                  <a:gd name="T1" fmla="*/ 0 h 20225"/>
                  <a:gd name="T2" fmla="*/ 0 w 21600"/>
                  <a:gd name="T3" fmla="*/ 0 h 20225"/>
                  <a:gd name="T4" fmla="*/ 0 w 21600"/>
                  <a:gd name="T5" fmla="*/ 0 h 2022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225"/>
                  <a:gd name="T11" fmla="*/ 21600 w 21600"/>
                  <a:gd name="T12" fmla="*/ 20225 h 20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225" fill="none" extrusionOk="0">
                    <a:moveTo>
                      <a:pt x="0" y="20225"/>
                    </a:moveTo>
                    <a:cubicBezTo>
                      <a:pt x="0" y="11221"/>
                      <a:pt x="5585" y="3161"/>
                      <a:pt x="14016" y="0"/>
                    </a:cubicBezTo>
                  </a:path>
                  <a:path w="21600" h="20225" stroke="0" extrusionOk="0">
                    <a:moveTo>
                      <a:pt x="0" y="20225"/>
                    </a:moveTo>
                    <a:cubicBezTo>
                      <a:pt x="0" y="11221"/>
                      <a:pt x="5585" y="3161"/>
                      <a:pt x="14016" y="0"/>
                    </a:cubicBezTo>
                    <a:lnTo>
                      <a:pt x="21600" y="20225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8" name="Arc 93"/>
              <p:cNvSpPr>
                <a:spLocks/>
              </p:cNvSpPr>
              <p:nvPr/>
            </p:nvSpPr>
            <p:spPr bwMode="auto">
              <a:xfrm>
                <a:off x="2905" y="3362"/>
                <a:ext cx="8" cy="7"/>
              </a:xfrm>
              <a:custGeom>
                <a:avLst/>
                <a:gdLst>
                  <a:gd name="T0" fmla="*/ 0 w 21600"/>
                  <a:gd name="T1" fmla="*/ 0 h 20225"/>
                  <a:gd name="T2" fmla="*/ 0 w 21600"/>
                  <a:gd name="T3" fmla="*/ 0 h 20225"/>
                  <a:gd name="T4" fmla="*/ 0 w 21600"/>
                  <a:gd name="T5" fmla="*/ 0 h 2022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225"/>
                  <a:gd name="T11" fmla="*/ 21600 w 21600"/>
                  <a:gd name="T12" fmla="*/ 20225 h 202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225" fill="none" extrusionOk="0">
                    <a:moveTo>
                      <a:pt x="0" y="20225"/>
                    </a:moveTo>
                    <a:cubicBezTo>
                      <a:pt x="0" y="11221"/>
                      <a:pt x="5585" y="3161"/>
                      <a:pt x="14016" y="0"/>
                    </a:cubicBezTo>
                  </a:path>
                  <a:path w="21600" h="20225" stroke="0" extrusionOk="0">
                    <a:moveTo>
                      <a:pt x="0" y="20225"/>
                    </a:moveTo>
                    <a:cubicBezTo>
                      <a:pt x="0" y="11221"/>
                      <a:pt x="5585" y="3161"/>
                      <a:pt x="14016" y="0"/>
                    </a:cubicBezTo>
                    <a:lnTo>
                      <a:pt x="21600" y="20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9" name="Arc 94"/>
              <p:cNvSpPr>
                <a:spLocks/>
              </p:cNvSpPr>
              <p:nvPr/>
            </p:nvSpPr>
            <p:spPr bwMode="auto">
              <a:xfrm>
                <a:off x="2908" y="3497"/>
                <a:ext cx="8" cy="8"/>
              </a:xfrm>
              <a:custGeom>
                <a:avLst/>
                <a:gdLst>
                  <a:gd name="T0" fmla="*/ 0 w 21600"/>
                  <a:gd name="T1" fmla="*/ 0 h 20769"/>
                  <a:gd name="T2" fmla="*/ 0 w 21600"/>
                  <a:gd name="T3" fmla="*/ 0 h 20769"/>
                  <a:gd name="T4" fmla="*/ 0 w 21600"/>
                  <a:gd name="T5" fmla="*/ 0 h 2076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769"/>
                  <a:gd name="T11" fmla="*/ 21600 w 21600"/>
                  <a:gd name="T12" fmla="*/ 20769 h 207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769" fill="none" extrusionOk="0">
                    <a:moveTo>
                      <a:pt x="21600" y="0"/>
                    </a:moveTo>
                    <a:cubicBezTo>
                      <a:pt x="21600" y="9643"/>
                      <a:pt x="15206" y="18119"/>
                      <a:pt x="5933" y="20768"/>
                    </a:cubicBezTo>
                  </a:path>
                  <a:path w="21600" h="20769" stroke="0" extrusionOk="0">
                    <a:moveTo>
                      <a:pt x="21600" y="0"/>
                    </a:moveTo>
                    <a:cubicBezTo>
                      <a:pt x="21600" y="9643"/>
                      <a:pt x="15206" y="18119"/>
                      <a:pt x="5933" y="207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0" name="Arc 95"/>
              <p:cNvSpPr>
                <a:spLocks/>
              </p:cNvSpPr>
              <p:nvPr/>
            </p:nvSpPr>
            <p:spPr bwMode="auto">
              <a:xfrm>
                <a:off x="2909" y="3495"/>
                <a:ext cx="8" cy="8"/>
              </a:xfrm>
              <a:custGeom>
                <a:avLst/>
                <a:gdLst>
                  <a:gd name="T0" fmla="*/ 0 w 21600"/>
                  <a:gd name="T1" fmla="*/ 0 h 20769"/>
                  <a:gd name="T2" fmla="*/ 0 w 21600"/>
                  <a:gd name="T3" fmla="*/ 0 h 20769"/>
                  <a:gd name="T4" fmla="*/ 0 w 21600"/>
                  <a:gd name="T5" fmla="*/ 0 h 2076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769"/>
                  <a:gd name="T11" fmla="*/ 21600 w 21600"/>
                  <a:gd name="T12" fmla="*/ 20769 h 207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769" fill="none" extrusionOk="0">
                    <a:moveTo>
                      <a:pt x="21600" y="0"/>
                    </a:moveTo>
                    <a:cubicBezTo>
                      <a:pt x="21600" y="9643"/>
                      <a:pt x="15206" y="18119"/>
                      <a:pt x="5933" y="20768"/>
                    </a:cubicBezTo>
                  </a:path>
                  <a:path w="21600" h="20769" stroke="0" extrusionOk="0">
                    <a:moveTo>
                      <a:pt x="21600" y="0"/>
                    </a:moveTo>
                    <a:cubicBezTo>
                      <a:pt x="21600" y="9643"/>
                      <a:pt x="15206" y="18119"/>
                      <a:pt x="5933" y="207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1" name="Oval 96"/>
              <p:cNvSpPr>
                <a:spLocks noChangeArrowheads="1"/>
              </p:cNvSpPr>
              <p:nvPr/>
            </p:nvSpPr>
            <p:spPr bwMode="auto">
              <a:xfrm>
                <a:off x="2895" y="3418"/>
                <a:ext cx="28" cy="2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2" name="Oval 97"/>
              <p:cNvSpPr>
                <a:spLocks noChangeArrowheads="1"/>
              </p:cNvSpPr>
              <p:nvPr/>
            </p:nvSpPr>
            <p:spPr bwMode="auto">
              <a:xfrm>
                <a:off x="2898" y="3420"/>
                <a:ext cx="23" cy="23"/>
              </a:xfrm>
              <a:prstGeom prst="ellipse">
                <a:avLst/>
              </a:prstGeom>
              <a:solidFill>
                <a:srgbClr val="777C8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723" name="Arc 98"/>
              <p:cNvSpPr>
                <a:spLocks/>
              </p:cNvSpPr>
              <p:nvPr/>
            </p:nvSpPr>
            <p:spPr bwMode="auto">
              <a:xfrm>
                <a:off x="2769" y="3259"/>
                <a:ext cx="61" cy="42"/>
              </a:xfrm>
              <a:custGeom>
                <a:avLst/>
                <a:gdLst>
                  <a:gd name="T0" fmla="*/ 0 w 21600"/>
                  <a:gd name="T1" fmla="*/ 0 h 15029"/>
                  <a:gd name="T2" fmla="*/ 0 w 21600"/>
                  <a:gd name="T3" fmla="*/ 0 h 15029"/>
                  <a:gd name="T4" fmla="*/ 0 w 21600"/>
                  <a:gd name="T5" fmla="*/ 0 h 1502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5029"/>
                  <a:gd name="T11" fmla="*/ 21600 w 21600"/>
                  <a:gd name="T12" fmla="*/ 15029 h 150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5029" fill="none" extrusionOk="0">
                    <a:moveTo>
                      <a:pt x="15514" y="-1"/>
                    </a:moveTo>
                    <a:cubicBezTo>
                      <a:pt x="19417" y="4029"/>
                      <a:pt x="21600" y="9419"/>
                      <a:pt x="21600" y="15029"/>
                    </a:cubicBezTo>
                  </a:path>
                  <a:path w="21600" h="15029" stroke="0" extrusionOk="0">
                    <a:moveTo>
                      <a:pt x="15514" y="-1"/>
                    </a:moveTo>
                    <a:cubicBezTo>
                      <a:pt x="19417" y="4029"/>
                      <a:pt x="21600" y="9419"/>
                      <a:pt x="21600" y="15029"/>
                    </a:cubicBezTo>
                    <a:lnTo>
                      <a:pt x="0" y="15029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724" name="Arc 99"/>
              <p:cNvSpPr>
                <a:spLocks/>
              </p:cNvSpPr>
              <p:nvPr/>
            </p:nvSpPr>
            <p:spPr bwMode="auto">
              <a:xfrm>
                <a:off x="2710" y="3300"/>
                <a:ext cx="60" cy="40"/>
              </a:xfrm>
              <a:custGeom>
                <a:avLst/>
                <a:gdLst>
                  <a:gd name="T0" fmla="*/ 0 w 21600"/>
                  <a:gd name="T1" fmla="*/ 0 h 14530"/>
                  <a:gd name="T2" fmla="*/ 0 w 21600"/>
                  <a:gd name="T3" fmla="*/ 0 h 14530"/>
                  <a:gd name="T4" fmla="*/ 0 w 21600"/>
                  <a:gd name="T5" fmla="*/ 0 h 145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530"/>
                  <a:gd name="T11" fmla="*/ 21600 w 21600"/>
                  <a:gd name="T12" fmla="*/ 14530 h 145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530" fill="none" extrusionOk="0">
                    <a:moveTo>
                      <a:pt x="5617" y="14529"/>
                    </a:moveTo>
                    <a:cubicBezTo>
                      <a:pt x="2002" y="10553"/>
                      <a:pt x="0" y="5373"/>
                      <a:pt x="0" y="0"/>
                    </a:cubicBezTo>
                  </a:path>
                  <a:path w="21600" h="14530" stroke="0" extrusionOk="0">
                    <a:moveTo>
                      <a:pt x="5617" y="14529"/>
                    </a:moveTo>
                    <a:cubicBezTo>
                      <a:pt x="2002" y="10553"/>
                      <a:pt x="0" y="5373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725" name="Arc 100"/>
              <p:cNvSpPr>
                <a:spLocks/>
              </p:cNvSpPr>
              <p:nvPr/>
            </p:nvSpPr>
            <p:spPr bwMode="auto">
              <a:xfrm>
                <a:off x="2728" y="3240"/>
                <a:ext cx="41" cy="61"/>
              </a:xfrm>
              <a:custGeom>
                <a:avLst/>
                <a:gdLst>
                  <a:gd name="T0" fmla="*/ 0 w 14678"/>
                  <a:gd name="T1" fmla="*/ 0 h 21597"/>
                  <a:gd name="T2" fmla="*/ 0 w 14678"/>
                  <a:gd name="T3" fmla="*/ 0 h 21597"/>
                  <a:gd name="T4" fmla="*/ 0 w 14678"/>
                  <a:gd name="T5" fmla="*/ 0 h 21597"/>
                  <a:gd name="T6" fmla="*/ 0 60000 65536"/>
                  <a:gd name="T7" fmla="*/ 0 60000 65536"/>
                  <a:gd name="T8" fmla="*/ 0 60000 65536"/>
                  <a:gd name="T9" fmla="*/ 0 w 14678"/>
                  <a:gd name="T10" fmla="*/ 0 h 21597"/>
                  <a:gd name="T11" fmla="*/ 14678 w 14678"/>
                  <a:gd name="T12" fmla="*/ 21597 h 215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678" h="21597" fill="none" extrusionOk="0">
                    <a:moveTo>
                      <a:pt x="-1" y="5750"/>
                    </a:moveTo>
                    <a:cubicBezTo>
                      <a:pt x="3901" y="2136"/>
                      <a:pt x="8999" y="88"/>
                      <a:pt x="14318" y="0"/>
                    </a:cubicBezTo>
                  </a:path>
                  <a:path w="14678" h="21597" stroke="0" extrusionOk="0">
                    <a:moveTo>
                      <a:pt x="-1" y="5750"/>
                    </a:moveTo>
                    <a:cubicBezTo>
                      <a:pt x="3901" y="2136"/>
                      <a:pt x="8999" y="88"/>
                      <a:pt x="14318" y="0"/>
                    </a:cubicBezTo>
                    <a:lnTo>
                      <a:pt x="14678" y="21597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6726" name="Arc 101"/>
              <p:cNvSpPr>
                <a:spLocks/>
              </p:cNvSpPr>
              <p:nvPr/>
            </p:nvSpPr>
            <p:spPr bwMode="auto">
              <a:xfrm>
                <a:off x="2769" y="3299"/>
                <a:ext cx="41" cy="61"/>
              </a:xfrm>
              <a:custGeom>
                <a:avLst/>
                <a:gdLst>
                  <a:gd name="T0" fmla="*/ 0 w 14661"/>
                  <a:gd name="T1" fmla="*/ 0 h 21600"/>
                  <a:gd name="T2" fmla="*/ 0 w 14661"/>
                  <a:gd name="T3" fmla="*/ 0 h 21600"/>
                  <a:gd name="T4" fmla="*/ 0 w 1466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661"/>
                  <a:gd name="T10" fmla="*/ 0 h 21600"/>
                  <a:gd name="T11" fmla="*/ 14661 w 1466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661" h="21600" fill="none" extrusionOk="0">
                    <a:moveTo>
                      <a:pt x="14660" y="15862"/>
                    </a:moveTo>
                    <a:cubicBezTo>
                      <a:pt x="10669" y="19551"/>
                      <a:pt x="5434" y="21599"/>
                      <a:pt x="0" y="21600"/>
                    </a:cubicBezTo>
                  </a:path>
                  <a:path w="14661" h="21600" stroke="0" extrusionOk="0">
                    <a:moveTo>
                      <a:pt x="14660" y="15862"/>
                    </a:moveTo>
                    <a:cubicBezTo>
                      <a:pt x="10669" y="19551"/>
                      <a:pt x="5434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7" name="Oval 102"/>
              <p:cNvSpPr>
                <a:spLocks noChangeArrowheads="1"/>
              </p:cNvSpPr>
              <p:nvPr/>
            </p:nvSpPr>
            <p:spPr bwMode="auto">
              <a:xfrm>
                <a:off x="2741" y="3271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8" name="Oval 103"/>
              <p:cNvSpPr>
                <a:spLocks noChangeArrowheads="1"/>
              </p:cNvSpPr>
              <p:nvPr/>
            </p:nvSpPr>
            <p:spPr bwMode="auto">
              <a:xfrm>
                <a:off x="2744" y="3274"/>
                <a:ext cx="51" cy="52"/>
              </a:xfrm>
              <a:prstGeom prst="ellipse">
                <a:avLst/>
              </a:prstGeom>
              <a:solidFill>
                <a:srgbClr val="969CA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9" name="Oval 104"/>
              <p:cNvSpPr>
                <a:spLocks noChangeArrowheads="1"/>
              </p:cNvSpPr>
              <p:nvPr/>
            </p:nvSpPr>
            <p:spPr bwMode="auto">
              <a:xfrm>
                <a:off x="2757" y="3288"/>
                <a:ext cx="23" cy="2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0" name="Oval 105"/>
              <p:cNvSpPr>
                <a:spLocks noChangeArrowheads="1"/>
              </p:cNvSpPr>
              <p:nvPr/>
            </p:nvSpPr>
            <p:spPr bwMode="auto">
              <a:xfrm>
                <a:off x="2759" y="3290"/>
                <a:ext cx="20" cy="19"/>
              </a:xfrm>
              <a:prstGeom prst="ellipse">
                <a:avLst/>
              </a:prstGeom>
              <a:solidFill>
                <a:srgbClr val="777C8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1" name="Arc 106"/>
              <p:cNvSpPr>
                <a:spLocks/>
              </p:cNvSpPr>
              <p:nvPr/>
            </p:nvSpPr>
            <p:spPr bwMode="auto">
              <a:xfrm>
                <a:off x="2762" y="3235"/>
                <a:ext cx="8" cy="7"/>
              </a:xfrm>
              <a:custGeom>
                <a:avLst/>
                <a:gdLst>
                  <a:gd name="T0" fmla="*/ 0 w 21383"/>
                  <a:gd name="T1" fmla="*/ 0 h 19854"/>
                  <a:gd name="T2" fmla="*/ 0 w 21383"/>
                  <a:gd name="T3" fmla="*/ 0 h 19854"/>
                  <a:gd name="T4" fmla="*/ 0 w 21383"/>
                  <a:gd name="T5" fmla="*/ 0 h 19854"/>
                  <a:gd name="T6" fmla="*/ 0 60000 65536"/>
                  <a:gd name="T7" fmla="*/ 0 60000 65536"/>
                  <a:gd name="T8" fmla="*/ 0 60000 65536"/>
                  <a:gd name="T9" fmla="*/ 0 w 21383"/>
                  <a:gd name="T10" fmla="*/ 0 h 19854"/>
                  <a:gd name="T11" fmla="*/ 21383 w 21383"/>
                  <a:gd name="T12" fmla="*/ 19854 h 198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83" h="19854" fill="none" extrusionOk="0">
                    <a:moveTo>
                      <a:pt x="8508" y="0"/>
                    </a:moveTo>
                    <a:cubicBezTo>
                      <a:pt x="15437" y="2969"/>
                      <a:pt x="20316" y="9336"/>
                      <a:pt x="21382" y="16799"/>
                    </a:cubicBezTo>
                  </a:path>
                  <a:path w="21383" h="19854" stroke="0" extrusionOk="0">
                    <a:moveTo>
                      <a:pt x="8508" y="0"/>
                    </a:moveTo>
                    <a:cubicBezTo>
                      <a:pt x="15437" y="2969"/>
                      <a:pt x="20316" y="9336"/>
                      <a:pt x="21382" y="16799"/>
                    </a:cubicBezTo>
                    <a:lnTo>
                      <a:pt x="0" y="19854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2" name="Arc 107"/>
              <p:cNvSpPr>
                <a:spLocks/>
              </p:cNvSpPr>
              <p:nvPr/>
            </p:nvSpPr>
            <p:spPr bwMode="auto">
              <a:xfrm>
                <a:off x="2760" y="3236"/>
                <a:ext cx="8" cy="7"/>
              </a:xfrm>
              <a:custGeom>
                <a:avLst/>
                <a:gdLst>
                  <a:gd name="T0" fmla="*/ 0 w 21383"/>
                  <a:gd name="T1" fmla="*/ 0 h 19854"/>
                  <a:gd name="T2" fmla="*/ 0 w 21383"/>
                  <a:gd name="T3" fmla="*/ 0 h 19854"/>
                  <a:gd name="T4" fmla="*/ 0 w 21383"/>
                  <a:gd name="T5" fmla="*/ 0 h 19854"/>
                  <a:gd name="T6" fmla="*/ 0 60000 65536"/>
                  <a:gd name="T7" fmla="*/ 0 60000 65536"/>
                  <a:gd name="T8" fmla="*/ 0 60000 65536"/>
                  <a:gd name="T9" fmla="*/ 0 w 21383"/>
                  <a:gd name="T10" fmla="*/ 0 h 19854"/>
                  <a:gd name="T11" fmla="*/ 21383 w 21383"/>
                  <a:gd name="T12" fmla="*/ 19854 h 198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83" h="19854" fill="none" extrusionOk="0">
                    <a:moveTo>
                      <a:pt x="8508" y="0"/>
                    </a:moveTo>
                    <a:cubicBezTo>
                      <a:pt x="15437" y="2969"/>
                      <a:pt x="20316" y="9336"/>
                      <a:pt x="21382" y="16799"/>
                    </a:cubicBezTo>
                  </a:path>
                  <a:path w="21383" h="19854" stroke="0" extrusionOk="0">
                    <a:moveTo>
                      <a:pt x="8508" y="0"/>
                    </a:moveTo>
                    <a:cubicBezTo>
                      <a:pt x="15437" y="2969"/>
                      <a:pt x="20316" y="9336"/>
                      <a:pt x="21382" y="16799"/>
                    </a:cubicBezTo>
                    <a:lnTo>
                      <a:pt x="0" y="198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3" name="Arc 108"/>
              <p:cNvSpPr>
                <a:spLocks/>
              </p:cNvSpPr>
              <p:nvPr/>
            </p:nvSpPr>
            <p:spPr bwMode="auto">
              <a:xfrm>
                <a:off x="2827" y="3293"/>
                <a:ext cx="8" cy="7"/>
              </a:xfrm>
              <a:custGeom>
                <a:avLst/>
                <a:gdLst>
                  <a:gd name="T0" fmla="*/ 0 w 21600"/>
                  <a:gd name="T1" fmla="*/ 0 h 19320"/>
                  <a:gd name="T2" fmla="*/ 0 w 21600"/>
                  <a:gd name="T3" fmla="*/ 0 h 19320"/>
                  <a:gd name="T4" fmla="*/ 0 w 21600"/>
                  <a:gd name="T5" fmla="*/ 0 h 1932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320"/>
                  <a:gd name="T11" fmla="*/ 21600 w 21600"/>
                  <a:gd name="T12" fmla="*/ 19320 h 193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320" fill="none" extrusionOk="0">
                    <a:moveTo>
                      <a:pt x="21600" y="0"/>
                    </a:moveTo>
                    <a:cubicBezTo>
                      <a:pt x="21600" y="8181"/>
                      <a:pt x="16977" y="15660"/>
                      <a:pt x="9659" y="19319"/>
                    </a:cubicBezTo>
                  </a:path>
                  <a:path w="21600" h="19320" stroke="0" extrusionOk="0">
                    <a:moveTo>
                      <a:pt x="21600" y="0"/>
                    </a:moveTo>
                    <a:cubicBezTo>
                      <a:pt x="21600" y="8181"/>
                      <a:pt x="16977" y="15660"/>
                      <a:pt x="9659" y="193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4" name="Arc 109"/>
              <p:cNvSpPr>
                <a:spLocks/>
              </p:cNvSpPr>
              <p:nvPr/>
            </p:nvSpPr>
            <p:spPr bwMode="auto">
              <a:xfrm>
                <a:off x="2703" y="3302"/>
                <a:ext cx="8" cy="7"/>
              </a:xfrm>
              <a:custGeom>
                <a:avLst/>
                <a:gdLst>
                  <a:gd name="T0" fmla="*/ 0 w 21433"/>
                  <a:gd name="T1" fmla="*/ 0 h 18754"/>
                  <a:gd name="T2" fmla="*/ 0 w 21433"/>
                  <a:gd name="T3" fmla="*/ 0 h 18754"/>
                  <a:gd name="T4" fmla="*/ 0 w 21433"/>
                  <a:gd name="T5" fmla="*/ 0 h 18754"/>
                  <a:gd name="T6" fmla="*/ 0 60000 65536"/>
                  <a:gd name="T7" fmla="*/ 0 60000 65536"/>
                  <a:gd name="T8" fmla="*/ 0 60000 65536"/>
                  <a:gd name="T9" fmla="*/ 0 w 21433"/>
                  <a:gd name="T10" fmla="*/ 0 h 18754"/>
                  <a:gd name="T11" fmla="*/ 21433 w 21433"/>
                  <a:gd name="T12" fmla="*/ 18754 h 187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33" h="18754" fill="none" extrusionOk="0">
                    <a:moveTo>
                      <a:pt x="-1" y="16074"/>
                    </a:moveTo>
                    <a:cubicBezTo>
                      <a:pt x="843" y="9328"/>
                      <a:pt x="4813" y="3373"/>
                      <a:pt x="10716" y="0"/>
                    </a:cubicBezTo>
                  </a:path>
                  <a:path w="21433" h="18754" stroke="0" extrusionOk="0">
                    <a:moveTo>
                      <a:pt x="-1" y="16074"/>
                    </a:moveTo>
                    <a:cubicBezTo>
                      <a:pt x="843" y="9328"/>
                      <a:pt x="4813" y="3373"/>
                      <a:pt x="10716" y="0"/>
                    </a:cubicBezTo>
                    <a:lnTo>
                      <a:pt x="21433" y="18754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5" name="Arc 110"/>
              <p:cNvSpPr>
                <a:spLocks/>
              </p:cNvSpPr>
              <p:nvPr/>
            </p:nvSpPr>
            <p:spPr bwMode="auto">
              <a:xfrm>
                <a:off x="2704" y="3302"/>
                <a:ext cx="8" cy="7"/>
              </a:xfrm>
              <a:custGeom>
                <a:avLst/>
                <a:gdLst>
                  <a:gd name="T0" fmla="*/ 0 w 21433"/>
                  <a:gd name="T1" fmla="*/ 0 h 18754"/>
                  <a:gd name="T2" fmla="*/ 0 w 21433"/>
                  <a:gd name="T3" fmla="*/ 0 h 18754"/>
                  <a:gd name="T4" fmla="*/ 0 w 21433"/>
                  <a:gd name="T5" fmla="*/ 0 h 18754"/>
                  <a:gd name="T6" fmla="*/ 0 60000 65536"/>
                  <a:gd name="T7" fmla="*/ 0 60000 65536"/>
                  <a:gd name="T8" fmla="*/ 0 60000 65536"/>
                  <a:gd name="T9" fmla="*/ 0 w 21433"/>
                  <a:gd name="T10" fmla="*/ 0 h 18754"/>
                  <a:gd name="T11" fmla="*/ 21433 w 21433"/>
                  <a:gd name="T12" fmla="*/ 18754 h 187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33" h="18754" fill="none" extrusionOk="0">
                    <a:moveTo>
                      <a:pt x="-1" y="16074"/>
                    </a:moveTo>
                    <a:cubicBezTo>
                      <a:pt x="843" y="9328"/>
                      <a:pt x="4813" y="3373"/>
                      <a:pt x="10716" y="0"/>
                    </a:cubicBezTo>
                  </a:path>
                  <a:path w="21433" h="18754" stroke="0" extrusionOk="0">
                    <a:moveTo>
                      <a:pt x="-1" y="16074"/>
                    </a:moveTo>
                    <a:cubicBezTo>
                      <a:pt x="843" y="9328"/>
                      <a:pt x="4813" y="3373"/>
                      <a:pt x="10716" y="0"/>
                    </a:cubicBezTo>
                    <a:lnTo>
                      <a:pt x="21433" y="187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6" name="Arc 111"/>
              <p:cNvSpPr>
                <a:spLocks/>
              </p:cNvSpPr>
              <p:nvPr/>
            </p:nvSpPr>
            <p:spPr bwMode="auto">
              <a:xfrm>
                <a:off x="2770" y="3360"/>
                <a:ext cx="8" cy="7"/>
              </a:xfrm>
              <a:custGeom>
                <a:avLst/>
                <a:gdLst>
                  <a:gd name="T0" fmla="*/ 0 w 21600"/>
                  <a:gd name="T1" fmla="*/ 0 h 17972"/>
                  <a:gd name="T2" fmla="*/ 0 w 21600"/>
                  <a:gd name="T3" fmla="*/ 0 h 17972"/>
                  <a:gd name="T4" fmla="*/ 0 w 21600"/>
                  <a:gd name="T5" fmla="*/ 0 h 179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972"/>
                  <a:gd name="T11" fmla="*/ 21600 w 21600"/>
                  <a:gd name="T12" fmla="*/ 17972 h 179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972" fill="none" extrusionOk="0">
                    <a:moveTo>
                      <a:pt x="9618" y="17971"/>
                    </a:moveTo>
                    <a:cubicBezTo>
                      <a:pt x="3609" y="13965"/>
                      <a:pt x="0" y="7221"/>
                      <a:pt x="0" y="0"/>
                    </a:cubicBezTo>
                  </a:path>
                  <a:path w="21600" h="17972" stroke="0" extrusionOk="0">
                    <a:moveTo>
                      <a:pt x="9618" y="17971"/>
                    </a:moveTo>
                    <a:cubicBezTo>
                      <a:pt x="3609" y="13965"/>
                      <a:pt x="0" y="7221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7" name="Arc 112"/>
              <p:cNvSpPr>
                <a:spLocks/>
              </p:cNvSpPr>
              <p:nvPr/>
            </p:nvSpPr>
            <p:spPr bwMode="auto">
              <a:xfrm>
                <a:off x="2771" y="3361"/>
                <a:ext cx="8" cy="7"/>
              </a:xfrm>
              <a:custGeom>
                <a:avLst/>
                <a:gdLst>
                  <a:gd name="T0" fmla="*/ 0 w 21600"/>
                  <a:gd name="T1" fmla="*/ 0 h 17972"/>
                  <a:gd name="T2" fmla="*/ 0 w 21600"/>
                  <a:gd name="T3" fmla="*/ 0 h 17972"/>
                  <a:gd name="T4" fmla="*/ 0 w 21600"/>
                  <a:gd name="T5" fmla="*/ 0 h 179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972"/>
                  <a:gd name="T11" fmla="*/ 21600 w 21600"/>
                  <a:gd name="T12" fmla="*/ 17972 h 179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972" fill="none" extrusionOk="0">
                    <a:moveTo>
                      <a:pt x="9618" y="17971"/>
                    </a:moveTo>
                    <a:cubicBezTo>
                      <a:pt x="3609" y="13965"/>
                      <a:pt x="0" y="7221"/>
                      <a:pt x="0" y="0"/>
                    </a:cubicBezTo>
                  </a:path>
                  <a:path w="21600" h="17972" stroke="0" extrusionOk="0">
                    <a:moveTo>
                      <a:pt x="9618" y="17971"/>
                    </a:moveTo>
                    <a:cubicBezTo>
                      <a:pt x="3609" y="13965"/>
                      <a:pt x="0" y="7221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8" name="Arc 113"/>
              <p:cNvSpPr>
                <a:spLocks/>
              </p:cNvSpPr>
              <p:nvPr/>
            </p:nvSpPr>
            <p:spPr bwMode="auto">
              <a:xfrm>
                <a:off x="2807" y="3259"/>
                <a:ext cx="8" cy="8"/>
              </a:xfrm>
              <a:custGeom>
                <a:avLst/>
                <a:gdLst>
                  <a:gd name="T0" fmla="*/ 0 w 22816"/>
                  <a:gd name="T1" fmla="*/ 0 h 21600"/>
                  <a:gd name="T2" fmla="*/ 0 w 22816"/>
                  <a:gd name="T3" fmla="*/ 0 h 21600"/>
                  <a:gd name="T4" fmla="*/ 0 w 228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816"/>
                  <a:gd name="T10" fmla="*/ 0 h 21600"/>
                  <a:gd name="T11" fmla="*/ 22816 w 228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816" h="21600" fill="none" extrusionOk="0">
                    <a:moveTo>
                      <a:pt x="0" y="9045"/>
                    </a:moveTo>
                    <a:cubicBezTo>
                      <a:pt x="4054" y="3368"/>
                      <a:pt x="10601" y="-1"/>
                      <a:pt x="17577" y="0"/>
                    </a:cubicBezTo>
                    <a:cubicBezTo>
                      <a:pt x="19343" y="0"/>
                      <a:pt x="21102" y="216"/>
                      <a:pt x="22816" y="644"/>
                    </a:cubicBezTo>
                  </a:path>
                  <a:path w="22816" h="21600" stroke="0" extrusionOk="0">
                    <a:moveTo>
                      <a:pt x="0" y="9045"/>
                    </a:moveTo>
                    <a:cubicBezTo>
                      <a:pt x="4054" y="3368"/>
                      <a:pt x="10601" y="-1"/>
                      <a:pt x="17577" y="0"/>
                    </a:cubicBezTo>
                    <a:cubicBezTo>
                      <a:pt x="19343" y="0"/>
                      <a:pt x="21102" y="216"/>
                      <a:pt x="22816" y="644"/>
                    </a:cubicBezTo>
                    <a:lnTo>
                      <a:pt x="17577" y="2160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9" name="Arc 114"/>
              <p:cNvSpPr>
                <a:spLocks/>
              </p:cNvSpPr>
              <p:nvPr/>
            </p:nvSpPr>
            <p:spPr bwMode="auto">
              <a:xfrm>
                <a:off x="2824" y="3294"/>
                <a:ext cx="9" cy="8"/>
              </a:xfrm>
              <a:custGeom>
                <a:avLst/>
                <a:gdLst>
                  <a:gd name="T0" fmla="*/ 0 w 24688"/>
                  <a:gd name="T1" fmla="*/ 0 h 21600"/>
                  <a:gd name="T2" fmla="*/ 0 w 24688"/>
                  <a:gd name="T3" fmla="*/ 0 h 21600"/>
                  <a:gd name="T4" fmla="*/ 0 w 246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4688"/>
                  <a:gd name="T10" fmla="*/ 0 h 21600"/>
                  <a:gd name="T11" fmla="*/ 24688 w 246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688" h="21600" fill="none" extrusionOk="0">
                    <a:moveTo>
                      <a:pt x="24687" y="20768"/>
                    </a:moveTo>
                    <a:cubicBezTo>
                      <a:pt x="22758" y="21320"/>
                      <a:pt x="20760" y="21599"/>
                      <a:pt x="18754" y="21600"/>
                    </a:cubicBezTo>
                    <a:cubicBezTo>
                      <a:pt x="11002" y="21600"/>
                      <a:pt x="3845" y="17446"/>
                      <a:pt x="0" y="10716"/>
                    </a:cubicBezTo>
                  </a:path>
                  <a:path w="24688" h="21600" stroke="0" extrusionOk="0">
                    <a:moveTo>
                      <a:pt x="24687" y="20768"/>
                    </a:moveTo>
                    <a:cubicBezTo>
                      <a:pt x="22758" y="21320"/>
                      <a:pt x="20760" y="21599"/>
                      <a:pt x="18754" y="21600"/>
                    </a:cubicBezTo>
                    <a:cubicBezTo>
                      <a:pt x="11002" y="21600"/>
                      <a:pt x="3845" y="17446"/>
                      <a:pt x="0" y="10716"/>
                    </a:cubicBezTo>
                    <a:lnTo>
                      <a:pt x="187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0" name="Arc 115"/>
              <p:cNvSpPr>
                <a:spLocks/>
              </p:cNvSpPr>
              <p:nvPr/>
            </p:nvSpPr>
            <p:spPr bwMode="auto">
              <a:xfrm>
                <a:off x="2723" y="3334"/>
                <a:ext cx="10" cy="8"/>
              </a:xfrm>
              <a:custGeom>
                <a:avLst/>
                <a:gdLst>
                  <a:gd name="T0" fmla="*/ 0 w 26481"/>
                  <a:gd name="T1" fmla="*/ 0 h 21600"/>
                  <a:gd name="T2" fmla="*/ 0 w 26481"/>
                  <a:gd name="T3" fmla="*/ 0 h 21600"/>
                  <a:gd name="T4" fmla="*/ 0 w 2648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481"/>
                  <a:gd name="T10" fmla="*/ 0 h 21600"/>
                  <a:gd name="T11" fmla="*/ 26481 w 264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81" h="21600" fill="none" extrusionOk="0">
                    <a:moveTo>
                      <a:pt x="26480" y="11981"/>
                    </a:moveTo>
                    <a:cubicBezTo>
                      <a:pt x="22474" y="17990"/>
                      <a:pt x="15730" y="21599"/>
                      <a:pt x="8509" y="21600"/>
                    </a:cubicBezTo>
                    <a:cubicBezTo>
                      <a:pt x="5583" y="21600"/>
                      <a:pt x="2688" y="21005"/>
                      <a:pt x="0" y="19853"/>
                    </a:cubicBezTo>
                  </a:path>
                  <a:path w="26481" h="21600" stroke="0" extrusionOk="0">
                    <a:moveTo>
                      <a:pt x="26480" y="11981"/>
                    </a:moveTo>
                    <a:cubicBezTo>
                      <a:pt x="22474" y="17990"/>
                      <a:pt x="15730" y="21599"/>
                      <a:pt x="8509" y="21600"/>
                    </a:cubicBezTo>
                    <a:cubicBezTo>
                      <a:pt x="5583" y="21600"/>
                      <a:pt x="2688" y="21005"/>
                      <a:pt x="0" y="19853"/>
                    </a:cubicBezTo>
                    <a:lnTo>
                      <a:pt x="8509" y="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1" name="Arc 116"/>
              <p:cNvSpPr>
                <a:spLocks/>
              </p:cNvSpPr>
              <p:nvPr/>
            </p:nvSpPr>
            <p:spPr bwMode="auto">
              <a:xfrm>
                <a:off x="2723" y="3332"/>
                <a:ext cx="10" cy="8"/>
              </a:xfrm>
              <a:custGeom>
                <a:avLst/>
                <a:gdLst>
                  <a:gd name="T0" fmla="*/ 0 w 26481"/>
                  <a:gd name="T1" fmla="*/ 0 h 21600"/>
                  <a:gd name="T2" fmla="*/ 0 w 26481"/>
                  <a:gd name="T3" fmla="*/ 0 h 21600"/>
                  <a:gd name="T4" fmla="*/ 0 w 2648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481"/>
                  <a:gd name="T10" fmla="*/ 0 h 21600"/>
                  <a:gd name="T11" fmla="*/ 26481 w 264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81" h="21600" fill="none" extrusionOk="0">
                    <a:moveTo>
                      <a:pt x="26480" y="11981"/>
                    </a:moveTo>
                    <a:cubicBezTo>
                      <a:pt x="22474" y="17990"/>
                      <a:pt x="15730" y="21599"/>
                      <a:pt x="8509" y="21600"/>
                    </a:cubicBezTo>
                    <a:cubicBezTo>
                      <a:pt x="5583" y="21600"/>
                      <a:pt x="2688" y="21005"/>
                      <a:pt x="0" y="19853"/>
                    </a:cubicBezTo>
                  </a:path>
                  <a:path w="26481" h="21600" stroke="0" extrusionOk="0">
                    <a:moveTo>
                      <a:pt x="26480" y="11981"/>
                    </a:moveTo>
                    <a:cubicBezTo>
                      <a:pt x="22474" y="17990"/>
                      <a:pt x="15730" y="21599"/>
                      <a:pt x="8509" y="21600"/>
                    </a:cubicBezTo>
                    <a:cubicBezTo>
                      <a:pt x="5583" y="21600"/>
                      <a:pt x="2688" y="21005"/>
                      <a:pt x="0" y="19853"/>
                    </a:cubicBezTo>
                    <a:lnTo>
                      <a:pt x="85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2" name="Arc 117"/>
              <p:cNvSpPr>
                <a:spLocks/>
              </p:cNvSpPr>
              <p:nvPr/>
            </p:nvSpPr>
            <p:spPr bwMode="auto">
              <a:xfrm>
                <a:off x="2728" y="3250"/>
                <a:ext cx="9" cy="10"/>
              </a:xfrm>
              <a:custGeom>
                <a:avLst/>
                <a:gdLst>
                  <a:gd name="T0" fmla="*/ 0 w 21600"/>
                  <a:gd name="T1" fmla="*/ 0 h 23465"/>
                  <a:gd name="T2" fmla="*/ 0 w 21600"/>
                  <a:gd name="T3" fmla="*/ 0 h 23465"/>
                  <a:gd name="T4" fmla="*/ 0 w 21600"/>
                  <a:gd name="T5" fmla="*/ 0 h 2346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465"/>
                  <a:gd name="T11" fmla="*/ 21600 w 21600"/>
                  <a:gd name="T12" fmla="*/ 23465 h 23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465" fill="none" extrusionOk="0">
                    <a:moveTo>
                      <a:pt x="2998" y="23465"/>
                    </a:moveTo>
                    <a:cubicBezTo>
                      <a:pt x="1035" y="20138"/>
                      <a:pt x="0" y="16347"/>
                      <a:pt x="0" y="12485"/>
                    </a:cubicBezTo>
                    <a:cubicBezTo>
                      <a:pt x="-1" y="8012"/>
                      <a:pt x="1388" y="3649"/>
                      <a:pt x="3973" y="-1"/>
                    </a:cubicBezTo>
                  </a:path>
                  <a:path w="21600" h="23465" stroke="0" extrusionOk="0">
                    <a:moveTo>
                      <a:pt x="2998" y="23465"/>
                    </a:moveTo>
                    <a:cubicBezTo>
                      <a:pt x="1035" y="20138"/>
                      <a:pt x="0" y="16347"/>
                      <a:pt x="0" y="12485"/>
                    </a:cubicBezTo>
                    <a:cubicBezTo>
                      <a:pt x="-1" y="8012"/>
                      <a:pt x="1388" y="3649"/>
                      <a:pt x="3973" y="-1"/>
                    </a:cubicBezTo>
                    <a:lnTo>
                      <a:pt x="21600" y="12485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3" name="Arc 118"/>
              <p:cNvSpPr>
                <a:spLocks/>
              </p:cNvSpPr>
              <p:nvPr/>
            </p:nvSpPr>
            <p:spPr bwMode="auto">
              <a:xfrm>
                <a:off x="2731" y="3254"/>
                <a:ext cx="8" cy="9"/>
              </a:xfrm>
              <a:custGeom>
                <a:avLst/>
                <a:gdLst>
                  <a:gd name="T0" fmla="*/ 0 w 21600"/>
                  <a:gd name="T1" fmla="*/ 0 h 23272"/>
                  <a:gd name="T2" fmla="*/ 0 w 21600"/>
                  <a:gd name="T3" fmla="*/ 0 h 23272"/>
                  <a:gd name="T4" fmla="*/ 0 w 21600"/>
                  <a:gd name="T5" fmla="*/ 0 h 232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272"/>
                  <a:gd name="T11" fmla="*/ 21600 w 21600"/>
                  <a:gd name="T12" fmla="*/ 23272 h 23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272" fill="none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</a:path>
                  <a:path w="21600" h="23272" stroke="0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  <a:lnTo>
                      <a:pt x="21600" y="1255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4" name="Arc 119"/>
              <p:cNvSpPr>
                <a:spLocks/>
              </p:cNvSpPr>
              <p:nvPr/>
            </p:nvSpPr>
            <p:spPr bwMode="auto">
              <a:xfrm>
                <a:off x="2802" y="3339"/>
                <a:ext cx="9" cy="11"/>
              </a:xfrm>
              <a:custGeom>
                <a:avLst/>
                <a:gdLst>
                  <a:gd name="T0" fmla="*/ 0 w 21600"/>
                  <a:gd name="T1" fmla="*/ 0 h 26612"/>
                  <a:gd name="T2" fmla="*/ 0 w 21600"/>
                  <a:gd name="T3" fmla="*/ 0 h 26612"/>
                  <a:gd name="T4" fmla="*/ 0 w 21600"/>
                  <a:gd name="T5" fmla="*/ 0 h 2661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12"/>
                  <a:gd name="T11" fmla="*/ 21600 w 21600"/>
                  <a:gd name="T12" fmla="*/ 26612 h 266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12" fill="none" extrusionOk="0">
                    <a:moveTo>
                      <a:pt x="16400" y="-1"/>
                    </a:moveTo>
                    <a:cubicBezTo>
                      <a:pt x="19755" y="3914"/>
                      <a:pt x="21600" y="8900"/>
                      <a:pt x="21600" y="14057"/>
                    </a:cubicBezTo>
                    <a:cubicBezTo>
                      <a:pt x="21600" y="18558"/>
                      <a:pt x="20193" y="22948"/>
                      <a:pt x="17576" y="26611"/>
                    </a:cubicBezTo>
                  </a:path>
                  <a:path w="21600" h="26612" stroke="0" extrusionOk="0">
                    <a:moveTo>
                      <a:pt x="16400" y="-1"/>
                    </a:moveTo>
                    <a:cubicBezTo>
                      <a:pt x="19755" y="3914"/>
                      <a:pt x="21600" y="8900"/>
                      <a:pt x="21600" y="14057"/>
                    </a:cubicBezTo>
                    <a:cubicBezTo>
                      <a:pt x="21600" y="18558"/>
                      <a:pt x="20193" y="22948"/>
                      <a:pt x="17576" y="26611"/>
                    </a:cubicBezTo>
                    <a:lnTo>
                      <a:pt x="0" y="14057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5" name="Arc 120"/>
              <p:cNvSpPr>
                <a:spLocks/>
              </p:cNvSpPr>
              <p:nvPr/>
            </p:nvSpPr>
            <p:spPr bwMode="auto">
              <a:xfrm>
                <a:off x="2801" y="3338"/>
                <a:ext cx="8" cy="10"/>
              </a:xfrm>
              <a:custGeom>
                <a:avLst/>
                <a:gdLst>
                  <a:gd name="T0" fmla="*/ 0 w 21600"/>
                  <a:gd name="T1" fmla="*/ 0 h 25810"/>
                  <a:gd name="T2" fmla="*/ 0 w 21600"/>
                  <a:gd name="T3" fmla="*/ 0 h 25810"/>
                  <a:gd name="T4" fmla="*/ 0 w 21600"/>
                  <a:gd name="T5" fmla="*/ 0 h 258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810"/>
                  <a:gd name="T11" fmla="*/ 21600 w 21600"/>
                  <a:gd name="T12" fmla="*/ 25810 h 25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810" fill="none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</a:path>
                  <a:path w="21600" h="25810" stroke="0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  <a:lnTo>
                      <a:pt x="0" y="1382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6" name="Arc 121"/>
              <p:cNvSpPr>
                <a:spLocks/>
              </p:cNvSpPr>
              <p:nvPr/>
            </p:nvSpPr>
            <p:spPr bwMode="auto">
              <a:xfrm>
                <a:off x="2681" y="3465"/>
                <a:ext cx="10" cy="8"/>
              </a:xfrm>
              <a:custGeom>
                <a:avLst/>
                <a:gdLst>
                  <a:gd name="T0" fmla="*/ 0 w 25810"/>
                  <a:gd name="T1" fmla="*/ 0 h 21600"/>
                  <a:gd name="T2" fmla="*/ 0 w 25810"/>
                  <a:gd name="T3" fmla="*/ 0 h 21600"/>
                  <a:gd name="T4" fmla="*/ 0 w 258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810"/>
                  <a:gd name="T10" fmla="*/ 0 h 21600"/>
                  <a:gd name="T11" fmla="*/ 25810 w 258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10" h="21600" fill="none" extrusionOk="0">
                    <a:moveTo>
                      <a:pt x="25809" y="17971"/>
                    </a:moveTo>
                    <a:cubicBezTo>
                      <a:pt x="22261" y="20337"/>
                      <a:pt x="18092" y="21599"/>
                      <a:pt x="13828" y="21600"/>
                    </a:cubicBezTo>
                    <a:cubicBezTo>
                      <a:pt x="8775" y="21600"/>
                      <a:pt x="3882" y="19828"/>
                      <a:pt x="0" y="16593"/>
                    </a:cubicBezTo>
                  </a:path>
                  <a:path w="25810" h="21600" stroke="0" extrusionOk="0">
                    <a:moveTo>
                      <a:pt x="25809" y="17971"/>
                    </a:moveTo>
                    <a:cubicBezTo>
                      <a:pt x="22261" y="20337"/>
                      <a:pt x="18092" y="21599"/>
                      <a:pt x="13828" y="21600"/>
                    </a:cubicBezTo>
                    <a:cubicBezTo>
                      <a:pt x="8775" y="21600"/>
                      <a:pt x="3882" y="19828"/>
                      <a:pt x="0" y="16593"/>
                    </a:cubicBezTo>
                    <a:lnTo>
                      <a:pt x="13828" y="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7" name="Arc 122"/>
              <p:cNvSpPr>
                <a:spLocks/>
              </p:cNvSpPr>
              <p:nvPr/>
            </p:nvSpPr>
            <p:spPr bwMode="auto">
              <a:xfrm>
                <a:off x="2683" y="3463"/>
                <a:ext cx="10" cy="8"/>
              </a:xfrm>
              <a:custGeom>
                <a:avLst/>
                <a:gdLst>
                  <a:gd name="T0" fmla="*/ 0 w 25810"/>
                  <a:gd name="T1" fmla="*/ 0 h 21600"/>
                  <a:gd name="T2" fmla="*/ 0 w 25810"/>
                  <a:gd name="T3" fmla="*/ 0 h 21600"/>
                  <a:gd name="T4" fmla="*/ 0 w 258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810"/>
                  <a:gd name="T10" fmla="*/ 0 h 21600"/>
                  <a:gd name="T11" fmla="*/ 25810 w 258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10" h="21600" fill="none" extrusionOk="0">
                    <a:moveTo>
                      <a:pt x="25809" y="17971"/>
                    </a:moveTo>
                    <a:cubicBezTo>
                      <a:pt x="22261" y="20337"/>
                      <a:pt x="18092" y="21599"/>
                      <a:pt x="13828" y="21600"/>
                    </a:cubicBezTo>
                    <a:cubicBezTo>
                      <a:pt x="8775" y="21600"/>
                      <a:pt x="3882" y="19828"/>
                      <a:pt x="0" y="16593"/>
                    </a:cubicBezTo>
                  </a:path>
                  <a:path w="25810" h="21600" stroke="0" extrusionOk="0">
                    <a:moveTo>
                      <a:pt x="25809" y="17971"/>
                    </a:moveTo>
                    <a:cubicBezTo>
                      <a:pt x="22261" y="20337"/>
                      <a:pt x="18092" y="21599"/>
                      <a:pt x="13828" y="21600"/>
                    </a:cubicBezTo>
                    <a:cubicBezTo>
                      <a:pt x="8775" y="21600"/>
                      <a:pt x="3882" y="19828"/>
                      <a:pt x="0" y="16593"/>
                    </a:cubicBezTo>
                    <a:lnTo>
                      <a:pt x="138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8" name="Arc 123"/>
              <p:cNvSpPr>
                <a:spLocks/>
              </p:cNvSpPr>
              <p:nvPr/>
            </p:nvSpPr>
            <p:spPr bwMode="auto">
              <a:xfrm>
                <a:off x="2753" y="3456"/>
                <a:ext cx="10" cy="8"/>
              </a:xfrm>
              <a:custGeom>
                <a:avLst/>
                <a:gdLst>
                  <a:gd name="T0" fmla="*/ 0 w 25810"/>
                  <a:gd name="T1" fmla="*/ 0 h 21600"/>
                  <a:gd name="T2" fmla="*/ 0 w 25810"/>
                  <a:gd name="T3" fmla="*/ 0 h 21600"/>
                  <a:gd name="T4" fmla="*/ 0 w 258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810"/>
                  <a:gd name="T10" fmla="*/ 0 h 21600"/>
                  <a:gd name="T11" fmla="*/ 25810 w 258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10" h="21600" fill="none" extrusionOk="0">
                    <a:moveTo>
                      <a:pt x="25809" y="17971"/>
                    </a:moveTo>
                    <a:cubicBezTo>
                      <a:pt x="22261" y="20337"/>
                      <a:pt x="18092" y="21599"/>
                      <a:pt x="13828" y="21600"/>
                    </a:cubicBezTo>
                    <a:cubicBezTo>
                      <a:pt x="8775" y="21600"/>
                      <a:pt x="3882" y="19828"/>
                      <a:pt x="0" y="16593"/>
                    </a:cubicBezTo>
                  </a:path>
                  <a:path w="25810" h="21600" stroke="0" extrusionOk="0">
                    <a:moveTo>
                      <a:pt x="25809" y="17971"/>
                    </a:moveTo>
                    <a:cubicBezTo>
                      <a:pt x="22261" y="20337"/>
                      <a:pt x="18092" y="21599"/>
                      <a:pt x="13828" y="21600"/>
                    </a:cubicBezTo>
                    <a:cubicBezTo>
                      <a:pt x="8775" y="21600"/>
                      <a:pt x="3882" y="19828"/>
                      <a:pt x="0" y="16593"/>
                    </a:cubicBezTo>
                    <a:lnTo>
                      <a:pt x="13828" y="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9" name="Arc 124"/>
              <p:cNvSpPr>
                <a:spLocks/>
              </p:cNvSpPr>
              <p:nvPr/>
            </p:nvSpPr>
            <p:spPr bwMode="auto">
              <a:xfrm>
                <a:off x="2755" y="3454"/>
                <a:ext cx="10" cy="8"/>
              </a:xfrm>
              <a:custGeom>
                <a:avLst/>
                <a:gdLst>
                  <a:gd name="T0" fmla="*/ 0 w 25810"/>
                  <a:gd name="T1" fmla="*/ 0 h 21600"/>
                  <a:gd name="T2" fmla="*/ 0 w 25810"/>
                  <a:gd name="T3" fmla="*/ 0 h 21600"/>
                  <a:gd name="T4" fmla="*/ 0 w 258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5810"/>
                  <a:gd name="T10" fmla="*/ 0 h 21600"/>
                  <a:gd name="T11" fmla="*/ 25810 w 258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10" h="21600" fill="none" extrusionOk="0">
                    <a:moveTo>
                      <a:pt x="25809" y="17971"/>
                    </a:moveTo>
                    <a:cubicBezTo>
                      <a:pt x="22261" y="20337"/>
                      <a:pt x="18092" y="21599"/>
                      <a:pt x="13828" y="21600"/>
                    </a:cubicBezTo>
                    <a:cubicBezTo>
                      <a:pt x="8775" y="21600"/>
                      <a:pt x="3882" y="19828"/>
                      <a:pt x="0" y="16593"/>
                    </a:cubicBezTo>
                  </a:path>
                  <a:path w="25810" h="21600" stroke="0" extrusionOk="0">
                    <a:moveTo>
                      <a:pt x="25809" y="17971"/>
                    </a:moveTo>
                    <a:cubicBezTo>
                      <a:pt x="22261" y="20337"/>
                      <a:pt x="18092" y="21599"/>
                      <a:pt x="13828" y="21600"/>
                    </a:cubicBezTo>
                    <a:cubicBezTo>
                      <a:pt x="8775" y="21600"/>
                      <a:pt x="3882" y="19828"/>
                      <a:pt x="0" y="16593"/>
                    </a:cubicBezTo>
                    <a:lnTo>
                      <a:pt x="138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0" name="Arc 125"/>
              <p:cNvSpPr>
                <a:spLocks/>
              </p:cNvSpPr>
              <p:nvPr/>
            </p:nvSpPr>
            <p:spPr bwMode="auto">
              <a:xfrm>
                <a:off x="2673" y="3421"/>
                <a:ext cx="9" cy="8"/>
              </a:xfrm>
              <a:custGeom>
                <a:avLst/>
                <a:gdLst>
                  <a:gd name="T0" fmla="*/ 0 w 23272"/>
                  <a:gd name="T1" fmla="*/ 0 h 21600"/>
                  <a:gd name="T2" fmla="*/ 0 w 23272"/>
                  <a:gd name="T3" fmla="*/ 0 h 21600"/>
                  <a:gd name="T4" fmla="*/ 0 w 232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72"/>
                  <a:gd name="T10" fmla="*/ 0 h 21600"/>
                  <a:gd name="T11" fmla="*/ 23272 w 232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72" h="21600" fill="none" extrusionOk="0">
                    <a:moveTo>
                      <a:pt x="0" y="4023"/>
                    </a:moveTo>
                    <a:cubicBezTo>
                      <a:pt x="3663" y="1406"/>
                      <a:pt x="8053" y="-1"/>
                      <a:pt x="12555" y="0"/>
                    </a:cubicBezTo>
                    <a:cubicBezTo>
                      <a:pt x="16314" y="0"/>
                      <a:pt x="20008" y="981"/>
                      <a:pt x="23271" y="2846"/>
                    </a:cubicBezTo>
                  </a:path>
                  <a:path w="23272" h="21600" stroke="0" extrusionOk="0">
                    <a:moveTo>
                      <a:pt x="0" y="4023"/>
                    </a:moveTo>
                    <a:cubicBezTo>
                      <a:pt x="3663" y="1406"/>
                      <a:pt x="8053" y="-1"/>
                      <a:pt x="12555" y="0"/>
                    </a:cubicBezTo>
                    <a:cubicBezTo>
                      <a:pt x="16314" y="0"/>
                      <a:pt x="20008" y="981"/>
                      <a:pt x="23271" y="2846"/>
                    </a:cubicBezTo>
                    <a:lnTo>
                      <a:pt x="12555" y="2160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1" name="Arc 126"/>
              <p:cNvSpPr>
                <a:spLocks/>
              </p:cNvSpPr>
              <p:nvPr/>
            </p:nvSpPr>
            <p:spPr bwMode="auto">
              <a:xfrm>
                <a:off x="2673" y="3422"/>
                <a:ext cx="9" cy="8"/>
              </a:xfrm>
              <a:custGeom>
                <a:avLst/>
                <a:gdLst>
                  <a:gd name="T0" fmla="*/ 0 w 23272"/>
                  <a:gd name="T1" fmla="*/ 0 h 21600"/>
                  <a:gd name="T2" fmla="*/ 0 w 23272"/>
                  <a:gd name="T3" fmla="*/ 0 h 21600"/>
                  <a:gd name="T4" fmla="*/ 0 w 232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72"/>
                  <a:gd name="T10" fmla="*/ 0 h 21600"/>
                  <a:gd name="T11" fmla="*/ 23272 w 232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72" h="21600" fill="none" extrusionOk="0">
                    <a:moveTo>
                      <a:pt x="0" y="4023"/>
                    </a:moveTo>
                    <a:cubicBezTo>
                      <a:pt x="3663" y="1406"/>
                      <a:pt x="8053" y="-1"/>
                      <a:pt x="12555" y="0"/>
                    </a:cubicBezTo>
                    <a:cubicBezTo>
                      <a:pt x="16314" y="0"/>
                      <a:pt x="20008" y="981"/>
                      <a:pt x="23271" y="2846"/>
                    </a:cubicBezTo>
                  </a:path>
                  <a:path w="23272" h="21600" stroke="0" extrusionOk="0">
                    <a:moveTo>
                      <a:pt x="0" y="4023"/>
                    </a:moveTo>
                    <a:cubicBezTo>
                      <a:pt x="3663" y="1406"/>
                      <a:pt x="8053" y="-1"/>
                      <a:pt x="12555" y="0"/>
                    </a:cubicBezTo>
                    <a:cubicBezTo>
                      <a:pt x="16314" y="0"/>
                      <a:pt x="20008" y="981"/>
                      <a:pt x="23271" y="2846"/>
                    </a:cubicBezTo>
                    <a:lnTo>
                      <a:pt x="12555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2" name="Arc 127"/>
              <p:cNvSpPr>
                <a:spLocks/>
              </p:cNvSpPr>
              <p:nvPr/>
            </p:nvSpPr>
            <p:spPr bwMode="auto">
              <a:xfrm>
                <a:off x="2744" y="3411"/>
                <a:ext cx="9" cy="8"/>
              </a:xfrm>
              <a:custGeom>
                <a:avLst/>
                <a:gdLst>
                  <a:gd name="T0" fmla="*/ 0 w 23272"/>
                  <a:gd name="T1" fmla="*/ 0 h 21600"/>
                  <a:gd name="T2" fmla="*/ 0 w 23272"/>
                  <a:gd name="T3" fmla="*/ 0 h 21600"/>
                  <a:gd name="T4" fmla="*/ 0 w 232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72"/>
                  <a:gd name="T10" fmla="*/ 0 h 21600"/>
                  <a:gd name="T11" fmla="*/ 23272 w 232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72" h="21600" fill="none" extrusionOk="0">
                    <a:moveTo>
                      <a:pt x="0" y="4023"/>
                    </a:moveTo>
                    <a:cubicBezTo>
                      <a:pt x="3663" y="1406"/>
                      <a:pt x="8053" y="-1"/>
                      <a:pt x="12555" y="0"/>
                    </a:cubicBezTo>
                    <a:cubicBezTo>
                      <a:pt x="16314" y="0"/>
                      <a:pt x="20008" y="981"/>
                      <a:pt x="23271" y="2846"/>
                    </a:cubicBezTo>
                  </a:path>
                  <a:path w="23272" h="21600" stroke="0" extrusionOk="0">
                    <a:moveTo>
                      <a:pt x="0" y="4023"/>
                    </a:moveTo>
                    <a:cubicBezTo>
                      <a:pt x="3663" y="1406"/>
                      <a:pt x="8053" y="-1"/>
                      <a:pt x="12555" y="0"/>
                    </a:cubicBezTo>
                    <a:cubicBezTo>
                      <a:pt x="16314" y="0"/>
                      <a:pt x="20008" y="981"/>
                      <a:pt x="23271" y="2846"/>
                    </a:cubicBezTo>
                    <a:lnTo>
                      <a:pt x="12555" y="21600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3" name="Arc 128"/>
              <p:cNvSpPr>
                <a:spLocks/>
              </p:cNvSpPr>
              <p:nvPr/>
            </p:nvSpPr>
            <p:spPr bwMode="auto">
              <a:xfrm>
                <a:off x="2743" y="3412"/>
                <a:ext cx="9" cy="8"/>
              </a:xfrm>
              <a:custGeom>
                <a:avLst/>
                <a:gdLst>
                  <a:gd name="T0" fmla="*/ 0 w 23272"/>
                  <a:gd name="T1" fmla="*/ 0 h 21600"/>
                  <a:gd name="T2" fmla="*/ 0 w 23272"/>
                  <a:gd name="T3" fmla="*/ 0 h 21600"/>
                  <a:gd name="T4" fmla="*/ 0 w 232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72"/>
                  <a:gd name="T10" fmla="*/ 0 h 21600"/>
                  <a:gd name="T11" fmla="*/ 23272 w 232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72" h="21600" fill="none" extrusionOk="0">
                    <a:moveTo>
                      <a:pt x="0" y="4023"/>
                    </a:moveTo>
                    <a:cubicBezTo>
                      <a:pt x="3663" y="1406"/>
                      <a:pt x="8053" y="-1"/>
                      <a:pt x="12555" y="0"/>
                    </a:cubicBezTo>
                    <a:cubicBezTo>
                      <a:pt x="16314" y="0"/>
                      <a:pt x="20008" y="981"/>
                      <a:pt x="23271" y="2846"/>
                    </a:cubicBezTo>
                  </a:path>
                  <a:path w="23272" h="21600" stroke="0" extrusionOk="0">
                    <a:moveTo>
                      <a:pt x="0" y="4023"/>
                    </a:moveTo>
                    <a:cubicBezTo>
                      <a:pt x="3663" y="1406"/>
                      <a:pt x="8053" y="-1"/>
                      <a:pt x="12555" y="0"/>
                    </a:cubicBezTo>
                    <a:cubicBezTo>
                      <a:pt x="16314" y="0"/>
                      <a:pt x="20008" y="981"/>
                      <a:pt x="23271" y="2846"/>
                    </a:cubicBezTo>
                    <a:lnTo>
                      <a:pt x="12555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4" name="Arc 129"/>
              <p:cNvSpPr>
                <a:spLocks/>
              </p:cNvSpPr>
              <p:nvPr/>
            </p:nvSpPr>
            <p:spPr bwMode="auto">
              <a:xfrm>
                <a:off x="2733" y="3396"/>
                <a:ext cx="8" cy="10"/>
              </a:xfrm>
              <a:custGeom>
                <a:avLst/>
                <a:gdLst>
                  <a:gd name="T0" fmla="*/ 0 w 21600"/>
                  <a:gd name="T1" fmla="*/ 0 h 25810"/>
                  <a:gd name="T2" fmla="*/ 0 w 21600"/>
                  <a:gd name="T3" fmla="*/ 0 h 25810"/>
                  <a:gd name="T4" fmla="*/ 0 w 21600"/>
                  <a:gd name="T5" fmla="*/ 0 h 258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810"/>
                  <a:gd name="T11" fmla="*/ 21600 w 21600"/>
                  <a:gd name="T12" fmla="*/ 25810 h 25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810" fill="none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</a:path>
                  <a:path w="21600" h="25810" stroke="0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  <a:lnTo>
                      <a:pt x="0" y="13828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5" name="Arc 130"/>
              <p:cNvSpPr>
                <a:spLocks/>
              </p:cNvSpPr>
              <p:nvPr/>
            </p:nvSpPr>
            <p:spPr bwMode="auto">
              <a:xfrm>
                <a:off x="2730" y="3395"/>
                <a:ext cx="8" cy="10"/>
              </a:xfrm>
              <a:custGeom>
                <a:avLst/>
                <a:gdLst>
                  <a:gd name="T0" fmla="*/ 0 w 21600"/>
                  <a:gd name="T1" fmla="*/ 0 h 25810"/>
                  <a:gd name="T2" fmla="*/ 0 w 21600"/>
                  <a:gd name="T3" fmla="*/ 0 h 25810"/>
                  <a:gd name="T4" fmla="*/ 0 w 21600"/>
                  <a:gd name="T5" fmla="*/ 0 h 258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810"/>
                  <a:gd name="T11" fmla="*/ 21600 w 21600"/>
                  <a:gd name="T12" fmla="*/ 25810 h 25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810" fill="none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</a:path>
                  <a:path w="21600" h="25810" stroke="0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  <a:lnTo>
                      <a:pt x="0" y="1382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6" name="Arc 131"/>
              <p:cNvSpPr>
                <a:spLocks/>
              </p:cNvSpPr>
              <p:nvPr/>
            </p:nvSpPr>
            <p:spPr bwMode="auto">
              <a:xfrm>
                <a:off x="2686" y="3408"/>
                <a:ext cx="8" cy="9"/>
              </a:xfrm>
              <a:custGeom>
                <a:avLst/>
                <a:gdLst>
                  <a:gd name="T0" fmla="*/ 0 w 21600"/>
                  <a:gd name="T1" fmla="*/ 0 h 23272"/>
                  <a:gd name="T2" fmla="*/ 0 w 21600"/>
                  <a:gd name="T3" fmla="*/ 0 h 23272"/>
                  <a:gd name="T4" fmla="*/ 0 w 21600"/>
                  <a:gd name="T5" fmla="*/ 0 h 232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272"/>
                  <a:gd name="T11" fmla="*/ 21600 w 21600"/>
                  <a:gd name="T12" fmla="*/ 23272 h 23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272" fill="none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</a:path>
                  <a:path w="21600" h="23272" stroke="0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  <a:lnTo>
                      <a:pt x="21600" y="12555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7" name="Arc 132"/>
              <p:cNvSpPr>
                <a:spLocks/>
              </p:cNvSpPr>
              <p:nvPr/>
            </p:nvSpPr>
            <p:spPr bwMode="auto">
              <a:xfrm>
                <a:off x="2688" y="3408"/>
                <a:ext cx="8" cy="9"/>
              </a:xfrm>
              <a:custGeom>
                <a:avLst/>
                <a:gdLst>
                  <a:gd name="T0" fmla="*/ 0 w 21600"/>
                  <a:gd name="T1" fmla="*/ 0 h 23272"/>
                  <a:gd name="T2" fmla="*/ 0 w 21600"/>
                  <a:gd name="T3" fmla="*/ 0 h 23272"/>
                  <a:gd name="T4" fmla="*/ 0 w 21600"/>
                  <a:gd name="T5" fmla="*/ 0 h 232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272"/>
                  <a:gd name="T11" fmla="*/ 21600 w 21600"/>
                  <a:gd name="T12" fmla="*/ 23272 h 23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272" fill="none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</a:path>
                  <a:path w="21600" h="23272" stroke="0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  <a:lnTo>
                      <a:pt x="21600" y="1255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8" name="Arc 133"/>
              <p:cNvSpPr>
                <a:spLocks/>
              </p:cNvSpPr>
              <p:nvPr/>
            </p:nvSpPr>
            <p:spPr bwMode="auto">
              <a:xfrm>
                <a:off x="2695" y="3476"/>
                <a:ext cx="8" cy="9"/>
              </a:xfrm>
              <a:custGeom>
                <a:avLst/>
                <a:gdLst>
                  <a:gd name="T0" fmla="*/ 0 w 21600"/>
                  <a:gd name="T1" fmla="*/ 0 h 23272"/>
                  <a:gd name="T2" fmla="*/ 0 w 21600"/>
                  <a:gd name="T3" fmla="*/ 0 h 23272"/>
                  <a:gd name="T4" fmla="*/ 0 w 21600"/>
                  <a:gd name="T5" fmla="*/ 0 h 232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272"/>
                  <a:gd name="T11" fmla="*/ 21600 w 21600"/>
                  <a:gd name="T12" fmla="*/ 23272 h 23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272" fill="none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</a:path>
                  <a:path w="21600" h="23272" stroke="0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  <a:lnTo>
                      <a:pt x="21600" y="12555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9" name="Arc 134"/>
              <p:cNvSpPr>
                <a:spLocks/>
              </p:cNvSpPr>
              <p:nvPr/>
            </p:nvSpPr>
            <p:spPr bwMode="auto">
              <a:xfrm>
                <a:off x="2696" y="3477"/>
                <a:ext cx="8" cy="9"/>
              </a:xfrm>
              <a:custGeom>
                <a:avLst/>
                <a:gdLst>
                  <a:gd name="T0" fmla="*/ 0 w 21600"/>
                  <a:gd name="T1" fmla="*/ 0 h 23272"/>
                  <a:gd name="T2" fmla="*/ 0 w 21600"/>
                  <a:gd name="T3" fmla="*/ 0 h 23272"/>
                  <a:gd name="T4" fmla="*/ 0 w 21600"/>
                  <a:gd name="T5" fmla="*/ 0 h 232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272"/>
                  <a:gd name="T11" fmla="*/ 21600 w 21600"/>
                  <a:gd name="T12" fmla="*/ 23272 h 23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272" fill="none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</a:path>
                  <a:path w="21600" h="23272" stroke="0" extrusionOk="0">
                    <a:moveTo>
                      <a:pt x="2846" y="23271"/>
                    </a:moveTo>
                    <a:cubicBezTo>
                      <a:pt x="981" y="20008"/>
                      <a:pt x="0" y="16314"/>
                      <a:pt x="0" y="12555"/>
                    </a:cubicBezTo>
                    <a:cubicBezTo>
                      <a:pt x="-1" y="8053"/>
                      <a:pt x="1406" y="3663"/>
                      <a:pt x="4023" y="0"/>
                    </a:cubicBezTo>
                    <a:lnTo>
                      <a:pt x="21600" y="1255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0" name="Arc 135"/>
              <p:cNvSpPr>
                <a:spLocks/>
              </p:cNvSpPr>
              <p:nvPr/>
            </p:nvSpPr>
            <p:spPr bwMode="auto">
              <a:xfrm>
                <a:off x="2741" y="3464"/>
                <a:ext cx="8" cy="10"/>
              </a:xfrm>
              <a:custGeom>
                <a:avLst/>
                <a:gdLst>
                  <a:gd name="T0" fmla="*/ 0 w 21600"/>
                  <a:gd name="T1" fmla="*/ 0 h 25810"/>
                  <a:gd name="T2" fmla="*/ 0 w 21600"/>
                  <a:gd name="T3" fmla="*/ 0 h 25810"/>
                  <a:gd name="T4" fmla="*/ 0 w 21600"/>
                  <a:gd name="T5" fmla="*/ 0 h 258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810"/>
                  <a:gd name="T11" fmla="*/ 21600 w 21600"/>
                  <a:gd name="T12" fmla="*/ 25810 h 25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810" fill="none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</a:path>
                  <a:path w="21600" h="25810" stroke="0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  <a:lnTo>
                      <a:pt x="0" y="13828"/>
                    </a:lnTo>
                    <a:close/>
                  </a:path>
                </a:pathLst>
              </a:custGeom>
              <a:solidFill>
                <a:srgbClr val="777C89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1" name="Arc 136"/>
              <p:cNvSpPr>
                <a:spLocks/>
              </p:cNvSpPr>
              <p:nvPr/>
            </p:nvSpPr>
            <p:spPr bwMode="auto">
              <a:xfrm>
                <a:off x="2740" y="3464"/>
                <a:ext cx="8" cy="10"/>
              </a:xfrm>
              <a:custGeom>
                <a:avLst/>
                <a:gdLst>
                  <a:gd name="T0" fmla="*/ 0 w 21600"/>
                  <a:gd name="T1" fmla="*/ 0 h 25810"/>
                  <a:gd name="T2" fmla="*/ 0 w 21600"/>
                  <a:gd name="T3" fmla="*/ 0 h 25810"/>
                  <a:gd name="T4" fmla="*/ 0 w 21600"/>
                  <a:gd name="T5" fmla="*/ 0 h 258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810"/>
                  <a:gd name="T11" fmla="*/ 21600 w 21600"/>
                  <a:gd name="T12" fmla="*/ 25810 h 258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810" fill="none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</a:path>
                  <a:path w="21600" h="25810" stroke="0" extrusionOk="0">
                    <a:moveTo>
                      <a:pt x="16593" y="0"/>
                    </a:moveTo>
                    <a:cubicBezTo>
                      <a:pt x="19828" y="3882"/>
                      <a:pt x="21600" y="8775"/>
                      <a:pt x="21600" y="13828"/>
                    </a:cubicBezTo>
                    <a:cubicBezTo>
                      <a:pt x="21600" y="18092"/>
                      <a:pt x="20337" y="22261"/>
                      <a:pt x="17971" y="25809"/>
                    </a:cubicBezTo>
                    <a:lnTo>
                      <a:pt x="0" y="1382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2" name="Oval 137"/>
              <p:cNvSpPr>
                <a:spLocks noChangeArrowheads="1"/>
              </p:cNvSpPr>
              <p:nvPr/>
            </p:nvSpPr>
            <p:spPr bwMode="auto">
              <a:xfrm>
                <a:off x="2696" y="3420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3" name="Oval 138"/>
              <p:cNvSpPr>
                <a:spLocks noChangeArrowheads="1"/>
              </p:cNvSpPr>
              <p:nvPr/>
            </p:nvSpPr>
            <p:spPr bwMode="auto">
              <a:xfrm>
                <a:off x="2697" y="3422"/>
                <a:ext cx="38" cy="37"/>
              </a:xfrm>
              <a:prstGeom prst="ellipse">
                <a:avLst/>
              </a:prstGeom>
              <a:solidFill>
                <a:srgbClr val="A5ABBE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4" name="Oval 139"/>
              <p:cNvSpPr>
                <a:spLocks noChangeArrowheads="1"/>
              </p:cNvSpPr>
              <p:nvPr/>
            </p:nvSpPr>
            <p:spPr bwMode="auto">
              <a:xfrm>
                <a:off x="2708" y="3432"/>
                <a:ext cx="18" cy="1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5" name="Oval 140"/>
              <p:cNvSpPr>
                <a:spLocks noChangeArrowheads="1"/>
              </p:cNvSpPr>
              <p:nvPr/>
            </p:nvSpPr>
            <p:spPr bwMode="auto">
              <a:xfrm>
                <a:off x="2708" y="3434"/>
                <a:ext cx="16" cy="16"/>
              </a:xfrm>
              <a:prstGeom prst="ellipse">
                <a:avLst/>
              </a:prstGeom>
              <a:solidFill>
                <a:srgbClr val="777C8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66" name="Freeform 141"/>
              <p:cNvSpPr>
                <a:spLocks/>
              </p:cNvSpPr>
              <p:nvPr/>
            </p:nvSpPr>
            <p:spPr bwMode="auto">
              <a:xfrm>
                <a:off x="2825" y="3295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5 h 17"/>
                  <a:gd name="T4" fmla="*/ 16 w 17"/>
                  <a:gd name="T5" fmla="*/ 10 h 17"/>
                  <a:gd name="T6" fmla="*/ 12 w 17"/>
                  <a:gd name="T7" fmla="*/ 16 h 17"/>
                  <a:gd name="T8" fmla="*/ 8 w 17"/>
                  <a:gd name="T9" fmla="*/ 16 h 17"/>
                  <a:gd name="T10" fmla="*/ 4 w 17"/>
                  <a:gd name="T11" fmla="*/ 16 h 17"/>
                  <a:gd name="T12" fmla="*/ 0 w 17"/>
                  <a:gd name="T13" fmla="*/ 16 h 17"/>
                  <a:gd name="T14" fmla="*/ 12 w 17"/>
                  <a:gd name="T15" fmla="*/ 0 h 17"/>
                  <a:gd name="T16" fmla="*/ 16 w 17"/>
                  <a:gd name="T17" fmla="*/ 0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16" y="0"/>
                    </a:moveTo>
                    <a:lnTo>
                      <a:pt x="16" y="5"/>
                    </a:lnTo>
                    <a:lnTo>
                      <a:pt x="16" y="10"/>
                    </a:lnTo>
                    <a:lnTo>
                      <a:pt x="12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12" y="0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7" name="Freeform 142"/>
              <p:cNvSpPr>
                <a:spLocks/>
              </p:cNvSpPr>
              <p:nvPr/>
            </p:nvSpPr>
            <p:spPr bwMode="auto">
              <a:xfrm>
                <a:off x="2810" y="3260"/>
                <a:ext cx="17" cy="17"/>
              </a:xfrm>
              <a:custGeom>
                <a:avLst/>
                <a:gdLst>
                  <a:gd name="T0" fmla="*/ 0 w 17"/>
                  <a:gd name="T1" fmla="*/ 8 h 17"/>
                  <a:gd name="T2" fmla="*/ 5 w 17"/>
                  <a:gd name="T3" fmla="*/ 4 h 17"/>
                  <a:gd name="T4" fmla="*/ 8 w 17"/>
                  <a:gd name="T5" fmla="*/ 0 h 17"/>
                  <a:gd name="T6" fmla="*/ 10 w 17"/>
                  <a:gd name="T7" fmla="*/ 0 h 17"/>
                  <a:gd name="T8" fmla="*/ 13 w 17"/>
                  <a:gd name="T9" fmla="*/ 0 h 17"/>
                  <a:gd name="T10" fmla="*/ 16 w 17"/>
                  <a:gd name="T11" fmla="*/ 4 h 17"/>
                  <a:gd name="T12" fmla="*/ 16 w 17"/>
                  <a:gd name="T13" fmla="*/ 12 h 17"/>
                  <a:gd name="T14" fmla="*/ 10 w 17"/>
                  <a:gd name="T15" fmla="*/ 16 h 17"/>
                  <a:gd name="T16" fmla="*/ 0 w 17"/>
                  <a:gd name="T17" fmla="*/ 8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0" y="8"/>
                    </a:moveTo>
                    <a:lnTo>
                      <a:pt x="5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4"/>
                    </a:lnTo>
                    <a:lnTo>
                      <a:pt x="16" y="12"/>
                    </a:lnTo>
                    <a:lnTo>
                      <a:pt x="10" y="16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7" name="Freeform 143"/>
            <p:cNvSpPr>
              <a:spLocks/>
            </p:cNvSpPr>
            <p:nvPr/>
          </p:nvSpPr>
          <p:spPr bwMode="auto">
            <a:xfrm>
              <a:off x="2976" y="2832"/>
              <a:ext cx="100" cy="121"/>
            </a:xfrm>
            <a:custGeom>
              <a:avLst/>
              <a:gdLst>
                <a:gd name="T0" fmla="*/ 0 w 100"/>
                <a:gd name="T1" fmla="*/ 82 h 121"/>
                <a:gd name="T2" fmla="*/ 67 w 100"/>
                <a:gd name="T3" fmla="*/ 0 h 121"/>
                <a:gd name="T4" fmla="*/ 99 w 100"/>
                <a:gd name="T5" fmla="*/ 120 h 121"/>
                <a:gd name="T6" fmla="*/ 0 w 100"/>
                <a:gd name="T7" fmla="*/ 82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121"/>
                <a:gd name="T14" fmla="*/ 100 w 100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121">
                  <a:moveTo>
                    <a:pt x="0" y="82"/>
                  </a:moveTo>
                  <a:lnTo>
                    <a:pt x="67" y="0"/>
                  </a:lnTo>
                  <a:lnTo>
                    <a:pt x="99" y="120"/>
                  </a:lnTo>
                  <a:lnTo>
                    <a:pt x="0" y="82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144"/>
            <p:cNvSpPr>
              <a:spLocks noChangeShapeType="1"/>
            </p:cNvSpPr>
            <p:nvPr/>
          </p:nvSpPr>
          <p:spPr bwMode="auto">
            <a:xfrm flipV="1">
              <a:off x="1728" y="2928"/>
              <a:ext cx="100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69" name="Group 145"/>
            <p:cNvGrpSpPr>
              <a:grpSpLocks/>
            </p:cNvGrpSpPr>
            <p:nvPr/>
          </p:nvGrpSpPr>
          <p:grpSpPr bwMode="auto">
            <a:xfrm>
              <a:off x="1824" y="2064"/>
              <a:ext cx="2064" cy="1392"/>
              <a:chOff x="1824" y="2064"/>
              <a:chExt cx="2064" cy="1392"/>
            </a:xfrm>
          </p:grpSpPr>
          <p:sp>
            <p:nvSpPr>
              <p:cNvPr id="26670" name="Line 146"/>
              <p:cNvSpPr>
                <a:spLocks noChangeShapeType="1"/>
              </p:cNvSpPr>
              <p:nvPr/>
            </p:nvSpPr>
            <p:spPr bwMode="auto">
              <a:xfrm flipV="1">
                <a:off x="3264" y="2880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Line 147"/>
              <p:cNvSpPr>
                <a:spLocks noChangeShapeType="1"/>
              </p:cNvSpPr>
              <p:nvPr/>
            </p:nvSpPr>
            <p:spPr bwMode="auto">
              <a:xfrm>
                <a:off x="3264" y="3456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Line 148"/>
              <p:cNvSpPr>
                <a:spLocks noChangeShapeType="1"/>
              </p:cNvSpPr>
              <p:nvPr/>
            </p:nvSpPr>
            <p:spPr bwMode="auto">
              <a:xfrm>
                <a:off x="3888" y="2064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Line 149"/>
              <p:cNvSpPr>
                <a:spLocks noChangeShapeType="1"/>
              </p:cNvSpPr>
              <p:nvPr/>
            </p:nvSpPr>
            <p:spPr bwMode="auto">
              <a:xfrm flipV="1">
                <a:off x="1824" y="2064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4" name="Line 150"/>
              <p:cNvSpPr>
                <a:spLocks noChangeShapeType="1"/>
              </p:cNvSpPr>
              <p:nvPr/>
            </p:nvSpPr>
            <p:spPr bwMode="auto">
              <a:xfrm>
                <a:off x="1824" y="3456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Line 151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29" name="Rectangle 297"/>
          <p:cNvSpPr>
            <a:spLocks noChangeArrowheads="1"/>
          </p:cNvSpPr>
          <p:nvPr/>
        </p:nvSpPr>
        <p:spPr bwMode="auto">
          <a:xfrm>
            <a:off x="684213" y="1268413"/>
            <a:ext cx="777240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Пакеты анализируются  между канальным и сетевым уровнем</a:t>
            </a:r>
            <a:endParaRPr lang="en-US" sz="24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Таблицы состояний (</a:t>
            </a:r>
            <a:r>
              <a:rPr lang="en-US" sz="2400">
                <a:latin typeface="Times New Roman" pitchFamily="18" charset="0"/>
              </a:rPr>
              <a:t>State tables</a:t>
            </a:r>
            <a:r>
              <a:rPr lang="ru-RU" sz="2400">
                <a:latin typeface="Times New Roman" pitchFamily="18" charset="0"/>
              </a:rPr>
              <a:t>) создаются для того, чтобы сохранять информацию о соединении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0625"/>
          </a:xfrm>
        </p:spPr>
        <p:txBody>
          <a:bodyPr/>
          <a:lstStyle/>
          <a:p>
            <a:pPr eaLnBrk="1" hangingPunct="1"/>
            <a:r>
              <a:rPr lang="ru-RU" sz="3600" b="1">
                <a:latin typeface=" Arial"/>
              </a:rPr>
              <a:t>Технология Stateful </a:t>
            </a:r>
            <a:r>
              <a:rPr lang="en-US" sz="3600" b="1">
                <a:latin typeface=" Arial"/>
              </a:rPr>
              <a:t>I</a:t>
            </a:r>
            <a:r>
              <a:rPr lang="ru-RU" sz="3600" b="1">
                <a:latin typeface=" Arial"/>
              </a:rPr>
              <a:t>nspection</a:t>
            </a:r>
            <a:br>
              <a:rPr lang="ru-RU" sz="3600" b="1">
                <a:latin typeface=" Arial"/>
              </a:rPr>
            </a:br>
            <a:endParaRPr lang="ru-RU" sz="3600" b="1">
              <a:latin typeface=" Arial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692150"/>
            <a:ext cx="91440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>
                <a:latin typeface="Times New Roman" pitchFamily="18" charset="0"/>
              </a:rPr>
              <a:t>В таблице хранится следующая информация о соединении</a:t>
            </a:r>
            <a:r>
              <a:rPr lang="en-US" sz="2400" b="1">
                <a:latin typeface="Times New Roman" pitchFamily="18" charset="0"/>
              </a:rPr>
              <a:t>:</a:t>
            </a:r>
            <a:r>
              <a:rPr lang="ru-RU" sz="240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уникальный идентификатор сессии для соединения,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состояние соединения (рукопожатие, установлено, закрыто),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текущие значения номеров последовательностей пакетов,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IP</a:t>
            </a:r>
            <a:r>
              <a:rPr lang="ru-RU" sz="2400">
                <a:latin typeface="Times New Roman" pitchFamily="18" charset="0"/>
              </a:rPr>
              <a:t>- адреса источника и назначения,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тип протокола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порт источника и порт назначения транспортного протокола,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физический сетевой интерфейс, с которого ожидается поступление очередного сетевого пакета,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время жизни виртуального соединения в случае отсутствия активности.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ru-RU"/>
              <a:t>Пример</a:t>
            </a:r>
            <a:endParaRPr lang="en-US"/>
          </a:p>
        </p:txBody>
      </p:sp>
      <p:sp>
        <p:nvSpPr>
          <p:cNvPr id="28675" name="Прямоугольник 2"/>
          <p:cNvSpPr>
            <a:spLocks noChangeArrowheads="1"/>
          </p:cNvSpPr>
          <p:nvPr/>
        </p:nvSpPr>
        <p:spPr bwMode="auto">
          <a:xfrm>
            <a:off x="107950" y="949325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class-map </a:t>
            </a:r>
            <a:r>
              <a:rPr lang="en-US" sz="1400" dirty="0" err="1"/>
              <a:t>inspection_default</a:t>
            </a:r>
            <a:endParaRPr lang="en-US" sz="1400" dirty="0"/>
          </a:p>
          <a:p>
            <a:r>
              <a:rPr lang="en-US" sz="1400" dirty="0"/>
              <a:t> match default-inspection-traffic</a:t>
            </a:r>
          </a:p>
          <a:p>
            <a:r>
              <a:rPr lang="en-US" sz="1400" dirty="0"/>
              <a:t>class-map class-conn-param-tcp-01</a:t>
            </a:r>
          </a:p>
          <a:p>
            <a:r>
              <a:rPr lang="en-US" sz="1400" dirty="0"/>
              <a:t>!</a:t>
            </a:r>
          </a:p>
          <a:p>
            <a:r>
              <a:rPr lang="en-US" sz="1400" dirty="0"/>
              <a:t>!</a:t>
            </a:r>
          </a:p>
          <a:p>
            <a:r>
              <a:rPr lang="en-US" sz="1400" dirty="0"/>
              <a:t>policy-map type inspect </a:t>
            </a:r>
            <a:r>
              <a:rPr lang="en-US" sz="1400" dirty="0" err="1"/>
              <a:t>dns</a:t>
            </a:r>
            <a:r>
              <a:rPr lang="en-US" sz="1400" dirty="0"/>
              <a:t> </a:t>
            </a:r>
            <a:r>
              <a:rPr lang="en-US" sz="1400" dirty="0" err="1"/>
              <a:t>preset_dns_map</a:t>
            </a:r>
            <a:endParaRPr lang="en-US" sz="1400" dirty="0"/>
          </a:p>
          <a:p>
            <a:r>
              <a:rPr lang="en-US" sz="1400" dirty="0"/>
              <a:t> parameters</a:t>
            </a:r>
          </a:p>
          <a:p>
            <a:r>
              <a:rPr lang="en-US" sz="1400" dirty="0"/>
              <a:t>  message-length maximum 512</a:t>
            </a:r>
          </a:p>
          <a:p>
            <a:r>
              <a:rPr lang="en-US" sz="1400" dirty="0"/>
              <a:t>policy-map policy-</a:t>
            </a:r>
            <a:r>
              <a:rPr lang="en-US" sz="1400" dirty="0" err="1"/>
              <a:t>conn</a:t>
            </a:r>
            <a:r>
              <a:rPr lang="en-US" sz="1400" dirty="0"/>
              <a:t>-</a:t>
            </a:r>
            <a:r>
              <a:rPr lang="en-US" sz="1400" dirty="0" err="1"/>
              <a:t>param</a:t>
            </a:r>
            <a:r>
              <a:rPr lang="en-US" sz="1400" dirty="0"/>
              <a:t>-INSIDE</a:t>
            </a:r>
          </a:p>
          <a:p>
            <a:r>
              <a:rPr lang="en-US" sz="1400" dirty="0"/>
              <a:t> class class-conn-param-tcp-01</a:t>
            </a:r>
          </a:p>
          <a:p>
            <a:r>
              <a:rPr lang="en-US" sz="1400" dirty="0"/>
              <a:t>  set connection per-client-max 10 per-client-embryonic-max 20 random-sequence-number disable</a:t>
            </a:r>
          </a:p>
          <a:p>
            <a:r>
              <a:rPr lang="en-US" sz="1400" dirty="0"/>
              <a:t>policy-map </a:t>
            </a:r>
            <a:r>
              <a:rPr lang="en-US" sz="1400" dirty="0" err="1"/>
              <a:t>global_policy</a:t>
            </a:r>
            <a:endParaRPr lang="en-US" sz="1400" dirty="0"/>
          </a:p>
          <a:p>
            <a:r>
              <a:rPr lang="en-US" sz="1400" dirty="0"/>
              <a:t> class </a:t>
            </a:r>
            <a:r>
              <a:rPr lang="en-US" sz="1400" dirty="0" err="1"/>
              <a:t>inspection_default</a:t>
            </a:r>
            <a:endParaRPr lang="en-US" sz="1400" dirty="0"/>
          </a:p>
          <a:p>
            <a:r>
              <a:rPr lang="en-US" sz="1400" dirty="0"/>
              <a:t>  inspect </a:t>
            </a:r>
            <a:r>
              <a:rPr lang="en-US" sz="1400" dirty="0" err="1"/>
              <a:t>dns</a:t>
            </a:r>
            <a:r>
              <a:rPr lang="en-US" sz="1400" dirty="0"/>
              <a:t> </a:t>
            </a:r>
            <a:r>
              <a:rPr lang="en-US" sz="1400" dirty="0" err="1"/>
              <a:t>preset_dns_map</a:t>
            </a:r>
            <a:endParaRPr lang="en-US" sz="1400" dirty="0"/>
          </a:p>
          <a:p>
            <a:r>
              <a:rPr lang="en-US" sz="1400" dirty="0"/>
              <a:t>  inspect ftp</a:t>
            </a:r>
          </a:p>
          <a:p>
            <a:r>
              <a:rPr lang="en-US" sz="1400" dirty="0"/>
              <a:t>  inspect h323 h225</a:t>
            </a:r>
          </a:p>
          <a:p>
            <a:r>
              <a:rPr lang="en-US" sz="1400" dirty="0"/>
              <a:t>  inspect h323 </a:t>
            </a:r>
            <a:r>
              <a:rPr lang="en-US" sz="1400" dirty="0" err="1"/>
              <a:t>ras</a:t>
            </a:r>
            <a:endParaRPr lang="en-US" sz="1400" dirty="0"/>
          </a:p>
          <a:p>
            <a:r>
              <a:rPr lang="en-US" sz="1400" dirty="0"/>
              <a:t>  inspect </a:t>
            </a:r>
            <a:r>
              <a:rPr lang="en-US" sz="1400" dirty="0" err="1"/>
              <a:t>rsh</a:t>
            </a:r>
            <a:endParaRPr lang="en-US" sz="1400" dirty="0"/>
          </a:p>
          <a:p>
            <a:r>
              <a:rPr lang="en-US" sz="1400" dirty="0"/>
              <a:t>  inspect </a:t>
            </a:r>
            <a:r>
              <a:rPr lang="en-US" sz="1400" dirty="0" err="1"/>
              <a:t>rtsp</a:t>
            </a:r>
            <a:endParaRPr lang="en-US" sz="1400" dirty="0"/>
          </a:p>
          <a:p>
            <a:r>
              <a:rPr lang="en-US" sz="1400" dirty="0"/>
              <a:t>  inspect </a:t>
            </a:r>
            <a:r>
              <a:rPr lang="en-US" sz="1400" dirty="0" err="1"/>
              <a:t>sqlnet</a:t>
            </a:r>
            <a:endParaRPr lang="en-US" sz="1400" dirty="0"/>
          </a:p>
          <a:p>
            <a:r>
              <a:rPr lang="en-US" sz="1400" dirty="0"/>
              <a:t>  inspect skinny</a:t>
            </a:r>
          </a:p>
          <a:p>
            <a:r>
              <a:rPr lang="en-US" sz="1400" dirty="0"/>
              <a:t>  inspect </a:t>
            </a:r>
            <a:r>
              <a:rPr lang="en-US" sz="1400" dirty="0" err="1"/>
              <a:t>sunrpc</a:t>
            </a:r>
            <a:endParaRPr lang="en-US" sz="1400" dirty="0"/>
          </a:p>
          <a:p>
            <a:r>
              <a:rPr lang="en-US" sz="1400" dirty="0"/>
              <a:t>  inspect </a:t>
            </a:r>
            <a:r>
              <a:rPr lang="en-US" sz="1400" dirty="0" err="1"/>
              <a:t>xdmcp</a:t>
            </a:r>
            <a:endParaRPr lang="en-US" sz="1400" dirty="0"/>
          </a:p>
          <a:p>
            <a:r>
              <a:rPr lang="en-US" sz="1400" dirty="0"/>
              <a:t>  inspect sip</a:t>
            </a:r>
          </a:p>
          <a:p>
            <a:r>
              <a:rPr lang="en-US" sz="1400" dirty="0"/>
              <a:t>  inspect </a:t>
            </a:r>
            <a:r>
              <a:rPr lang="en-US" sz="1400" dirty="0" err="1"/>
              <a:t>netbios</a:t>
            </a:r>
            <a:endParaRPr lang="en-US" sz="1400" dirty="0"/>
          </a:p>
          <a:p>
            <a:r>
              <a:rPr lang="en-US" sz="1400" dirty="0"/>
              <a:t>  inspect </a:t>
            </a:r>
            <a:r>
              <a:rPr lang="en-US" sz="1400" dirty="0" err="1"/>
              <a:t>tftp</a:t>
            </a:r>
            <a:endParaRPr lang="en-US" sz="1400" dirty="0"/>
          </a:p>
          <a:p>
            <a:r>
              <a:rPr lang="en-US" sz="1400" dirty="0"/>
              <a:t>  inspect </a:t>
            </a:r>
            <a:r>
              <a:rPr lang="en-US" sz="1400" dirty="0" err="1"/>
              <a:t>ip</a:t>
            </a:r>
            <a:r>
              <a:rPr lang="en-US" sz="1400" dirty="0"/>
              <a:t>-options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>
                <a:effectLst>
                  <a:outerShdw blurRad="38100" dist="38100" dir="2700000" algn="tl">
                    <a:srgbClr val="C0C0C0"/>
                  </a:outerShdw>
                </a:effectLst>
                <a:latin typeface=" Arial"/>
                <a:cs typeface="Times New Roman" pitchFamily="18" charset="0"/>
              </a:rPr>
              <a:t>Шлюзы сеансового уровня</a:t>
            </a: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9699" name="Text Box 23"/>
          <p:cNvSpPr txBox="1">
            <a:spLocks noChangeArrowheads="1"/>
          </p:cNvSpPr>
          <p:nvPr/>
        </p:nvSpPr>
        <p:spPr bwMode="auto">
          <a:xfrm>
            <a:off x="0" y="1143000"/>
            <a:ext cx="9144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Преимущества</a:t>
            </a:r>
            <a:endParaRPr lang="en-US" sz="2400" b="1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</a:pPr>
            <a:r>
              <a:rPr lang="ru-RU" sz="240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ru-RU" sz="2400">
                <a:latin typeface="Times New Roman" pitchFamily="18" charset="0"/>
              </a:rPr>
              <a:t>  Контролируют сессию в целом, что обеспечивает большую защищенность по сравнению с фильтрами пакетов</a:t>
            </a:r>
            <a:r>
              <a:rPr lang="ru-RU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  разрешает прохождение пакетов только для установленных соединений</a:t>
            </a:r>
            <a:r>
              <a:rPr lang="ru-RU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ru-RU" sz="2400" b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Недостатки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полнофункциональная инспекция возможна только для 4-уровня </a:t>
            </a:r>
            <a:r>
              <a:rPr lang="en-US" sz="2400">
                <a:latin typeface="Times New Roman" pitchFamily="18" charset="0"/>
              </a:rPr>
              <a:t>OSI</a:t>
            </a:r>
            <a:endParaRPr lang="ru-RU" sz="240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не обеспечена проверка вышестоящих протоколов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ограниченные возможности аудита событий 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01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b="1"/>
              <a:t>Посредники прикладного уровня</a:t>
            </a:r>
          </a:p>
        </p:txBody>
      </p:sp>
      <p:sp>
        <p:nvSpPr>
          <p:cNvPr id="30723" name="Rectangle 41"/>
          <p:cNvSpPr>
            <a:spLocks noChangeArrowheads="1"/>
          </p:cNvSpPr>
          <p:nvPr/>
        </p:nvSpPr>
        <p:spPr bwMode="auto">
          <a:xfrm>
            <a:off x="611188" y="1052513"/>
            <a:ext cx="7772400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u-RU" sz="2800"/>
              <a:t>Пакеты анализируются на прикладном уровне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grpSp>
        <p:nvGrpSpPr>
          <p:cNvPr id="30724" name="Group 49"/>
          <p:cNvGrpSpPr>
            <a:grpSpLocks/>
          </p:cNvGrpSpPr>
          <p:nvPr/>
        </p:nvGrpSpPr>
        <p:grpSpPr bwMode="auto">
          <a:xfrm>
            <a:off x="395288" y="3810000"/>
            <a:ext cx="8196262" cy="2362200"/>
            <a:chOff x="249" y="2400"/>
            <a:chExt cx="5163" cy="1488"/>
          </a:xfrm>
        </p:grpSpPr>
        <p:grpSp>
          <p:nvGrpSpPr>
            <p:cNvPr id="30725" name="Group 7"/>
            <p:cNvGrpSpPr>
              <a:grpSpLocks/>
            </p:cNvGrpSpPr>
            <p:nvPr/>
          </p:nvGrpSpPr>
          <p:grpSpPr bwMode="auto">
            <a:xfrm>
              <a:off x="249" y="2400"/>
              <a:ext cx="5163" cy="1488"/>
              <a:chOff x="480" y="2400"/>
              <a:chExt cx="5163" cy="1488"/>
            </a:xfrm>
          </p:grpSpPr>
          <p:sp>
            <p:nvSpPr>
              <p:cNvPr id="30732" name="Rectangle 8"/>
              <p:cNvSpPr>
                <a:spLocks noChangeArrowheads="1"/>
              </p:cNvSpPr>
              <p:nvPr/>
            </p:nvSpPr>
            <p:spPr bwMode="auto">
              <a:xfrm>
                <a:off x="1054" y="3760"/>
                <a:ext cx="3696" cy="40"/>
              </a:xfrm>
              <a:prstGeom prst="rect">
                <a:avLst/>
              </a:prstGeom>
              <a:gradFill rotWithShape="0">
                <a:gsLst>
                  <a:gs pos="0">
                    <a:srgbClr val="009688"/>
                  </a:gs>
                  <a:gs pos="100000">
                    <a:srgbClr val="002D29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Rectangle 9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Applications</a:t>
                </a:r>
              </a:p>
            </p:txBody>
          </p:sp>
          <p:sp>
            <p:nvSpPr>
              <p:cNvPr id="30734" name="Rectangle 10"/>
              <p:cNvSpPr>
                <a:spLocks noChangeArrowheads="1"/>
              </p:cNvSpPr>
              <p:nvPr/>
            </p:nvSpPr>
            <p:spPr bwMode="auto">
              <a:xfrm>
                <a:off x="1054" y="2608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Presentations</a:t>
                </a:r>
              </a:p>
            </p:txBody>
          </p:sp>
          <p:sp>
            <p:nvSpPr>
              <p:cNvPr id="30735" name="Rectangle 11"/>
              <p:cNvSpPr>
                <a:spLocks noChangeArrowheads="1"/>
              </p:cNvSpPr>
              <p:nvPr/>
            </p:nvSpPr>
            <p:spPr bwMode="auto">
              <a:xfrm>
                <a:off x="1054" y="2800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Sessions</a:t>
                </a:r>
              </a:p>
            </p:txBody>
          </p:sp>
          <p:sp>
            <p:nvSpPr>
              <p:cNvPr id="30736" name="Rectangle 12"/>
              <p:cNvSpPr>
                <a:spLocks noChangeArrowheads="1"/>
              </p:cNvSpPr>
              <p:nvPr/>
            </p:nvSpPr>
            <p:spPr bwMode="auto">
              <a:xfrm>
                <a:off x="1054" y="2992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Transport</a:t>
                </a:r>
              </a:p>
            </p:txBody>
          </p:sp>
          <p:sp>
            <p:nvSpPr>
              <p:cNvPr id="30737" name="Rectangle 13"/>
              <p:cNvSpPr>
                <a:spLocks noChangeArrowheads="1"/>
              </p:cNvSpPr>
              <p:nvPr/>
            </p:nvSpPr>
            <p:spPr bwMode="auto">
              <a:xfrm>
                <a:off x="1054" y="3184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Rectangle 14"/>
              <p:cNvSpPr>
                <a:spLocks noChangeArrowheads="1"/>
              </p:cNvSpPr>
              <p:nvPr/>
            </p:nvSpPr>
            <p:spPr bwMode="auto">
              <a:xfrm>
                <a:off x="1054" y="3376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Data Link</a:t>
                </a:r>
              </a:p>
            </p:txBody>
          </p:sp>
          <p:sp>
            <p:nvSpPr>
              <p:cNvPr id="30739" name="Rectangle 15"/>
              <p:cNvSpPr>
                <a:spLocks noChangeArrowheads="1"/>
              </p:cNvSpPr>
              <p:nvPr/>
            </p:nvSpPr>
            <p:spPr bwMode="auto">
              <a:xfrm>
                <a:off x="1054" y="3568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Physical</a:t>
                </a:r>
              </a:p>
            </p:txBody>
          </p:sp>
          <p:sp>
            <p:nvSpPr>
              <p:cNvPr id="30740" name="Rectangle 16"/>
              <p:cNvSpPr>
                <a:spLocks noChangeArrowheads="1"/>
              </p:cNvSpPr>
              <p:nvPr/>
            </p:nvSpPr>
            <p:spPr bwMode="auto">
              <a:xfrm>
                <a:off x="2462" y="3376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Data Link</a:t>
                </a:r>
              </a:p>
            </p:txBody>
          </p:sp>
          <p:sp>
            <p:nvSpPr>
              <p:cNvPr id="30741" name="Rectangle 17"/>
              <p:cNvSpPr>
                <a:spLocks noChangeArrowheads="1"/>
              </p:cNvSpPr>
              <p:nvPr/>
            </p:nvSpPr>
            <p:spPr bwMode="auto">
              <a:xfrm>
                <a:off x="2462" y="3568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Physical</a:t>
                </a:r>
              </a:p>
            </p:txBody>
          </p:sp>
          <p:sp>
            <p:nvSpPr>
              <p:cNvPr id="30742" name="Rectangle 18"/>
              <p:cNvSpPr>
                <a:spLocks noChangeArrowheads="1"/>
              </p:cNvSpPr>
              <p:nvPr/>
            </p:nvSpPr>
            <p:spPr bwMode="auto">
              <a:xfrm>
                <a:off x="3870" y="2416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Applications</a:t>
                </a:r>
              </a:p>
            </p:txBody>
          </p:sp>
          <p:sp>
            <p:nvSpPr>
              <p:cNvPr id="30743" name="Rectangle 19"/>
              <p:cNvSpPr>
                <a:spLocks noChangeArrowheads="1"/>
              </p:cNvSpPr>
              <p:nvPr/>
            </p:nvSpPr>
            <p:spPr bwMode="auto">
              <a:xfrm>
                <a:off x="3870" y="2608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Presentations</a:t>
                </a:r>
              </a:p>
            </p:txBody>
          </p:sp>
          <p:sp>
            <p:nvSpPr>
              <p:cNvPr id="30744" name="Rectangle 20"/>
              <p:cNvSpPr>
                <a:spLocks noChangeArrowheads="1"/>
              </p:cNvSpPr>
              <p:nvPr/>
            </p:nvSpPr>
            <p:spPr bwMode="auto">
              <a:xfrm>
                <a:off x="3870" y="2800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Sessions</a:t>
                </a:r>
              </a:p>
            </p:txBody>
          </p:sp>
          <p:sp>
            <p:nvSpPr>
              <p:cNvPr id="30745" name="Rectangle 21"/>
              <p:cNvSpPr>
                <a:spLocks noChangeArrowheads="1"/>
              </p:cNvSpPr>
              <p:nvPr/>
            </p:nvSpPr>
            <p:spPr bwMode="auto">
              <a:xfrm>
                <a:off x="3870" y="2992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Transport</a:t>
                </a:r>
              </a:p>
            </p:txBody>
          </p:sp>
          <p:sp>
            <p:nvSpPr>
              <p:cNvPr id="30746" name="Rectangle 22"/>
              <p:cNvSpPr>
                <a:spLocks noChangeArrowheads="1"/>
              </p:cNvSpPr>
              <p:nvPr/>
            </p:nvSpPr>
            <p:spPr bwMode="auto">
              <a:xfrm>
                <a:off x="3870" y="3184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Rectangle 23"/>
              <p:cNvSpPr>
                <a:spLocks noChangeArrowheads="1"/>
              </p:cNvSpPr>
              <p:nvPr/>
            </p:nvSpPr>
            <p:spPr bwMode="auto">
              <a:xfrm>
                <a:off x="3870" y="3376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Data Link</a:t>
                </a:r>
              </a:p>
            </p:txBody>
          </p:sp>
          <p:sp>
            <p:nvSpPr>
              <p:cNvPr id="30748" name="Rectangle 24"/>
              <p:cNvSpPr>
                <a:spLocks noChangeArrowheads="1"/>
              </p:cNvSpPr>
              <p:nvPr/>
            </p:nvSpPr>
            <p:spPr bwMode="auto">
              <a:xfrm>
                <a:off x="3870" y="3568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Physical</a:t>
                </a:r>
              </a:p>
            </p:txBody>
          </p:sp>
          <p:pic>
            <p:nvPicPr>
              <p:cNvPr id="30749" name="Picture 25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81" y="2803"/>
                <a:ext cx="762" cy="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50" name="Rectangle 26"/>
              <p:cNvSpPr>
                <a:spLocks noChangeArrowheads="1"/>
              </p:cNvSpPr>
              <p:nvPr/>
            </p:nvSpPr>
            <p:spPr bwMode="auto">
              <a:xfrm>
                <a:off x="1200" y="3157"/>
                <a:ext cx="64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Network</a:t>
                </a:r>
              </a:p>
            </p:txBody>
          </p:sp>
          <p:sp>
            <p:nvSpPr>
              <p:cNvPr id="30751" name="Rectangle 27"/>
              <p:cNvSpPr>
                <a:spLocks noChangeArrowheads="1"/>
              </p:cNvSpPr>
              <p:nvPr/>
            </p:nvSpPr>
            <p:spPr bwMode="auto">
              <a:xfrm>
                <a:off x="3984" y="3157"/>
                <a:ext cx="65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Network</a:t>
                </a:r>
              </a:p>
            </p:txBody>
          </p:sp>
          <p:pic>
            <p:nvPicPr>
              <p:cNvPr id="30752" name="Picture 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2666"/>
                <a:ext cx="444" cy="8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53" name="Rectangle 29"/>
              <p:cNvSpPr>
                <a:spLocks noChangeArrowheads="1"/>
              </p:cNvSpPr>
              <p:nvPr/>
            </p:nvSpPr>
            <p:spPr bwMode="auto">
              <a:xfrm>
                <a:off x="2454" y="3168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Network</a:t>
                </a:r>
              </a:p>
            </p:txBody>
          </p:sp>
          <p:sp>
            <p:nvSpPr>
              <p:cNvPr id="30754" name="Rectangle 30"/>
              <p:cNvSpPr>
                <a:spLocks noChangeArrowheads="1"/>
              </p:cNvSpPr>
              <p:nvPr/>
            </p:nvSpPr>
            <p:spPr bwMode="auto">
              <a:xfrm>
                <a:off x="2454" y="2592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Presentations</a:t>
                </a:r>
              </a:p>
            </p:txBody>
          </p:sp>
          <p:sp>
            <p:nvSpPr>
              <p:cNvPr id="30755" name="Rectangle 31"/>
              <p:cNvSpPr>
                <a:spLocks noChangeArrowheads="1"/>
              </p:cNvSpPr>
              <p:nvPr/>
            </p:nvSpPr>
            <p:spPr bwMode="auto">
              <a:xfrm>
                <a:off x="2454" y="2784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Sessions</a:t>
                </a:r>
              </a:p>
            </p:txBody>
          </p:sp>
          <p:sp>
            <p:nvSpPr>
              <p:cNvPr id="30756" name="Rectangle 32"/>
              <p:cNvSpPr>
                <a:spLocks noChangeArrowheads="1"/>
              </p:cNvSpPr>
              <p:nvPr/>
            </p:nvSpPr>
            <p:spPr bwMode="auto">
              <a:xfrm>
                <a:off x="2454" y="2976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7E7FB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Verdana" pitchFamily="34" charset="0"/>
                  </a:rPr>
                  <a:t>Transport</a:t>
                </a:r>
              </a:p>
            </p:txBody>
          </p:sp>
          <p:sp>
            <p:nvSpPr>
              <p:cNvPr id="121889" name="Rectangle 33"/>
              <p:cNvSpPr>
                <a:spLocks noChangeArrowheads="1"/>
              </p:cNvSpPr>
              <p:nvPr/>
            </p:nvSpPr>
            <p:spPr bwMode="auto">
              <a:xfrm>
                <a:off x="2454" y="2400"/>
                <a:ext cx="880" cy="173"/>
              </a:xfrm>
              <a:prstGeom prst="rect">
                <a:avLst/>
              </a:prstGeom>
              <a:gradFill rotWithShape="0">
                <a:gsLst>
                  <a:gs pos="0">
                    <a:srgbClr val="B4B6FF"/>
                  </a:gs>
                  <a:gs pos="100000">
                    <a:srgbClr val="B4B6FF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200" b="1">
                    <a:latin typeface="Verdana" pitchFamily="34" charset="0"/>
                  </a:rPr>
                  <a:t>Applications</a:t>
                </a:r>
                <a:endPara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endParaRPr>
              </a:p>
            </p:txBody>
          </p:sp>
          <p:grpSp>
            <p:nvGrpSpPr>
              <p:cNvPr id="30758" name="Group 34"/>
              <p:cNvGrpSpPr>
                <a:grpSpLocks/>
              </p:cNvGrpSpPr>
              <p:nvPr/>
            </p:nvGrpSpPr>
            <p:grpSpPr bwMode="auto">
              <a:xfrm>
                <a:off x="1872" y="2496"/>
                <a:ext cx="2064" cy="1392"/>
                <a:chOff x="1872" y="2496"/>
                <a:chExt cx="2064" cy="1392"/>
              </a:xfrm>
            </p:grpSpPr>
            <p:sp>
              <p:nvSpPr>
                <p:cNvPr id="3075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312" y="2496"/>
                  <a:ext cx="0" cy="13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0" name="Line 36"/>
                <p:cNvSpPr>
                  <a:spLocks noChangeShapeType="1"/>
                </p:cNvSpPr>
                <p:nvPr/>
              </p:nvSpPr>
              <p:spPr bwMode="auto">
                <a:xfrm>
                  <a:off x="3312" y="3888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1" name="Line 37"/>
                <p:cNvSpPr>
                  <a:spLocks noChangeShapeType="1"/>
                </p:cNvSpPr>
                <p:nvPr/>
              </p:nvSpPr>
              <p:spPr bwMode="auto">
                <a:xfrm>
                  <a:off x="3936" y="2496"/>
                  <a:ext cx="0" cy="13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872" y="2496"/>
                  <a:ext cx="0" cy="13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3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3888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4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2496"/>
                  <a:ext cx="0" cy="13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726" name="Line 43"/>
            <p:cNvSpPr>
              <a:spLocks noChangeShapeType="1"/>
            </p:cNvSpPr>
            <p:nvPr/>
          </p:nvSpPr>
          <p:spPr bwMode="auto">
            <a:xfrm>
              <a:off x="3107" y="2432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Line 44"/>
            <p:cNvSpPr>
              <a:spLocks noChangeShapeType="1"/>
            </p:cNvSpPr>
            <p:nvPr/>
          </p:nvSpPr>
          <p:spPr bwMode="auto">
            <a:xfrm>
              <a:off x="3107" y="2886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Line 45"/>
            <p:cNvSpPr>
              <a:spLocks noChangeShapeType="1"/>
            </p:cNvSpPr>
            <p:nvPr/>
          </p:nvSpPr>
          <p:spPr bwMode="auto">
            <a:xfrm flipV="1">
              <a:off x="3379" y="2432"/>
              <a:ext cx="0" cy="9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46"/>
            <p:cNvSpPr>
              <a:spLocks noChangeShapeType="1"/>
            </p:cNvSpPr>
            <p:nvPr/>
          </p:nvSpPr>
          <p:spPr bwMode="auto">
            <a:xfrm>
              <a:off x="3107" y="2704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47"/>
            <p:cNvSpPr>
              <a:spLocks noChangeShapeType="1"/>
            </p:cNvSpPr>
            <p:nvPr/>
          </p:nvSpPr>
          <p:spPr bwMode="auto">
            <a:xfrm>
              <a:off x="3107" y="3067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48"/>
            <p:cNvSpPr>
              <a:spLocks noChangeShapeType="1"/>
            </p:cNvSpPr>
            <p:nvPr/>
          </p:nvSpPr>
          <p:spPr bwMode="auto">
            <a:xfrm>
              <a:off x="3107" y="3339"/>
              <a:ext cx="2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Посредники  прикладного уровня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188913" y="0"/>
            <a:ext cx="84899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31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1748" name="Text Box 88"/>
          <p:cNvSpPr txBox="1">
            <a:spLocks noChangeArrowheads="1"/>
          </p:cNvSpPr>
          <p:nvPr/>
        </p:nvSpPr>
        <p:spPr bwMode="auto">
          <a:xfrm>
            <a:off x="0" y="1628775"/>
            <a:ext cx="9144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2400" b="1">
                <a:latin typeface="Times New Roman" pitchFamily="18" charset="0"/>
              </a:rPr>
              <a:t> </a:t>
            </a:r>
            <a:r>
              <a:rPr lang="ru-RU" sz="2400" b="1">
                <a:solidFill>
                  <a:schemeClr val="tx2"/>
                </a:solidFill>
                <a:latin typeface="Times New Roman" pitchFamily="18" charset="0"/>
              </a:rPr>
              <a:t>Функции</a:t>
            </a: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:</a:t>
            </a:r>
            <a:endParaRPr lang="ru-RU" sz="2400" b="1">
              <a:solidFill>
                <a:schemeClr val="tx2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sz="2000" b="1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Идентификация и аутентификация пользователей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Проверка подлинности информации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Разграничение доступа к ресурсам внутренней и внешней сети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Фильтрация и преобразование потока сообщений (шифрование, поиск вирусов)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Регистрация событий, реагирование на задаваемые события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Кэширование данных, запрашиваемых из внешней сети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81000" y="904875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ru-RU" sz="2000" b="1" i="1">
              <a:solidFill>
                <a:schemeClr val="bg1"/>
              </a:solidFill>
              <a:latin typeface="Arial Cyr" pitchFamily="34" charset="0"/>
            </a:endParaRPr>
          </a:p>
        </p:txBody>
      </p:sp>
      <p:sp>
        <p:nvSpPr>
          <p:cNvPr id="31750" name="Text Box 44"/>
          <p:cNvSpPr txBox="1">
            <a:spLocks noChangeArrowheads="1"/>
          </p:cNvSpPr>
          <p:nvPr/>
        </p:nvSpPr>
        <p:spPr bwMode="auto">
          <a:xfrm>
            <a:off x="2168525" y="3870325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ru-RU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Посредники  прикладного уровня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88913" y="0"/>
            <a:ext cx="84899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31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32569" y="526869"/>
            <a:ext cx="8155855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2400">
                <a:solidFill>
                  <a:schemeClr val="tx2"/>
                </a:solidFill>
                <a:latin typeface="Times New Roman" pitchFamily="18" charset="0"/>
              </a:rPr>
              <a:t>Различают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:</a:t>
            </a:r>
            <a:endParaRPr lang="ru-RU" sz="2400">
              <a:solidFill>
                <a:schemeClr val="tx2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прозрачные (</a:t>
            </a:r>
            <a:r>
              <a:rPr lang="en-US" sz="2400">
                <a:latin typeface="Times New Roman" pitchFamily="18" charset="0"/>
              </a:rPr>
              <a:t>transparent proxy)</a:t>
            </a:r>
          </a:p>
          <a:p>
            <a:pPr lvl="1" eaLnBrk="0" hangingPunct="0">
              <a:spcBef>
                <a:spcPct val="50000"/>
              </a:spcBef>
            </a:pPr>
            <a:r>
              <a:rPr lang="ru-RU" sz="1400" b="1" i="1">
                <a:latin typeface="Times New Roman" pitchFamily="18" charset="0"/>
              </a:rPr>
              <a:t>REMOTE_ADDR</a:t>
            </a:r>
            <a:r>
              <a:rPr lang="ru-RU" sz="1400" i="1">
                <a:latin typeface="Times New Roman" pitchFamily="18" charset="0"/>
              </a:rPr>
              <a:t> = IP proxy</a:t>
            </a:r>
            <a:br>
              <a:rPr lang="ru-RU" sz="1400" i="1">
                <a:latin typeface="Times New Roman" pitchFamily="18" charset="0"/>
              </a:rPr>
            </a:br>
            <a:r>
              <a:rPr lang="ru-RU" sz="1400" b="1" i="1">
                <a:latin typeface="Times New Roman" pitchFamily="18" charset="0"/>
              </a:rPr>
              <a:t>HTTP_VIA</a:t>
            </a:r>
            <a:r>
              <a:rPr lang="ru-RU" sz="1400" i="1">
                <a:latin typeface="Times New Roman" pitchFamily="18" charset="0"/>
              </a:rPr>
              <a:t> = IP или имя proxy (используется proxy сервер)</a:t>
            </a:r>
            <a:br>
              <a:rPr lang="ru-RU" sz="1400" i="1">
                <a:latin typeface="Times New Roman" pitchFamily="18" charset="0"/>
              </a:rPr>
            </a:br>
            <a:r>
              <a:rPr lang="ru-RU" sz="1400" b="1" i="1">
                <a:latin typeface="Times New Roman" pitchFamily="18" charset="0"/>
              </a:rPr>
              <a:t>HTTP_X_FORWARDED_FOR</a:t>
            </a:r>
            <a:r>
              <a:rPr lang="ru-RU" sz="1400" i="1">
                <a:latin typeface="Times New Roman" pitchFamily="18" charset="0"/>
              </a:rPr>
              <a:t> = Ваш IP</a:t>
            </a:r>
            <a:endParaRPr lang="en-US" sz="1400" i="1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анонимные (</a:t>
            </a:r>
            <a:r>
              <a:rPr lang="en-US" sz="2400">
                <a:latin typeface="Times New Roman" pitchFamily="18" charset="0"/>
              </a:rPr>
              <a:t>anonymous proxy)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ru-RU" sz="1600" b="1">
                <a:latin typeface="Times New Roman" pitchFamily="18" charset="0"/>
              </a:rPr>
              <a:t>простые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ru-RU" sz="1400" b="1" i="1">
                <a:latin typeface="Times New Roman" pitchFamily="18" charset="0"/>
              </a:rPr>
              <a:t>	REMOTE_ADDR</a:t>
            </a:r>
            <a:r>
              <a:rPr lang="ru-RU" sz="1400" i="1">
                <a:latin typeface="Times New Roman" pitchFamily="18" charset="0"/>
              </a:rPr>
              <a:t> = IP proxy</a:t>
            </a:r>
            <a:br>
              <a:rPr lang="ru-RU" sz="1400" i="1">
                <a:latin typeface="Times New Roman" pitchFamily="18" charset="0"/>
              </a:rPr>
            </a:br>
            <a:r>
              <a:rPr lang="ru-RU" sz="1400" i="1">
                <a:latin typeface="Times New Roman" pitchFamily="18" charset="0"/>
              </a:rPr>
              <a:t>	</a:t>
            </a:r>
            <a:r>
              <a:rPr lang="ru-RU" sz="1400" b="1" i="1">
                <a:latin typeface="Times New Roman" pitchFamily="18" charset="0"/>
              </a:rPr>
              <a:t>HTTP_VIA</a:t>
            </a:r>
            <a:r>
              <a:rPr lang="ru-RU" sz="1400" i="1">
                <a:latin typeface="Times New Roman" pitchFamily="18" charset="0"/>
              </a:rPr>
              <a:t> = IP или имя proxy (используется proxy сервер)</a:t>
            </a:r>
            <a:br>
              <a:rPr lang="ru-RU" sz="1400" i="1">
                <a:latin typeface="Times New Roman" pitchFamily="18" charset="0"/>
              </a:rPr>
            </a:br>
            <a:r>
              <a:rPr lang="ru-RU" sz="1400" i="1">
                <a:latin typeface="Times New Roman" pitchFamily="18" charset="0"/>
              </a:rPr>
              <a:t>	</a:t>
            </a:r>
            <a:r>
              <a:rPr lang="ru-RU" sz="1400" b="1" i="1">
                <a:latin typeface="Times New Roman" pitchFamily="18" charset="0"/>
              </a:rPr>
              <a:t>HTTP_X_FORWARDED_FOR </a:t>
            </a:r>
            <a:r>
              <a:rPr lang="ru-RU" sz="1400" i="1">
                <a:latin typeface="Times New Roman" pitchFamily="18" charset="0"/>
              </a:rPr>
              <a:t>= IP proxy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ru-RU" sz="1600" b="1">
                <a:latin typeface="Times New Roman" pitchFamily="18" charset="0"/>
              </a:rPr>
              <a:t>  искажающие (distorting proxy)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ru-RU" sz="1400" b="1" i="1">
                <a:latin typeface="Times New Roman" pitchFamily="18" charset="0"/>
              </a:rPr>
              <a:t>	REMOTE_ADDR = IP proxy</a:t>
            </a:r>
            <a:br>
              <a:rPr lang="ru-RU" sz="1400" b="1" i="1">
                <a:latin typeface="Times New Roman" pitchFamily="18" charset="0"/>
              </a:rPr>
            </a:br>
            <a:r>
              <a:rPr lang="ru-RU" sz="1400" b="1" i="1">
                <a:latin typeface="Times New Roman" pitchFamily="18" charset="0"/>
              </a:rPr>
              <a:t>	HTTP_VIA = IP или имя proxy (используется proxy сервер)</a:t>
            </a:r>
            <a:br>
              <a:rPr lang="ru-RU" sz="1400" b="1" i="1">
                <a:latin typeface="Times New Roman" pitchFamily="18" charset="0"/>
              </a:rPr>
            </a:br>
            <a:r>
              <a:rPr lang="ru-RU" sz="1400" b="1" i="1">
                <a:latin typeface="Times New Roman" pitchFamily="18" charset="0"/>
              </a:rPr>
              <a:t>	HTTP_X_FORWARDED_FOR = случайный IP 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ü"/>
            </a:pPr>
            <a:r>
              <a:rPr lang="ru-RU" sz="2400">
                <a:latin typeface="Times New Roman" pitchFamily="18" charset="0"/>
              </a:rPr>
              <a:t> </a:t>
            </a:r>
            <a:r>
              <a:rPr lang="ru-RU" sz="1600" b="1">
                <a:latin typeface="Times New Roman" pitchFamily="18" charset="0"/>
              </a:rPr>
              <a:t>элитные анонимные proxy (high anonymous / elite proxy)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ru-RU" sz="1400" b="1" i="1">
                <a:latin typeface="Times New Roman" pitchFamily="18" charset="0"/>
              </a:rPr>
              <a:t>	REMOTE_ADDR = IP proxy</a:t>
            </a:r>
            <a:br>
              <a:rPr lang="ru-RU" sz="1400" b="1" i="1">
                <a:latin typeface="Times New Roman" pitchFamily="18" charset="0"/>
              </a:rPr>
            </a:br>
            <a:r>
              <a:rPr lang="ru-RU" sz="1400" b="1" i="1">
                <a:latin typeface="Times New Roman" pitchFamily="18" charset="0"/>
              </a:rPr>
              <a:t>	HTTP_VIA = не определена</a:t>
            </a:r>
            <a:br>
              <a:rPr lang="ru-RU" sz="1400" b="1" i="1">
                <a:latin typeface="Times New Roman" pitchFamily="18" charset="0"/>
              </a:rPr>
            </a:br>
            <a:r>
              <a:rPr lang="ru-RU" sz="1400" b="1" i="1">
                <a:latin typeface="Times New Roman" pitchFamily="18" charset="0"/>
              </a:rPr>
              <a:t>	HTTP_X_FORWARDED_FOR = не определена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endParaRPr lang="ru-RU" sz="1600">
              <a:latin typeface="Times New Roman" pitchFamily="18" charset="0"/>
            </a:endParaRP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81000" y="904875"/>
            <a:ext cx="27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endParaRPr lang="ru-RU" sz="2000" b="1" i="1">
              <a:solidFill>
                <a:schemeClr val="bg1"/>
              </a:solidFill>
              <a:latin typeface="Arial Cyr" pitchFamily="34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168525" y="3870325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ru-RU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Next-Generation</a:t>
            </a:r>
            <a:r>
              <a:rPr lang="ru-RU" dirty="0"/>
              <a:t> </a:t>
            </a:r>
            <a:r>
              <a:rPr lang="ru-RU" dirty="0" err="1"/>
              <a:t>Firewall</a:t>
            </a:r>
            <a:r>
              <a:rPr lang="en-US" dirty="0"/>
              <a:t>, NGFW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/>
              <a:t>Межсетевые экраны нового поколения (</a:t>
            </a:r>
            <a:r>
              <a:rPr lang="ru-RU" sz="2400" dirty="0" err="1"/>
              <a:t>Next-Generation</a:t>
            </a:r>
            <a:r>
              <a:rPr lang="ru-RU" sz="2400" dirty="0"/>
              <a:t> </a:t>
            </a:r>
            <a:r>
              <a:rPr lang="ru-RU" sz="2400" dirty="0" err="1"/>
              <a:t>Firewall</a:t>
            </a:r>
            <a:r>
              <a:rPr lang="ru-RU" sz="2400" dirty="0"/>
              <a:t>, NGFW) — представляют собой интегрированные платформы сетевой безопасности, в которых традиционные брандмауэры сочетаются с другими сетевыми решениями для фильтрации трафика, такими как системы глубокого анализа трафика </a:t>
            </a:r>
            <a:r>
              <a:rPr lang="ru-RU" sz="2400" dirty="0" err="1"/>
              <a:t>Deep</a:t>
            </a:r>
            <a:r>
              <a:rPr lang="ru-RU" sz="2400" dirty="0"/>
              <a:t> </a:t>
            </a:r>
            <a:r>
              <a:rPr lang="ru-RU" sz="2400" dirty="0" err="1"/>
              <a:t>Packet</a:t>
            </a:r>
            <a:r>
              <a:rPr lang="ru-RU" sz="2400" dirty="0"/>
              <a:t> </a:t>
            </a:r>
            <a:r>
              <a:rPr lang="ru-RU" sz="2400" dirty="0" err="1"/>
              <a:t>Inspection</a:t>
            </a:r>
            <a:r>
              <a:rPr lang="ru-RU" sz="2400" dirty="0"/>
              <a:t> (DPI), система предотвращения вторжений (IPS) и</a:t>
            </a:r>
            <a:r>
              <a:rPr lang="en-US" sz="2400" dirty="0"/>
              <a:t> </a:t>
            </a:r>
            <a:r>
              <a:rPr lang="ru-RU" sz="2400" dirty="0"/>
              <a:t>др.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0625"/>
          </a:xfrm>
        </p:spPr>
        <p:txBody>
          <a:bodyPr/>
          <a:lstStyle/>
          <a:p>
            <a:pPr eaLnBrk="1" hangingPunct="1"/>
            <a:r>
              <a:rPr lang="ru-RU" sz="3600" b="1" dirty="0"/>
              <a:t>Межсетевые экраны нового поколения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51520" y="1196975"/>
            <a:ext cx="864095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M</a:t>
            </a:r>
            <a:r>
              <a:rPr lang="ru-RU" dirty="0" err="1"/>
              <a:t>ежсетевые</a:t>
            </a:r>
            <a:r>
              <a:rPr lang="ru-RU" dirty="0"/>
              <a:t> экраны нового поколения должны гарантированно обеспечивать следующее: 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защиту от непрерывных атак со стороны инфицированных систем; 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стандартные для первого поколения </a:t>
            </a:r>
            <a:r>
              <a:rPr lang="ru-RU" dirty="0" err="1"/>
              <a:t>фаерволов</a:t>
            </a:r>
            <a:r>
              <a:rPr lang="ru-RU" dirty="0"/>
              <a:t> возможности; 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сигнатуры определения типов приложений на основе движка IPS; 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полностековое</a:t>
            </a:r>
            <a:r>
              <a:rPr lang="ru-RU" dirty="0"/>
              <a:t> инспектирование трафика, включая приложения, а также детальный и настраиваемый контроль на уровне приложений; 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возможность включать информацию за пределами брандмауэра (например, интеграция с сетевыми каталогами, «белыми» и «черными» списками приложений); 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постоянно обновляемую базу описаний приложений и угроз; 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инспекцию трафика, шифруемого с помощью </a:t>
            </a:r>
            <a:r>
              <a:rPr lang="ru-RU" dirty="0">
                <a:hlinkClick r:id="rId2" tooltip="SSL"/>
              </a:rPr>
              <a:t>SSL</a:t>
            </a:r>
            <a:r>
              <a:rPr lang="ru-RU" dirty="0"/>
              <a:t>. </a:t>
            </a:r>
          </a:p>
          <a:p>
            <a:pPr>
              <a:buNone/>
            </a:pPr>
            <a:endParaRPr lang="ru-RU" dirty="0"/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1343" y="287383"/>
            <a:ext cx="6118361" cy="72390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Arial" pitchFamily="34" charset="0"/>
              </a:rPr>
              <a:t>Классификация угроз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07504" y="1514475"/>
            <a:ext cx="885698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ru-RU" sz="2400" b="1" dirty="0">
                <a:latin typeface="Times New Roman" pitchFamily="18" charset="0"/>
              </a:rPr>
              <a:t>Целостность</a:t>
            </a:r>
            <a:r>
              <a:rPr lang="ru-RU" sz="2400" dirty="0">
                <a:latin typeface="Times New Roman" pitchFamily="18" charset="0"/>
              </a:rPr>
              <a:t> - гарантия правильности и точности данных. Данные защищены от несанкционированного изменения, удаления, создания и дублирования, а также обеспечивается обнаружение такой несанкционированной деятельности</a:t>
            </a:r>
          </a:p>
          <a:p>
            <a:pPr marL="457200" indent="-457200"/>
            <a:r>
              <a:rPr lang="ru-RU" sz="2400" dirty="0">
                <a:latin typeface="Times New Roman" pitchFamily="18" charset="0"/>
              </a:rPr>
              <a:t>Типы угроз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несанкционированный доступ к данным</a:t>
            </a:r>
            <a:r>
              <a:rPr lang="en-US" sz="2400" dirty="0">
                <a:latin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</a:rPr>
              <a:t>повышение привилегий, взлом паролей)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внедрение вредоносных программ и кодов</a:t>
            </a:r>
          </a:p>
          <a:p>
            <a:endParaRPr lang="ru-RU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скрытие признаков присутствия в системе</a:t>
            </a:r>
          </a:p>
          <a:p>
            <a:endParaRPr lang="ru-RU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переконфигурирование коммуникационного оборудования </a:t>
            </a:r>
          </a:p>
          <a:p>
            <a:pPr marL="457200" indent="-457200"/>
            <a:r>
              <a:rPr lang="ru-RU" sz="2400" dirty="0">
                <a:latin typeface="Times New Roman" pitchFamily="18" charset="0"/>
              </a:rPr>
              <a:t> </a:t>
            </a:r>
          </a:p>
          <a:p>
            <a:pPr marL="457200" indent="-457200"/>
            <a:endParaRPr lang="ru-RU" sz="2400" dirty="0"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CA363-07D4-489D-88AC-CDE3C0E818D6}"/>
              </a:ext>
            </a:extLst>
          </p:cNvPr>
          <p:cNvSpPr txBox="1"/>
          <p:nvPr/>
        </p:nvSpPr>
        <p:spPr>
          <a:xfrm>
            <a:off x="4549769" y="3730465"/>
            <a:ext cx="254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 РБ ст.349 п.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D93A-31CD-4E56-B340-82E3AEF19E7E}"/>
              </a:ext>
            </a:extLst>
          </p:cNvPr>
          <p:cNvSpPr txBox="1"/>
          <p:nvPr/>
        </p:nvSpPr>
        <p:spPr>
          <a:xfrm>
            <a:off x="1698486" y="5142209"/>
            <a:ext cx="246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 РБ ст.350 п.1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75EAA-AFCF-486C-8856-73363F92B6B3}"/>
              </a:ext>
            </a:extLst>
          </p:cNvPr>
          <p:cNvSpPr txBox="1"/>
          <p:nvPr/>
        </p:nvSpPr>
        <p:spPr>
          <a:xfrm>
            <a:off x="1698487" y="4430295"/>
            <a:ext cx="3422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 РБ ст.353, ст.354 п.1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541CD-8F52-4172-BB31-9CFA590560FE}"/>
              </a:ext>
            </a:extLst>
          </p:cNvPr>
          <p:cNvSpPr txBox="1"/>
          <p:nvPr/>
        </p:nvSpPr>
        <p:spPr>
          <a:xfrm>
            <a:off x="1698487" y="6000750"/>
            <a:ext cx="246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 РБ ст.350 п.1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ru-RU" sz="3600"/>
              <a:t>Концепция </a:t>
            </a:r>
            <a:r>
              <a:rPr lang="en-US" sz="3600"/>
              <a:t>DPI</a:t>
            </a:r>
            <a:r>
              <a:rPr lang="ru-RU" sz="3600"/>
              <a:t> </a:t>
            </a:r>
            <a:br>
              <a:rPr lang="ru-RU" sz="3600"/>
            </a:br>
            <a:r>
              <a:rPr lang="ru-RU" sz="3600"/>
              <a:t>(deep-packet inspection) </a:t>
            </a:r>
            <a:endParaRPr lang="en-US" sz="360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8238"/>
            <a:ext cx="8950325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0625"/>
          </a:xfrm>
        </p:spPr>
        <p:txBody>
          <a:bodyPr/>
          <a:lstStyle/>
          <a:p>
            <a:pPr eaLnBrk="1" hangingPunct="1"/>
            <a:r>
              <a:rPr lang="ru-RU" sz="3600" b="1"/>
              <a:t>Классификация</a:t>
            </a:r>
            <a:br>
              <a:rPr lang="ru-RU" sz="3600" b="1"/>
            </a:br>
            <a:r>
              <a:rPr lang="ru-RU" sz="3600" b="1"/>
              <a:t>межсетевых экранов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7659687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</a:pPr>
            <a:endParaRPr lang="ru-RU" dirty="0"/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</a:rPr>
              <a:t>По способу реализации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400" dirty="0">
                <a:latin typeface="Times New Roman" pitchFamily="18" charset="0"/>
              </a:rPr>
              <a:t>Аппаратно-программные комплексы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400" dirty="0">
                <a:latin typeface="Times New Roman" pitchFamily="18" charset="0"/>
              </a:rPr>
              <a:t>Программные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</a:rPr>
              <a:t>По типам защищаемых объектов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400" dirty="0">
                <a:latin typeface="Times New Roman" pitchFamily="18" charset="0"/>
              </a:rPr>
              <a:t>Для защиты одного компьютера</a:t>
            </a:r>
          </a:p>
          <a:p>
            <a:pPr marL="1828800" lvl="3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45000"/>
              <a:buFont typeface="Wingdings" pitchFamily="2" charset="2"/>
              <a:buChar char="l"/>
            </a:pPr>
            <a:r>
              <a:rPr lang="ru-RU" dirty="0">
                <a:latin typeface="Times New Roman" pitchFamily="18" charset="0"/>
              </a:rPr>
              <a:t>Класса рабочей станции</a:t>
            </a:r>
          </a:p>
          <a:p>
            <a:pPr marL="1828800" lvl="3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45000"/>
              <a:buFont typeface="Wingdings" pitchFamily="2" charset="2"/>
              <a:buChar char="l"/>
            </a:pPr>
            <a:r>
              <a:rPr lang="ru-RU" dirty="0">
                <a:latin typeface="Times New Roman" pitchFamily="18" charset="0"/>
              </a:rPr>
              <a:t>Серверного класса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400" dirty="0">
                <a:latin typeface="Times New Roman" pitchFamily="18" charset="0"/>
              </a:rPr>
              <a:t>Для защиты сегментов сети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</a:pP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938"/>
            <a:ext cx="7772400" cy="641351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Демилитаризованная зона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724400" y="32004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4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40965" name="Text Box 30"/>
          <p:cNvSpPr txBox="1">
            <a:spLocks noChangeArrowheads="1"/>
          </p:cNvSpPr>
          <p:nvPr/>
        </p:nvSpPr>
        <p:spPr bwMode="auto">
          <a:xfrm>
            <a:off x="250825" y="692150"/>
            <a:ext cx="8610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/>
              <a:t>Демилитаризованная зона</a:t>
            </a:r>
            <a:r>
              <a:rPr lang="ru-RU" sz="2800" dirty="0"/>
              <a:t> (</a:t>
            </a:r>
            <a:r>
              <a:rPr lang="ru-RU" sz="2800" dirty="0" err="1"/>
              <a:t>demilitarized</a:t>
            </a:r>
            <a:r>
              <a:rPr lang="ru-RU" sz="2800" dirty="0"/>
              <a:t> </a:t>
            </a:r>
            <a:r>
              <a:rPr lang="ru-RU" sz="2800" dirty="0" err="1"/>
              <a:t>zone</a:t>
            </a:r>
            <a:r>
              <a:rPr lang="ru-RU" sz="2800" dirty="0"/>
              <a:t>; DMZ); ДМЗ: Пограничный сегмент сети (также известный как защищенная подсеть), выполняющий функции "нейтральной зоны" между сетями. ГОСТ Р ИСО/МЭК 27033-1-2011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944" name="Rectangle 32"/>
          <p:cNvSpPr>
            <a:spLocks noChangeArrowheads="1"/>
          </p:cNvSpPr>
          <p:nvPr/>
        </p:nvSpPr>
        <p:spPr bwMode="auto">
          <a:xfrm>
            <a:off x="323850" y="2924175"/>
            <a:ext cx="379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Задачи защиты </a:t>
            </a: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DMZ</a:t>
            </a:r>
            <a:endParaRPr lang="ru-RU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7" name="Text Box 33"/>
          <p:cNvSpPr txBox="1">
            <a:spLocks noChangeArrowheads="1"/>
          </p:cNvSpPr>
          <p:nvPr/>
        </p:nvSpPr>
        <p:spPr bwMode="auto">
          <a:xfrm>
            <a:off x="250825" y="3560763"/>
            <a:ext cx="8610600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</a:rPr>
              <a:t> разграничение доступа к ресурсам и серверам в DMZ </a:t>
            </a:r>
          </a:p>
          <a:p>
            <a:pPr fontAlgn="ctr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</a:rPr>
              <a:t>конфиденциальность информации, передаваемой при работе пользователей с ресурсами DMZ </a:t>
            </a:r>
          </a:p>
          <a:p>
            <a:pPr fontAlgn="ctr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</a:rPr>
              <a:t>контроль за действиями пользователей, например, за обращениями к базам данных. </a:t>
            </a:r>
            <a:endParaRPr lang="ru-RU" sz="28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39900"/>
          </a:xfrm>
        </p:spPr>
        <p:txBody>
          <a:bodyPr/>
          <a:lstStyle/>
          <a:p>
            <a:pPr eaLnBrk="1" hangingPunct="1"/>
            <a:r>
              <a:rPr lang="ru-RU" sz="3600"/>
              <a:t>Системы, размещаемые во внешней DMZ</a:t>
            </a:r>
            <a:br>
              <a:rPr lang="ru-RU" sz="3600"/>
            </a:br>
            <a:endParaRPr lang="ru-RU" sz="360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23850" y="1773238"/>
            <a:ext cx="8640763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sz="2800"/>
              <a:t> Внешний почтовый сервер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800"/>
              <a:t> </a:t>
            </a:r>
            <a:r>
              <a:rPr lang="en-US" sz="2800"/>
              <a:t>Web</a:t>
            </a:r>
            <a:r>
              <a:rPr lang="ru-RU" sz="2800"/>
              <a:t> сервер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800"/>
              <a:t> Внешний </a:t>
            </a:r>
            <a:r>
              <a:rPr lang="en-US" sz="2800"/>
              <a:t>DNS</a:t>
            </a:r>
            <a:r>
              <a:rPr lang="ru-RU" sz="2800"/>
              <a:t> сервер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800"/>
              <a:t> Сервер приложений и БД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800"/>
              <a:t> Системы, доступные из внешнего мира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117475"/>
            <a:ext cx="7848600" cy="1190625"/>
          </a:xfrm>
        </p:spPr>
        <p:txBody>
          <a:bodyPr/>
          <a:lstStyle/>
          <a:p>
            <a:pPr eaLnBrk="1" hangingPunct="1"/>
            <a:r>
              <a:rPr lang="ru-RU" sz="3600"/>
              <a:t>Архитектуры DMZ</a:t>
            </a:r>
            <a:br>
              <a:rPr lang="ru-RU" sz="3600"/>
            </a:br>
            <a:endParaRPr lang="ru-RU" sz="3600"/>
          </a:p>
        </p:txBody>
      </p:sp>
      <p:grpSp>
        <p:nvGrpSpPr>
          <p:cNvPr id="4105" name="Group 40"/>
          <p:cNvGrpSpPr>
            <a:grpSpLocks/>
          </p:cNvGrpSpPr>
          <p:nvPr/>
        </p:nvGrpSpPr>
        <p:grpSpPr bwMode="auto">
          <a:xfrm>
            <a:off x="233363" y="495300"/>
            <a:ext cx="8358187" cy="3294063"/>
            <a:chOff x="147" y="312"/>
            <a:chExt cx="5265" cy="2075"/>
          </a:xfrm>
        </p:grpSpPr>
        <p:grpSp>
          <p:nvGrpSpPr>
            <p:cNvPr id="4138" name="Group 36"/>
            <p:cNvGrpSpPr>
              <a:grpSpLocks/>
            </p:cNvGrpSpPr>
            <p:nvPr/>
          </p:nvGrpSpPr>
          <p:grpSpPr bwMode="auto">
            <a:xfrm>
              <a:off x="147" y="508"/>
              <a:ext cx="5265" cy="1879"/>
              <a:chOff x="147" y="508"/>
              <a:chExt cx="5265" cy="1879"/>
            </a:xfrm>
          </p:grpSpPr>
          <p:sp>
            <p:nvSpPr>
              <p:cNvPr id="4141" name="Line 4"/>
              <p:cNvSpPr>
                <a:spLocks noChangeShapeType="1"/>
              </p:cNvSpPr>
              <p:nvPr/>
            </p:nvSpPr>
            <p:spPr bwMode="auto">
              <a:xfrm flipV="1">
                <a:off x="3792" y="1056"/>
                <a:ext cx="0" cy="5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2" name="Line 5"/>
              <p:cNvSpPr>
                <a:spLocks noChangeShapeType="1"/>
              </p:cNvSpPr>
              <p:nvPr/>
            </p:nvSpPr>
            <p:spPr bwMode="auto">
              <a:xfrm>
                <a:off x="1314" y="1188"/>
                <a:ext cx="334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3" name="Line 6"/>
              <p:cNvSpPr>
                <a:spLocks noChangeShapeType="1"/>
              </p:cNvSpPr>
              <p:nvPr/>
            </p:nvSpPr>
            <p:spPr bwMode="auto">
              <a:xfrm flipV="1">
                <a:off x="1790" y="1266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4" name="Line 7"/>
              <p:cNvSpPr>
                <a:spLocks noChangeShapeType="1"/>
              </p:cNvSpPr>
              <p:nvPr/>
            </p:nvSpPr>
            <p:spPr bwMode="auto">
              <a:xfrm flipV="1">
                <a:off x="3322" y="1008"/>
                <a:ext cx="0" cy="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5" name="Line 8"/>
              <p:cNvSpPr>
                <a:spLocks noChangeShapeType="1"/>
              </p:cNvSpPr>
              <p:nvPr/>
            </p:nvSpPr>
            <p:spPr bwMode="auto">
              <a:xfrm flipV="1">
                <a:off x="4224" y="1008"/>
                <a:ext cx="0" cy="45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6" name="Line 9"/>
              <p:cNvSpPr>
                <a:spLocks noChangeShapeType="1"/>
              </p:cNvSpPr>
              <p:nvPr/>
            </p:nvSpPr>
            <p:spPr bwMode="auto">
              <a:xfrm flipV="1">
                <a:off x="4672" y="1015"/>
                <a:ext cx="0" cy="4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47" name="Picture 10" descr="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97" y="606"/>
                <a:ext cx="310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48" name="Picture 11" descr="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47" y="606"/>
                <a:ext cx="309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49" name="Picture 12" descr="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58" y="606"/>
                <a:ext cx="310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50" name="Picture 13" descr="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8" y="606"/>
                <a:ext cx="310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151" name="Group 14"/>
              <p:cNvGrpSpPr>
                <a:grpSpLocks/>
              </p:cNvGrpSpPr>
              <p:nvPr/>
            </p:nvGrpSpPr>
            <p:grpSpPr bwMode="auto">
              <a:xfrm>
                <a:off x="4534" y="1370"/>
                <a:ext cx="526" cy="451"/>
                <a:chOff x="3445" y="2420"/>
                <a:chExt cx="547" cy="468"/>
              </a:xfrm>
            </p:grpSpPr>
            <p:pic>
              <p:nvPicPr>
                <p:cNvPr id="4168" name="Picture 15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445" y="2420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69" name="Picture 16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541" y="2516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70" name="Picture 17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637" y="2612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4152" name="Picture 18" descr="cpu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150" y="1370"/>
                <a:ext cx="34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53" name="Picture 19" descr="cpu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42" y="1462"/>
                <a:ext cx="34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54" name="Picture 20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334" y="1555"/>
                <a:ext cx="342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155" name="Group 21"/>
              <p:cNvGrpSpPr>
                <a:grpSpLocks/>
              </p:cNvGrpSpPr>
              <p:nvPr/>
            </p:nvGrpSpPr>
            <p:grpSpPr bwMode="auto">
              <a:xfrm>
                <a:off x="3623" y="1370"/>
                <a:ext cx="526" cy="451"/>
                <a:chOff x="3997" y="2408"/>
                <a:chExt cx="547" cy="468"/>
              </a:xfrm>
            </p:grpSpPr>
            <p:pic>
              <p:nvPicPr>
                <p:cNvPr id="4165" name="Picture 22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997" y="2408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66" name="Picture 23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093" y="2504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67" name="Picture 24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189" y="2600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156" name="Group 25"/>
              <p:cNvGrpSpPr>
                <a:grpSpLocks/>
              </p:cNvGrpSpPr>
              <p:nvPr/>
            </p:nvGrpSpPr>
            <p:grpSpPr bwMode="auto">
              <a:xfrm>
                <a:off x="4073" y="1370"/>
                <a:ext cx="526" cy="451"/>
                <a:chOff x="4549" y="2396"/>
                <a:chExt cx="547" cy="468"/>
              </a:xfrm>
            </p:grpSpPr>
            <p:pic>
              <p:nvPicPr>
                <p:cNvPr id="4162" name="Picture 26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549" y="2396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63" name="Picture 27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645" y="2492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164" name="Picture 28" descr="cpu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496C8A"/>
                    </a:clrFrom>
                    <a:clrTo>
                      <a:srgbClr val="496C8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741" y="2588"/>
                  <a:ext cx="355" cy="2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157" name="Text Box 29"/>
              <p:cNvSpPr txBox="1">
                <a:spLocks noChangeArrowheads="1"/>
              </p:cNvSpPr>
              <p:nvPr/>
            </p:nvSpPr>
            <p:spPr bwMode="auto">
              <a:xfrm>
                <a:off x="2431" y="508"/>
                <a:ext cx="6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i="1"/>
                  <a:t>МСЭ</a:t>
                </a:r>
              </a:p>
            </p:txBody>
          </p:sp>
          <p:sp>
            <p:nvSpPr>
              <p:cNvPr id="4158" name="Text Box 30"/>
              <p:cNvSpPr txBox="1">
                <a:spLocks noChangeArrowheads="1"/>
              </p:cNvSpPr>
              <p:nvPr/>
            </p:nvSpPr>
            <p:spPr bwMode="auto">
              <a:xfrm>
                <a:off x="1517" y="2182"/>
                <a:ext cx="645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85000"/>
                  </a:lnSpc>
                </a:pPr>
                <a:r>
                  <a:rPr lang="en-US" i="1"/>
                  <a:t>DMZ</a:t>
                </a:r>
              </a:p>
            </p:txBody>
          </p:sp>
          <p:sp>
            <p:nvSpPr>
              <p:cNvPr id="4159" name="Text Box 31"/>
              <p:cNvSpPr txBox="1">
                <a:spLocks noChangeArrowheads="1"/>
              </p:cNvSpPr>
              <p:nvPr/>
            </p:nvSpPr>
            <p:spPr bwMode="auto">
              <a:xfrm>
                <a:off x="4708" y="1083"/>
                <a:ext cx="7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ru-RU" i="1"/>
                  <a:t>Сеть</a:t>
                </a:r>
                <a:endParaRPr lang="en-US" i="1"/>
              </a:p>
            </p:txBody>
          </p:sp>
          <p:sp>
            <p:nvSpPr>
              <p:cNvPr id="4160" name="Line 32"/>
              <p:cNvSpPr>
                <a:spLocks noChangeShapeType="1"/>
              </p:cNvSpPr>
              <p:nvPr/>
            </p:nvSpPr>
            <p:spPr bwMode="auto">
              <a:xfrm flipV="1">
                <a:off x="2388" y="804"/>
                <a:ext cx="0" cy="3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02" name="Object 33"/>
              <p:cNvGraphicFramePr>
                <a:graphicFrameLocks noChangeAspect="1"/>
              </p:cNvGraphicFramePr>
              <p:nvPr/>
            </p:nvGraphicFramePr>
            <p:xfrm>
              <a:off x="1486" y="1017"/>
              <a:ext cx="597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4" name="Visio" r:id="rId6" imgW="1031760" imgH="623160" progId="Visio.Drawing.11">
                      <p:embed/>
                    </p:oleObj>
                  </mc:Choice>
                  <mc:Fallback>
                    <p:oleObj name="Visio" r:id="rId6" imgW="1031760" imgH="623160" progId="Visio.Drawing.11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6" y="1017"/>
                            <a:ext cx="597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3" name="Object 34"/>
              <p:cNvGraphicFramePr>
                <a:graphicFrameLocks noChangeAspect="1"/>
              </p:cNvGraphicFramePr>
              <p:nvPr/>
            </p:nvGraphicFramePr>
            <p:xfrm>
              <a:off x="1150" y="1614"/>
              <a:ext cx="1500" cy="6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5" name="Visio" r:id="rId8" imgW="3058920" imgH="1447560" progId="Visio.Drawing.11">
                      <p:embed/>
                    </p:oleObj>
                  </mc:Choice>
                  <mc:Fallback>
                    <p:oleObj name="Visio" r:id="rId8" imgW="3058920" imgH="1447560" progId="Visio.Drawing.11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0" y="1614"/>
                            <a:ext cx="1500" cy="6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161" name="Picture 35" descr="intcloud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7" y="679"/>
                <a:ext cx="1240" cy="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39" name="Group 37"/>
            <p:cNvGrpSpPr>
              <a:grpSpLocks/>
            </p:cNvGrpSpPr>
            <p:nvPr/>
          </p:nvGrpSpPr>
          <p:grpSpPr bwMode="auto">
            <a:xfrm>
              <a:off x="2250" y="312"/>
              <a:ext cx="288" cy="617"/>
              <a:chOff x="2021" y="838"/>
              <a:chExt cx="437" cy="705"/>
            </a:xfrm>
          </p:grpSpPr>
          <p:graphicFrame>
            <p:nvGraphicFramePr>
              <p:cNvPr id="4101" name="Object 38"/>
              <p:cNvGraphicFramePr>
                <a:graphicFrameLocks noChangeAspect="1"/>
              </p:cNvGraphicFramePr>
              <p:nvPr/>
            </p:nvGraphicFramePr>
            <p:xfrm>
              <a:off x="2021" y="838"/>
              <a:ext cx="437" cy="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6" name="Visio" r:id="rId11" imgW="693720" imgH="1119240" progId="Visio.Drawing.11">
                      <p:embed/>
                    </p:oleObj>
                  </mc:Choice>
                  <mc:Fallback>
                    <p:oleObj name="Visio" r:id="rId11" imgW="693720" imgH="1119240" progId="Visio.Drawing.11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1" y="838"/>
                            <a:ext cx="437" cy="7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140" name="Picture 39" descr="firewall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54" y="1092"/>
                <a:ext cx="284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106" name="Group 77"/>
          <p:cNvGrpSpPr>
            <a:grpSpLocks/>
          </p:cNvGrpSpPr>
          <p:nvPr/>
        </p:nvGrpSpPr>
        <p:grpSpPr bwMode="auto">
          <a:xfrm>
            <a:off x="179388" y="3789363"/>
            <a:ext cx="8302625" cy="3068637"/>
            <a:chOff x="113" y="2387"/>
            <a:chExt cx="5230" cy="1933"/>
          </a:xfrm>
        </p:grpSpPr>
        <p:sp>
          <p:nvSpPr>
            <p:cNvPr id="4107" name="Text Box 41"/>
            <p:cNvSpPr txBox="1">
              <a:spLocks noChangeArrowheads="1"/>
            </p:cNvSpPr>
            <p:nvPr/>
          </p:nvSpPr>
          <p:spPr bwMode="auto">
            <a:xfrm>
              <a:off x="2170" y="4115"/>
              <a:ext cx="67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i="1"/>
                <a:t>DMZ</a:t>
              </a:r>
            </a:p>
          </p:txBody>
        </p:sp>
        <p:pic>
          <p:nvPicPr>
            <p:cNvPr id="4108" name="Picture 42" descr="intcloud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2458"/>
              <a:ext cx="1286" cy="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9" name="Line 43"/>
            <p:cNvSpPr>
              <a:spLocks noChangeShapeType="1"/>
            </p:cNvSpPr>
            <p:nvPr/>
          </p:nvSpPr>
          <p:spPr bwMode="auto">
            <a:xfrm>
              <a:off x="1323" y="2951"/>
              <a:ext cx="34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44"/>
            <p:cNvSpPr>
              <a:spLocks noChangeShapeType="1"/>
            </p:cNvSpPr>
            <p:nvPr/>
          </p:nvSpPr>
          <p:spPr bwMode="auto">
            <a:xfrm flipV="1">
              <a:off x="2410" y="3203"/>
              <a:ext cx="0" cy="4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Line 45"/>
            <p:cNvSpPr>
              <a:spLocks noChangeShapeType="1"/>
            </p:cNvSpPr>
            <p:nvPr/>
          </p:nvSpPr>
          <p:spPr bwMode="auto">
            <a:xfrm flipV="1">
              <a:off x="3404" y="2783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46"/>
            <p:cNvSpPr>
              <a:spLocks noChangeShapeType="1"/>
            </p:cNvSpPr>
            <p:nvPr/>
          </p:nvSpPr>
          <p:spPr bwMode="auto">
            <a:xfrm flipV="1">
              <a:off x="3870" y="2783"/>
              <a:ext cx="0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47"/>
            <p:cNvSpPr>
              <a:spLocks noChangeShapeType="1"/>
            </p:cNvSpPr>
            <p:nvPr/>
          </p:nvSpPr>
          <p:spPr bwMode="auto">
            <a:xfrm flipV="1">
              <a:off x="4336" y="2783"/>
              <a:ext cx="0" cy="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48"/>
            <p:cNvSpPr>
              <a:spLocks noChangeShapeType="1"/>
            </p:cNvSpPr>
            <p:nvPr/>
          </p:nvSpPr>
          <p:spPr bwMode="auto">
            <a:xfrm flipV="1">
              <a:off x="4803" y="2783"/>
              <a:ext cx="0" cy="4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15" name="Picture 49" descr="server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89" y="2387"/>
              <a:ext cx="321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6" name="Picture 50" descr="server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55" y="2387"/>
              <a:ext cx="321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7" name="Picture 51" descr="server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34" y="2387"/>
              <a:ext cx="321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8" name="Picture 52" descr="server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33" y="2387"/>
              <a:ext cx="321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119" name="Group 53"/>
            <p:cNvGrpSpPr>
              <a:grpSpLocks/>
            </p:cNvGrpSpPr>
            <p:nvPr/>
          </p:nvGrpSpPr>
          <p:grpSpPr bwMode="auto">
            <a:xfrm>
              <a:off x="4660" y="3127"/>
              <a:ext cx="545" cy="437"/>
              <a:chOff x="3445" y="2420"/>
              <a:chExt cx="547" cy="468"/>
            </a:xfrm>
          </p:grpSpPr>
          <p:pic>
            <p:nvPicPr>
              <p:cNvPr id="4135" name="Picture 54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445" y="2420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6" name="Picture 55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41" y="2516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7" name="Picture 56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37" y="2612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120" name="Picture 57" descr="cpu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25" y="3127"/>
              <a:ext cx="35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1" name="Picture 58" descr="cpu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21" y="3217"/>
              <a:ext cx="35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2" name="Picture 59" descr="cpu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17" y="3306"/>
              <a:ext cx="35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123" name="Group 60"/>
            <p:cNvGrpSpPr>
              <a:grpSpLocks/>
            </p:cNvGrpSpPr>
            <p:nvPr/>
          </p:nvGrpSpPr>
          <p:grpSpPr bwMode="auto">
            <a:xfrm>
              <a:off x="3716" y="3127"/>
              <a:ext cx="545" cy="437"/>
              <a:chOff x="3997" y="2408"/>
              <a:chExt cx="547" cy="468"/>
            </a:xfrm>
          </p:grpSpPr>
          <p:pic>
            <p:nvPicPr>
              <p:cNvPr id="4132" name="Picture 61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997" y="2408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3" name="Picture 62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93" y="2504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4" name="Picture 63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89" y="2600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24" name="Group 64"/>
            <p:cNvGrpSpPr>
              <a:grpSpLocks/>
            </p:cNvGrpSpPr>
            <p:nvPr/>
          </p:nvGrpSpPr>
          <p:grpSpPr bwMode="auto">
            <a:xfrm>
              <a:off x="4182" y="3127"/>
              <a:ext cx="545" cy="437"/>
              <a:chOff x="4549" y="2396"/>
              <a:chExt cx="547" cy="468"/>
            </a:xfrm>
          </p:grpSpPr>
          <p:pic>
            <p:nvPicPr>
              <p:cNvPr id="4129" name="Picture 65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49" y="2396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0" name="Picture 66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45" y="2492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1" name="Picture 67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741" y="2588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25" name="Text Box 68"/>
            <p:cNvSpPr txBox="1">
              <a:spLocks noChangeArrowheads="1"/>
            </p:cNvSpPr>
            <p:nvPr/>
          </p:nvSpPr>
          <p:spPr bwMode="auto">
            <a:xfrm>
              <a:off x="2074" y="2435"/>
              <a:ext cx="6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i="1"/>
                <a:t>МСЭ</a:t>
              </a:r>
            </a:p>
          </p:txBody>
        </p:sp>
        <p:sp>
          <p:nvSpPr>
            <p:cNvPr id="4126" name="Text Box 69"/>
            <p:cNvSpPr txBox="1">
              <a:spLocks noChangeArrowheads="1"/>
            </p:cNvSpPr>
            <p:nvPr/>
          </p:nvSpPr>
          <p:spPr bwMode="auto">
            <a:xfrm>
              <a:off x="4841" y="2850"/>
              <a:ext cx="5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ru-RU" i="1"/>
                <a:t>Сеть</a:t>
              </a:r>
              <a:endParaRPr lang="en-US" i="1"/>
            </a:p>
          </p:txBody>
        </p:sp>
        <p:graphicFrame>
          <p:nvGraphicFramePr>
            <p:cNvPr id="4098" name="Object 70"/>
            <p:cNvGraphicFramePr>
              <a:graphicFrameLocks noChangeAspect="1"/>
            </p:cNvGraphicFramePr>
            <p:nvPr/>
          </p:nvGraphicFramePr>
          <p:xfrm>
            <a:off x="1501" y="2785"/>
            <a:ext cx="61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Visio" r:id="rId14" imgW="1031760" imgH="623160" progId="Visio.Drawing.11">
                    <p:embed/>
                  </p:oleObj>
                </mc:Choice>
                <mc:Fallback>
                  <p:oleObj name="Visio" r:id="rId14" imgW="1031760" imgH="623160" progId="Visio.Drawing.11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2785"/>
                          <a:ext cx="61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7" name="Group 71"/>
            <p:cNvGrpSpPr>
              <a:grpSpLocks/>
            </p:cNvGrpSpPr>
            <p:nvPr/>
          </p:nvGrpSpPr>
          <p:grpSpPr bwMode="auto">
            <a:xfrm>
              <a:off x="2266" y="2675"/>
              <a:ext cx="299" cy="598"/>
              <a:chOff x="2021" y="838"/>
              <a:chExt cx="437" cy="705"/>
            </a:xfrm>
          </p:grpSpPr>
          <p:graphicFrame>
            <p:nvGraphicFramePr>
              <p:cNvPr id="4100" name="Object 72"/>
              <p:cNvGraphicFramePr>
                <a:graphicFrameLocks noChangeAspect="1"/>
              </p:cNvGraphicFramePr>
              <p:nvPr/>
            </p:nvGraphicFramePr>
            <p:xfrm>
              <a:off x="2021" y="838"/>
              <a:ext cx="437" cy="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8" name="Visio" r:id="rId16" imgW="693720" imgH="1119240" progId="Visio.Drawing.11">
                      <p:embed/>
                    </p:oleObj>
                  </mc:Choice>
                  <mc:Fallback>
                    <p:oleObj name="Visio" r:id="rId16" imgW="693720" imgH="1119240" progId="Visio.Drawing.11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1" y="838"/>
                            <a:ext cx="437" cy="7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128" name="Picture 73" descr="firewall"/>
              <p:cNvPicPr>
                <a:picLocks noChangeAspect="1" noChangeArrowheads="1"/>
              </p:cNvPicPr>
              <p:nvPr/>
            </p:nvPicPr>
            <p:blipFill>
              <a:blip r:embed="rId18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54" y="1092"/>
                <a:ext cx="284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aphicFrame>
          <p:nvGraphicFramePr>
            <p:cNvPr id="4099" name="Object 74"/>
            <p:cNvGraphicFramePr>
              <a:graphicFrameLocks noChangeAspect="1"/>
            </p:cNvGraphicFramePr>
            <p:nvPr/>
          </p:nvGraphicFramePr>
          <p:xfrm>
            <a:off x="1642" y="3587"/>
            <a:ext cx="1555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Visio" r:id="rId19" imgW="3058920" imgH="1447560" progId="Visio.Drawing.11">
                    <p:embed/>
                  </p:oleObj>
                </mc:Choice>
                <mc:Fallback>
                  <p:oleObj name="Visio" r:id="rId19" imgW="3058920" imgH="1447560" progId="Visio.Drawing.11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3587"/>
                          <a:ext cx="1555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117475"/>
            <a:ext cx="7848600" cy="1190625"/>
          </a:xfrm>
        </p:spPr>
        <p:txBody>
          <a:bodyPr/>
          <a:lstStyle/>
          <a:p>
            <a:pPr eaLnBrk="1" hangingPunct="1"/>
            <a:r>
              <a:rPr lang="ru-RU" sz="3600"/>
              <a:t>Архитектуры DMZ</a:t>
            </a:r>
            <a:br>
              <a:rPr lang="ru-RU" sz="3600"/>
            </a:br>
            <a:endParaRPr lang="ru-RU" sz="3600"/>
          </a:p>
        </p:txBody>
      </p:sp>
      <p:sp>
        <p:nvSpPr>
          <p:cNvPr id="5127" name="Text Box 41"/>
          <p:cNvSpPr txBox="1">
            <a:spLocks noChangeArrowheads="1"/>
          </p:cNvSpPr>
          <p:nvPr/>
        </p:nvSpPr>
        <p:spPr bwMode="auto">
          <a:xfrm>
            <a:off x="3444875" y="3508375"/>
            <a:ext cx="1063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i="1"/>
              <a:t>DMZ</a:t>
            </a:r>
            <a:r>
              <a:rPr lang="ru-RU" i="1"/>
              <a:t> 1</a:t>
            </a:r>
            <a:endParaRPr lang="en-US" i="1"/>
          </a:p>
        </p:txBody>
      </p:sp>
      <p:pic>
        <p:nvPicPr>
          <p:cNvPr id="5128" name="Picture 42" descr="intclou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877888"/>
            <a:ext cx="2041525" cy="139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Line 43"/>
          <p:cNvSpPr>
            <a:spLocks noChangeShapeType="1"/>
          </p:cNvSpPr>
          <p:nvPr/>
        </p:nvSpPr>
        <p:spPr bwMode="auto">
          <a:xfrm flipV="1">
            <a:off x="2100263" y="1628775"/>
            <a:ext cx="4703762" cy="3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44"/>
          <p:cNvSpPr>
            <a:spLocks noChangeShapeType="1"/>
          </p:cNvSpPr>
          <p:nvPr/>
        </p:nvSpPr>
        <p:spPr bwMode="auto">
          <a:xfrm flipV="1">
            <a:off x="3825875" y="2060575"/>
            <a:ext cx="0" cy="668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46"/>
          <p:cNvSpPr>
            <a:spLocks noChangeShapeType="1"/>
          </p:cNvSpPr>
          <p:nvPr/>
        </p:nvSpPr>
        <p:spPr bwMode="auto">
          <a:xfrm flipV="1">
            <a:off x="5580063" y="1052513"/>
            <a:ext cx="0" cy="801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48"/>
          <p:cNvSpPr>
            <a:spLocks noChangeShapeType="1"/>
          </p:cNvSpPr>
          <p:nvPr/>
        </p:nvSpPr>
        <p:spPr bwMode="auto">
          <a:xfrm flipV="1">
            <a:off x="6804025" y="1628775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33" name="Picture 49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163" y="549275"/>
            <a:ext cx="5095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50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425" y="549275"/>
            <a:ext cx="5095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51" descr="serv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7900" y="549275"/>
            <a:ext cx="5095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6" name="Picture 57" descr="cpu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963" y="1916113"/>
            <a:ext cx="561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37" name="Group 80"/>
          <p:cNvGrpSpPr>
            <a:grpSpLocks/>
          </p:cNvGrpSpPr>
          <p:nvPr/>
        </p:nvGrpSpPr>
        <p:grpSpPr bwMode="auto">
          <a:xfrm>
            <a:off x="5940425" y="1989138"/>
            <a:ext cx="2990850" cy="693737"/>
            <a:chOff x="3321" y="1222"/>
            <a:chExt cx="1884" cy="437"/>
          </a:xfrm>
        </p:grpSpPr>
        <p:grpSp>
          <p:nvGrpSpPr>
            <p:cNvPr id="5145" name="Group 53"/>
            <p:cNvGrpSpPr>
              <a:grpSpLocks/>
            </p:cNvGrpSpPr>
            <p:nvPr/>
          </p:nvGrpSpPr>
          <p:grpSpPr bwMode="auto">
            <a:xfrm>
              <a:off x="4660" y="1222"/>
              <a:ext cx="545" cy="437"/>
              <a:chOff x="3445" y="2420"/>
              <a:chExt cx="547" cy="468"/>
            </a:xfrm>
          </p:grpSpPr>
          <p:pic>
            <p:nvPicPr>
              <p:cNvPr id="5156" name="Picture 54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445" y="2420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57" name="Picture 55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541" y="2516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58" name="Picture 56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37" y="2612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146" name="Picture 58" descr="cpu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21" y="1312"/>
              <a:ext cx="35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7" name="Picture 59" descr="cpu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17" y="1401"/>
              <a:ext cx="35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48" name="Group 60"/>
            <p:cNvGrpSpPr>
              <a:grpSpLocks/>
            </p:cNvGrpSpPr>
            <p:nvPr/>
          </p:nvGrpSpPr>
          <p:grpSpPr bwMode="auto">
            <a:xfrm>
              <a:off x="3716" y="1222"/>
              <a:ext cx="545" cy="437"/>
              <a:chOff x="3997" y="2408"/>
              <a:chExt cx="547" cy="468"/>
            </a:xfrm>
          </p:grpSpPr>
          <p:pic>
            <p:nvPicPr>
              <p:cNvPr id="5153" name="Picture 61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997" y="2408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54" name="Picture 62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93" y="2504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55" name="Picture 63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89" y="2600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49" name="Group 64"/>
            <p:cNvGrpSpPr>
              <a:grpSpLocks/>
            </p:cNvGrpSpPr>
            <p:nvPr/>
          </p:nvGrpSpPr>
          <p:grpSpPr bwMode="auto">
            <a:xfrm>
              <a:off x="4182" y="1222"/>
              <a:ext cx="545" cy="437"/>
              <a:chOff x="4549" y="2396"/>
              <a:chExt cx="547" cy="468"/>
            </a:xfrm>
          </p:grpSpPr>
          <p:pic>
            <p:nvPicPr>
              <p:cNvPr id="5150" name="Picture 65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49" y="2396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51" name="Picture 66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45" y="2492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52" name="Picture 67" descr="cpu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741" y="2588"/>
                <a:ext cx="355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38" name="Text Box 69"/>
          <p:cNvSpPr txBox="1">
            <a:spLocks noChangeArrowheads="1"/>
          </p:cNvSpPr>
          <p:nvPr/>
        </p:nvSpPr>
        <p:spPr bwMode="auto">
          <a:xfrm>
            <a:off x="6804025" y="2781300"/>
            <a:ext cx="796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Сеть</a:t>
            </a:r>
            <a:endParaRPr lang="en-US" i="1"/>
          </a:p>
        </p:txBody>
      </p:sp>
      <p:graphicFrame>
        <p:nvGraphicFramePr>
          <p:cNvPr id="5122" name="Object 70"/>
          <p:cNvGraphicFramePr>
            <a:graphicFrameLocks noChangeAspect="1"/>
          </p:cNvGraphicFramePr>
          <p:nvPr/>
        </p:nvGraphicFramePr>
        <p:xfrm>
          <a:off x="2382838" y="1397000"/>
          <a:ext cx="98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6" imgW="1031760" imgH="623160" progId="Visio.Drawing.11">
                  <p:embed/>
                </p:oleObj>
              </mc:Choice>
              <mc:Fallback>
                <p:oleObj name="Visio" r:id="rId6" imgW="1031760" imgH="623160" progId="Visio.Drawing.11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397000"/>
                        <a:ext cx="981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9" name="Group 71"/>
          <p:cNvGrpSpPr>
            <a:grpSpLocks/>
          </p:cNvGrpSpPr>
          <p:nvPr/>
        </p:nvGrpSpPr>
        <p:grpSpPr bwMode="auto">
          <a:xfrm>
            <a:off x="3597275" y="1222375"/>
            <a:ext cx="474663" cy="949325"/>
            <a:chOff x="2021" y="838"/>
            <a:chExt cx="437" cy="705"/>
          </a:xfrm>
        </p:grpSpPr>
        <p:graphicFrame>
          <p:nvGraphicFramePr>
            <p:cNvPr id="5125" name="Object 72"/>
            <p:cNvGraphicFramePr>
              <a:graphicFrameLocks noChangeAspect="1"/>
            </p:cNvGraphicFramePr>
            <p:nvPr/>
          </p:nvGraphicFramePr>
          <p:xfrm>
            <a:off x="2021" y="838"/>
            <a:ext cx="43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Visio" r:id="rId8" imgW="693720" imgH="1119240" progId="Visio.Drawing.11">
                    <p:embed/>
                  </p:oleObj>
                </mc:Choice>
                <mc:Fallback>
                  <p:oleObj name="Visio" r:id="rId8" imgW="693720" imgH="1119240" progId="Visio.Drawing.11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838"/>
                          <a:ext cx="437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44" name="Picture 73" descr="firewall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54" y="1092"/>
              <a:ext cx="28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123" name="Object 74"/>
          <p:cNvGraphicFramePr>
            <a:graphicFrameLocks noChangeAspect="1"/>
          </p:cNvGraphicFramePr>
          <p:nvPr/>
        </p:nvGraphicFramePr>
        <p:xfrm>
          <a:off x="2606675" y="2670175"/>
          <a:ext cx="24685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Visio" r:id="rId11" imgW="3058920" imgH="1447560" progId="Visio.Drawing.11">
                  <p:embed/>
                </p:oleObj>
              </mc:Choice>
              <mc:Fallback>
                <p:oleObj name="Visio" r:id="rId11" imgW="3058920" imgH="1447560" progId="Visio.Drawing.11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670175"/>
                        <a:ext cx="246856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0" name="Group 75"/>
          <p:cNvGrpSpPr>
            <a:grpSpLocks/>
          </p:cNvGrpSpPr>
          <p:nvPr/>
        </p:nvGrpSpPr>
        <p:grpSpPr bwMode="auto">
          <a:xfrm>
            <a:off x="5219700" y="1255713"/>
            <a:ext cx="474663" cy="949325"/>
            <a:chOff x="2021" y="838"/>
            <a:chExt cx="437" cy="705"/>
          </a:xfrm>
        </p:grpSpPr>
        <p:graphicFrame>
          <p:nvGraphicFramePr>
            <p:cNvPr id="5124" name="Object 76"/>
            <p:cNvGraphicFramePr>
              <a:graphicFrameLocks noChangeAspect="1"/>
            </p:cNvGraphicFramePr>
            <p:nvPr/>
          </p:nvGraphicFramePr>
          <p:xfrm>
            <a:off x="2021" y="838"/>
            <a:ext cx="43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Visio" r:id="rId13" imgW="693720" imgH="1119240" progId="Visio.Drawing.11">
                    <p:embed/>
                  </p:oleObj>
                </mc:Choice>
                <mc:Fallback>
                  <p:oleObj name="Visio" r:id="rId13" imgW="693720" imgH="1119240" progId="Visio.Drawing.11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838"/>
                          <a:ext cx="437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43" name="Picture 77" descr="firewall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54" y="1092"/>
              <a:ext cx="28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41" name="Text Box 79"/>
          <p:cNvSpPr txBox="1">
            <a:spLocks noChangeArrowheads="1"/>
          </p:cNvSpPr>
          <p:nvPr/>
        </p:nvSpPr>
        <p:spPr bwMode="auto">
          <a:xfrm>
            <a:off x="250825" y="3860800"/>
            <a:ext cx="8496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ru-RU" sz="2000">
                <a:latin typeface="Times New Roman" pitchFamily="18" charset="0"/>
              </a:rPr>
              <a:t>СТБ 34.101.13-200</a:t>
            </a:r>
            <a:r>
              <a:rPr lang="en-US" sz="2000">
                <a:latin typeface="Times New Roman" pitchFamily="18" charset="0"/>
              </a:rPr>
              <a:t>9</a:t>
            </a:r>
            <a:r>
              <a:rPr lang="ru-RU" sz="2000">
                <a:latin typeface="Times New Roman" pitchFamily="18" charset="0"/>
              </a:rPr>
              <a:t> Информационные  технологии. Методы и средства безопасности. Критерии оценки безопасности информационных технологий. Профиль защиты операционной системы сервера для использования в демилитаризованной зоне корпоративной сети</a:t>
            </a:r>
            <a:r>
              <a:rPr lang="ru-RU" sz="2400" b="1">
                <a:latin typeface="Times New Roman" pitchFamily="18" charset="0"/>
              </a:rPr>
              <a:t> </a:t>
            </a:r>
            <a:endParaRPr lang="en-US" sz="2400" b="1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ru-RU" sz="2000">
                <a:latin typeface="Times New Roman" pitchFamily="18" charset="0"/>
              </a:rPr>
              <a:t>СТБ 34.101.14-200</a:t>
            </a:r>
            <a:r>
              <a:rPr lang="en-US" sz="2000">
                <a:latin typeface="Times New Roman" pitchFamily="18" charset="0"/>
              </a:rPr>
              <a:t>9</a:t>
            </a:r>
            <a:r>
              <a:rPr lang="ru-RU" sz="2000">
                <a:latin typeface="Times New Roman" pitchFamily="18" charset="0"/>
              </a:rPr>
              <a:t> Информационные  технологии. Методы и средства безопасности. Критерии оценки безопасности информационных технологий. Профиль защиты программных средств маршрутизатора для использования в демилитаризованной зоне корпоративной сети.</a:t>
            </a:r>
          </a:p>
        </p:txBody>
      </p:sp>
      <p:sp>
        <p:nvSpPr>
          <p:cNvPr id="5142" name="Text Box 81"/>
          <p:cNvSpPr txBox="1">
            <a:spLocks noChangeArrowheads="1"/>
          </p:cNvSpPr>
          <p:nvPr/>
        </p:nvSpPr>
        <p:spPr bwMode="auto">
          <a:xfrm>
            <a:off x="6443663" y="765175"/>
            <a:ext cx="1063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i="1"/>
              <a:t>DMZ</a:t>
            </a:r>
            <a:r>
              <a:rPr lang="ru-RU" i="1"/>
              <a:t> 2</a:t>
            </a:r>
            <a:endParaRPr lang="en-US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2" descr="intcloud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825" y="2552700"/>
            <a:ext cx="204787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2305050" y="3390900"/>
            <a:ext cx="552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 flipV="1">
            <a:off x="5619750" y="3105150"/>
            <a:ext cx="0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 flipV="1">
            <a:off x="6362700" y="3105150"/>
            <a:ext cx="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 flipV="1">
            <a:off x="7105650" y="3105150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7"/>
          <p:cNvSpPr>
            <a:spLocks noChangeShapeType="1"/>
          </p:cNvSpPr>
          <p:nvPr/>
        </p:nvSpPr>
        <p:spPr bwMode="auto">
          <a:xfrm flipV="1">
            <a:off x="7848600" y="3105150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55" name="Picture 8" descr="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37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9" descr="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6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0" descr="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98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1" descr="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8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59" name="Group 12"/>
          <p:cNvGrpSpPr>
            <a:grpSpLocks/>
          </p:cNvGrpSpPr>
          <p:nvPr/>
        </p:nvGrpSpPr>
        <p:grpSpPr bwMode="auto">
          <a:xfrm>
            <a:off x="7621588" y="3689350"/>
            <a:ext cx="868362" cy="742950"/>
            <a:chOff x="3445" y="2420"/>
            <a:chExt cx="547" cy="468"/>
          </a:xfrm>
        </p:grpSpPr>
        <p:pic>
          <p:nvPicPr>
            <p:cNvPr id="6186" name="Picture 13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7" name="Picture 14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8" name="Picture 15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60" name="Picture 16" descr="cpu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5588" y="3689350"/>
            <a:ext cx="5635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17" descr="cpu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7988" y="3841750"/>
            <a:ext cx="5635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18" descr="cpu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0388" y="3994150"/>
            <a:ext cx="5635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6116638" y="3689350"/>
            <a:ext cx="868362" cy="742950"/>
            <a:chOff x="3997" y="2408"/>
            <a:chExt cx="547" cy="468"/>
          </a:xfrm>
        </p:grpSpPr>
        <p:pic>
          <p:nvPicPr>
            <p:cNvPr id="6183" name="Picture 20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97" y="240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4" name="Picture 21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93" y="2504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5" name="Picture 22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89" y="260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4" name="Group 23"/>
          <p:cNvGrpSpPr>
            <a:grpSpLocks/>
          </p:cNvGrpSpPr>
          <p:nvPr/>
        </p:nvGrpSpPr>
        <p:grpSpPr bwMode="auto">
          <a:xfrm>
            <a:off x="6859588" y="3689350"/>
            <a:ext cx="868362" cy="742950"/>
            <a:chOff x="4549" y="2396"/>
            <a:chExt cx="547" cy="468"/>
          </a:xfrm>
        </p:grpSpPr>
        <p:pic>
          <p:nvPicPr>
            <p:cNvPr id="6180" name="Picture 24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9" y="239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1" name="Picture 25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5" y="249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2" name="Picture 26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41" y="258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65" name="Text Box 27"/>
          <p:cNvSpPr txBox="1">
            <a:spLocks noChangeArrowheads="1"/>
          </p:cNvSpPr>
          <p:nvPr/>
        </p:nvSpPr>
        <p:spPr bwMode="auto">
          <a:xfrm>
            <a:off x="3787775" y="4752975"/>
            <a:ext cx="1066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</a:pPr>
            <a:endParaRPr lang="ru-RU" i="1">
              <a:solidFill>
                <a:schemeClr val="bg1"/>
              </a:solidFill>
            </a:endParaRPr>
          </a:p>
        </p:txBody>
      </p:sp>
      <p:sp>
        <p:nvSpPr>
          <p:cNvPr id="6166" name="Text Box 28"/>
          <p:cNvSpPr txBox="1">
            <a:spLocks noChangeArrowheads="1"/>
          </p:cNvSpPr>
          <p:nvPr/>
        </p:nvSpPr>
        <p:spPr bwMode="auto">
          <a:xfrm>
            <a:off x="5832475" y="44021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Рабочие станции</a:t>
            </a:r>
            <a:endParaRPr lang="en-US" i="1"/>
          </a:p>
        </p:txBody>
      </p:sp>
      <p:sp>
        <p:nvSpPr>
          <p:cNvPr id="6167" name="Text Box 29"/>
          <p:cNvSpPr txBox="1">
            <a:spLocks noChangeArrowheads="1"/>
          </p:cNvSpPr>
          <p:nvPr/>
        </p:nvSpPr>
        <p:spPr bwMode="auto">
          <a:xfrm>
            <a:off x="7908925" y="3217863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Сеть</a:t>
            </a:r>
            <a:endParaRPr lang="en-US" i="1"/>
          </a:p>
        </p:txBody>
      </p:sp>
      <p:sp>
        <p:nvSpPr>
          <p:cNvPr id="6168" name="Text Box 30"/>
          <p:cNvSpPr txBox="1">
            <a:spLocks noChangeArrowheads="1"/>
          </p:cNvSpPr>
          <p:nvPr/>
        </p:nvSpPr>
        <p:spPr bwMode="auto">
          <a:xfrm>
            <a:off x="5889625" y="207486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Сервера</a:t>
            </a:r>
            <a:endParaRPr lang="en-US" i="1"/>
          </a:p>
        </p:txBody>
      </p:sp>
      <p:sp>
        <p:nvSpPr>
          <p:cNvPr id="6169" name="Rectangle 31"/>
          <p:cNvSpPr>
            <a:spLocks noChangeArrowheads="1"/>
          </p:cNvSpPr>
          <p:nvPr/>
        </p:nvSpPr>
        <p:spPr bwMode="auto">
          <a:xfrm>
            <a:off x="615950" y="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/>
              <a:t>Обход МСЭ через модем</a:t>
            </a:r>
          </a:p>
        </p:txBody>
      </p:sp>
      <p:sp>
        <p:nvSpPr>
          <p:cNvPr id="60448" name="AutoShape 32"/>
          <p:cNvSpPr>
            <a:spLocks noChangeArrowheads="1"/>
          </p:cNvSpPr>
          <p:nvPr/>
        </p:nvSpPr>
        <p:spPr bwMode="auto">
          <a:xfrm rot="10675186">
            <a:off x="7524750" y="4445000"/>
            <a:ext cx="628650" cy="7620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9" name="Freeform 33"/>
          <p:cNvSpPr>
            <a:spLocks/>
          </p:cNvSpPr>
          <p:nvPr/>
        </p:nvSpPr>
        <p:spPr bwMode="auto">
          <a:xfrm>
            <a:off x="5616575" y="2771775"/>
            <a:ext cx="2570163" cy="2830513"/>
          </a:xfrm>
          <a:custGeom>
            <a:avLst/>
            <a:gdLst>
              <a:gd name="T0" fmla="*/ 2147483647 w 1619"/>
              <a:gd name="T1" fmla="*/ 2147483647 h 1783"/>
              <a:gd name="T2" fmla="*/ 2147483647 w 1619"/>
              <a:gd name="T3" fmla="*/ 2147483647 h 1783"/>
              <a:gd name="T4" fmla="*/ 0 w 1619"/>
              <a:gd name="T5" fmla="*/ 0 h 1783"/>
              <a:gd name="T6" fmla="*/ 0 60000 65536"/>
              <a:gd name="T7" fmla="*/ 0 60000 65536"/>
              <a:gd name="T8" fmla="*/ 0 60000 65536"/>
              <a:gd name="T9" fmla="*/ 0 w 1619"/>
              <a:gd name="T10" fmla="*/ 0 h 1783"/>
              <a:gd name="T11" fmla="*/ 1619 w 1619"/>
              <a:gd name="T12" fmla="*/ 1783 h 17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9" h="1783">
                <a:moveTo>
                  <a:pt x="1619" y="1783"/>
                </a:moveTo>
                <a:cubicBezTo>
                  <a:pt x="1534" y="1474"/>
                  <a:pt x="1450" y="1166"/>
                  <a:pt x="1180" y="869"/>
                </a:cubicBezTo>
                <a:cubicBezTo>
                  <a:pt x="910" y="572"/>
                  <a:pt x="197" y="143"/>
                  <a:pt x="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0450" name="Picture 34" descr="hacker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5425" y="5270500"/>
            <a:ext cx="6588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6896100" y="4076700"/>
            <a:ext cx="2019300" cy="2057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36"/>
          <p:cNvGraphicFramePr>
            <a:graphicFrameLocks noChangeAspect="1"/>
          </p:cNvGraphicFramePr>
          <p:nvPr/>
        </p:nvGraphicFramePr>
        <p:xfrm>
          <a:off x="2622550" y="3152775"/>
          <a:ext cx="98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8" imgW="1031760" imgH="623160" progId="Visio.Drawing.11">
                  <p:embed/>
                </p:oleObj>
              </mc:Choice>
              <mc:Fallback>
                <p:oleObj name="Visio" r:id="rId8" imgW="1031760" imgH="623160" progId="Visio.Drawing.11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152775"/>
                        <a:ext cx="981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4" name="Group 37"/>
          <p:cNvGrpSpPr>
            <a:grpSpLocks/>
          </p:cNvGrpSpPr>
          <p:nvPr/>
        </p:nvGrpSpPr>
        <p:grpSpPr bwMode="auto">
          <a:xfrm>
            <a:off x="2952750" y="4100513"/>
            <a:ext cx="2468563" cy="1273175"/>
            <a:chOff x="1833" y="3287"/>
            <a:chExt cx="1555" cy="802"/>
          </a:xfrm>
        </p:grpSpPr>
        <p:graphicFrame>
          <p:nvGraphicFramePr>
            <p:cNvPr id="6148" name="Object 38"/>
            <p:cNvGraphicFramePr>
              <a:graphicFrameLocks noChangeAspect="1"/>
            </p:cNvGraphicFramePr>
            <p:nvPr/>
          </p:nvGraphicFramePr>
          <p:xfrm>
            <a:off x="1833" y="3287"/>
            <a:ext cx="1555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Visio" r:id="rId10" imgW="3058920" imgH="1447560" progId="Visio.Drawing.11">
                    <p:embed/>
                  </p:oleObj>
                </mc:Choice>
                <mc:Fallback>
                  <p:oleObj name="Visio" r:id="rId10" imgW="3058920" imgH="1447560" progId="Visio.Drawing.11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3287"/>
                          <a:ext cx="1555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Text Box 39"/>
            <p:cNvSpPr txBox="1">
              <a:spLocks noChangeArrowheads="1"/>
            </p:cNvSpPr>
            <p:nvPr/>
          </p:nvSpPr>
          <p:spPr bwMode="auto">
            <a:xfrm>
              <a:off x="2203" y="3858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i="1">
                  <a:latin typeface="Eurostile ExtendedTwo" pitchFamily="34" charset="0"/>
                </a:rPr>
                <a:t>DMZ</a:t>
              </a:r>
              <a:endParaRPr lang="ru-RU" i="1">
                <a:latin typeface="Eurostile ExtendedTwo" pitchFamily="34" charset="0"/>
              </a:endParaRPr>
            </a:p>
          </p:txBody>
        </p:sp>
      </p:grpSp>
      <p:grpSp>
        <p:nvGrpSpPr>
          <p:cNvPr id="6175" name="Group 40"/>
          <p:cNvGrpSpPr>
            <a:grpSpLocks/>
          </p:cNvGrpSpPr>
          <p:nvPr/>
        </p:nvGrpSpPr>
        <p:grpSpPr bwMode="auto">
          <a:xfrm>
            <a:off x="4081463" y="2963863"/>
            <a:ext cx="474662" cy="949325"/>
            <a:chOff x="2021" y="838"/>
            <a:chExt cx="437" cy="705"/>
          </a:xfrm>
        </p:grpSpPr>
        <p:graphicFrame>
          <p:nvGraphicFramePr>
            <p:cNvPr id="6147" name="Object 41"/>
            <p:cNvGraphicFramePr>
              <a:graphicFrameLocks noChangeAspect="1"/>
            </p:cNvGraphicFramePr>
            <p:nvPr/>
          </p:nvGraphicFramePr>
          <p:xfrm>
            <a:off x="2021" y="838"/>
            <a:ext cx="43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Visio" r:id="rId12" imgW="693720" imgH="1119240" progId="Visio.Drawing.11">
                    <p:embed/>
                  </p:oleObj>
                </mc:Choice>
                <mc:Fallback>
                  <p:oleObj name="Visio" r:id="rId12" imgW="693720" imgH="1119240" progId="Visio.Drawing.11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838"/>
                          <a:ext cx="437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178" name="Picture 42" descr="firewall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54" y="1092"/>
              <a:ext cx="28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76" name="Line 43"/>
          <p:cNvSpPr>
            <a:spLocks noChangeShapeType="1"/>
          </p:cNvSpPr>
          <p:nvPr/>
        </p:nvSpPr>
        <p:spPr bwMode="auto">
          <a:xfrm flipV="1">
            <a:off x="4284663" y="3708400"/>
            <a:ext cx="0" cy="668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60449" grpId="0" animBg="1"/>
      <p:bldP spid="604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2" descr="intcloud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825" y="2552700"/>
            <a:ext cx="204787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2305050" y="3390900"/>
            <a:ext cx="552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 flipV="1">
            <a:off x="5619750" y="3105150"/>
            <a:ext cx="0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5"/>
          <p:cNvSpPr>
            <a:spLocks noChangeShapeType="1"/>
          </p:cNvSpPr>
          <p:nvPr/>
        </p:nvSpPr>
        <p:spPr bwMode="auto">
          <a:xfrm flipV="1">
            <a:off x="6362700" y="3105150"/>
            <a:ext cx="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6"/>
          <p:cNvSpPr>
            <a:spLocks noChangeShapeType="1"/>
          </p:cNvSpPr>
          <p:nvPr/>
        </p:nvSpPr>
        <p:spPr bwMode="auto">
          <a:xfrm flipV="1">
            <a:off x="7105650" y="3105150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7"/>
          <p:cNvSpPr>
            <a:spLocks noChangeShapeType="1"/>
          </p:cNvSpPr>
          <p:nvPr/>
        </p:nvSpPr>
        <p:spPr bwMode="auto">
          <a:xfrm flipV="1">
            <a:off x="7848600" y="3105150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9" name="Picture 8" descr="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37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9" descr="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6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10" descr="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98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1" descr="serve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8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83" name="Group 12"/>
          <p:cNvGrpSpPr>
            <a:grpSpLocks/>
          </p:cNvGrpSpPr>
          <p:nvPr/>
        </p:nvGrpSpPr>
        <p:grpSpPr bwMode="auto">
          <a:xfrm>
            <a:off x="7621588" y="3689350"/>
            <a:ext cx="868362" cy="742950"/>
            <a:chOff x="3445" y="2420"/>
            <a:chExt cx="547" cy="468"/>
          </a:xfrm>
        </p:grpSpPr>
        <p:pic>
          <p:nvPicPr>
            <p:cNvPr id="7209" name="Picture 13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10" name="Picture 14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11" name="Picture 15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5335588" y="3689350"/>
            <a:ext cx="868362" cy="742950"/>
            <a:chOff x="3445" y="2420"/>
            <a:chExt cx="547" cy="468"/>
          </a:xfrm>
        </p:grpSpPr>
        <p:pic>
          <p:nvPicPr>
            <p:cNvPr id="7206" name="Picture 17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07" name="Picture 18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08" name="Picture 19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5" name="Group 20"/>
          <p:cNvGrpSpPr>
            <a:grpSpLocks/>
          </p:cNvGrpSpPr>
          <p:nvPr/>
        </p:nvGrpSpPr>
        <p:grpSpPr bwMode="auto">
          <a:xfrm>
            <a:off x="6116638" y="3689350"/>
            <a:ext cx="868362" cy="742950"/>
            <a:chOff x="3997" y="2408"/>
            <a:chExt cx="547" cy="468"/>
          </a:xfrm>
        </p:grpSpPr>
        <p:pic>
          <p:nvPicPr>
            <p:cNvPr id="7203" name="Picture 21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97" y="240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04" name="Picture 22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93" y="2504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05" name="Picture 23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89" y="260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6" name="Group 24"/>
          <p:cNvGrpSpPr>
            <a:grpSpLocks/>
          </p:cNvGrpSpPr>
          <p:nvPr/>
        </p:nvGrpSpPr>
        <p:grpSpPr bwMode="auto">
          <a:xfrm>
            <a:off x="6859588" y="3689350"/>
            <a:ext cx="868362" cy="742950"/>
            <a:chOff x="4549" y="2396"/>
            <a:chExt cx="547" cy="468"/>
          </a:xfrm>
        </p:grpSpPr>
        <p:pic>
          <p:nvPicPr>
            <p:cNvPr id="7200" name="Picture 25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9" y="239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01" name="Picture 26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5" y="249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02" name="Picture 27" descr="cp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41" y="258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87" name="Text Box 28"/>
          <p:cNvSpPr txBox="1">
            <a:spLocks noChangeArrowheads="1"/>
          </p:cNvSpPr>
          <p:nvPr/>
        </p:nvSpPr>
        <p:spPr bwMode="auto">
          <a:xfrm>
            <a:off x="5832475" y="44021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Рабочие станции</a:t>
            </a:r>
            <a:endParaRPr lang="en-US" i="1"/>
          </a:p>
        </p:txBody>
      </p:sp>
      <p:sp>
        <p:nvSpPr>
          <p:cNvPr id="7188" name="Text Box 29"/>
          <p:cNvSpPr txBox="1">
            <a:spLocks noChangeArrowheads="1"/>
          </p:cNvSpPr>
          <p:nvPr/>
        </p:nvSpPr>
        <p:spPr bwMode="auto">
          <a:xfrm>
            <a:off x="7908925" y="3217863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Сеть</a:t>
            </a:r>
            <a:endParaRPr lang="en-US" i="1"/>
          </a:p>
        </p:txBody>
      </p:sp>
      <p:sp>
        <p:nvSpPr>
          <p:cNvPr id="7189" name="Text Box 30"/>
          <p:cNvSpPr txBox="1">
            <a:spLocks noChangeArrowheads="1"/>
          </p:cNvSpPr>
          <p:nvPr/>
        </p:nvSpPr>
        <p:spPr bwMode="auto">
          <a:xfrm>
            <a:off x="5889625" y="207486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Сервера</a:t>
            </a:r>
            <a:endParaRPr lang="en-US" i="1"/>
          </a:p>
        </p:txBody>
      </p:sp>
      <p:sp>
        <p:nvSpPr>
          <p:cNvPr id="7190" name="Rectangle 31"/>
          <p:cNvSpPr>
            <a:spLocks noChangeArrowheads="1"/>
          </p:cNvSpPr>
          <p:nvPr/>
        </p:nvSpPr>
        <p:spPr bwMode="auto">
          <a:xfrm>
            <a:off x="731838" y="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/>
              <a:t>Обход МСЭ изнутри</a:t>
            </a:r>
          </a:p>
        </p:txBody>
      </p:sp>
      <p:sp>
        <p:nvSpPr>
          <p:cNvPr id="61472" name="Freeform 32"/>
          <p:cNvSpPr>
            <a:spLocks/>
          </p:cNvSpPr>
          <p:nvPr/>
        </p:nvSpPr>
        <p:spPr bwMode="auto">
          <a:xfrm>
            <a:off x="5602288" y="2844800"/>
            <a:ext cx="2649537" cy="1320800"/>
          </a:xfrm>
          <a:custGeom>
            <a:avLst/>
            <a:gdLst>
              <a:gd name="T0" fmla="*/ 2147483647 w 1669"/>
              <a:gd name="T1" fmla="*/ 2147483647 h 832"/>
              <a:gd name="T2" fmla="*/ 2147483647 w 1669"/>
              <a:gd name="T3" fmla="*/ 2147483647 h 832"/>
              <a:gd name="T4" fmla="*/ 0 w 1669"/>
              <a:gd name="T5" fmla="*/ 0 h 832"/>
              <a:gd name="T6" fmla="*/ 0 60000 65536"/>
              <a:gd name="T7" fmla="*/ 0 60000 65536"/>
              <a:gd name="T8" fmla="*/ 0 60000 65536"/>
              <a:gd name="T9" fmla="*/ 0 w 1669"/>
              <a:gd name="T10" fmla="*/ 0 h 832"/>
              <a:gd name="T11" fmla="*/ 1669 w 1669"/>
              <a:gd name="T12" fmla="*/ 832 h 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9" h="832">
                <a:moveTo>
                  <a:pt x="1618" y="832"/>
                </a:moveTo>
                <a:cubicBezTo>
                  <a:pt x="1643" y="654"/>
                  <a:pt x="1669" y="477"/>
                  <a:pt x="1399" y="338"/>
                </a:cubicBezTo>
                <a:cubicBezTo>
                  <a:pt x="1129" y="199"/>
                  <a:pt x="233" y="55"/>
                  <a:pt x="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1473" name="Picture 33" descr="hacker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16863" y="3970338"/>
            <a:ext cx="5857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4" name="Oval 34"/>
          <p:cNvSpPr>
            <a:spLocks noChangeArrowheads="1"/>
          </p:cNvSpPr>
          <p:nvPr/>
        </p:nvSpPr>
        <p:spPr bwMode="auto">
          <a:xfrm>
            <a:off x="7708900" y="3611563"/>
            <a:ext cx="1003300" cy="105568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35"/>
          <p:cNvGraphicFramePr>
            <a:graphicFrameLocks noChangeAspect="1"/>
          </p:cNvGraphicFramePr>
          <p:nvPr/>
        </p:nvGraphicFramePr>
        <p:xfrm>
          <a:off x="2622550" y="3152775"/>
          <a:ext cx="98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8" imgW="1031760" imgH="623160" progId="Visio.Drawing.11">
                  <p:embed/>
                </p:oleObj>
              </mc:Choice>
              <mc:Fallback>
                <p:oleObj name="Visio" r:id="rId8" imgW="1031760" imgH="623160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152775"/>
                        <a:ext cx="981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4" name="Group 36"/>
          <p:cNvGrpSpPr>
            <a:grpSpLocks/>
          </p:cNvGrpSpPr>
          <p:nvPr/>
        </p:nvGrpSpPr>
        <p:grpSpPr bwMode="auto">
          <a:xfrm>
            <a:off x="4081463" y="2963863"/>
            <a:ext cx="474662" cy="949325"/>
            <a:chOff x="2021" y="838"/>
            <a:chExt cx="437" cy="705"/>
          </a:xfrm>
        </p:grpSpPr>
        <p:graphicFrame>
          <p:nvGraphicFramePr>
            <p:cNvPr id="7172" name="Object 37"/>
            <p:cNvGraphicFramePr>
              <a:graphicFrameLocks noChangeAspect="1"/>
            </p:cNvGraphicFramePr>
            <p:nvPr/>
          </p:nvGraphicFramePr>
          <p:xfrm>
            <a:off x="2021" y="838"/>
            <a:ext cx="43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Visio" r:id="rId10" imgW="693720" imgH="1119240" progId="Visio.Drawing.11">
                    <p:embed/>
                  </p:oleObj>
                </mc:Choice>
                <mc:Fallback>
                  <p:oleObj name="Visio" r:id="rId10" imgW="693720" imgH="1119240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838"/>
                          <a:ext cx="437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199" name="Picture 38" descr="firewall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54" y="1092"/>
              <a:ext cx="28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95" name="Group 39"/>
          <p:cNvGrpSpPr>
            <a:grpSpLocks/>
          </p:cNvGrpSpPr>
          <p:nvPr/>
        </p:nvGrpSpPr>
        <p:grpSpPr bwMode="auto">
          <a:xfrm>
            <a:off x="2952750" y="4100513"/>
            <a:ext cx="2468563" cy="1273175"/>
            <a:chOff x="1833" y="3287"/>
            <a:chExt cx="1555" cy="802"/>
          </a:xfrm>
        </p:grpSpPr>
        <p:graphicFrame>
          <p:nvGraphicFramePr>
            <p:cNvPr id="7171" name="Object 40"/>
            <p:cNvGraphicFramePr>
              <a:graphicFrameLocks noChangeAspect="1"/>
            </p:cNvGraphicFramePr>
            <p:nvPr/>
          </p:nvGraphicFramePr>
          <p:xfrm>
            <a:off x="1833" y="3287"/>
            <a:ext cx="1555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Visio" r:id="rId13" imgW="3058920" imgH="1447560" progId="Visio.Drawing.11">
                    <p:embed/>
                  </p:oleObj>
                </mc:Choice>
                <mc:Fallback>
                  <p:oleObj name="Visio" r:id="rId13" imgW="3058920" imgH="1447560" progId="Visio.Drawing.11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3287"/>
                          <a:ext cx="1555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8" name="Text Box 41"/>
            <p:cNvSpPr txBox="1">
              <a:spLocks noChangeArrowheads="1"/>
            </p:cNvSpPr>
            <p:nvPr/>
          </p:nvSpPr>
          <p:spPr bwMode="auto">
            <a:xfrm>
              <a:off x="2203" y="3858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i="1">
                  <a:latin typeface="Eurostile ExtendedTwo" pitchFamily="34" charset="0"/>
                </a:rPr>
                <a:t>DMZ</a:t>
              </a:r>
              <a:endParaRPr lang="ru-RU" i="1">
                <a:latin typeface="Eurostile ExtendedTwo" pitchFamily="34" charset="0"/>
              </a:endParaRPr>
            </a:p>
          </p:txBody>
        </p:sp>
      </p:grpSp>
      <p:sp>
        <p:nvSpPr>
          <p:cNvPr id="7196" name="Line 42"/>
          <p:cNvSpPr>
            <a:spLocks noChangeShapeType="1"/>
          </p:cNvSpPr>
          <p:nvPr/>
        </p:nvSpPr>
        <p:spPr bwMode="auto">
          <a:xfrm flipV="1">
            <a:off x="4283075" y="3708400"/>
            <a:ext cx="1588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2" grpId="0" animBg="1"/>
      <p:bldP spid="6147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660400" y="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/>
              <a:t>Туннелирование</a:t>
            </a:r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3835400" y="1963738"/>
            <a:ext cx="474663" cy="949325"/>
            <a:chOff x="2021" y="838"/>
            <a:chExt cx="437" cy="705"/>
          </a:xfrm>
        </p:grpSpPr>
        <p:graphicFrame>
          <p:nvGraphicFramePr>
            <p:cNvPr id="8196" name="Object 6"/>
            <p:cNvGraphicFramePr>
              <a:graphicFrameLocks noChangeAspect="1"/>
            </p:cNvGraphicFramePr>
            <p:nvPr/>
          </p:nvGraphicFramePr>
          <p:xfrm>
            <a:off x="2021" y="838"/>
            <a:ext cx="43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Visio" r:id="rId4" imgW="693720" imgH="1119240" progId="Visio.Drawing.11">
                    <p:embed/>
                  </p:oleObj>
                </mc:Choice>
                <mc:Fallback>
                  <p:oleObj name="Visio" r:id="rId4" imgW="693720" imgH="1119240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838"/>
                          <a:ext cx="437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243" name="Picture 7" descr="firewall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54" y="1092"/>
              <a:ext cx="28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2608263" y="2195513"/>
          <a:ext cx="98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Visio" r:id="rId7" imgW="1031760" imgH="623160" progId="Visio.Drawing.11">
                  <p:embed/>
                </p:oleObj>
              </mc:Choice>
              <mc:Fallback>
                <p:oleObj name="Visio" r:id="rId7" imgW="1031760" imgH="62316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2195513"/>
                        <a:ext cx="981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9" descr="intcloud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8" y="1595438"/>
            <a:ext cx="2047875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2290763" y="2433638"/>
            <a:ext cx="552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V="1">
            <a:off x="5605463" y="2147888"/>
            <a:ext cx="0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V="1">
            <a:off x="6348413" y="2147888"/>
            <a:ext cx="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 flipV="1">
            <a:off x="7091363" y="2147888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4"/>
          <p:cNvSpPr>
            <a:spLocks noChangeShapeType="1"/>
          </p:cNvSpPr>
          <p:nvPr/>
        </p:nvSpPr>
        <p:spPr bwMode="auto">
          <a:xfrm flipV="1">
            <a:off x="7834313" y="2147888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206" name="Picture 15" descr="server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59488" y="1474788"/>
            <a:ext cx="511175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6" descr="server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2438" y="1474788"/>
            <a:ext cx="511175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8" name="Picture 17" descr="server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5588" y="1474788"/>
            <a:ext cx="511175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Picture 18" descr="server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4438" y="1474788"/>
            <a:ext cx="511175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10" name="Group 19"/>
          <p:cNvGrpSpPr>
            <a:grpSpLocks/>
          </p:cNvGrpSpPr>
          <p:nvPr/>
        </p:nvGrpSpPr>
        <p:grpSpPr bwMode="auto">
          <a:xfrm>
            <a:off x="7607300" y="2732088"/>
            <a:ext cx="868363" cy="742950"/>
            <a:chOff x="3445" y="2420"/>
            <a:chExt cx="547" cy="468"/>
          </a:xfrm>
        </p:grpSpPr>
        <p:pic>
          <p:nvPicPr>
            <p:cNvPr id="8240" name="Picture 20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41" name="Picture 21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42" name="Picture 22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211" name="Group 23"/>
          <p:cNvGrpSpPr>
            <a:grpSpLocks/>
          </p:cNvGrpSpPr>
          <p:nvPr/>
        </p:nvGrpSpPr>
        <p:grpSpPr bwMode="auto">
          <a:xfrm>
            <a:off x="5321300" y="2732088"/>
            <a:ext cx="868363" cy="742950"/>
            <a:chOff x="3445" y="2420"/>
            <a:chExt cx="547" cy="468"/>
          </a:xfrm>
        </p:grpSpPr>
        <p:pic>
          <p:nvPicPr>
            <p:cNvPr id="8237" name="Picture 24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8" name="Picture 25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9" name="Picture 26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212" name="Group 27"/>
          <p:cNvGrpSpPr>
            <a:grpSpLocks/>
          </p:cNvGrpSpPr>
          <p:nvPr/>
        </p:nvGrpSpPr>
        <p:grpSpPr bwMode="auto">
          <a:xfrm>
            <a:off x="6102350" y="2732088"/>
            <a:ext cx="868363" cy="742950"/>
            <a:chOff x="3997" y="2408"/>
            <a:chExt cx="547" cy="468"/>
          </a:xfrm>
        </p:grpSpPr>
        <p:pic>
          <p:nvPicPr>
            <p:cNvPr id="8234" name="Picture 28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97" y="240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5" name="Picture 29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93" y="2504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6" name="Picture 30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89" y="260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213" name="Group 31"/>
          <p:cNvGrpSpPr>
            <a:grpSpLocks/>
          </p:cNvGrpSpPr>
          <p:nvPr/>
        </p:nvGrpSpPr>
        <p:grpSpPr bwMode="auto">
          <a:xfrm>
            <a:off x="6845300" y="2732088"/>
            <a:ext cx="868363" cy="742950"/>
            <a:chOff x="4549" y="2396"/>
            <a:chExt cx="547" cy="468"/>
          </a:xfrm>
        </p:grpSpPr>
        <p:pic>
          <p:nvPicPr>
            <p:cNvPr id="8231" name="Picture 32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9" y="239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2" name="Picture 33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5" y="249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3" name="Picture 34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41" y="258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14" name="Text Box 35"/>
          <p:cNvSpPr txBox="1">
            <a:spLocks noChangeArrowheads="1"/>
          </p:cNvSpPr>
          <p:nvPr/>
        </p:nvSpPr>
        <p:spPr bwMode="auto">
          <a:xfrm>
            <a:off x="5818188" y="3444875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Рабочие станции</a:t>
            </a:r>
            <a:endParaRPr lang="en-US" i="1"/>
          </a:p>
        </p:txBody>
      </p:sp>
      <p:sp>
        <p:nvSpPr>
          <p:cNvPr id="8215" name="Text Box 36"/>
          <p:cNvSpPr txBox="1">
            <a:spLocks noChangeArrowheads="1"/>
          </p:cNvSpPr>
          <p:nvPr/>
        </p:nvSpPr>
        <p:spPr bwMode="auto">
          <a:xfrm>
            <a:off x="7894638" y="226060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Сеть</a:t>
            </a:r>
            <a:endParaRPr lang="en-US" i="1"/>
          </a:p>
        </p:txBody>
      </p:sp>
      <p:sp>
        <p:nvSpPr>
          <p:cNvPr id="8216" name="Text Box 37"/>
          <p:cNvSpPr txBox="1">
            <a:spLocks noChangeArrowheads="1"/>
          </p:cNvSpPr>
          <p:nvPr/>
        </p:nvSpPr>
        <p:spPr bwMode="auto">
          <a:xfrm>
            <a:off x="5875338" y="1117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Сервера</a:t>
            </a:r>
            <a:endParaRPr lang="en-US" i="1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219700" y="2852738"/>
            <a:ext cx="3194050" cy="2571750"/>
            <a:chOff x="3308" y="2404"/>
            <a:chExt cx="2012" cy="1620"/>
          </a:xfrm>
        </p:grpSpPr>
        <p:sp>
          <p:nvSpPr>
            <p:cNvPr id="8223" name="AutoShape 39"/>
            <p:cNvSpPr>
              <a:spLocks noChangeArrowheads="1"/>
            </p:cNvSpPr>
            <p:nvPr/>
          </p:nvSpPr>
          <p:spPr bwMode="auto">
            <a:xfrm>
              <a:off x="3308" y="2404"/>
              <a:ext cx="2012" cy="1620"/>
            </a:xfrm>
            <a:prstGeom prst="wedgeEllipseCallout">
              <a:avLst>
                <a:gd name="adj1" fmla="val -75051"/>
                <a:gd name="adj2" fmla="val -63273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ru-RU" sz="2700" b="1" i="1">
                <a:latin typeface="Eurostile ExtendedTwo" pitchFamily="34" charset="0"/>
              </a:endParaRPr>
            </a:p>
          </p:txBody>
        </p:sp>
        <p:sp>
          <p:nvSpPr>
            <p:cNvPr id="8224" name="AutoShape 40"/>
            <p:cNvSpPr>
              <a:spLocks noChangeArrowheads="1"/>
            </p:cNvSpPr>
            <p:nvPr/>
          </p:nvSpPr>
          <p:spPr bwMode="auto">
            <a:xfrm>
              <a:off x="3652" y="2880"/>
              <a:ext cx="1384" cy="456"/>
            </a:xfrm>
            <a:prstGeom prst="flowChartMagneticDrum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25" name="Group 41"/>
            <p:cNvGrpSpPr>
              <a:grpSpLocks/>
            </p:cNvGrpSpPr>
            <p:nvPr/>
          </p:nvGrpSpPr>
          <p:grpSpPr bwMode="auto">
            <a:xfrm>
              <a:off x="3338" y="3006"/>
              <a:ext cx="1700" cy="204"/>
              <a:chOff x="2968" y="2070"/>
              <a:chExt cx="1700" cy="204"/>
            </a:xfrm>
          </p:grpSpPr>
          <p:sp>
            <p:nvSpPr>
              <p:cNvPr id="8227" name="AutoShape 42"/>
              <p:cNvSpPr>
                <a:spLocks noChangeArrowheads="1"/>
              </p:cNvSpPr>
              <p:nvPr/>
            </p:nvSpPr>
            <p:spPr bwMode="auto">
              <a:xfrm>
                <a:off x="2968" y="2070"/>
                <a:ext cx="320" cy="204"/>
              </a:xfrm>
              <a:prstGeom prst="leftArrow">
                <a:avLst>
                  <a:gd name="adj1" fmla="val 50000"/>
                  <a:gd name="adj2" fmla="val 39216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8" name="AutoShape 43"/>
              <p:cNvSpPr>
                <a:spLocks noChangeArrowheads="1"/>
              </p:cNvSpPr>
              <p:nvPr/>
            </p:nvSpPr>
            <p:spPr bwMode="auto">
              <a:xfrm>
                <a:off x="4348" y="2070"/>
                <a:ext cx="320" cy="204"/>
              </a:xfrm>
              <a:prstGeom prst="leftArrow">
                <a:avLst>
                  <a:gd name="adj1" fmla="val 50000"/>
                  <a:gd name="adj2" fmla="val 39216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Line 44"/>
              <p:cNvSpPr>
                <a:spLocks noChangeShapeType="1"/>
              </p:cNvSpPr>
              <p:nvPr/>
            </p:nvSpPr>
            <p:spPr bwMode="auto">
              <a:xfrm>
                <a:off x="3210" y="2118"/>
                <a:ext cx="1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0" name="Line 45"/>
              <p:cNvSpPr>
                <a:spLocks noChangeShapeType="1"/>
              </p:cNvSpPr>
              <p:nvPr/>
            </p:nvSpPr>
            <p:spPr bwMode="auto">
              <a:xfrm>
                <a:off x="3186" y="2214"/>
                <a:ext cx="11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10" name="Text Box 46"/>
            <p:cNvSpPr txBox="1">
              <a:spLocks noChangeArrowheads="1"/>
            </p:cNvSpPr>
            <p:nvPr/>
          </p:nvSpPr>
          <p:spPr bwMode="auto">
            <a:xfrm>
              <a:off x="3786" y="3391"/>
              <a:ext cx="11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ru-RU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Cyr" pitchFamily="34" charset="0"/>
                </a:rPr>
                <a:t>Разрешенный</a:t>
              </a:r>
            </a:p>
            <a:p>
              <a:pPr algn="ctr" eaLnBrk="0" hangingPunct="0">
                <a:defRPr/>
              </a:pPr>
              <a:r>
                <a:rPr lang="ru-RU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 Cyr" pitchFamily="34" charset="0"/>
                </a:rPr>
                <a:t>протокол</a:t>
              </a:r>
              <a:endParaRPr lang="ru-RU" sz="27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urostile ExtendedTwo" pitchFamily="34" charset="0"/>
              </a:endParaRPr>
            </a:p>
          </p:txBody>
        </p:sp>
      </p:grpSp>
      <p:sp>
        <p:nvSpPr>
          <p:cNvPr id="62511" name="Freeform 47"/>
          <p:cNvSpPr>
            <a:spLocks/>
          </p:cNvSpPr>
          <p:nvPr/>
        </p:nvSpPr>
        <p:spPr bwMode="auto">
          <a:xfrm>
            <a:off x="990600" y="1858963"/>
            <a:ext cx="4568825" cy="2176462"/>
          </a:xfrm>
          <a:custGeom>
            <a:avLst/>
            <a:gdLst>
              <a:gd name="T0" fmla="*/ 2147483647 w 2878"/>
              <a:gd name="T1" fmla="*/ 2147483647 h 1371"/>
              <a:gd name="T2" fmla="*/ 2147483647 w 2878"/>
              <a:gd name="T3" fmla="*/ 2147483647 h 1371"/>
              <a:gd name="T4" fmla="*/ 2147483647 w 2878"/>
              <a:gd name="T5" fmla="*/ 2147483647 h 1371"/>
              <a:gd name="T6" fmla="*/ 2147483647 w 2878"/>
              <a:gd name="T7" fmla="*/ 0 h 1371"/>
              <a:gd name="T8" fmla="*/ 0 60000 65536"/>
              <a:gd name="T9" fmla="*/ 0 60000 65536"/>
              <a:gd name="T10" fmla="*/ 0 60000 65536"/>
              <a:gd name="T11" fmla="*/ 0 60000 65536"/>
              <a:gd name="T12" fmla="*/ 0 w 2878"/>
              <a:gd name="T13" fmla="*/ 0 h 1371"/>
              <a:gd name="T14" fmla="*/ 2878 w 2878"/>
              <a:gd name="T15" fmla="*/ 1371 h 1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8" h="1371">
                <a:moveTo>
                  <a:pt x="117" y="1371"/>
                </a:moveTo>
                <a:cubicBezTo>
                  <a:pt x="58" y="1000"/>
                  <a:pt x="0" y="629"/>
                  <a:pt x="327" y="457"/>
                </a:cubicBezTo>
                <a:cubicBezTo>
                  <a:pt x="654" y="285"/>
                  <a:pt x="1657" y="414"/>
                  <a:pt x="2082" y="338"/>
                </a:cubicBezTo>
                <a:cubicBezTo>
                  <a:pt x="2507" y="262"/>
                  <a:pt x="2745" y="56"/>
                  <a:pt x="2878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2512" name="Picture 48" descr="hacker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5188" y="3805238"/>
            <a:ext cx="65881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20" name="Group 49"/>
          <p:cNvGrpSpPr>
            <a:grpSpLocks/>
          </p:cNvGrpSpPr>
          <p:nvPr/>
        </p:nvGrpSpPr>
        <p:grpSpPr bwMode="auto">
          <a:xfrm>
            <a:off x="2938463" y="3143250"/>
            <a:ext cx="2468562" cy="1273175"/>
            <a:chOff x="1833" y="3287"/>
            <a:chExt cx="1555" cy="802"/>
          </a:xfrm>
        </p:grpSpPr>
        <p:graphicFrame>
          <p:nvGraphicFramePr>
            <p:cNvPr id="8195" name="Object 50"/>
            <p:cNvGraphicFramePr>
              <a:graphicFrameLocks noChangeAspect="1"/>
            </p:cNvGraphicFramePr>
            <p:nvPr/>
          </p:nvGraphicFramePr>
          <p:xfrm>
            <a:off x="1833" y="3287"/>
            <a:ext cx="1555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Visio" r:id="rId13" imgW="3058920" imgH="1447560" progId="Visio.Drawing.11">
                    <p:embed/>
                  </p:oleObj>
                </mc:Choice>
                <mc:Fallback>
                  <p:oleObj name="Visio" r:id="rId13" imgW="3058920" imgH="1447560" progId="Visio.Drawing.11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3287"/>
                          <a:ext cx="1555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Text Box 51"/>
            <p:cNvSpPr txBox="1">
              <a:spLocks noChangeArrowheads="1"/>
            </p:cNvSpPr>
            <p:nvPr/>
          </p:nvSpPr>
          <p:spPr bwMode="auto">
            <a:xfrm>
              <a:off x="2203" y="3858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i="1">
                  <a:latin typeface="Eurostile ExtendedTwo" pitchFamily="34" charset="0"/>
                </a:rPr>
                <a:t>DMZ</a:t>
              </a:r>
              <a:endParaRPr lang="ru-RU" i="1">
                <a:latin typeface="Eurostile ExtendedTwo" pitchFamily="34" charset="0"/>
              </a:endParaRPr>
            </a:p>
          </p:txBody>
        </p:sp>
      </p:grpSp>
      <p:sp>
        <p:nvSpPr>
          <p:cNvPr id="8221" name="Line 52"/>
          <p:cNvSpPr>
            <a:spLocks noChangeShapeType="1"/>
          </p:cNvSpPr>
          <p:nvPr/>
        </p:nvSpPr>
        <p:spPr bwMode="auto">
          <a:xfrm flipV="1">
            <a:off x="4051300" y="2824163"/>
            <a:ext cx="1588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Group 2"/>
          <p:cNvGrpSpPr>
            <a:grpSpLocks/>
          </p:cNvGrpSpPr>
          <p:nvPr/>
        </p:nvGrpSpPr>
        <p:grpSpPr bwMode="auto">
          <a:xfrm>
            <a:off x="3849688" y="2921000"/>
            <a:ext cx="474662" cy="949325"/>
            <a:chOff x="2021" y="838"/>
            <a:chExt cx="437" cy="705"/>
          </a:xfrm>
        </p:grpSpPr>
        <p:graphicFrame>
          <p:nvGraphicFramePr>
            <p:cNvPr id="9220" name="Object 3"/>
            <p:cNvGraphicFramePr>
              <a:graphicFrameLocks noChangeAspect="1"/>
            </p:cNvGraphicFramePr>
            <p:nvPr/>
          </p:nvGraphicFramePr>
          <p:xfrm>
            <a:off x="2021" y="838"/>
            <a:ext cx="43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Visio" r:id="rId4" imgW="693720" imgH="1119240" progId="Visio.Drawing.11">
                    <p:embed/>
                  </p:oleObj>
                </mc:Choice>
                <mc:Fallback>
                  <p:oleObj name="Visio" r:id="rId4" imgW="693720" imgH="1119240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838"/>
                          <a:ext cx="437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58" name="Picture 4" descr="firewall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54" y="1092"/>
              <a:ext cx="284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622550" y="3152775"/>
          <a:ext cx="98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Visio" r:id="rId7" imgW="1031760" imgH="623160" progId="Visio.Drawing.11">
                  <p:embed/>
                </p:oleObj>
              </mc:Choice>
              <mc:Fallback>
                <p:oleObj name="Visio" r:id="rId7" imgW="1031760" imgH="6231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152775"/>
                        <a:ext cx="981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 descr="intcloud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825" y="2552700"/>
            <a:ext cx="204787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305050" y="3390900"/>
            <a:ext cx="552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4076700" y="3763963"/>
            <a:ext cx="0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5619750" y="3105150"/>
            <a:ext cx="0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6362700" y="3105150"/>
            <a:ext cx="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7105650" y="3105150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7848600" y="3105150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9" name="Picture 13" descr="server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37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0" name="Picture 14" descr="server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6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Picture 15" descr="server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98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2" name="Picture 16" descr="server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8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7621588" y="3689350"/>
            <a:ext cx="868362" cy="742950"/>
            <a:chOff x="3445" y="2420"/>
            <a:chExt cx="547" cy="468"/>
          </a:xfrm>
        </p:grpSpPr>
        <p:pic>
          <p:nvPicPr>
            <p:cNvPr id="9255" name="Picture 18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56" name="Picture 19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57" name="Picture 20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234" name="Group 21"/>
          <p:cNvGrpSpPr>
            <a:grpSpLocks/>
          </p:cNvGrpSpPr>
          <p:nvPr/>
        </p:nvGrpSpPr>
        <p:grpSpPr bwMode="auto">
          <a:xfrm>
            <a:off x="5335588" y="3689350"/>
            <a:ext cx="868362" cy="742950"/>
            <a:chOff x="3445" y="2420"/>
            <a:chExt cx="547" cy="468"/>
          </a:xfrm>
        </p:grpSpPr>
        <p:pic>
          <p:nvPicPr>
            <p:cNvPr id="9252" name="Picture 22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53" name="Picture 23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54" name="Picture 24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235" name="Group 25"/>
          <p:cNvGrpSpPr>
            <a:grpSpLocks/>
          </p:cNvGrpSpPr>
          <p:nvPr/>
        </p:nvGrpSpPr>
        <p:grpSpPr bwMode="auto">
          <a:xfrm>
            <a:off x="6116638" y="3689350"/>
            <a:ext cx="868362" cy="742950"/>
            <a:chOff x="3997" y="2408"/>
            <a:chExt cx="547" cy="468"/>
          </a:xfrm>
        </p:grpSpPr>
        <p:pic>
          <p:nvPicPr>
            <p:cNvPr id="9249" name="Picture 26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97" y="240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50" name="Picture 27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93" y="2504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51" name="Picture 28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89" y="260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236" name="Group 29"/>
          <p:cNvGrpSpPr>
            <a:grpSpLocks/>
          </p:cNvGrpSpPr>
          <p:nvPr/>
        </p:nvGrpSpPr>
        <p:grpSpPr bwMode="auto">
          <a:xfrm>
            <a:off x="6859588" y="3689350"/>
            <a:ext cx="868362" cy="742950"/>
            <a:chOff x="4549" y="2396"/>
            <a:chExt cx="547" cy="468"/>
          </a:xfrm>
        </p:grpSpPr>
        <p:pic>
          <p:nvPicPr>
            <p:cNvPr id="9246" name="Picture 30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9" y="239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7" name="Picture 31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5" y="249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8" name="Picture 32" descr="cpu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41" y="258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37" name="Text Box 33"/>
          <p:cNvSpPr txBox="1">
            <a:spLocks noChangeArrowheads="1"/>
          </p:cNvSpPr>
          <p:nvPr/>
        </p:nvSpPr>
        <p:spPr bwMode="auto">
          <a:xfrm>
            <a:off x="5832475" y="44021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Рабочие станции</a:t>
            </a:r>
            <a:endParaRPr lang="en-US" i="1"/>
          </a:p>
        </p:txBody>
      </p:sp>
      <p:sp>
        <p:nvSpPr>
          <p:cNvPr id="9238" name="Text Box 34"/>
          <p:cNvSpPr txBox="1">
            <a:spLocks noChangeArrowheads="1"/>
          </p:cNvSpPr>
          <p:nvPr/>
        </p:nvSpPr>
        <p:spPr bwMode="auto">
          <a:xfrm>
            <a:off x="7908925" y="3217863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Сеть</a:t>
            </a:r>
            <a:endParaRPr lang="en-US" i="1"/>
          </a:p>
        </p:txBody>
      </p:sp>
      <p:sp>
        <p:nvSpPr>
          <p:cNvPr id="9239" name="Text Box 35"/>
          <p:cNvSpPr txBox="1">
            <a:spLocks noChangeArrowheads="1"/>
          </p:cNvSpPr>
          <p:nvPr/>
        </p:nvSpPr>
        <p:spPr bwMode="auto">
          <a:xfrm>
            <a:off x="5889625" y="207486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Сервера</a:t>
            </a:r>
            <a:endParaRPr lang="en-US" i="1"/>
          </a:p>
        </p:txBody>
      </p:sp>
      <p:sp>
        <p:nvSpPr>
          <p:cNvPr id="9240" name="Rectangle 36"/>
          <p:cNvSpPr>
            <a:spLocks noChangeArrowheads="1"/>
          </p:cNvSpPr>
          <p:nvPr/>
        </p:nvSpPr>
        <p:spPr bwMode="auto">
          <a:xfrm>
            <a:off x="703263" y="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/>
              <a:t>Неправильная конфигурация</a:t>
            </a:r>
          </a:p>
        </p:txBody>
      </p:sp>
      <p:sp>
        <p:nvSpPr>
          <p:cNvPr id="63525" name="Freeform 37"/>
          <p:cNvSpPr>
            <a:spLocks/>
          </p:cNvSpPr>
          <p:nvPr/>
        </p:nvSpPr>
        <p:spPr bwMode="auto">
          <a:xfrm>
            <a:off x="1004888" y="2816225"/>
            <a:ext cx="4568825" cy="2176463"/>
          </a:xfrm>
          <a:custGeom>
            <a:avLst/>
            <a:gdLst>
              <a:gd name="T0" fmla="*/ 2147483647 w 2878"/>
              <a:gd name="T1" fmla="*/ 2147483647 h 1371"/>
              <a:gd name="T2" fmla="*/ 2147483647 w 2878"/>
              <a:gd name="T3" fmla="*/ 2147483647 h 1371"/>
              <a:gd name="T4" fmla="*/ 2147483647 w 2878"/>
              <a:gd name="T5" fmla="*/ 2147483647 h 1371"/>
              <a:gd name="T6" fmla="*/ 2147483647 w 2878"/>
              <a:gd name="T7" fmla="*/ 0 h 1371"/>
              <a:gd name="T8" fmla="*/ 0 60000 65536"/>
              <a:gd name="T9" fmla="*/ 0 60000 65536"/>
              <a:gd name="T10" fmla="*/ 0 60000 65536"/>
              <a:gd name="T11" fmla="*/ 0 60000 65536"/>
              <a:gd name="T12" fmla="*/ 0 w 2878"/>
              <a:gd name="T13" fmla="*/ 0 h 1371"/>
              <a:gd name="T14" fmla="*/ 2878 w 2878"/>
              <a:gd name="T15" fmla="*/ 1371 h 1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8" h="1371">
                <a:moveTo>
                  <a:pt x="117" y="1371"/>
                </a:moveTo>
                <a:cubicBezTo>
                  <a:pt x="58" y="1000"/>
                  <a:pt x="0" y="629"/>
                  <a:pt x="327" y="457"/>
                </a:cubicBezTo>
                <a:cubicBezTo>
                  <a:pt x="654" y="285"/>
                  <a:pt x="1657" y="414"/>
                  <a:pt x="2082" y="338"/>
                </a:cubicBezTo>
                <a:cubicBezTo>
                  <a:pt x="2507" y="262"/>
                  <a:pt x="2745" y="56"/>
                  <a:pt x="2878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3526" name="Picture 38" descr="hacker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9475" y="4762500"/>
            <a:ext cx="6588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43" name="Group 39"/>
          <p:cNvGrpSpPr>
            <a:grpSpLocks/>
          </p:cNvGrpSpPr>
          <p:nvPr/>
        </p:nvGrpSpPr>
        <p:grpSpPr bwMode="auto">
          <a:xfrm>
            <a:off x="2779713" y="3984625"/>
            <a:ext cx="2468562" cy="1273175"/>
            <a:chOff x="1833" y="3287"/>
            <a:chExt cx="1555" cy="802"/>
          </a:xfrm>
        </p:grpSpPr>
        <p:graphicFrame>
          <p:nvGraphicFramePr>
            <p:cNvPr id="9219" name="Object 40"/>
            <p:cNvGraphicFramePr>
              <a:graphicFrameLocks noChangeAspect="1"/>
            </p:cNvGraphicFramePr>
            <p:nvPr/>
          </p:nvGraphicFramePr>
          <p:xfrm>
            <a:off x="1833" y="3287"/>
            <a:ext cx="1555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name="Visio" r:id="rId13" imgW="3058920" imgH="1447560" progId="Visio.Drawing.11">
                    <p:embed/>
                  </p:oleObj>
                </mc:Choice>
                <mc:Fallback>
                  <p:oleObj name="Visio" r:id="rId13" imgW="3058920" imgH="1447560" progId="Visio.Drawing.11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3287"/>
                          <a:ext cx="1555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Text Box 41"/>
            <p:cNvSpPr txBox="1">
              <a:spLocks noChangeArrowheads="1"/>
            </p:cNvSpPr>
            <p:nvPr/>
          </p:nvSpPr>
          <p:spPr bwMode="auto">
            <a:xfrm>
              <a:off x="2203" y="3858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i="1">
                  <a:latin typeface="Eurostile ExtendedTwo" pitchFamily="34" charset="0"/>
                </a:rPr>
                <a:t>DMZ</a:t>
              </a:r>
              <a:endParaRPr lang="ru-RU" i="1">
                <a:latin typeface="Eurostile ExtendedTwo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3925" y="133350"/>
            <a:ext cx="6248989" cy="723900"/>
          </a:xfrm>
        </p:spPr>
        <p:txBody>
          <a:bodyPr/>
          <a:lstStyle/>
          <a:p>
            <a:pPr eaLnBrk="1" hangingPunct="1"/>
            <a:r>
              <a:rPr lang="ru-RU" sz="3600" b="1" dirty="0">
                <a:latin typeface="Arial" pitchFamily="34" charset="0"/>
              </a:rPr>
              <a:t>Классификация угроз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08925" y="4840288"/>
            <a:ext cx="279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700" b="1" i="1">
                <a:latin typeface="Eurostile ExtendedTwo" pitchFamily="34" charset="0"/>
              </a:rPr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0995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09775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203200" y="808038"/>
            <a:ext cx="876663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ru-RU" sz="2400" b="1" i="1" dirty="0">
                <a:latin typeface="Times New Roman" pitchFamily="18" charset="0"/>
              </a:rPr>
              <a:t>Доступность</a:t>
            </a:r>
            <a:r>
              <a:rPr lang="ru-RU" sz="2400" dirty="0">
                <a:latin typeface="Times New Roman" pitchFamily="18" charset="0"/>
              </a:rPr>
              <a:t> – отсутствие какого-либо ограничения на санкционированный доступ к элементам сети, хранимой информации, потокам данных, к услугам и приложениям из-за событий, влияющих на сеть</a:t>
            </a:r>
          </a:p>
          <a:p>
            <a:pPr marL="457200" indent="-457200"/>
            <a:endParaRPr lang="ru-RU" sz="2400" dirty="0">
              <a:latin typeface="Times New Roman" pitchFamily="18" charset="0"/>
            </a:endParaRPr>
          </a:p>
          <a:p>
            <a:pPr marL="457200" indent="-457200"/>
            <a:r>
              <a:rPr lang="ru-RU" sz="2400" dirty="0">
                <a:latin typeface="Times New Roman" pitchFamily="18" charset="0"/>
              </a:rPr>
              <a:t>Типы угроз</a:t>
            </a:r>
            <a:r>
              <a:rPr lang="en-US" sz="2400" dirty="0">
                <a:latin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отказ в обслуживании (</a:t>
            </a:r>
            <a:r>
              <a:rPr lang="en-US" sz="2400" dirty="0">
                <a:latin typeface="Times New Roman" pitchFamily="18" charset="0"/>
              </a:rPr>
              <a:t>Denial of Service – </a:t>
            </a:r>
            <a:r>
              <a:rPr lang="en-US" sz="2400" dirty="0" err="1">
                <a:latin typeface="Times New Roman" pitchFamily="18" charset="0"/>
              </a:rPr>
              <a:t>DoS</a:t>
            </a:r>
            <a:r>
              <a:rPr lang="en-US" sz="2400" dirty="0">
                <a:latin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сбой оборудования, каналов связи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недоступность сервисов и информации по причине сбоя в системах электропитания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повреждение носителей информации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</a:rPr>
              <a:t>умышленное разрушение критической информации как со стороны инсайдеров, так и внешних злоумышленников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0EA61-2FF9-495B-B88C-AB471228A0FF}"/>
              </a:ext>
            </a:extLst>
          </p:cNvPr>
          <p:cNvSpPr txBox="1"/>
          <p:nvPr/>
        </p:nvSpPr>
        <p:spPr>
          <a:xfrm>
            <a:off x="5517875" y="3422009"/>
            <a:ext cx="277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 РБ ст.351 п.1,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8"/>
          <p:cNvSpPr>
            <a:spLocks noChangeShapeType="1"/>
          </p:cNvSpPr>
          <p:nvPr/>
        </p:nvSpPr>
        <p:spPr bwMode="auto">
          <a:xfrm flipH="1" flipV="1">
            <a:off x="4267200" y="3733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56"/>
          <p:cNvGraphicFramePr>
            <a:graphicFrameLocks noChangeAspect="1"/>
          </p:cNvGraphicFramePr>
          <p:nvPr/>
        </p:nvGraphicFramePr>
        <p:xfrm>
          <a:off x="2622550" y="3152775"/>
          <a:ext cx="98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Visio" r:id="rId4" imgW="1031760" imgH="623160" progId="Visio.Drawing.11">
                  <p:embed/>
                </p:oleObj>
              </mc:Choice>
              <mc:Fallback>
                <p:oleObj name="Visio" r:id="rId4" imgW="1031760" imgH="623160" progId="Visio.Drawing.11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152775"/>
                        <a:ext cx="981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2" descr="intcloud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825" y="2552700"/>
            <a:ext cx="204787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Line 3"/>
          <p:cNvSpPr>
            <a:spLocks noChangeShapeType="1"/>
          </p:cNvSpPr>
          <p:nvPr/>
        </p:nvSpPr>
        <p:spPr bwMode="auto">
          <a:xfrm>
            <a:off x="2305050" y="3390900"/>
            <a:ext cx="552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V="1">
            <a:off x="5619750" y="3105150"/>
            <a:ext cx="0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flipV="1">
            <a:off x="6362700" y="3105150"/>
            <a:ext cx="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 flipV="1">
            <a:off x="7105650" y="3105150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 flipV="1">
            <a:off x="7848600" y="3105150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52" name="Picture 14" descr="serve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37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5" descr="serve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6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16" descr="serve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98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5" name="Picture 17" descr="serve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8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56" name="Group 18"/>
          <p:cNvGrpSpPr>
            <a:grpSpLocks/>
          </p:cNvGrpSpPr>
          <p:nvPr/>
        </p:nvGrpSpPr>
        <p:grpSpPr bwMode="auto">
          <a:xfrm>
            <a:off x="7621588" y="3689350"/>
            <a:ext cx="868362" cy="742950"/>
            <a:chOff x="3445" y="2420"/>
            <a:chExt cx="547" cy="468"/>
          </a:xfrm>
        </p:grpSpPr>
        <p:pic>
          <p:nvPicPr>
            <p:cNvPr id="10283" name="Picture 19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4" name="Picture 20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5" name="Picture 21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57" name="Group 22"/>
          <p:cNvGrpSpPr>
            <a:grpSpLocks/>
          </p:cNvGrpSpPr>
          <p:nvPr/>
        </p:nvGrpSpPr>
        <p:grpSpPr bwMode="auto">
          <a:xfrm>
            <a:off x="5335588" y="3689350"/>
            <a:ext cx="868362" cy="742950"/>
            <a:chOff x="3445" y="2420"/>
            <a:chExt cx="547" cy="468"/>
          </a:xfrm>
        </p:grpSpPr>
        <p:pic>
          <p:nvPicPr>
            <p:cNvPr id="10280" name="Picture 23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1" name="Picture 24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2" name="Picture 25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58" name="Group 26"/>
          <p:cNvGrpSpPr>
            <a:grpSpLocks/>
          </p:cNvGrpSpPr>
          <p:nvPr/>
        </p:nvGrpSpPr>
        <p:grpSpPr bwMode="auto">
          <a:xfrm>
            <a:off x="6116638" y="3689350"/>
            <a:ext cx="868362" cy="742950"/>
            <a:chOff x="3997" y="2408"/>
            <a:chExt cx="547" cy="468"/>
          </a:xfrm>
        </p:grpSpPr>
        <p:pic>
          <p:nvPicPr>
            <p:cNvPr id="10277" name="Picture 27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97" y="240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8" name="Picture 28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93" y="2504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9" name="Picture 29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89" y="260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59" name="Group 30"/>
          <p:cNvGrpSpPr>
            <a:grpSpLocks/>
          </p:cNvGrpSpPr>
          <p:nvPr/>
        </p:nvGrpSpPr>
        <p:grpSpPr bwMode="auto">
          <a:xfrm>
            <a:off x="6859588" y="3689350"/>
            <a:ext cx="868362" cy="742950"/>
            <a:chOff x="4549" y="2396"/>
            <a:chExt cx="547" cy="468"/>
          </a:xfrm>
        </p:grpSpPr>
        <p:pic>
          <p:nvPicPr>
            <p:cNvPr id="10274" name="Picture 31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9" y="239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5" name="Picture 32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5" y="249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6" name="Picture 33" descr="cpu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41" y="258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60" name="Text Box 34"/>
          <p:cNvSpPr txBox="1">
            <a:spLocks noChangeArrowheads="1"/>
          </p:cNvSpPr>
          <p:nvPr/>
        </p:nvSpPr>
        <p:spPr bwMode="auto">
          <a:xfrm>
            <a:off x="4335463" y="2836863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i="1"/>
              <a:t>МСЭ</a:t>
            </a:r>
          </a:p>
        </p:txBody>
      </p:sp>
      <p:sp>
        <p:nvSpPr>
          <p:cNvPr id="10261" name="Text Box 38"/>
          <p:cNvSpPr txBox="1">
            <a:spLocks noChangeArrowheads="1"/>
          </p:cNvSpPr>
          <p:nvPr/>
        </p:nvSpPr>
        <p:spPr bwMode="auto">
          <a:xfrm>
            <a:off x="5832475" y="44021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Рабочие станции</a:t>
            </a:r>
            <a:endParaRPr lang="en-US" i="1"/>
          </a:p>
        </p:txBody>
      </p:sp>
      <p:sp>
        <p:nvSpPr>
          <p:cNvPr id="10262" name="Text Box 39"/>
          <p:cNvSpPr txBox="1">
            <a:spLocks noChangeArrowheads="1"/>
          </p:cNvSpPr>
          <p:nvPr/>
        </p:nvSpPr>
        <p:spPr bwMode="auto">
          <a:xfrm>
            <a:off x="7908925" y="3217863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Сеть</a:t>
            </a:r>
            <a:endParaRPr lang="en-US" i="1"/>
          </a:p>
        </p:txBody>
      </p:sp>
      <p:sp>
        <p:nvSpPr>
          <p:cNvPr id="10263" name="Text Box 40"/>
          <p:cNvSpPr txBox="1">
            <a:spLocks noChangeArrowheads="1"/>
          </p:cNvSpPr>
          <p:nvPr/>
        </p:nvSpPr>
        <p:spPr bwMode="auto">
          <a:xfrm>
            <a:off x="5889625" y="207486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>
                <a:solidFill>
                  <a:schemeClr val="bg1"/>
                </a:solidFill>
              </a:rPr>
              <a:t>Сервера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10264" name="Rectangle 41"/>
          <p:cNvSpPr>
            <a:spLocks noChangeArrowheads="1"/>
          </p:cNvSpPr>
          <p:nvPr/>
        </p:nvSpPr>
        <p:spPr bwMode="auto">
          <a:xfrm>
            <a:off x="609600" y="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/>
              <a:t>Атака на МСЭ</a:t>
            </a:r>
          </a:p>
        </p:txBody>
      </p:sp>
      <p:sp>
        <p:nvSpPr>
          <p:cNvPr id="64565" name="Freeform 53"/>
          <p:cNvSpPr>
            <a:spLocks/>
          </p:cNvSpPr>
          <p:nvPr/>
        </p:nvSpPr>
        <p:spPr bwMode="auto">
          <a:xfrm>
            <a:off x="1049338" y="3251200"/>
            <a:ext cx="3246437" cy="1800225"/>
          </a:xfrm>
          <a:custGeom>
            <a:avLst/>
            <a:gdLst>
              <a:gd name="T0" fmla="*/ 2147483647 w 2045"/>
              <a:gd name="T1" fmla="*/ 2147483647 h 1134"/>
              <a:gd name="T2" fmla="*/ 2147483647 w 2045"/>
              <a:gd name="T3" fmla="*/ 2147483647 h 1134"/>
              <a:gd name="T4" fmla="*/ 2147483647 w 2045"/>
              <a:gd name="T5" fmla="*/ 2147483647 h 1134"/>
              <a:gd name="T6" fmla="*/ 0 60000 65536"/>
              <a:gd name="T7" fmla="*/ 0 60000 65536"/>
              <a:gd name="T8" fmla="*/ 0 60000 65536"/>
              <a:gd name="T9" fmla="*/ 0 w 2045"/>
              <a:gd name="T10" fmla="*/ 0 h 1134"/>
              <a:gd name="T11" fmla="*/ 2045 w 2045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5" h="1134">
                <a:moveTo>
                  <a:pt x="89" y="1134"/>
                </a:moveTo>
                <a:cubicBezTo>
                  <a:pt x="44" y="741"/>
                  <a:pt x="0" y="348"/>
                  <a:pt x="326" y="174"/>
                </a:cubicBezTo>
                <a:cubicBezTo>
                  <a:pt x="652" y="0"/>
                  <a:pt x="1759" y="105"/>
                  <a:pt x="2045" y="91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4566" name="Picture 54" descr="hacker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9475" y="4762500"/>
            <a:ext cx="6588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67" name="Group 63"/>
          <p:cNvGrpSpPr>
            <a:grpSpLocks/>
          </p:cNvGrpSpPr>
          <p:nvPr/>
        </p:nvGrpSpPr>
        <p:grpSpPr bwMode="auto">
          <a:xfrm>
            <a:off x="4081463" y="2963863"/>
            <a:ext cx="500062" cy="949325"/>
            <a:chOff x="2571" y="1867"/>
            <a:chExt cx="315" cy="598"/>
          </a:xfrm>
        </p:grpSpPr>
        <p:grpSp>
          <p:nvGrpSpPr>
            <p:cNvPr id="10271" name="Group 57"/>
            <p:cNvGrpSpPr>
              <a:grpSpLocks/>
            </p:cNvGrpSpPr>
            <p:nvPr/>
          </p:nvGrpSpPr>
          <p:grpSpPr bwMode="auto">
            <a:xfrm>
              <a:off x="2571" y="1867"/>
              <a:ext cx="299" cy="598"/>
              <a:chOff x="2021" y="838"/>
              <a:chExt cx="437" cy="705"/>
            </a:xfrm>
          </p:grpSpPr>
          <p:graphicFrame>
            <p:nvGraphicFramePr>
              <p:cNvPr id="10244" name="Object 58"/>
              <p:cNvGraphicFramePr>
                <a:graphicFrameLocks noChangeAspect="1"/>
              </p:cNvGraphicFramePr>
              <p:nvPr/>
            </p:nvGraphicFramePr>
            <p:xfrm>
              <a:off x="2021" y="838"/>
              <a:ext cx="437" cy="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1" name="Visio" r:id="rId10" imgW="693720" imgH="1119240" progId="Visio.Drawing.11">
                      <p:embed/>
                    </p:oleObj>
                  </mc:Choice>
                  <mc:Fallback>
                    <p:oleObj name="Visio" r:id="rId10" imgW="693720" imgH="1119240" progId="Visio.Drawing.11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1" y="838"/>
                            <a:ext cx="437" cy="7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0273" name="Picture 59" descr="firew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54" y="1092"/>
                <a:ext cx="284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272" name="AutoShape 55"/>
            <p:cNvSpPr>
              <a:spLocks noChangeArrowheads="1"/>
            </p:cNvSpPr>
            <p:nvPr/>
          </p:nvSpPr>
          <p:spPr bwMode="auto">
            <a:xfrm>
              <a:off x="2592" y="2000"/>
              <a:ext cx="294" cy="318"/>
            </a:xfrm>
            <a:prstGeom prst="irregularSeal1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8" name="Group 60"/>
          <p:cNvGrpSpPr>
            <a:grpSpLocks/>
          </p:cNvGrpSpPr>
          <p:nvPr/>
        </p:nvGrpSpPr>
        <p:grpSpPr bwMode="auto">
          <a:xfrm>
            <a:off x="3124200" y="4724400"/>
            <a:ext cx="2468563" cy="1273175"/>
            <a:chOff x="1833" y="3287"/>
            <a:chExt cx="1555" cy="802"/>
          </a:xfrm>
        </p:grpSpPr>
        <p:graphicFrame>
          <p:nvGraphicFramePr>
            <p:cNvPr id="10243" name="Object 61"/>
            <p:cNvGraphicFramePr>
              <a:graphicFrameLocks noChangeAspect="1"/>
            </p:cNvGraphicFramePr>
            <p:nvPr/>
          </p:nvGraphicFramePr>
          <p:xfrm>
            <a:off x="1833" y="3287"/>
            <a:ext cx="1555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Visio" r:id="rId13" imgW="3058920" imgH="1447560" progId="Visio.Drawing.11">
                    <p:embed/>
                  </p:oleObj>
                </mc:Choice>
                <mc:Fallback>
                  <p:oleObj name="Visio" r:id="rId13" imgW="3058920" imgH="1447560" progId="Visio.Drawing.11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3287"/>
                          <a:ext cx="1555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Text Box 62"/>
            <p:cNvSpPr txBox="1">
              <a:spLocks noChangeArrowheads="1"/>
            </p:cNvSpPr>
            <p:nvPr/>
          </p:nvSpPr>
          <p:spPr bwMode="auto">
            <a:xfrm>
              <a:off x="2203" y="3858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i="1">
                  <a:latin typeface="Eurostile ExtendedTwo" pitchFamily="34" charset="0"/>
                </a:rPr>
                <a:t>DMZ</a:t>
              </a:r>
              <a:endParaRPr lang="ru-RU" i="1">
                <a:latin typeface="Eurostile ExtendedTwo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66"/>
          <p:cNvGraphicFramePr>
            <a:graphicFrameLocks noChangeAspect="1"/>
          </p:cNvGraphicFramePr>
          <p:nvPr/>
        </p:nvGraphicFramePr>
        <p:xfrm>
          <a:off x="2622550" y="3152775"/>
          <a:ext cx="98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3" imgW="1031760" imgH="623160" progId="Visio.Drawing.11">
                  <p:embed/>
                </p:oleObj>
              </mc:Choice>
              <mc:Fallback>
                <p:oleObj name="Visio" r:id="rId3" imgW="1031760" imgH="623160" progId="Visio.Drawing.11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152775"/>
                        <a:ext cx="981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8" name="Group 61"/>
          <p:cNvGrpSpPr>
            <a:grpSpLocks/>
          </p:cNvGrpSpPr>
          <p:nvPr/>
        </p:nvGrpSpPr>
        <p:grpSpPr bwMode="auto">
          <a:xfrm>
            <a:off x="4038600" y="2895600"/>
            <a:ext cx="500063" cy="949325"/>
            <a:chOff x="2571" y="1867"/>
            <a:chExt cx="315" cy="598"/>
          </a:xfrm>
        </p:grpSpPr>
        <p:grpSp>
          <p:nvGrpSpPr>
            <p:cNvPr id="11311" name="Group 62"/>
            <p:cNvGrpSpPr>
              <a:grpSpLocks/>
            </p:cNvGrpSpPr>
            <p:nvPr/>
          </p:nvGrpSpPr>
          <p:grpSpPr bwMode="auto">
            <a:xfrm>
              <a:off x="2571" y="1867"/>
              <a:ext cx="299" cy="598"/>
              <a:chOff x="2021" y="838"/>
              <a:chExt cx="437" cy="705"/>
            </a:xfrm>
          </p:grpSpPr>
          <p:graphicFrame>
            <p:nvGraphicFramePr>
              <p:cNvPr id="11267" name="Object 63"/>
              <p:cNvGraphicFramePr>
                <a:graphicFrameLocks noChangeAspect="1"/>
              </p:cNvGraphicFramePr>
              <p:nvPr/>
            </p:nvGraphicFramePr>
            <p:xfrm>
              <a:off x="2021" y="838"/>
              <a:ext cx="437" cy="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9" name="Visio" r:id="rId5" imgW="693720" imgH="1119240" progId="Visio.Drawing.11">
                      <p:embed/>
                    </p:oleObj>
                  </mc:Choice>
                  <mc:Fallback>
                    <p:oleObj name="Visio" r:id="rId5" imgW="693720" imgH="1119240" progId="Visio.Drawing.11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1" y="838"/>
                            <a:ext cx="437" cy="7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313" name="Picture 64" descr="firewall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54" y="1092"/>
                <a:ext cx="284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312" name="AutoShape 65"/>
            <p:cNvSpPr>
              <a:spLocks noChangeArrowheads="1"/>
            </p:cNvSpPr>
            <p:nvPr/>
          </p:nvSpPr>
          <p:spPr bwMode="auto">
            <a:xfrm>
              <a:off x="2592" y="2000"/>
              <a:ext cx="294" cy="318"/>
            </a:xfrm>
            <a:prstGeom prst="irregularSeal1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269" name="Picture 2" descr="intcloud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825" y="2552700"/>
            <a:ext cx="204787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Line 3"/>
          <p:cNvSpPr>
            <a:spLocks noChangeShapeType="1"/>
          </p:cNvSpPr>
          <p:nvPr/>
        </p:nvSpPr>
        <p:spPr bwMode="auto">
          <a:xfrm>
            <a:off x="2305050" y="3390900"/>
            <a:ext cx="552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V="1">
            <a:off x="4279900" y="3763963"/>
            <a:ext cx="0" cy="2667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V="1">
            <a:off x="5619750" y="3105150"/>
            <a:ext cx="0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V="1">
            <a:off x="6362700" y="3105150"/>
            <a:ext cx="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 flipV="1">
            <a:off x="7105650" y="3105150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 flipV="1">
            <a:off x="7848600" y="3105150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76" name="Picture 14" descr="ser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37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Picture 15" descr="ser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6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Picture 16" descr="ser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98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7" descr="ser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8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80" name="Group 18"/>
          <p:cNvGrpSpPr>
            <a:grpSpLocks/>
          </p:cNvGrpSpPr>
          <p:nvPr/>
        </p:nvGrpSpPr>
        <p:grpSpPr bwMode="auto">
          <a:xfrm>
            <a:off x="7621588" y="3689350"/>
            <a:ext cx="868362" cy="742950"/>
            <a:chOff x="3445" y="2420"/>
            <a:chExt cx="547" cy="468"/>
          </a:xfrm>
        </p:grpSpPr>
        <p:pic>
          <p:nvPicPr>
            <p:cNvPr id="11308" name="Picture 19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9" name="Picture 20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10" name="Picture 21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281" name="Group 22"/>
          <p:cNvGrpSpPr>
            <a:grpSpLocks/>
          </p:cNvGrpSpPr>
          <p:nvPr/>
        </p:nvGrpSpPr>
        <p:grpSpPr bwMode="auto">
          <a:xfrm>
            <a:off x="5335588" y="3689350"/>
            <a:ext cx="868362" cy="742950"/>
            <a:chOff x="3445" y="2420"/>
            <a:chExt cx="547" cy="468"/>
          </a:xfrm>
        </p:grpSpPr>
        <p:pic>
          <p:nvPicPr>
            <p:cNvPr id="11305" name="Picture 23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6" name="Picture 24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7" name="Picture 25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282" name="Group 26"/>
          <p:cNvGrpSpPr>
            <a:grpSpLocks/>
          </p:cNvGrpSpPr>
          <p:nvPr/>
        </p:nvGrpSpPr>
        <p:grpSpPr bwMode="auto">
          <a:xfrm>
            <a:off x="6116638" y="3689350"/>
            <a:ext cx="868362" cy="742950"/>
            <a:chOff x="3997" y="2408"/>
            <a:chExt cx="547" cy="468"/>
          </a:xfrm>
        </p:grpSpPr>
        <p:pic>
          <p:nvPicPr>
            <p:cNvPr id="11302" name="Picture 27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97" y="240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3" name="Picture 28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93" y="2504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4" name="Picture 29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89" y="260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283" name="Group 30"/>
          <p:cNvGrpSpPr>
            <a:grpSpLocks/>
          </p:cNvGrpSpPr>
          <p:nvPr/>
        </p:nvGrpSpPr>
        <p:grpSpPr bwMode="auto">
          <a:xfrm>
            <a:off x="6859588" y="3689350"/>
            <a:ext cx="868362" cy="742950"/>
            <a:chOff x="4549" y="2396"/>
            <a:chExt cx="547" cy="468"/>
          </a:xfrm>
        </p:grpSpPr>
        <p:pic>
          <p:nvPicPr>
            <p:cNvPr id="11299" name="Picture 31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9" y="239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0" name="Picture 32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5" y="249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01" name="Picture 33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41" y="258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84" name="Text Box 34"/>
          <p:cNvSpPr txBox="1">
            <a:spLocks noChangeArrowheads="1"/>
          </p:cNvSpPr>
          <p:nvPr/>
        </p:nvSpPr>
        <p:spPr bwMode="auto">
          <a:xfrm>
            <a:off x="3810000" y="2514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i="1"/>
              <a:t>МСЭ</a:t>
            </a:r>
          </a:p>
        </p:txBody>
      </p:sp>
      <p:sp>
        <p:nvSpPr>
          <p:cNvPr id="11285" name="Text Box 38"/>
          <p:cNvSpPr txBox="1">
            <a:spLocks noChangeArrowheads="1"/>
          </p:cNvSpPr>
          <p:nvPr/>
        </p:nvSpPr>
        <p:spPr bwMode="auto">
          <a:xfrm>
            <a:off x="5832475" y="44021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Рабочие станции</a:t>
            </a:r>
            <a:endParaRPr lang="en-US" i="1"/>
          </a:p>
        </p:txBody>
      </p:sp>
      <p:sp>
        <p:nvSpPr>
          <p:cNvPr id="11286" name="Text Box 39"/>
          <p:cNvSpPr txBox="1">
            <a:spLocks noChangeArrowheads="1"/>
          </p:cNvSpPr>
          <p:nvPr/>
        </p:nvSpPr>
        <p:spPr bwMode="auto">
          <a:xfrm>
            <a:off x="7908925" y="3217863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Сеть</a:t>
            </a:r>
            <a:endParaRPr lang="en-US" i="1"/>
          </a:p>
        </p:txBody>
      </p:sp>
      <p:sp>
        <p:nvSpPr>
          <p:cNvPr id="11287" name="Text Box 40"/>
          <p:cNvSpPr txBox="1">
            <a:spLocks noChangeArrowheads="1"/>
          </p:cNvSpPr>
          <p:nvPr/>
        </p:nvSpPr>
        <p:spPr bwMode="auto">
          <a:xfrm>
            <a:off x="5889625" y="207486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Сервера</a:t>
            </a:r>
            <a:endParaRPr lang="en-US" i="1"/>
          </a:p>
        </p:txBody>
      </p:sp>
      <p:sp>
        <p:nvSpPr>
          <p:cNvPr id="11288" name="Rectangle 41"/>
          <p:cNvSpPr>
            <a:spLocks noChangeArrowheads="1"/>
          </p:cNvSpPr>
          <p:nvPr/>
        </p:nvSpPr>
        <p:spPr bwMode="auto">
          <a:xfrm>
            <a:off x="685800" y="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/>
              <a:t>Подмена адреса</a:t>
            </a:r>
          </a:p>
        </p:txBody>
      </p:sp>
      <p:sp>
        <p:nvSpPr>
          <p:cNvPr id="11289" name="Line 42"/>
          <p:cNvSpPr>
            <a:spLocks noChangeShapeType="1"/>
          </p:cNvSpPr>
          <p:nvPr/>
        </p:nvSpPr>
        <p:spPr bwMode="auto">
          <a:xfrm flipV="1">
            <a:off x="1409700" y="1752600"/>
            <a:ext cx="0" cy="8572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Freeform 53"/>
          <p:cNvSpPr>
            <a:spLocks/>
          </p:cNvSpPr>
          <p:nvPr/>
        </p:nvSpPr>
        <p:spPr bwMode="auto">
          <a:xfrm>
            <a:off x="1004888" y="2816225"/>
            <a:ext cx="4568825" cy="2176463"/>
          </a:xfrm>
          <a:custGeom>
            <a:avLst/>
            <a:gdLst>
              <a:gd name="T0" fmla="*/ 2147483647 w 2878"/>
              <a:gd name="T1" fmla="*/ 2147483647 h 1371"/>
              <a:gd name="T2" fmla="*/ 2147483647 w 2878"/>
              <a:gd name="T3" fmla="*/ 2147483647 h 1371"/>
              <a:gd name="T4" fmla="*/ 2147483647 w 2878"/>
              <a:gd name="T5" fmla="*/ 2147483647 h 1371"/>
              <a:gd name="T6" fmla="*/ 2147483647 w 2878"/>
              <a:gd name="T7" fmla="*/ 0 h 1371"/>
              <a:gd name="T8" fmla="*/ 0 60000 65536"/>
              <a:gd name="T9" fmla="*/ 0 60000 65536"/>
              <a:gd name="T10" fmla="*/ 0 60000 65536"/>
              <a:gd name="T11" fmla="*/ 0 60000 65536"/>
              <a:gd name="T12" fmla="*/ 0 w 2878"/>
              <a:gd name="T13" fmla="*/ 0 h 1371"/>
              <a:gd name="T14" fmla="*/ 2878 w 2878"/>
              <a:gd name="T15" fmla="*/ 1371 h 1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8" h="1371">
                <a:moveTo>
                  <a:pt x="117" y="1371"/>
                </a:moveTo>
                <a:cubicBezTo>
                  <a:pt x="58" y="1000"/>
                  <a:pt x="0" y="629"/>
                  <a:pt x="327" y="457"/>
                </a:cubicBezTo>
                <a:cubicBezTo>
                  <a:pt x="654" y="285"/>
                  <a:pt x="1657" y="414"/>
                  <a:pt x="2082" y="338"/>
                </a:cubicBezTo>
                <a:cubicBezTo>
                  <a:pt x="2507" y="262"/>
                  <a:pt x="2745" y="56"/>
                  <a:pt x="2878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5590" name="Picture 54" descr="hacker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9475" y="4762500"/>
            <a:ext cx="6588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2479675" y="5426075"/>
            <a:ext cx="6357938" cy="685800"/>
            <a:chOff x="1562" y="3418"/>
            <a:chExt cx="4005" cy="432"/>
          </a:xfrm>
        </p:grpSpPr>
        <p:sp>
          <p:nvSpPr>
            <p:cNvPr id="11294" name="Text Box 56"/>
            <p:cNvSpPr txBox="1">
              <a:spLocks noChangeArrowheads="1"/>
            </p:cNvSpPr>
            <p:nvPr/>
          </p:nvSpPr>
          <p:spPr bwMode="auto">
            <a:xfrm>
              <a:off x="3488" y="341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ru-RU" sz="2000">
                <a:solidFill>
                  <a:schemeClr val="bg1"/>
                </a:solidFill>
              </a:endParaRPr>
            </a:p>
          </p:txBody>
        </p:sp>
        <p:sp>
          <p:nvSpPr>
            <p:cNvPr id="11295" name="Line 57"/>
            <p:cNvSpPr>
              <a:spLocks noChangeShapeType="1"/>
            </p:cNvSpPr>
            <p:nvPr/>
          </p:nvSpPr>
          <p:spPr bwMode="auto">
            <a:xfrm>
              <a:off x="1562" y="3630"/>
              <a:ext cx="400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58"/>
            <p:cNvSpPr>
              <a:spLocks noChangeShapeType="1"/>
            </p:cNvSpPr>
            <p:nvPr/>
          </p:nvSpPr>
          <p:spPr bwMode="auto">
            <a:xfrm>
              <a:off x="2449" y="3475"/>
              <a:ext cx="0" cy="32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59"/>
            <p:cNvSpPr>
              <a:spLocks noChangeShapeType="1"/>
            </p:cNvSpPr>
            <p:nvPr/>
          </p:nvSpPr>
          <p:spPr bwMode="auto">
            <a:xfrm>
              <a:off x="3720" y="3475"/>
              <a:ext cx="0" cy="3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60"/>
            <p:cNvSpPr>
              <a:spLocks noChangeShapeType="1"/>
            </p:cNvSpPr>
            <p:nvPr/>
          </p:nvSpPr>
          <p:spPr bwMode="auto">
            <a:xfrm>
              <a:off x="4780" y="3466"/>
              <a:ext cx="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66"/>
          <p:cNvGraphicFramePr>
            <a:graphicFrameLocks noChangeAspect="1"/>
          </p:cNvGraphicFramePr>
          <p:nvPr/>
        </p:nvGraphicFramePr>
        <p:xfrm>
          <a:off x="2622550" y="3152775"/>
          <a:ext cx="98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1031760" imgH="623160" progId="Visio.Drawing.11">
                  <p:embed/>
                </p:oleObj>
              </mc:Choice>
              <mc:Fallback>
                <p:oleObj name="Visio" r:id="rId3" imgW="1031760" imgH="623160" progId="Visio.Drawing.11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152775"/>
                        <a:ext cx="981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Group 61"/>
          <p:cNvGrpSpPr>
            <a:grpSpLocks/>
          </p:cNvGrpSpPr>
          <p:nvPr/>
        </p:nvGrpSpPr>
        <p:grpSpPr bwMode="auto">
          <a:xfrm>
            <a:off x="4038600" y="2895600"/>
            <a:ext cx="500063" cy="949325"/>
            <a:chOff x="2571" y="1867"/>
            <a:chExt cx="315" cy="598"/>
          </a:xfrm>
        </p:grpSpPr>
        <p:grpSp>
          <p:nvGrpSpPr>
            <p:cNvPr id="12332" name="Group 62"/>
            <p:cNvGrpSpPr>
              <a:grpSpLocks/>
            </p:cNvGrpSpPr>
            <p:nvPr/>
          </p:nvGrpSpPr>
          <p:grpSpPr bwMode="auto">
            <a:xfrm>
              <a:off x="2571" y="1867"/>
              <a:ext cx="299" cy="598"/>
              <a:chOff x="2021" y="838"/>
              <a:chExt cx="437" cy="705"/>
            </a:xfrm>
          </p:grpSpPr>
          <p:graphicFrame>
            <p:nvGraphicFramePr>
              <p:cNvPr id="12291" name="Object 63"/>
              <p:cNvGraphicFramePr>
                <a:graphicFrameLocks noChangeAspect="1"/>
              </p:cNvGraphicFramePr>
              <p:nvPr/>
            </p:nvGraphicFramePr>
            <p:xfrm>
              <a:off x="2021" y="838"/>
              <a:ext cx="437" cy="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3" name="Visio" r:id="rId5" imgW="693720" imgH="1119240" progId="Visio.Drawing.11">
                      <p:embed/>
                    </p:oleObj>
                  </mc:Choice>
                  <mc:Fallback>
                    <p:oleObj name="Visio" r:id="rId5" imgW="693720" imgH="1119240" progId="Visio.Drawing.11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1" y="838"/>
                            <a:ext cx="437" cy="7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2334" name="Picture 64" descr="firewall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496C8A"/>
                  </a:clrFrom>
                  <a:clrTo>
                    <a:srgbClr val="496C8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54" y="1092"/>
                <a:ext cx="284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333" name="AutoShape 65"/>
            <p:cNvSpPr>
              <a:spLocks noChangeArrowheads="1"/>
            </p:cNvSpPr>
            <p:nvPr/>
          </p:nvSpPr>
          <p:spPr bwMode="auto">
            <a:xfrm>
              <a:off x="2592" y="2000"/>
              <a:ext cx="294" cy="318"/>
            </a:xfrm>
            <a:prstGeom prst="irregularSeal1">
              <a:avLst/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5659438" y="5022850"/>
            <a:ext cx="2816225" cy="1176338"/>
          </a:xfrm>
          <a:prstGeom prst="wedgeRectCallout">
            <a:avLst>
              <a:gd name="adj1" fmla="val -97181"/>
              <a:gd name="adj2" fmla="val -1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ru-RU" sz="3200" b="1" i="1">
              <a:effectLst>
                <a:outerShdw blurRad="38100" dist="38100" dir="2700000" algn="tl">
                  <a:srgbClr val="FFFFFF"/>
                </a:outerShdw>
              </a:effectLst>
              <a:latin typeface="Eurostile ExtendedTwo" pitchFamily="34" charset="0"/>
            </a:endParaRPr>
          </a:p>
        </p:txBody>
      </p:sp>
      <p:pic>
        <p:nvPicPr>
          <p:cNvPr id="12294" name="Picture 3" descr="intcloud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825" y="2552700"/>
            <a:ext cx="2047875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2305050" y="3390900"/>
            <a:ext cx="552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1"/>
          <p:cNvSpPr>
            <a:spLocks noChangeShapeType="1"/>
          </p:cNvSpPr>
          <p:nvPr/>
        </p:nvSpPr>
        <p:spPr bwMode="auto">
          <a:xfrm flipV="1">
            <a:off x="5619750" y="3105150"/>
            <a:ext cx="0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2"/>
          <p:cNvSpPr>
            <a:spLocks noChangeShapeType="1"/>
          </p:cNvSpPr>
          <p:nvPr/>
        </p:nvSpPr>
        <p:spPr bwMode="auto">
          <a:xfrm flipV="1">
            <a:off x="6362700" y="3105150"/>
            <a:ext cx="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3"/>
          <p:cNvSpPr>
            <a:spLocks noChangeShapeType="1"/>
          </p:cNvSpPr>
          <p:nvPr/>
        </p:nvSpPr>
        <p:spPr bwMode="auto">
          <a:xfrm flipV="1">
            <a:off x="7105650" y="3105150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4"/>
          <p:cNvSpPr>
            <a:spLocks noChangeShapeType="1"/>
          </p:cNvSpPr>
          <p:nvPr/>
        </p:nvSpPr>
        <p:spPr bwMode="auto">
          <a:xfrm flipV="1">
            <a:off x="7848600" y="3105150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300" name="Picture 15" descr="ser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37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6" descr="ser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6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7" descr="ser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987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3" name="Picture 18" descr="server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496C8A"/>
              </a:clrFrom>
              <a:clrTo>
                <a:srgbClr val="496C8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8725" y="2432050"/>
            <a:ext cx="5111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304" name="Group 19"/>
          <p:cNvGrpSpPr>
            <a:grpSpLocks/>
          </p:cNvGrpSpPr>
          <p:nvPr/>
        </p:nvGrpSpPr>
        <p:grpSpPr bwMode="auto">
          <a:xfrm>
            <a:off x="7621588" y="3689350"/>
            <a:ext cx="868362" cy="742950"/>
            <a:chOff x="3445" y="2420"/>
            <a:chExt cx="547" cy="468"/>
          </a:xfrm>
        </p:grpSpPr>
        <p:pic>
          <p:nvPicPr>
            <p:cNvPr id="12329" name="Picture 20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30" name="Picture 21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31" name="Picture 22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305" name="Group 23"/>
          <p:cNvGrpSpPr>
            <a:grpSpLocks/>
          </p:cNvGrpSpPr>
          <p:nvPr/>
        </p:nvGrpSpPr>
        <p:grpSpPr bwMode="auto">
          <a:xfrm>
            <a:off x="5335588" y="3689350"/>
            <a:ext cx="868362" cy="742950"/>
            <a:chOff x="3445" y="2420"/>
            <a:chExt cx="547" cy="468"/>
          </a:xfrm>
        </p:grpSpPr>
        <p:pic>
          <p:nvPicPr>
            <p:cNvPr id="12326" name="Picture 24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45" y="242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27" name="Picture 25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41" y="251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28" name="Picture 26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7" y="261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306" name="Group 27"/>
          <p:cNvGrpSpPr>
            <a:grpSpLocks/>
          </p:cNvGrpSpPr>
          <p:nvPr/>
        </p:nvGrpSpPr>
        <p:grpSpPr bwMode="auto">
          <a:xfrm>
            <a:off x="6116638" y="3689350"/>
            <a:ext cx="868362" cy="742950"/>
            <a:chOff x="3997" y="2408"/>
            <a:chExt cx="547" cy="468"/>
          </a:xfrm>
        </p:grpSpPr>
        <p:pic>
          <p:nvPicPr>
            <p:cNvPr id="12323" name="Picture 28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97" y="240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24" name="Picture 29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93" y="2504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25" name="Picture 30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89" y="2600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307" name="Group 31"/>
          <p:cNvGrpSpPr>
            <a:grpSpLocks/>
          </p:cNvGrpSpPr>
          <p:nvPr/>
        </p:nvGrpSpPr>
        <p:grpSpPr bwMode="auto">
          <a:xfrm>
            <a:off x="6859588" y="3689350"/>
            <a:ext cx="868362" cy="742950"/>
            <a:chOff x="4549" y="2396"/>
            <a:chExt cx="547" cy="468"/>
          </a:xfrm>
        </p:grpSpPr>
        <p:pic>
          <p:nvPicPr>
            <p:cNvPr id="12320" name="Picture 32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49" y="2396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21" name="Picture 33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5" y="2492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22" name="Picture 34" descr="cpu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496C8A"/>
                </a:clrFrom>
                <a:clrTo>
                  <a:srgbClr val="496C8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41" y="2588"/>
              <a:ext cx="35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08" name="Text Box 39"/>
          <p:cNvSpPr txBox="1">
            <a:spLocks noChangeArrowheads="1"/>
          </p:cNvSpPr>
          <p:nvPr/>
        </p:nvSpPr>
        <p:spPr bwMode="auto">
          <a:xfrm>
            <a:off x="5832475" y="440213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Рабочие станции</a:t>
            </a:r>
            <a:endParaRPr lang="en-US" i="1"/>
          </a:p>
        </p:txBody>
      </p:sp>
      <p:sp>
        <p:nvSpPr>
          <p:cNvPr id="12309" name="Text Box 40"/>
          <p:cNvSpPr txBox="1">
            <a:spLocks noChangeArrowheads="1"/>
          </p:cNvSpPr>
          <p:nvPr/>
        </p:nvSpPr>
        <p:spPr bwMode="auto">
          <a:xfrm>
            <a:off x="7908925" y="3217863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Сеть</a:t>
            </a:r>
            <a:endParaRPr lang="en-US" i="1"/>
          </a:p>
        </p:txBody>
      </p:sp>
      <p:sp>
        <p:nvSpPr>
          <p:cNvPr id="12310" name="Text Box 41"/>
          <p:cNvSpPr txBox="1">
            <a:spLocks noChangeArrowheads="1"/>
          </p:cNvSpPr>
          <p:nvPr/>
        </p:nvSpPr>
        <p:spPr bwMode="auto">
          <a:xfrm>
            <a:off x="5889625" y="207486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i="1"/>
              <a:t>Сервера</a:t>
            </a:r>
            <a:endParaRPr lang="en-US" i="1"/>
          </a:p>
        </p:txBody>
      </p:sp>
      <p:sp>
        <p:nvSpPr>
          <p:cNvPr id="12311" name="Rectangle 42"/>
          <p:cNvSpPr>
            <a:spLocks noChangeArrowheads="1"/>
          </p:cNvSpPr>
          <p:nvPr/>
        </p:nvSpPr>
        <p:spPr bwMode="auto">
          <a:xfrm>
            <a:off x="609600" y="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/>
              <a:t>Перехваченный пароль</a:t>
            </a:r>
          </a:p>
        </p:txBody>
      </p:sp>
      <p:sp>
        <p:nvSpPr>
          <p:cNvPr id="12312" name="Line 43"/>
          <p:cNvSpPr>
            <a:spLocks noChangeShapeType="1"/>
          </p:cNvSpPr>
          <p:nvPr/>
        </p:nvSpPr>
        <p:spPr bwMode="auto">
          <a:xfrm flipV="1">
            <a:off x="1409700" y="1752600"/>
            <a:ext cx="0" cy="8572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614" name="Freeform 54"/>
          <p:cNvSpPr>
            <a:spLocks/>
          </p:cNvSpPr>
          <p:nvPr/>
        </p:nvSpPr>
        <p:spPr bwMode="auto">
          <a:xfrm>
            <a:off x="1004888" y="2816225"/>
            <a:ext cx="4568825" cy="2176463"/>
          </a:xfrm>
          <a:custGeom>
            <a:avLst/>
            <a:gdLst>
              <a:gd name="T0" fmla="*/ 2147483647 w 2878"/>
              <a:gd name="T1" fmla="*/ 2147483647 h 1371"/>
              <a:gd name="T2" fmla="*/ 2147483647 w 2878"/>
              <a:gd name="T3" fmla="*/ 2147483647 h 1371"/>
              <a:gd name="T4" fmla="*/ 2147483647 w 2878"/>
              <a:gd name="T5" fmla="*/ 2147483647 h 1371"/>
              <a:gd name="T6" fmla="*/ 2147483647 w 2878"/>
              <a:gd name="T7" fmla="*/ 0 h 1371"/>
              <a:gd name="T8" fmla="*/ 0 60000 65536"/>
              <a:gd name="T9" fmla="*/ 0 60000 65536"/>
              <a:gd name="T10" fmla="*/ 0 60000 65536"/>
              <a:gd name="T11" fmla="*/ 0 60000 65536"/>
              <a:gd name="T12" fmla="*/ 0 w 2878"/>
              <a:gd name="T13" fmla="*/ 0 h 1371"/>
              <a:gd name="T14" fmla="*/ 2878 w 2878"/>
              <a:gd name="T15" fmla="*/ 1371 h 1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8" h="1371">
                <a:moveTo>
                  <a:pt x="117" y="1371"/>
                </a:moveTo>
                <a:cubicBezTo>
                  <a:pt x="58" y="1000"/>
                  <a:pt x="0" y="629"/>
                  <a:pt x="327" y="457"/>
                </a:cubicBezTo>
                <a:cubicBezTo>
                  <a:pt x="654" y="285"/>
                  <a:pt x="1657" y="414"/>
                  <a:pt x="2082" y="338"/>
                </a:cubicBezTo>
                <a:cubicBezTo>
                  <a:pt x="2507" y="262"/>
                  <a:pt x="2745" y="56"/>
                  <a:pt x="2878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6615" name="Picture 55" descr="hacker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9475" y="4762500"/>
            <a:ext cx="6588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5" name="Picture 56" descr="cs03"/>
          <p:cNvPicPr>
            <a:picLocks noChangeAspect="1" noChangeArrowheads="1"/>
          </p:cNvPicPr>
          <p:nvPr/>
        </p:nvPicPr>
        <p:blipFill>
          <a:blip r:embed="rId12" cstate="print">
            <a:lum bright="-6000" contrast="24000"/>
          </a:blip>
          <a:srcRect l="30193" t="20000" r="13750" b="51111"/>
          <a:stretch>
            <a:fillRect/>
          </a:stretch>
        </p:blipFill>
        <p:spPr bwMode="auto">
          <a:xfrm>
            <a:off x="5748338" y="5080000"/>
            <a:ext cx="2671762" cy="1031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66617" name="Text Box 57"/>
          <p:cNvSpPr txBox="1">
            <a:spLocks noChangeArrowheads="1"/>
          </p:cNvSpPr>
          <p:nvPr/>
        </p:nvSpPr>
        <p:spPr bwMode="auto">
          <a:xfrm>
            <a:off x="6581775" y="5416550"/>
            <a:ext cx="6032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90000"/>
              </a:lnSpc>
            </a:pPr>
            <a:r>
              <a:rPr lang="ru-RU" sz="500">
                <a:latin typeface="Courier New" pitchFamily="49" charset="0"/>
              </a:rPr>
              <a:t>Вася Пупкин</a:t>
            </a:r>
            <a:endParaRPr lang="en-US" sz="500">
              <a:latin typeface="Courier New" pitchFamily="49" charset="0"/>
            </a:endParaRPr>
          </a:p>
        </p:txBody>
      </p:sp>
      <p:sp>
        <p:nvSpPr>
          <p:cNvPr id="66618" name="Text Box 58"/>
          <p:cNvSpPr txBox="1">
            <a:spLocks noChangeArrowheads="1"/>
          </p:cNvSpPr>
          <p:nvPr/>
        </p:nvSpPr>
        <p:spPr bwMode="auto">
          <a:xfrm>
            <a:off x="6581775" y="5632450"/>
            <a:ext cx="6413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00">
                <a:latin typeface="Courier New" pitchFamily="49" charset="0"/>
              </a:rPr>
              <a:t>************</a:t>
            </a:r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6581775" y="5803900"/>
            <a:ext cx="603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500">
                <a:latin typeface="Courier New" pitchFamily="49" charset="0"/>
              </a:rPr>
              <a:t>Организация</a:t>
            </a:r>
            <a:endParaRPr lang="en-US" sz="5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4" grpId="0" animBg="1"/>
      <p:bldP spid="66617" grpId="0" autoUpdateAnimBg="0"/>
      <p:bldP spid="66618" grpId="0" autoUpdateAnimBg="0"/>
      <p:bldP spid="6661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2725"/>
            <a:ext cx="7772400" cy="641350"/>
          </a:xfrm>
        </p:spPr>
        <p:txBody>
          <a:bodyPr/>
          <a:lstStyle/>
          <a:p>
            <a:pPr eaLnBrk="1" hangingPunct="1"/>
            <a:r>
              <a:rPr lang="ru-RU" sz="3600" b="1"/>
              <a:t>Классы защищенности МЭ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1628775"/>
            <a:ext cx="8991600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Показатели защищенности применяются к МЭ для определения уровня защищенности, который они обеспечивают при межсетевом взаимодействии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Деление МЭ на соответствующие классы по уровням контроля межсетевых информационных потоков с точки зрения защиты информации необходимо в целях разработки и применения обоснованных и экономически оправданных мер по достижению требуемого уровня защиты информации при взаимодействии сетей ЭВМ, АС. </a:t>
            </a:r>
          </a:p>
          <a:p>
            <a:pPr>
              <a:spcBef>
                <a:spcPct val="50000"/>
              </a:spcBef>
            </a:pPr>
            <a:r>
              <a:rPr lang="ru-RU" b="1">
                <a:latin typeface="Arial Black" pitchFamily="34" charset="0"/>
                <a:cs typeface="Times New Roman" pitchFamily="18" charset="0"/>
              </a:rPr>
              <a:t>Гостехкомиссия России</a:t>
            </a:r>
            <a:r>
              <a:rPr lang="ru-RU" b="1">
                <a:latin typeface="Arial Black" pitchFamily="34" charset="0"/>
              </a:rPr>
              <a:t>. </a:t>
            </a:r>
            <a:r>
              <a:rPr lang="ru-RU" b="1">
                <a:latin typeface="Courier" pitchFamily="49" charset="0"/>
                <a:cs typeface="Times New Roman" pitchFamily="18" charset="0"/>
              </a:rPr>
              <a:t>Средства вычислительной техники. Межсетевые экраны. Защита от несанкционированного доступа к информации. Показатели защищенности от несанкционированного доступа к информации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2725"/>
            <a:ext cx="7772400" cy="641350"/>
          </a:xfrm>
        </p:spPr>
        <p:txBody>
          <a:bodyPr/>
          <a:lstStyle/>
          <a:p>
            <a:pPr eaLnBrk="1" hangingPunct="1"/>
            <a:r>
              <a:rPr lang="ru-RU" sz="3600" b="1"/>
              <a:t>Классы защищенности МЭ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50825" y="1196975"/>
            <a:ext cx="785018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ru-RU" sz="2400" b="1">
                <a:latin typeface="Times New Roman" pitchFamily="18" charset="0"/>
              </a:rPr>
              <a:t>Всего выделяется пять показателей защищенности: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Управление доступом; 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Идентификация и аутентификация; 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Регистрация событий и оповещение; 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Контроль целостности; 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Восстановление работоспособности.</a:t>
            </a:r>
            <a:endParaRPr lang="en-US" sz="2000">
              <a:latin typeface="Times New Roman" pitchFamily="18" charset="0"/>
            </a:endParaRPr>
          </a:p>
          <a:p>
            <a:pPr marL="914400" lvl="1" indent="-457200">
              <a:buFontTx/>
              <a:buChar char="•"/>
            </a:pPr>
            <a:endParaRPr lang="ru-RU" sz="2000">
              <a:latin typeface="Times New Roman" pitchFamily="18" charset="0"/>
            </a:endParaRPr>
          </a:p>
          <a:p>
            <a:pPr marL="457200" indent="-457200"/>
            <a:r>
              <a:rPr lang="ru-RU" sz="2400" b="1">
                <a:latin typeface="Times New Roman" pitchFamily="18" charset="0"/>
              </a:rPr>
              <a:t>На основании показателей защищенности определяются следующие пять классов защищенности МЭ: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Простейшие фильтрующие маршрутизаторы - 5 класс; 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Пакетные фильтры сетевого уровня - 4 класс; 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Простейшие МЭ прикладного уровня - 3 класс; 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МЭ базового уровня - 2 класс; </a:t>
            </a:r>
          </a:p>
          <a:p>
            <a:pPr marL="914400" lvl="1" indent="-457200">
              <a:buFontTx/>
              <a:buChar char="•"/>
            </a:pPr>
            <a:r>
              <a:rPr lang="ru-RU" sz="2000">
                <a:latin typeface="Times New Roman" pitchFamily="18" charset="0"/>
              </a:rPr>
              <a:t>Продвинутые МЭ - 1 класс.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/>
              <a:t>Требования к защищенности МЭ</a:t>
            </a:r>
          </a:p>
        </p:txBody>
      </p:sp>
      <p:grpSp>
        <p:nvGrpSpPr>
          <p:cNvPr id="45059" name="Group 733"/>
          <p:cNvGrpSpPr>
            <a:grpSpLocks/>
          </p:cNvGrpSpPr>
          <p:nvPr/>
        </p:nvGrpSpPr>
        <p:grpSpPr bwMode="auto">
          <a:xfrm>
            <a:off x="0" y="914400"/>
            <a:ext cx="9144000" cy="5943600"/>
            <a:chOff x="-3" y="-3"/>
            <a:chExt cx="4517" cy="5830"/>
          </a:xfrm>
        </p:grpSpPr>
        <p:grpSp>
          <p:nvGrpSpPr>
            <p:cNvPr id="45060" name="Group 731"/>
            <p:cNvGrpSpPr>
              <a:grpSpLocks/>
            </p:cNvGrpSpPr>
            <p:nvPr/>
          </p:nvGrpSpPr>
          <p:grpSpPr bwMode="auto">
            <a:xfrm>
              <a:off x="0" y="0"/>
              <a:ext cx="4511" cy="5824"/>
              <a:chOff x="0" y="0"/>
              <a:chExt cx="4511" cy="5824"/>
            </a:xfrm>
          </p:grpSpPr>
          <p:grpSp>
            <p:nvGrpSpPr>
              <p:cNvPr id="45062" name="Group 572"/>
              <p:cNvGrpSpPr>
                <a:grpSpLocks/>
              </p:cNvGrpSpPr>
              <p:nvPr/>
            </p:nvGrpSpPr>
            <p:grpSpPr bwMode="auto">
              <a:xfrm>
                <a:off x="0" y="0"/>
                <a:ext cx="3253" cy="470"/>
                <a:chOff x="0" y="0"/>
                <a:chExt cx="3253" cy="470"/>
              </a:xfrm>
            </p:grpSpPr>
            <p:sp>
              <p:nvSpPr>
                <p:cNvPr id="45300" name="Rectangle 491"/>
                <p:cNvSpPr>
                  <a:spLocks noChangeArrowheads="1"/>
                </p:cNvSpPr>
                <p:nvPr/>
              </p:nvSpPr>
              <p:spPr bwMode="auto">
                <a:xfrm>
                  <a:off x="24" y="24"/>
                  <a:ext cx="3205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Times New Roman" pitchFamily="18" charset="0"/>
                      <a:cs typeface="Times New Roman" pitchFamily="18" charset="0"/>
                    </a:rPr>
                    <a:t>Показатели защищенности</a:t>
                  </a:r>
                  <a:endParaRPr lang="en-US" sz="20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000"/>
                </a:p>
              </p:txBody>
            </p:sp>
            <p:sp>
              <p:nvSpPr>
                <p:cNvPr id="45301" name="Rectangle 5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53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63" name="Group 574"/>
              <p:cNvGrpSpPr>
                <a:grpSpLocks/>
              </p:cNvGrpSpPr>
              <p:nvPr/>
            </p:nvGrpSpPr>
            <p:grpSpPr bwMode="auto">
              <a:xfrm>
                <a:off x="3253" y="0"/>
                <a:ext cx="1258" cy="470"/>
                <a:chOff x="3253" y="0"/>
                <a:chExt cx="1258" cy="470"/>
              </a:xfrm>
            </p:grpSpPr>
            <p:sp>
              <p:nvSpPr>
                <p:cNvPr id="45298" name="Rectangle 492"/>
                <p:cNvSpPr>
                  <a:spLocks noChangeArrowheads="1"/>
                </p:cNvSpPr>
                <p:nvPr/>
              </p:nvSpPr>
              <p:spPr bwMode="auto">
                <a:xfrm>
                  <a:off x="3277" y="24"/>
                  <a:ext cx="1210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Классы</a:t>
                  </a:r>
                  <a:br>
                    <a:rPr lang="en-US" sz="160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защищенности</a:t>
                  </a:r>
                  <a:endParaRPr lang="en-US" sz="16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1600">
                    <a:latin typeface="Times New Roman" pitchFamily="18" charset="0"/>
                  </a:endParaRPr>
                </a:p>
              </p:txBody>
            </p:sp>
            <p:sp>
              <p:nvSpPr>
                <p:cNvPr id="45299" name="Rectangle 573"/>
                <p:cNvSpPr>
                  <a:spLocks noChangeArrowheads="1"/>
                </p:cNvSpPr>
                <p:nvPr/>
              </p:nvSpPr>
              <p:spPr bwMode="auto">
                <a:xfrm>
                  <a:off x="3253" y="0"/>
                  <a:ext cx="1258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64" name="Group 576"/>
              <p:cNvGrpSpPr>
                <a:grpSpLocks/>
              </p:cNvGrpSpPr>
              <p:nvPr/>
            </p:nvGrpSpPr>
            <p:grpSpPr bwMode="auto">
              <a:xfrm>
                <a:off x="0" y="518"/>
                <a:ext cx="3253" cy="355"/>
                <a:chOff x="0" y="518"/>
                <a:chExt cx="3253" cy="355"/>
              </a:xfrm>
            </p:grpSpPr>
            <p:sp>
              <p:nvSpPr>
                <p:cNvPr id="45296" name="Rectangle 493"/>
                <p:cNvSpPr>
                  <a:spLocks noChangeArrowheads="1"/>
                </p:cNvSpPr>
                <p:nvPr/>
              </p:nvSpPr>
              <p:spPr bwMode="auto">
                <a:xfrm>
                  <a:off x="24" y="542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97" name="Rectangle 575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65" name="Group 578"/>
              <p:cNvGrpSpPr>
                <a:grpSpLocks/>
              </p:cNvGrpSpPr>
              <p:nvPr/>
            </p:nvGrpSpPr>
            <p:grpSpPr bwMode="auto">
              <a:xfrm>
                <a:off x="3253" y="518"/>
                <a:ext cx="269" cy="355"/>
                <a:chOff x="3253" y="518"/>
                <a:chExt cx="269" cy="355"/>
              </a:xfrm>
            </p:grpSpPr>
            <p:sp>
              <p:nvSpPr>
                <p:cNvPr id="45294" name="Rectangle 494"/>
                <p:cNvSpPr>
                  <a:spLocks noChangeArrowheads="1"/>
                </p:cNvSpPr>
                <p:nvPr/>
              </p:nvSpPr>
              <p:spPr bwMode="auto">
                <a:xfrm>
                  <a:off x="3277" y="542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95" name="Rectangle 577"/>
                <p:cNvSpPr>
                  <a:spLocks noChangeArrowheads="1"/>
                </p:cNvSpPr>
                <p:nvPr/>
              </p:nvSpPr>
              <p:spPr bwMode="auto">
                <a:xfrm>
                  <a:off x="3253" y="518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66" name="Group 580"/>
              <p:cNvGrpSpPr>
                <a:grpSpLocks/>
              </p:cNvGrpSpPr>
              <p:nvPr/>
            </p:nvGrpSpPr>
            <p:grpSpPr bwMode="auto">
              <a:xfrm>
                <a:off x="3522" y="518"/>
                <a:ext cx="269" cy="355"/>
                <a:chOff x="3522" y="518"/>
                <a:chExt cx="269" cy="355"/>
              </a:xfrm>
            </p:grpSpPr>
            <p:sp>
              <p:nvSpPr>
                <p:cNvPr id="45292" name="Rectangle 495"/>
                <p:cNvSpPr>
                  <a:spLocks noChangeArrowheads="1"/>
                </p:cNvSpPr>
                <p:nvPr/>
              </p:nvSpPr>
              <p:spPr bwMode="auto">
                <a:xfrm>
                  <a:off x="3546" y="542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93" name="Rectangle 579"/>
                <p:cNvSpPr>
                  <a:spLocks noChangeArrowheads="1"/>
                </p:cNvSpPr>
                <p:nvPr/>
              </p:nvSpPr>
              <p:spPr bwMode="auto">
                <a:xfrm>
                  <a:off x="3522" y="518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67" name="Group 582"/>
              <p:cNvGrpSpPr>
                <a:grpSpLocks/>
              </p:cNvGrpSpPr>
              <p:nvPr/>
            </p:nvGrpSpPr>
            <p:grpSpPr bwMode="auto">
              <a:xfrm>
                <a:off x="3791" y="518"/>
                <a:ext cx="225" cy="355"/>
                <a:chOff x="3791" y="518"/>
                <a:chExt cx="225" cy="355"/>
              </a:xfrm>
            </p:grpSpPr>
            <p:sp>
              <p:nvSpPr>
                <p:cNvPr id="45290" name="Rectangle 496"/>
                <p:cNvSpPr>
                  <a:spLocks noChangeArrowheads="1"/>
                </p:cNvSpPr>
                <p:nvPr/>
              </p:nvSpPr>
              <p:spPr bwMode="auto">
                <a:xfrm>
                  <a:off x="3815" y="542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91" name="Rectangle 581"/>
                <p:cNvSpPr>
                  <a:spLocks noChangeArrowheads="1"/>
                </p:cNvSpPr>
                <p:nvPr/>
              </p:nvSpPr>
              <p:spPr bwMode="auto">
                <a:xfrm>
                  <a:off x="3791" y="518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68" name="Group 584"/>
              <p:cNvGrpSpPr>
                <a:grpSpLocks/>
              </p:cNvGrpSpPr>
              <p:nvPr/>
            </p:nvGrpSpPr>
            <p:grpSpPr bwMode="auto">
              <a:xfrm>
                <a:off x="4016" y="518"/>
                <a:ext cx="270" cy="355"/>
                <a:chOff x="4016" y="518"/>
                <a:chExt cx="270" cy="355"/>
              </a:xfrm>
            </p:grpSpPr>
            <p:sp>
              <p:nvSpPr>
                <p:cNvPr id="45288" name="Rectangle 497"/>
                <p:cNvSpPr>
                  <a:spLocks noChangeArrowheads="1"/>
                </p:cNvSpPr>
                <p:nvPr/>
              </p:nvSpPr>
              <p:spPr bwMode="auto">
                <a:xfrm>
                  <a:off x="4040" y="542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89" name="Rectangle 583"/>
                <p:cNvSpPr>
                  <a:spLocks noChangeArrowheads="1"/>
                </p:cNvSpPr>
                <p:nvPr/>
              </p:nvSpPr>
              <p:spPr bwMode="auto">
                <a:xfrm>
                  <a:off x="4016" y="518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69" name="Group 586"/>
              <p:cNvGrpSpPr>
                <a:grpSpLocks/>
              </p:cNvGrpSpPr>
              <p:nvPr/>
            </p:nvGrpSpPr>
            <p:grpSpPr bwMode="auto">
              <a:xfrm>
                <a:off x="4286" y="518"/>
                <a:ext cx="225" cy="355"/>
                <a:chOff x="4286" y="518"/>
                <a:chExt cx="225" cy="355"/>
              </a:xfrm>
            </p:grpSpPr>
            <p:sp>
              <p:nvSpPr>
                <p:cNvPr id="45286" name="Rectangle 498"/>
                <p:cNvSpPr>
                  <a:spLocks noChangeArrowheads="1"/>
                </p:cNvSpPr>
                <p:nvPr/>
              </p:nvSpPr>
              <p:spPr bwMode="auto">
                <a:xfrm>
                  <a:off x="4310" y="542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87" name="Rectangle 585"/>
                <p:cNvSpPr>
                  <a:spLocks noChangeArrowheads="1"/>
                </p:cNvSpPr>
                <p:nvPr/>
              </p:nvSpPr>
              <p:spPr bwMode="auto">
                <a:xfrm>
                  <a:off x="4286" y="518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0" name="Group 588"/>
              <p:cNvGrpSpPr>
                <a:grpSpLocks/>
              </p:cNvGrpSpPr>
              <p:nvPr/>
            </p:nvGrpSpPr>
            <p:grpSpPr bwMode="auto">
              <a:xfrm>
                <a:off x="0" y="921"/>
                <a:ext cx="3358" cy="470"/>
                <a:chOff x="0" y="921"/>
                <a:chExt cx="3358" cy="470"/>
              </a:xfrm>
            </p:grpSpPr>
            <p:sp>
              <p:nvSpPr>
                <p:cNvPr id="45284" name="Rectangle 499"/>
                <p:cNvSpPr>
                  <a:spLocks noChangeArrowheads="1"/>
                </p:cNvSpPr>
                <p:nvPr/>
              </p:nvSpPr>
              <p:spPr bwMode="auto">
                <a:xfrm>
                  <a:off x="24" y="945"/>
                  <a:ext cx="3334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dirty="0" err="1">
                      <a:latin typeface="Times New Roman" pitchFamily="18" charset="0"/>
                      <a:cs typeface="Times New Roman" pitchFamily="18" charset="0"/>
                    </a:rPr>
                    <a:t>Управление</a:t>
                  </a:r>
                  <a:r>
                    <a:rPr lang="en-US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dirty="0" err="1">
                      <a:latin typeface="Times New Roman" pitchFamily="18" charset="0"/>
                      <a:cs typeface="Times New Roman" pitchFamily="18" charset="0"/>
                    </a:rPr>
                    <a:t>доступом</a:t>
                  </a:r>
                  <a:r>
                    <a:rPr lang="en-US" dirty="0">
                      <a:latin typeface="Times New Roman" pitchFamily="18" charset="0"/>
                      <a:cs typeface="Times New Roman" pitchFamily="18" charset="0"/>
                    </a:rPr>
                    <a:t> (</a:t>
                  </a:r>
                  <a:r>
                    <a:rPr lang="en-US" dirty="0" err="1">
                      <a:latin typeface="Times New Roman" pitchFamily="18" charset="0"/>
                      <a:cs typeface="Times New Roman" pitchFamily="18" charset="0"/>
                    </a:rPr>
                    <a:t>фильтрация</a:t>
                  </a:r>
                  <a:r>
                    <a:rPr lang="en-US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dirty="0" err="1">
                      <a:latin typeface="Times New Roman" pitchFamily="18" charset="0"/>
                      <a:cs typeface="Times New Roman" pitchFamily="18" charset="0"/>
                    </a:rPr>
                    <a:t>данных</a:t>
                  </a:r>
                  <a:r>
                    <a:rPr lang="en-US" dirty="0">
                      <a:latin typeface="Times New Roman" pitchFamily="18" charset="0"/>
                      <a:cs typeface="Times New Roman" pitchFamily="18" charset="0"/>
                    </a:rPr>
                    <a:t> и </a:t>
                  </a:r>
                  <a:r>
                    <a:rPr lang="en-US" dirty="0" err="1">
                      <a:latin typeface="Times New Roman" pitchFamily="18" charset="0"/>
                      <a:cs typeface="Times New Roman" pitchFamily="18" charset="0"/>
                    </a:rPr>
                    <a:t>трансляция</a:t>
                  </a:r>
                  <a:r>
                    <a:rPr lang="en-US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dirty="0" err="1">
                      <a:latin typeface="Times New Roman" pitchFamily="18" charset="0"/>
                      <a:cs typeface="Times New Roman" pitchFamily="18" charset="0"/>
                    </a:rPr>
                    <a:t>адресов</a:t>
                  </a:r>
                  <a:r>
                    <a:rPr lang="en-US" dirty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en-US" dirty="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 dirty="0"/>
                </a:p>
              </p:txBody>
            </p:sp>
            <p:sp>
              <p:nvSpPr>
                <p:cNvPr id="45285" name="Rectangle 587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3253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1" name="Group 590"/>
              <p:cNvGrpSpPr>
                <a:grpSpLocks/>
              </p:cNvGrpSpPr>
              <p:nvPr/>
            </p:nvGrpSpPr>
            <p:grpSpPr bwMode="auto">
              <a:xfrm>
                <a:off x="3253" y="921"/>
                <a:ext cx="269" cy="470"/>
                <a:chOff x="3253" y="921"/>
                <a:chExt cx="269" cy="470"/>
              </a:xfrm>
            </p:grpSpPr>
            <p:sp>
              <p:nvSpPr>
                <p:cNvPr id="45282" name="Rectangle 500"/>
                <p:cNvSpPr>
                  <a:spLocks noChangeArrowheads="1"/>
                </p:cNvSpPr>
                <p:nvPr/>
              </p:nvSpPr>
              <p:spPr bwMode="auto">
                <a:xfrm>
                  <a:off x="3277" y="945"/>
                  <a:ext cx="221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83" name="Rectangle 589"/>
                <p:cNvSpPr>
                  <a:spLocks noChangeArrowheads="1"/>
                </p:cNvSpPr>
                <p:nvPr/>
              </p:nvSpPr>
              <p:spPr bwMode="auto">
                <a:xfrm>
                  <a:off x="3253" y="921"/>
                  <a:ext cx="269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2" name="Group 592"/>
              <p:cNvGrpSpPr>
                <a:grpSpLocks/>
              </p:cNvGrpSpPr>
              <p:nvPr/>
            </p:nvGrpSpPr>
            <p:grpSpPr bwMode="auto">
              <a:xfrm>
                <a:off x="3522" y="921"/>
                <a:ext cx="269" cy="470"/>
                <a:chOff x="3522" y="921"/>
                <a:chExt cx="269" cy="470"/>
              </a:xfrm>
            </p:grpSpPr>
            <p:sp>
              <p:nvSpPr>
                <p:cNvPr id="45280" name="Rectangle 501"/>
                <p:cNvSpPr>
                  <a:spLocks noChangeArrowheads="1"/>
                </p:cNvSpPr>
                <p:nvPr/>
              </p:nvSpPr>
              <p:spPr bwMode="auto">
                <a:xfrm>
                  <a:off x="3546" y="945"/>
                  <a:ext cx="221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81" name="Rectangle 591"/>
                <p:cNvSpPr>
                  <a:spLocks noChangeArrowheads="1"/>
                </p:cNvSpPr>
                <p:nvPr/>
              </p:nvSpPr>
              <p:spPr bwMode="auto">
                <a:xfrm>
                  <a:off x="3522" y="921"/>
                  <a:ext cx="269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3" name="Group 594"/>
              <p:cNvGrpSpPr>
                <a:grpSpLocks/>
              </p:cNvGrpSpPr>
              <p:nvPr/>
            </p:nvGrpSpPr>
            <p:grpSpPr bwMode="auto">
              <a:xfrm>
                <a:off x="3791" y="921"/>
                <a:ext cx="225" cy="470"/>
                <a:chOff x="3791" y="921"/>
                <a:chExt cx="225" cy="470"/>
              </a:xfrm>
            </p:grpSpPr>
            <p:sp>
              <p:nvSpPr>
                <p:cNvPr id="45278" name="Rectangle 502"/>
                <p:cNvSpPr>
                  <a:spLocks noChangeArrowheads="1"/>
                </p:cNvSpPr>
                <p:nvPr/>
              </p:nvSpPr>
              <p:spPr bwMode="auto">
                <a:xfrm>
                  <a:off x="3815" y="945"/>
                  <a:ext cx="177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79" name="Rectangle 593"/>
                <p:cNvSpPr>
                  <a:spLocks noChangeArrowheads="1"/>
                </p:cNvSpPr>
                <p:nvPr/>
              </p:nvSpPr>
              <p:spPr bwMode="auto">
                <a:xfrm>
                  <a:off x="3791" y="921"/>
                  <a:ext cx="225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4" name="Group 596"/>
              <p:cNvGrpSpPr>
                <a:grpSpLocks/>
              </p:cNvGrpSpPr>
              <p:nvPr/>
            </p:nvGrpSpPr>
            <p:grpSpPr bwMode="auto">
              <a:xfrm>
                <a:off x="4016" y="921"/>
                <a:ext cx="270" cy="470"/>
                <a:chOff x="4016" y="921"/>
                <a:chExt cx="270" cy="470"/>
              </a:xfrm>
            </p:grpSpPr>
            <p:sp>
              <p:nvSpPr>
                <p:cNvPr id="45276" name="Rectangle 503"/>
                <p:cNvSpPr>
                  <a:spLocks noChangeArrowheads="1"/>
                </p:cNvSpPr>
                <p:nvPr/>
              </p:nvSpPr>
              <p:spPr bwMode="auto">
                <a:xfrm>
                  <a:off x="4040" y="945"/>
                  <a:ext cx="222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77" name="Rectangle 595"/>
                <p:cNvSpPr>
                  <a:spLocks noChangeArrowheads="1"/>
                </p:cNvSpPr>
                <p:nvPr/>
              </p:nvSpPr>
              <p:spPr bwMode="auto">
                <a:xfrm>
                  <a:off x="4016" y="921"/>
                  <a:ext cx="270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5" name="Group 598"/>
              <p:cNvGrpSpPr>
                <a:grpSpLocks/>
              </p:cNvGrpSpPr>
              <p:nvPr/>
            </p:nvGrpSpPr>
            <p:grpSpPr bwMode="auto">
              <a:xfrm>
                <a:off x="4286" y="921"/>
                <a:ext cx="225" cy="470"/>
                <a:chOff x="4286" y="921"/>
                <a:chExt cx="225" cy="470"/>
              </a:xfrm>
            </p:grpSpPr>
            <p:sp>
              <p:nvSpPr>
                <p:cNvPr id="45274" name="Rectangle 504"/>
                <p:cNvSpPr>
                  <a:spLocks noChangeArrowheads="1"/>
                </p:cNvSpPr>
                <p:nvPr/>
              </p:nvSpPr>
              <p:spPr bwMode="auto">
                <a:xfrm>
                  <a:off x="4310" y="945"/>
                  <a:ext cx="177" cy="4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75" name="Rectangle 597"/>
                <p:cNvSpPr>
                  <a:spLocks noChangeArrowheads="1"/>
                </p:cNvSpPr>
                <p:nvPr/>
              </p:nvSpPr>
              <p:spPr bwMode="auto">
                <a:xfrm>
                  <a:off x="4286" y="921"/>
                  <a:ext cx="225" cy="47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6" name="Group 600"/>
              <p:cNvGrpSpPr>
                <a:grpSpLocks/>
              </p:cNvGrpSpPr>
              <p:nvPr/>
            </p:nvGrpSpPr>
            <p:grpSpPr bwMode="auto">
              <a:xfrm>
                <a:off x="0" y="1439"/>
                <a:ext cx="3253" cy="355"/>
                <a:chOff x="0" y="1439"/>
                <a:chExt cx="3253" cy="355"/>
              </a:xfrm>
            </p:grpSpPr>
            <p:sp>
              <p:nvSpPr>
                <p:cNvPr id="45272" name="Rectangle 505"/>
                <p:cNvSpPr>
                  <a:spLocks noChangeArrowheads="1"/>
                </p:cNvSpPr>
                <p:nvPr/>
              </p:nvSpPr>
              <p:spPr bwMode="auto">
                <a:xfrm>
                  <a:off x="24" y="1463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Идентификация и аутентификация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273" name="Rectangle 599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7" name="Group 602"/>
              <p:cNvGrpSpPr>
                <a:grpSpLocks/>
              </p:cNvGrpSpPr>
              <p:nvPr/>
            </p:nvGrpSpPr>
            <p:grpSpPr bwMode="auto">
              <a:xfrm>
                <a:off x="3253" y="1439"/>
                <a:ext cx="269" cy="355"/>
                <a:chOff x="3253" y="1439"/>
                <a:chExt cx="269" cy="355"/>
              </a:xfrm>
            </p:grpSpPr>
            <p:sp>
              <p:nvSpPr>
                <p:cNvPr id="45270" name="Rectangle 506"/>
                <p:cNvSpPr>
                  <a:spLocks noChangeArrowheads="1"/>
                </p:cNvSpPr>
                <p:nvPr/>
              </p:nvSpPr>
              <p:spPr bwMode="auto">
                <a:xfrm>
                  <a:off x="3277" y="1463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71" name="Rectangle 601"/>
                <p:cNvSpPr>
                  <a:spLocks noChangeArrowheads="1"/>
                </p:cNvSpPr>
                <p:nvPr/>
              </p:nvSpPr>
              <p:spPr bwMode="auto">
                <a:xfrm>
                  <a:off x="3253" y="1439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8" name="Group 604"/>
              <p:cNvGrpSpPr>
                <a:grpSpLocks/>
              </p:cNvGrpSpPr>
              <p:nvPr/>
            </p:nvGrpSpPr>
            <p:grpSpPr bwMode="auto">
              <a:xfrm>
                <a:off x="3522" y="1439"/>
                <a:ext cx="269" cy="355"/>
                <a:chOff x="3522" y="1439"/>
                <a:chExt cx="269" cy="355"/>
              </a:xfrm>
            </p:grpSpPr>
            <p:sp>
              <p:nvSpPr>
                <p:cNvPr id="45268" name="Rectangle 507"/>
                <p:cNvSpPr>
                  <a:spLocks noChangeArrowheads="1"/>
                </p:cNvSpPr>
                <p:nvPr/>
              </p:nvSpPr>
              <p:spPr bwMode="auto">
                <a:xfrm>
                  <a:off x="3546" y="1463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69" name="Rectangle 603"/>
                <p:cNvSpPr>
                  <a:spLocks noChangeArrowheads="1"/>
                </p:cNvSpPr>
                <p:nvPr/>
              </p:nvSpPr>
              <p:spPr bwMode="auto">
                <a:xfrm>
                  <a:off x="3522" y="1439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79" name="Group 606"/>
              <p:cNvGrpSpPr>
                <a:grpSpLocks/>
              </p:cNvGrpSpPr>
              <p:nvPr/>
            </p:nvGrpSpPr>
            <p:grpSpPr bwMode="auto">
              <a:xfrm>
                <a:off x="3791" y="1439"/>
                <a:ext cx="225" cy="355"/>
                <a:chOff x="3791" y="1439"/>
                <a:chExt cx="225" cy="355"/>
              </a:xfrm>
            </p:grpSpPr>
            <p:sp>
              <p:nvSpPr>
                <p:cNvPr id="45266" name="Rectangle 508"/>
                <p:cNvSpPr>
                  <a:spLocks noChangeArrowheads="1"/>
                </p:cNvSpPr>
                <p:nvPr/>
              </p:nvSpPr>
              <p:spPr bwMode="auto">
                <a:xfrm>
                  <a:off x="3815" y="1463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67" name="Rectangle 605"/>
                <p:cNvSpPr>
                  <a:spLocks noChangeArrowheads="1"/>
                </p:cNvSpPr>
                <p:nvPr/>
              </p:nvSpPr>
              <p:spPr bwMode="auto">
                <a:xfrm>
                  <a:off x="3791" y="1439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0" name="Group 608"/>
              <p:cNvGrpSpPr>
                <a:grpSpLocks/>
              </p:cNvGrpSpPr>
              <p:nvPr/>
            </p:nvGrpSpPr>
            <p:grpSpPr bwMode="auto">
              <a:xfrm>
                <a:off x="4016" y="1439"/>
                <a:ext cx="270" cy="355"/>
                <a:chOff x="4016" y="1439"/>
                <a:chExt cx="270" cy="355"/>
              </a:xfrm>
            </p:grpSpPr>
            <p:sp>
              <p:nvSpPr>
                <p:cNvPr id="45264" name="Rectangle 509"/>
                <p:cNvSpPr>
                  <a:spLocks noChangeArrowheads="1"/>
                </p:cNvSpPr>
                <p:nvPr/>
              </p:nvSpPr>
              <p:spPr bwMode="auto">
                <a:xfrm>
                  <a:off x="4040" y="1463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65" name="Rectangle 607"/>
                <p:cNvSpPr>
                  <a:spLocks noChangeArrowheads="1"/>
                </p:cNvSpPr>
                <p:nvPr/>
              </p:nvSpPr>
              <p:spPr bwMode="auto">
                <a:xfrm>
                  <a:off x="4016" y="1439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1" name="Group 610"/>
              <p:cNvGrpSpPr>
                <a:grpSpLocks/>
              </p:cNvGrpSpPr>
              <p:nvPr/>
            </p:nvGrpSpPr>
            <p:grpSpPr bwMode="auto">
              <a:xfrm>
                <a:off x="4286" y="1439"/>
                <a:ext cx="225" cy="355"/>
                <a:chOff x="4286" y="1439"/>
                <a:chExt cx="225" cy="355"/>
              </a:xfrm>
            </p:grpSpPr>
            <p:sp>
              <p:nvSpPr>
                <p:cNvPr id="45262" name="Rectangle 510"/>
                <p:cNvSpPr>
                  <a:spLocks noChangeArrowheads="1"/>
                </p:cNvSpPr>
                <p:nvPr/>
              </p:nvSpPr>
              <p:spPr bwMode="auto">
                <a:xfrm>
                  <a:off x="4310" y="1463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63" name="Rectangle 609"/>
                <p:cNvSpPr>
                  <a:spLocks noChangeArrowheads="1"/>
                </p:cNvSpPr>
                <p:nvPr/>
              </p:nvSpPr>
              <p:spPr bwMode="auto">
                <a:xfrm>
                  <a:off x="4286" y="1439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2" name="Group 612"/>
              <p:cNvGrpSpPr>
                <a:grpSpLocks/>
              </p:cNvGrpSpPr>
              <p:nvPr/>
            </p:nvGrpSpPr>
            <p:grpSpPr bwMode="auto">
              <a:xfrm>
                <a:off x="0" y="1842"/>
                <a:ext cx="3253" cy="355"/>
                <a:chOff x="0" y="1842"/>
                <a:chExt cx="3253" cy="355"/>
              </a:xfrm>
            </p:grpSpPr>
            <p:sp>
              <p:nvSpPr>
                <p:cNvPr id="45260" name="Rectangle 511"/>
                <p:cNvSpPr>
                  <a:spLocks noChangeArrowheads="1"/>
                </p:cNvSpPr>
                <p:nvPr/>
              </p:nvSpPr>
              <p:spPr bwMode="auto">
                <a:xfrm>
                  <a:off x="24" y="1866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Регистрация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261" name="Rectangle 611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3" name="Group 614"/>
              <p:cNvGrpSpPr>
                <a:grpSpLocks/>
              </p:cNvGrpSpPr>
              <p:nvPr/>
            </p:nvGrpSpPr>
            <p:grpSpPr bwMode="auto">
              <a:xfrm>
                <a:off x="3253" y="1842"/>
                <a:ext cx="269" cy="355"/>
                <a:chOff x="3253" y="1842"/>
                <a:chExt cx="269" cy="355"/>
              </a:xfrm>
            </p:grpSpPr>
            <p:sp>
              <p:nvSpPr>
                <p:cNvPr id="45258" name="Rectangle 512"/>
                <p:cNvSpPr>
                  <a:spLocks noChangeArrowheads="1"/>
                </p:cNvSpPr>
                <p:nvPr/>
              </p:nvSpPr>
              <p:spPr bwMode="auto">
                <a:xfrm>
                  <a:off x="3277" y="1866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59" name="Rectangle 613"/>
                <p:cNvSpPr>
                  <a:spLocks noChangeArrowheads="1"/>
                </p:cNvSpPr>
                <p:nvPr/>
              </p:nvSpPr>
              <p:spPr bwMode="auto">
                <a:xfrm>
                  <a:off x="3253" y="1842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4" name="Group 616"/>
              <p:cNvGrpSpPr>
                <a:grpSpLocks/>
              </p:cNvGrpSpPr>
              <p:nvPr/>
            </p:nvGrpSpPr>
            <p:grpSpPr bwMode="auto">
              <a:xfrm>
                <a:off x="3522" y="1842"/>
                <a:ext cx="269" cy="355"/>
                <a:chOff x="3522" y="1842"/>
                <a:chExt cx="269" cy="355"/>
              </a:xfrm>
            </p:grpSpPr>
            <p:sp>
              <p:nvSpPr>
                <p:cNvPr id="45256" name="Rectangle 513"/>
                <p:cNvSpPr>
                  <a:spLocks noChangeArrowheads="1"/>
                </p:cNvSpPr>
                <p:nvPr/>
              </p:nvSpPr>
              <p:spPr bwMode="auto">
                <a:xfrm>
                  <a:off x="3546" y="1866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57" name="Rectangle 615"/>
                <p:cNvSpPr>
                  <a:spLocks noChangeArrowheads="1"/>
                </p:cNvSpPr>
                <p:nvPr/>
              </p:nvSpPr>
              <p:spPr bwMode="auto">
                <a:xfrm>
                  <a:off x="3522" y="1842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5" name="Group 618"/>
              <p:cNvGrpSpPr>
                <a:grpSpLocks/>
              </p:cNvGrpSpPr>
              <p:nvPr/>
            </p:nvGrpSpPr>
            <p:grpSpPr bwMode="auto">
              <a:xfrm>
                <a:off x="3791" y="1842"/>
                <a:ext cx="225" cy="355"/>
                <a:chOff x="3791" y="1842"/>
                <a:chExt cx="225" cy="355"/>
              </a:xfrm>
            </p:grpSpPr>
            <p:sp>
              <p:nvSpPr>
                <p:cNvPr id="45254" name="Rectangle 514"/>
                <p:cNvSpPr>
                  <a:spLocks noChangeArrowheads="1"/>
                </p:cNvSpPr>
                <p:nvPr/>
              </p:nvSpPr>
              <p:spPr bwMode="auto">
                <a:xfrm>
                  <a:off x="3815" y="1866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55" name="Rectangle 617"/>
                <p:cNvSpPr>
                  <a:spLocks noChangeArrowheads="1"/>
                </p:cNvSpPr>
                <p:nvPr/>
              </p:nvSpPr>
              <p:spPr bwMode="auto">
                <a:xfrm>
                  <a:off x="3791" y="1842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6" name="Group 620"/>
              <p:cNvGrpSpPr>
                <a:grpSpLocks/>
              </p:cNvGrpSpPr>
              <p:nvPr/>
            </p:nvGrpSpPr>
            <p:grpSpPr bwMode="auto">
              <a:xfrm>
                <a:off x="4016" y="1842"/>
                <a:ext cx="270" cy="355"/>
                <a:chOff x="4016" y="1842"/>
                <a:chExt cx="270" cy="355"/>
              </a:xfrm>
            </p:grpSpPr>
            <p:sp>
              <p:nvSpPr>
                <p:cNvPr id="45252" name="Rectangle 515"/>
                <p:cNvSpPr>
                  <a:spLocks noChangeArrowheads="1"/>
                </p:cNvSpPr>
                <p:nvPr/>
              </p:nvSpPr>
              <p:spPr bwMode="auto">
                <a:xfrm>
                  <a:off x="4040" y="1866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53" name="Rectangle 619"/>
                <p:cNvSpPr>
                  <a:spLocks noChangeArrowheads="1"/>
                </p:cNvSpPr>
                <p:nvPr/>
              </p:nvSpPr>
              <p:spPr bwMode="auto">
                <a:xfrm>
                  <a:off x="4016" y="1842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7" name="Group 622"/>
              <p:cNvGrpSpPr>
                <a:grpSpLocks/>
              </p:cNvGrpSpPr>
              <p:nvPr/>
            </p:nvGrpSpPr>
            <p:grpSpPr bwMode="auto">
              <a:xfrm>
                <a:off x="4286" y="1842"/>
                <a:ext cx="225" cy="355"/>
                <a:chOff x="4286" y="1842"/>
                <a:chExt cx="225" cy="355"/>
              </a:xfrm>
            </p:grpSpPr>
            <p:sp>
              <p:nvSpPr>
                <p:cNvPr id="45250" name="Rectangle 516"/>
                <p:cNvSpPr>
                  <a:spLocks noChangeArrowheads="1"/>
                </p:cNvSpPr>
                <p:nvPr/>
              </p:nvSpPr>
              <p:spPr bwMode="auto">
                <a:xfrm>
                  <a:off x="4310" y="1866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51" name="Rectangle 621"/>
                <p:cNvSpPr>
                  <a:spLocks noChangeArrowheads="1"/>
                </p:cNvSpPr>
                <p:nvPr/>
              </p:nvSpPr>
              <p:spPr bwMode="auto">
                <a:xfrm>
                  <a:off x="4286" y="1842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8" name="Group 624"/>
              <p:cNvGrpSpPr>
                <a:grpSpLocks/>
              </p:cNvGrpSpPr>
              <p:nvPr/>
            </p:nvGrpSpPr>
            <p:grpSpPr bwMode="auto">
              <a:xfrm>
                <a:off x="0" y="2245"/>
                <a:ext cx="3253" cy="355"/>
                <a:chOff x="0" y="2245"/>
                <a:chExt cx="3253" cy="355"/>
              </a:xfrm>
            </p:grpSpPr>
            <p:sp>
              <p:nvSpPr>
                <p:cNvPr id="45248" name="Rectangle 517"/>
                <p:cNvSpPr>
                  <a:spLocks noChangeArrowheads="1"/>
                </p:cNvSpPr>
                <p:nvPr/>
              </p:nvSpPr>
              <p:spPr bwMode="auto">
                <a:xfrm>
                  <a:off x="24" y="2269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Администрирование: идентификация и аутентификация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249" name="Rectangle 623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89" name="Group 626"/>
              <p:cNvGrpSpPr>
                <a:grpSpLocks/>
              </p:cNvGrpSpPr>
              <p:nvPr/>
            </p:nvGrpSpPr>
            <p:grpSpPr bwMode="auto">
              <a:xfrm>
                <a:off x="3253" y="2245"/>
                <a:ext cx="269" cy="355"/>
                <a:chOff x="3253" y="2245"/>
                <a:chExt cx="269" cy="355"/>
              </a:xfrm>
            </p:grpSpPr>
            <p:sp>
              <p:nvSpPr>
                <p:cNvPr id="45246" name="Rectangle 518"/>
                <p:cNvSpPr>
                  <a:spLocks noChangeArrowheads="1"/>
                </p:cNvSpPr>
                <p:nvPr/>
              </p:nvSpPr>
              <p:spPr bwMode="auto">
                <a:xfrm>
                  <a:off x="3277" y="2269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47" name="Rectangle 625"/>
                <p:cNvSpPr>
                  <a:spLocks noChangeArrowheads="1"/>
                </p:cNvSpPr>
                <p:nvPr/>
              </p:nvSpPr>
              <p:spPr bwMode="auto">
                <a:xfrm>
                  <a:off x="3253" y="2245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0" name="Group 628"/>
              <p:cNvGrpSpPr>
                <a:grpSpLocks/>
              </p:cNvGrpSpPr>
              <p:nvPr/>
            </p:nvGrpSpPr>
            <p:grpSpPr bwMode="auto">
              <a:xfrm>
                <a:off x="3522" y="2245"/>
                <a:ext cx="269" cy="355"/>
                <a:chOff x="3522" y="2245"/>
                <a:chExt cx="269" cy="355"/>
              </a:xfrm>
            </p:grpSpPr>
            <p:sp>
              <p:nvSpPr>
                <p:cNvPr id="45244" name="Rectangle 519"/>
                <p:cNvSpPr>
                  <a:spLocks noChangeArrowheads="1"/>
                </p:cNvSpPr>
                <p:nvPr/>
              </p:nvSpPr>
              <p:spPr bwMode="auto">
                <a:xfrm>
                  <a:off x="3546" y="2269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45" name="Rectangle 627"/>
                <p:cNvSpPr>
                  <a:spLocks noChangeArrowheads="1"/>
                </p:cNvSpPr>
                <p:nvPr/>
              </p:nvSpPr>
              <p:spPr bwMode="auto">
                <a:xfrm>
                  <a:off x="3522" y="2245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1" name="Group 630"/>
              <p:cNvGrpSpPr>
                <a:grpSpLocks/>
              </p:cNvGrpSpPr>
              <p:nvPr/>
            </p:nvGrpSpPr>
            <p:grpSpPr bwMode="auto">
              <a:xfrm>
                <a:off x="3791" y="2245"/>
                <a:ext cx="225" cy="355"/>
                <a:chOff x="3791" y="2245"/>
                <a:chExt cx="225" cy="355"/>
              </a:xfrm>
            </p:grpSpPr>
            <p:sp>
              <p:nvSpPr>
                <p:cNvPr id="45242" name="Rectangle 520"/>
                <p:cNvSpPr>
                  <a:spLocks noChangeArrowheads="1"/>
                </p:cNvSpPr>
                <p:nvPr/>
              </p:nvSpPr>
              <p:spPr bwMode="auto">
                <a:xfrm>
                  <a:off x="3815" y="2269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43" name="Rectangle 629"/>
                <p:cNvSpPr>
                  <a:spLocks noChangeArrowheads="1"/>
                </p:cNvSpPr>
                <p:nvPr/>
              </p:nvSpPr>
              <p:spPr bwMode="auto">
                <a:xfrm>
                  <a:off x="3791" y="2245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2" name="Group 632"/>
              <p:cNvGrpSpPr>
                <a:grpSpLocks/>
              </p:cNvGrpSpPr>
              <p:nvPr/>
            </p:nvGrpSpPr>
            <p:grpSpPr bwMode="auto">
              <a:xfrm>
                <a:off x="4016" y="2245"/>
                <a:ext cx="270" cy="355"/>
                <a:chOff x="4016" y="2245"/>
                <a:chExt cx="270" cy="355"/>
              </a:xfrm>
            </p:grpSpPr>
            <p:sp>
              <p:nvSpPr>
                <p:cNvPr id="45240" name="Rectangle 521"/>
                <p:cNvSpPr>
                  <a:spLocks noChangeArrowheads="1"/>
                </p:cNvSpPr>
                <p:nvPr/>
              </p:nvSpPr>
              <p:spPr bwMode="auto">
                <a:xfrm>
                  <a:off x="4040" y="2269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41" name="Rectangle 631"/>
                <p:cNvSpPr>
                  <a:spLocks noChangeArrowheads="1"/>
                </p:cNvSpPr>
                <p:nvPr/>
              </p:nvSpPr>
              <p:spPr bwMode="auto">
                <a:xfrm>
                  <a:off x="4016" y="2245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3" name="Group 634"/>
              <p:cNvGrpSpPr>
                <a:grpSpLocks/>
              </p:cNvGrpSpPr>
              <p:nvPr/>
            </p:nvGrpSpPr>
            <p:grpSpPr bwMode="auto">
              <a:xfrm>
                <a:off x="4286" y="2245"/>
                <a:ext cx="225" cy="355"/>
                <a:chOff x="4286" y="2245"/>
                <a:chExt cx="225" cy="355"/>
              </a:xfrm>
            </p:grpSpPr>
            <p:sp>
              <p:nvSpPr>
                <p:cNvPr id="45238" name="Rectangle 522"/>
                <p:cNvSpPr>
                  <a:spLocks noChangeArrowheads="1"/>
                </p:cNvSpPr>
                <p:nvPr/>
              </p:nvSpPr>
              <p:spPr bwMode="auto">
                <a:xfrm>
                  <a:off x="4310" y="2269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39" name="Rectangle 633"/>
                <p:cNvSpPr>
                  <a:spLocks noChangeArrowheads="1"/>
                </p:cNvSpPr>
                <p:nvPr/>
              </p:nvSpPr>
              <p:spPr bwMode="auto">
                <a:xfrm>
                  <a:off x="4286" y="2245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4" name="Group 636"/>
              <p:cNvGrpSpPr>
                <a:grpSpLocks/>
              </p:cNvGrpSpPr>
              <p:nvPr/>
            </p:nvGrpSpPr>
            <p:grpSpPr bwMode="auto">
              <a:xfrm>
                <a:off x="0" y="2648"/>
                <a:ext cx="3253" cy="355"/>
                <a:chOff x="0" y="2648"/>
                <a:chExt cx="3253" cy="355"/>
              </a:xfrm>
            </p:grpSpPr>
            <p:sp>
              <p:nvSpPr>
                <p:cNvPr id="45236" name="Rectangle 523"/>
                <p:cNvSpPr>
                  <a:spLocks noChangeArrowheads="1"/>
                </p:cNvSpPr>
                <p:nvPr/>
              </p:nvSpPr>
              <p:spPr bwMode="auto">
                <a:xfrm>
                  <a:off x="24" y="2672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Администрирование: регистрация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 sz="2400"/>
                </a:p>
              </p:txBody>
            </p:sp>
            <p:sp>
              <p:nvSpPr>
                <p:cNvPr id="45237" name="Rectangle 635"/>
                <p:cNvSpPr>
                  <a:spLocks noChangeArrowheads="1"/>
                </p:cNvSpPr>
                <p:nvPr/>
              </p:nvSpPr>
              <p:spPr bwMode="auto">
                <a:xfrm>
                  <a:off x="0" y="2648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5" name="Group 638"/>
              <p:cNvGrpSpPr>
                <a:grpSpLocks/>
              </p:cNvGrpSpPr>
              <p:nvPr/>
            </p:nvGrpSpPr>
            <p:grpSpPr bwMode="auto">
              <a:xfrm>
                <a:off x="3253" y="2648"/>
                <a:ext cx="269" cy="355"/>
                <a:chOff x="3253" y="2648"/>
                <a:chExt cx="269" cy="355"/>
              </a:xfrm>
            </p:grpSpPr>
            <p:sp>
              <p:nvSpPr>
                <p:cNvPr id="45234" name="Rectangle 524"/>
                <p:cNvSpPr>
                  <a:spLocks noChangeArrowheads="1"/>
                </p:cNvSpPr>
                <p:nvPr/>
              </p:nvSpPr>
              <p:spPr bwMode="auto">
                <a:xfrm>
                  <a:off x="3277" y="2672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35" name="Rectangle 637"/>
                <p:cNvSpPr>
                  <a:spLocks noChangeArrowheads="1"/>
                </p:cNvSpPr>
                <p:nvPr/>
              </p:nvSpPr>
              <p:spPr bwMode="auto">
                <a:xfrm>
                  <a:off x="3253" y="2648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6" name="Group 640"/>
              <p:cNvGrpSpPr>
                <a:grpSpLocks/>
              </p:cNvGrpSpPr>
              <p:nvPr/>
            </p:nvGrpSpPr>
            <p:grpSpPr bwMode="auto">
              <a:xfrm>
                <a:off x="3522" y="2648"/>
                <a:ext cx="269" cy="355"/>
                <a:chOff x="3522" y="2648"/>
                <a:chExt cx="269" cy="355"/>
              </a:xfrm>
            </p:grpSpPr>
            <p:sp>
              <p:nvSpPr>
                <p:cNvPr id="45232" name="Rectangle 525"/>
                <p:cNvSpPr>
                  <a:spLocks noChangeArrowheads="1"/>
                </p:cNvSpPr>
                <p:nvPr/>
              </p:nvSpPr>
              <p:spPr bwMode="auto">
                <a:xfrm>
                  <a:off x="3546" y="2672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33" name="Rectangle 639"/>
                <p:cNvSpPr>
                  <a:spLocks noChangeArrowheads="1"/>
                </p:cNvSpPr>
                <p:nvPr/>
              </p:nvSpPr>
              <p:spPr bwMode="auto">
                <a:xfrm>
                  <a:off x="3522" y="2648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7" name="Group 642"/>
              <p:cNvGrpSpPr>
                <a:grpSpLocks/>
              </p:cNvGrpSpPr>
              <p:nvPr/>
            </p:nvGrpSpPr>
            <p:grpSpPr bwMode="auto">
              <a:xfrm>
                <a:off x="3791" y="2648"/>
                <a:ext cx="225" cy="355"/>
                <a:chOff x="3791" y="2648"/>
                <a:chExt cx="225" cy="355"/>
              </a:xfrm>
            </p:grpSpPr>
            <p:sp>
              <p:nvSpPr>
                <p:cNvPr id="45230" name="Rectangle 526"/>
                <p:cNvSpPr>
                  <a:spLocks noChangeArrowheads="1"/>
                </p:cNvSpPr>
                <p:nvPr/>
              </p:nvSpPr>
              <p:spPr bwMode="auto">
                <a:xfrm>
                  <a:off x="3815" y="2672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31" name="Rectangle 641"/>
                <p:cNvSpPr>
                  <a:spLocks noChangeArrowheads="1"/>
                </p:cNvSpPr>
                <p:nvPr/>
              </p:nvSpPr>
              <p:spPr bwMode="auto">
                <a:xfrm>
                  <a:off x="3791" y="2648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8" name="Group 644"/>
              <p:cNvGrpSpPr>
                <a:grpSpLocks/>
              </p:cNvGrpSpPr>
              <p:nvPr/>
            </p:nvGrpSpPr>
            <p:grpSpPr bwMode="auto">
              <a:xfrm>
                <a:off x="4016" y="2648"/>
                <a:ext cx="270" cy="355"/>
                <a:chOff x="4016" y="2648"/>
                <a:chExt cx="270" cy="355"/>
              </a:xfrm>
            </p:grpSpPr>
            <p:sp>
              <p:nvSpPr>
                <p:cNvPr id="45228" name="Rectangle 527"/>
                <p:cNvSpPr>
                  <a:spLocks noChangeArrowheads="1"/>
                </p:cNvSpPr>
                <p:nvPr/>
              </p:nvSpPr>
              <p:spPr bwMode="auto">
                <a:xfrm>
                  <a:off x="4040" y="2672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29" name="Rectangle 643"/>
                <p:cNvSpPr>
                  <a:spLocks noChangeArrowheads="1"/>
                </p:cNvSpPr>
                <p:nvPr/>
              </p:nvSpPr>
              <p:spPr bwMode="auto">
                <a:xfrm>
                  <a:off x="4016" y="2648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9" name="Group 646"/>
              <p:cNvGrpSpPr>
                <a:grpSpLocks/>
              </p:cNvGrpSpPr>
              <p:nvPr/>
            </p:nvGrpSpPr>
            <p:grpSpPr bwMode="auto">
              <a:xfrm>
                <a:off x="4286" y="2648"/>
                <a:ext cx="225" cy="355"/>
                <a:chOff x="4286" y="2648"/>
                <a:chExt cx="225" cy="355"/>
              </a:xfrm>
            </p:grpSpPr>
            <p:sp>
              <p:nvSpPr>
                <p:cNvPr id="45226" name="Rectangle 528"/>
                <p:cNvSpPr>
                  <a:spLocks noChangeArrowheads="1"/>
                </p:cNvSpPr>
                <p:nvPr/>
              </p:nvSpPr>
              <p:spPr bwMode="auto">
                <a:xfrm>
                  <a:off x="4310" y="2672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27" name="Rectangle 645"/>
                <p:cNvSpPr>
                  <a:spLocks noChangeArrowheads="1"/>
                </p:cNvSpPr>
                <p:nvPr/>
              </p:nvSpPr>
              <p:spPr bwMode="auto">
                <a:xfrm>
                  <a:off x="4286" y="2648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0" name="Group 648"/>
              <p:cNvGrpSpPr>
                <a:grpSpLocks/>
              </p:cNvGrpSpPr>
              <p:nvPr/>
            </p:nvGrpSpPr>
            <p:grpSpPr bwMode="auto">
              <a:xfrm>
                <a:off x="0" y="3051"/>
                <a:ext cx="3253" cy="355"/>
                <a:chOff x="0" y="3051"/>
                <a:chExt cx="3253" cy="355"/>
              </a:xfrm>
            </p:grpSpPr>
            <p:sp>
              <p:nvSpPr>
                <p:cNvPr id="45224" name="Rectangle 529"/>
                <p:cNvSpPr>
                  <a:spLocks noChangeArrowheads="1"/>
                </p:cNvSpPr>
                <p:nvPr/>
              </p:nvSpPr>
              <p:spPr bwMode="auto">
                <a:xfrm>
                  <a:off x="24" y="3075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Администрирование: простота использования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225" name="Rectangle 647"/>
                <p:cNvSpPr>
                  <a:spLocks noChangeArrowheads="1"/>
                </p:cNvSpPr>
                <p:nvPr/>
              </p:nvSpPr>
              <p:spPr bwMode="auto">
                <a:xfrm>
                  <a:off x="0" y="3051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1" name="Group 650"/>
              <p:cNvGrpSpPr>
                <a:grpSpLocks/>
              </p:cNvGrpSpPr>
              <p:nvPr/>
            </p:nvGrpSpPr>
            <p:grpSpPr bwMode="auto">
              <a:xfrm>
                <a:off x="3253" y="3051"/>
                <a:ext cx="269" cy="355"/>
                <a:chOff x="3253" y="3051"/>
                <a:chExt cx="269" cy="355"/>
              </a:xfrm>
            </p:grpSpPr>
            <p:sp>
              <p:nvSpPr>
                <p:cNvPr id="45222" name="Rectangle 530"/>
                <p:cNvSpPr>
                  <a:spLocks noChangeArrowheads="1"/>
                </p:cNvSpPr>
                <p:nvPr/>
              </p:nvSpPr>
              <p:spPr bwMode="auto">
                <a:xfrm>
                  <a:off x="3277" y="3075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23" name="Rectangle 649"/>
                <p:cNvSpPr>
                  <a:spLocks noChangeArrowheads="1"/>
                </p:cNvSpPr>
                <p:nvPr/>
              </p:nvSpPr>
              <p:spPr bwMode="auto">
                <a:xfrm>
                  <a:off x="3253" y="3051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2" name="Group 652"/>
              <p:cNvGrpSpPr>
                <a:grpSpLocks/>
              </p:cNvGrpSpPr>
              <p:nvPr/>
            </p:nvGrpSpPr>
            <p:grpSpPr bwMode="auto">
              <a:xfrm>
                <a:off x="3522" y="3051"/>
                <a:ext cx="269" cy="355"/>
                <a:chOff x="3522" y="3051"/>
                <a:chExt cx="269" cy="355"/>
              </a:xfrm>
            </p:grpSpPr>
            <p:sp>
              <p:nvSpPr>
                <p:cNvPr id="45220" name="Rectangle 531"/>
                <p:cNvSpPr>
                  <a:spLocks noChangeArrowheads="1"/>
                </p:cNvSpPr>
                <p:nvPr/>
              </p:nvSpPr>
              <p:spPr bwMode="auto">
                <a:xfrm>
                  <a:off x="3546" y="3075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21" name="Rectangle 651"/>
                <p:cNvSpPr>
                  <a:spLocks noChangeArrowheads="1"/>
                </p:cNvSpPr>
                <p:nvPr/>
              </p:nvSpPr>
              <p:spPr bwMode="auto">
                <a:xfrm>
                  <a:off x="3522" y="3051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3" name="Group 654"/>
              <p:cNvGrpSpPr>
                <a:grpSpLocks/>
              </p:cNvGrpSpPr>
              <p:nvPr/>
            </p:nvGrpSpPr>
            <p:grpSpPr bwMode="auto">
              <a:xfrm>
                <a:off x="3791" y="3051"/>
                <a:ext cx="225" cy="355"/>
                <a:chOff x="3791" y="3051"/>
                <a:chExt cx="225" cy="355"/>
              </a:xfrm>
            </p:grpSpPr>
            <p:sp>
              <p:nvSpPr>
                <p:cNvPr id="45218" name="Rectangle 532"/>
                <p:cNvSpPr>
                  <a:spLocks noChangeArrowheads="1"/>
                </p:cNvSpPr>
                <p:nvPr/>
              </p:nvSpPr>
              <p:spPr bwMode="auto">
                <a:xfrm>
                  <a:off x="3815" y="3075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19" name="Rectangle 653"/>
                <p:cNvSpPr>
                  <a:spLocks noChangeArrowheads="1"/>
                </p:cNvSpPr>
                <p:nvPr/>
              </p:nvSpPr>
              <p:spPr bwMode="auto">
                <a:xfrm>
                  <a:off x="3791" y="3051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4" name="Group 656"/>
              <p:cNvGrpSpPr>
                <a:grpSpLocks/>
              </p:cNvGrpSpPr>
              <p:nvPr/>
            </p:nvGrpSpPr>
            <p:grpSpPr bwMode="auto">
              <a:xfrm>
                <a:off x="4016" y="3051"/>
                <a:ext cx="270" cy="355"/>
                <a:chOff x="4016" y="3051"/>
                <a:chExt cx="270" cy="355"/>
              </a:xfrm>
            </p:grpSpPr>
            <p:sp>
              <p:nvSpPr>
                <p:cNvPr id="45216" name="Rectangle 533"/>
                <p:cNvSpPr>
                  <a:spLocks noChangeArrowheads="1"/>
                </p:cNvSpPr>
                <p:nvPr/>
              </p:nvSpPr>
              <p:spPr bwMode="auto">
                <a:xfrm>
                  <a:off x="4040" y="3075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17" name="Rectangle 655"/>
                <p:cNvSpPr>
                  <a:spLocks noChangeArrowheads="1"/>
                </p:cNvSpPr>
                <p:nvPr/>
              </p:nvSpPr>
              <p:spPr bwMode="auto">
                <a:xfrm>
                  <a:off x="4016" y="3051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5" name="Group 658"/>
              <p:cNvGrpSpPr>
                <a:grpSpLocks/>
              </p:cNvGrpSpPr>
              <p:nvPr/>
            </p:nvGrpSpPr>
            <p:grpSpPr bwMode="auto">
              <a:xfrm>
                <a:off x="4286" y="3051"/>
                <a:ext cx="225" cy="355"/>
                <a:chOff x="4286" y="3051"/>
                <a:chExt cx="225" cy="355"/>
              </a:xfrm>
            </p:grpSpPr>
            <p:sp>
              <p:nvSpPr>
                <p:cNvPr id="45214" name="Rectangle 534"/>
                <p:cNvSpPr>
                  <a:spLocks noChangeArrowheads="1"/>
                </p:cNvSpPr>
                <p:nvPr/>
              </p:nvSpPr>
              <p:spPr bwMode="auto">
                <a:xfrm>
                  <a:off x="4310" y="3075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15" name="Rectangle 657"/>
                <p:cNvSpPr>
                  <a:spLocks noChangeArrowheads="1"/>
                </p:cNvSpPr>
                <p:nvPr/>
              </p:nvSpPr>
              <p:spPr bwMode="auto">
                <a:xfrm>
                  <a:off x="4286" y="3051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6" name="Group 660"/>
              <p:cNvGrpSpPr>
                <a:grpSpLocks/>
              </p:cNvGrpSpPr>
              <p:nvPr/>
            </p:nvGrpSpPr>
            <p:grpSpPr bwMode="auto">
              <a:xfrm>
                <a:off x="0" y="3454"/>
                <a:ext cx="3253" cy="355"/>
                <a:chOff x="0" y="3454"/>
                <a:chExt cx="3253" cy="355"/>
              </a:xfrm>
            </p:grpSpPr>
            <p:sp>
              <p:nvSpPr>
                <p:cNvPr id="45212" name="Rectangle 535"/>
                <p:cNvSpPr>
                  <a:spLocks noChangeArrowheads="1"/>
                </p:cNvSpPr>
                <p:nvPr/>
              </p:nvSpPr>
              <p:spPr bwMode="auto">
                <a:xfrm>
                  <a:off x="24" y="3478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Целостность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213" name="Rectangle 659"/>
                <p:cNvSpPr>
                  <a:spLocks noChangeArrowheads="1"/>
                </p:cNvSpPr>
                <p:nvPr/>
              </p:nvSpPr>
              <p:spPr bwMode="auto">
                <a:xfrm>
                  <a:off x="0" y="3454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7" name="Group 662"/>
              <p:cNvGrpSpPr>
                <a:grpSpLocks/>
              </p:cNvGrpSpPr>
              <p:nvPr/>
            </p:nvGrpSpPr>
            <p:grpSpPr bwMode="auto">
              <a:xfrm>
                <a:off x="3253" y="3454"/>
                <a:ext cx="269" cy="355"/>
                <a:chOff x="3253" y="3454"/>
                <a:chExt cx="269" cy="355"/>
              </a:xfrm>
            </p:grpSpPr>
            <p:sp>
              <p:nvSpPr>
                <p:cNvPr id="45210" name="Rectangle 536"/>
                <p:cNvSpPr>
                  <a:spLocks noChangeArrowheads="1"/>
                </p:cNvSpPr>
                <p:nvPr/>
              </p:nvSpPr>
              <p:spPr bwMode="auto">
                <a:xfrm>
                  <a:off x="3277" y="3478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11" name="Rectangle 661"/>
                <p:cNvSpPr>
                  <a:spLocks noChangeArrowheads="1"/>
                </p:cNvSpPr>
                <p:nvPr/>
              </p:nvSpPr>
              <p:spPr bwMode="auto">
                <a:xfrm>
                  <a:off x="3253" y="3454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8" name="Group 664"/>
              <p:cNvGrpSpPr>
                <a:grpSpLocks/>
              </p:cNvGrpSpPr>
              <p:nvPr/>
            </p:nvGrpSpPr>
            <p:grpSpPr bwMode="auto">
              <a:xfrm>
                <a:off x="3522" y="3454"/>
                <a:ext cx="269" cy="355"/>
                <a:chOff x="3522" y="3454"/>
                <a:chExt cx="269" cy="355"/>
              </a:xfrm>
            </p:grpSpPr>
            <p:sp>
              <p:nvSpPr>
                <p:cNvPr id="45208" name="Rectangle 537"/>
                <p:cNvSpPr>
                  <a:spLocks noChangeArrowheads="1"/>
                </p:cNvSpPr>
                <p:nvPr/>
              </p:nvSpPr>
              <p:spPr bwMode="auto">
                <a:xfrm>
                  <a:off x="3546" y="3478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09" name="Rectangle 663"/>
                <p:cNvSpPr>
                  <a:spLocks noChangeArrowheads="1"/>
                </p:cNvSpPr>
                <p:nvPr/>
              </p:nvSpPr>
              <p:spPr bwMode="auto">
                <a:xfrm>
                  <a:off x="3522" y="3454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9" name="Group 666"/>
              <p:cNvGrpSpPr>
                <a:grpSpLocks/>
              </p:cNvGrpSpPr>
              <p:nvPr/>
            </p:nvGrpSpPr>
            <p:grpSpPr bwMode="auto">
              <a:xfrm>
                <a:off x="3791" y="3454"/>
                <a:ext cx="225" cy="355"/>
                <a:chOff x="3791" y="3454"/>
                <a:chExt cx="225" cy="355"/>
              </a:xfrm>
            </p:grpSpPr>
            <p:sp>
              <p:nvSpPr>
                <p:cNvPr id="45206" name="Rectangle 538"/>
                <p:cNvSpPr>
                  <a:spLocks noChangeArrowheads="1"/>
                </p:cNvSpPr>
                <p:nvPr/>
              </p:nvSpPr>
              <p:spPr bwMode="auto">
                <a:xfrm>
                  <a:off x="3815" y="3478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07" name="Rectangle 665"/>
                <p:cNvSpPr>
                  <a:spLocks noChangeArrowheads="1"/>
                </p:cNvSpPr>
                <p:nvPr/>
              </p:nvSpPr>
              <p:spPr bwMode="auto">
                <a:xfrm>
                  <a:off x="3791" y="3454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0" name="Group 668"/>
              <p:cNvGrpSpPr>
                <a:grpSpLocks/>
              </p:cNvGrpSpPr>
              <p:nvPr/>
            </p:nvGrpSpPr>
            <p:grpSpPr bwMode="auto">
              <a:xfrm>
                <a:off x="4016" y="3454"/>
                <a:ext cx="270" cy="355"/>
                <a:chOff x="4016" y="3454"/>
                <a:chExt cx="270" cy="355"/>
              </a:xfrm>
            </p:grpSpPr>
            <p:sp>
              <p:nvSpPr>
                <p:cNvPr id="45204" name="Rectangle 539"/>
                <p:cNvSpPr>
                  <a:spLocks noChangeArrowheads="1"/>
                </p:cNvSpPr>
                <p:nvPr/>
              </p:nvSpPr>
              <p:spPr bwMode="auto">
                <a:xfrm>
                  <a:off x="4040" y="3478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05" name="Rectangle 667"/>
                <p:cNvSpPr>
                  <a:spLocks noChangeArrowheads="1"/>
                </p:cNvSpPr>
                <p:nvPr/>
              </p:nvSpPr>
              <p:spPr bwMode="auto">
                <a:xfrm>
                  <a:off x="4016" y="3454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1" name="Group 670"/>
              <p:cNvGrpSpPr>
                <a:grpSpLocks/>
              </p:cNvGrpSpPr>
              <p:nvPr/>
            </p:nvGrpSpPr>
            <p:grpSpPr bwMode="auto">
              <a:xfrm>
                <a:off x="4286" y="3454"/>
                <a:ext cx="225" cy="355"/>
                <a:chOff x="4286" y="3454"/>
                <a:chExt cx="225" cy="355"/>
              </a:xfrm>
            </p:grpSpPr>
            <p:sp>
              <p:nvSpPr>
                <p:cNvPr id="45202" name="Rectangle 540"/>
                <p:cNvSpPr>
                  <a:spLocks noChangeArrowheads="1"/>
                </p:cNvSpPr>
                <p:nvPr/>
              </p:nvSpPr>
              <p:spPr bwMode="auto">
                <a:xfrm>
                  <a:off x="4310" y="3478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 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203" name="Rectangle 669"/>
                <p:cNvSpPr>
                  <a:spLocks noChangeArrowheads="1"/>
                </p:cNvSpPr>
                <p:nvPr/>
              </p:nvSpPr>
              <p:spPr bwMode="auto">
                <a:xfrm>
                  <a:off x="4286" y="3454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2" name="Group 672"/>
              <p:cNvGrpSpPr>
                <a:grpSpLocks/>
              </p:cNvGrpSpPr>
              <p:nvPr/>
            </p:nvGrpSpPr>
            <p:grpSpPr bwMode="auto">
              <a:xfrm>
                <a:off x="0" y="3857"/>
                <a:ext cx="3253" cy="355"/>
                <a:chOff x="0" y="3857"/>
                <a:chExt cx="3253" cy="355"/>
              </a:xfrm>
            </p:grpSpPr>
            <p:sp>
              <p:nvSpPr>
                <p:cNvPr id="45200" name="Rectangle 541"/>
                <p:cNvSpPr>
                  <a:spLocks noChangeArrowheads="1"/>
                </p:cNvSpPr>
                <p:nvPr/>
              </p:nvSpPr>
              <p:spPr bwMode="auto">
                <a:xfrm>
                  <a:off x="24" y="3881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Восстановление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201" name="Rectangle 671"/>
                <p:cNvSpPr>
                  <a:spLocks noChangeArrowheads="1"/>
                </p:cNvSpPr>
                <p:nvPr/>
              </p:nvSpPr>
              <p:spPr bwMode="auto">
                <a:xfrm>
                  <a:off x="0" y="3857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3" name="Group 674"/>
              <p:cNvGrpSpPr>
                <a:grpSpLocks/>
              </p:cNvGrpSpPr>
              <p:nvPr/>
            </p:nvGrpSpPr>
            <p:grpSpPr bwMode="auto">
              <a:xfrm>
                <a:off x="3253" y="3857"/>
                <a:ext cx="269" cy="355"/>
                <a:chOff x="3253" y="3857"/>
                <a:chExt cx="269" cy="355"/>
              </a:xfrm>
            </p:grpSpPr>
            <p:sp>
              <p:nvSpPr>
                <p:cNvPr id="45198" name="Rectangle 542"/>
                <p:cNvSpPr>
                  <a:spLocks noChangeArrowheads="1"/>
                </p:cNvSpPr>
                <p:nvPr/>
              </p:nvSpPr>
              <p:spPr bwMode="auto">
                <a:xfrm>
                  <a:off x="3277" y="3881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99" name="Rectangle 673"/>
                <p:cNvSpPr>
                  <a:spLocks noChangeArrowheads="1"/>
                </p:cNvSpPr>
                <p:nvPr/>
              </p:nvSpPr>
              <p:spPr bwMode="auto">
                <a:xfrm>
                  <a:off x="3253" y="3857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4" name="Group 676"/>
              <p:cNvGrpSpPr>
                <a:grpSpLocks/>
              </p:cNvGrpSpPr>
              <p:nvPr/>
            </p:nvGrpSpPr>
            <p:grpSpPr bwMode="auto">
              <a:xfrm>
                <a:off x="3522" y="3857"/>
                <a:ext cx="269" cy="355"/>
                <a:chOff x="3522" y="3857"/>
                <a:chExt cx="269" cy="355"/>
              </a:xfrm>
            </p:grpSpPr>
            <p:sp>
              <p:nvSpPr>
                <p:cNvPr id="45196" name="Rectangle 543"/>
                <p:cNvSpPr>
                  <a:spLocks noChangeArrowheads="1"/>
                </p:cNvSpPr>
                <p:nvPr/>
              </p:nvSpPr>
              <p:spPr bwMode="auto">
                <a:xfrm>
                  <a:off x="3546" y="3881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97" name="Rectangle 675"/>
                <p:cNvSpPr>
                  <a:spLocks noChangeArrowheads="1"/>
                </p:cNvSpPr>
                <p:nvPr/>
              </p:nvSpPr>
              <p:spPr bwMode="auto">
                <a:xfrm>
                  <a:off x="3522" y="3857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5" name="Group 678"/>
              <p:cNvGrpSpPr>
                <a:grpSpLocks/>
              </p:cNvGrpSpPr>
              <p:nvPr/>
            </p:nvGrpSpPr>
            <p:grpSpPr bwMode="auto">
              <a:xfrm>
                <a:off x="3791" y="3857"/>
                <a:ext cx="225" cy="355"/>
                <a:chOff x="3791" y="3857"/>
                <a:chExt cx="225" cy="355"/>
              </a:xfrm>
            </p:grpSpPr>
            <p:sp>
              <p:nvSpPr>
                <p:cNvPr id="45194" name="Rectangle 544"/>
                <p:cNvSpPr>
                  <a:spLocks noChangeArrowheads="1"/>
                </p:cNvSpPr>
                <p:nvPr/>
              </p:nvSpPr>
              <p:spPr bwMode="auto">
                <a:xfrm>
                  <a:off x="3815" y="3881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95" name="Rectangle 677"/>
                <p:cNvSpPr>
                  <a:spLocks noChangeArrowheads="1"/>
                </p:cNvSpPr>
                <p:nvPr/>
              </p:nvSpPr>
              <p:spPr bwMode="auto">
                <a:xfrm>
                  <a:off x="3791" y="3857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6" name="Group 680"/>
              <p:cNvGrpSpPr>
                <a:grpSpLocks/>
              </p:cNvGrpSpPr>
              <p:nvPr/>
            </p:nvGrpSpPr>
            <p:grpSpPr bwMode="auto">
              <a:xfrm>
                <a:off x="4016" y="3857"/>
                <a:ext cx="270" cy="355"/>
                <a:chOff x="4016" y="3857"/>
                <a:chExt cx="270" cy="355"/>
              </a:xfrm>
            </p:grpSpPr>
            <p:sp>
              <p:nvSpPr>
                <p:cNvPr id="45192" name="Rectangle 545"/>
                <p:cNvSpPr>
                  <a:spLocks noChangeArrowheads="1"/>
                </p:cNvSpPr>
                <p:nvPr/>
              </p:nvSpPr>
              <p:spPr bwMode="auto">
                <a:xfrm>
                  <a:off x="4040" y="3881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93" name="Rectangle 679"/>
                <p:cNvSpPr>
                  <a:spLocks noChangeArrowheads="1"/>
                </p:cNvSpPr>
                <p:nvPr/>
              </p:nvSpPr>
              <p:spPr bwMode="auto">
                <a:xfrm>
                  <a:off x="4016" y="3857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7" name="Group 682"/>
              <p:cNvGrpSpPr>
                <a:grpSpLocks/>
              </p:cNvGrpSpPr>
              <p:nvPr/>
            </p:nvGrpSpPr>
            <p:grpSpPr bwMode="auto">
              <a:xfrm>
                <a:off x="4286" y="3857"/>
                <a:ext cx="225" cy="355"/>
                <a:chOff x="4286" y="3857"/>
                <a:chExt cx="225" cy="355"/>
              </a:xfrm>
            </p:grpSpPr>
            <p:sp>
              <p:nvSpPr>
                <p:cNvPr id="45190" name="Rectangle 546"/>
                <p:cNvSpPr>
                  <a:spLocks noChangeArrowheads="1"/>
                </p:cNvSpPr>
                <p:nvPr/>
              </p:nvSpPr>
              <p:spPr bwMode="auto">
                <a:xfrm>
                  <a:off x="4310" y="3881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91" name="Rectangle 681"/>
                <p:cNvSpPr>
                  <a:spLocks noChangeArrowheads="1"/>
                </p:cNvSpPr>
                <p:nvPr/>
              </p:nvSpPr>
              <p:spPr bwMode="auto">
                <a:xfrm>
                  <a:off x="4286" y="3857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8" name="Group 684"/>
              <p:cNvGrpSpPr>
                <a:grpSpLocks/>
              </p:cNvGrpSpPr>
              <p:nvPr/>
            </p:nvGrpSpPr>
            <p:grpSpPr bwMode="auto">
              <a:xfrm>
                <a:off x="0" y="4260"/>
                <a:ext cx="3253" cy="355"/>
                <a:chOff x="0" y="4260"/>
                <a:chExt cx="3253" cy="355"/>
              </a:xfrm>
            </p:grpSpPr>
            <p:sp>
              <p:nvSpPr>
                <p:cNvPr id="45188" name="Rectangle 547"/>
                <p:cNvSpPr>
                  <a:spLocks noChangeArrowheads="1"/>
                </p:cNvSpPr>
                <p:nvPr/>
              </p:nvSpPr>
              <p:spPr bwMode="auto">
                <a:xfrm>
                  <a:off x="24" y="4284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Тестирование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189" name="Rectangle 683"/>
                <p:cNvSpPr>
                  <a:spLocks noChangeArrowheads="1"/>
                </p:cNvSpPr>
                <p:nvPr/>
              </p:nvSpPr>
              <p:spPr bwMode="auto">
                <a:xfrm>
                  <a:off x="0" y="4260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9" name="Group 686"/>
              <p:cNvGrpSpPr>
                <a:grpSpLocks/>
              </p:cNvGrpSpPr>
              <p:nvPr/>
            </p:nvGrpSpPr>
            <p:grpSpPr bwMode="auto">
              <a:xfrm>
                <a:off x="3253" y="4260"/>
                <a:ext cx="269" cy="355"/>
                <a:chOff x="3253" y="4260"/>
                <a:chExt cx="269" cy="355"/>
              </a:xfrm>
            </p:grpSpPr>
            <p:sp>
              <p:nvSpPr>
                <p:cNvPr id="45186" name="Rectangle 548"/>
                <p:cNvSpPr>
                  <a:spLocks noChangeArrowheads="1"/>
                </p:cNvSpPr>
                <p:nvPr/>
              </p:nvSpPr>
              <p:spPr bwMode="auto">
                <a:xfrm>
                  <a:off x="3277" y="4284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87" name="Rectangle 685"/>
                <p:cNvSpPr>
                  <a:spLocks noChangeArrowheads="1"/>
                </p:cNvSpPr>
                <p:nvPr/>
              </p:nvSpPr>
              <p:spPr bwMode="auto">
                <a:xfrm>
                  <a:off x="3253" y="4260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0" name="Group 688"/>
              <p:cNvGrpSpPr>
                <a:grpSpLocks/>
              </p:cNvGrpSpPr>
              <p:nvPr/>
            </p:nvGrpSpPr>
            <p:grpSpPr bwMode="auto">
              <a:xfrm>
                <a:off x="3522" y="4260"/>
                <a:ext cx="269" cy="355"/>
                <a:chOff x="3522" y="4260"/>
                <a:chExt cx="269" cy="355"/>
              </a:xfrm>
            </p:grpSpPr>
            <p:sp>
              <p:nvSpPr>
                <p:cNvPr id="45184" name="Rectangle 549"/>
                <p:cNvSpPr>
                  <a:spLocks noChangeArrowheads="1"/>
                </p:cNvSpPr>
                <p:nvPr/>
              </p:nvSpPr>
              <p:spPr bwMode="auto">
                <a:xfrm>
                  <a:off x="3546" y="4284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85" name="Rectangle 687"/>
                <p:cNvSpPr>
                  <a:spLocks noChangeArrowheads="1"/>
                </p:cNvSpPr>
                <p:nvPr/>
              </p:nvSpPr>
              <p:spPr bwMode="auto">
                <a:xfrm>
                  <a:off x="3522" y="4260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1" name="Group 690"/>
              <p:cNvGrpSpPr>
                <a:grpSpLocks/>
              </p:cNvGrpSpPr>
              <p:nvPr/>
            </p:nvGrpSpPr>
            <p:grpSpPr bwMode="auto">
              <a:xfrm>
                <a:off x="3791" y="4260"/>
                <a:ext cx="225" cy="355"/>
                <a:chOff x="3791" y="4260"/>
                <a:chExt cx="225" cy="355"/>
              </a:xfrm>
            </p:grpSpPr>
            <p:sp>
              <p:nvSpPr>
                <p:cNvPr id="45182" name="Rectangle 550"/>
                <p:cNvSpPr>
                  <a:spLocks noChangeArrowheads="1"/>
                </p:cNvSpPr>
                <p:nvPr/>
              </p:nvSpPr>
              <p:spPr bwMode="auto">
                <a:xfrm>
                  <a:off x="3815" y="4284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83" name="Rectangle 689"/>
                <p:cNvSpPr>
                  <a:spLocks noChangeArrowheads="1"/>
                </p:cNvSpPr>
                <p:nvPr/>
              </p:nvSpPr>
              <p:spPr bwMode="auto">
                <a:xfrm>
                  <a:off x="3791" y="4260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2" name="Group 692"/>
              <p:cNvGrpSpPr>
                <a:grpSpLocks/>
              </p:cNvGrpSpPr>
              <p:nvPr/>
            </p:nvGrpSpPr>
            <p:grpSpPr bwMode="auto">
              <a:xfrm>
                <a:off x="4016" y="4260"/>
                <a:ext cx="270" cy="355"/>
                <a:chOff x="4016" y="4260"/>
                <a:chExt cx="270" cy="355"/>
              </a:xfrm>
            </p:grpSpPr>
            <p:sp>
              <p:nvSpPr>
                <p:cNvPr id="45180" name="Rectangle 551"/>
                <p:cNvSpPr>
                  <a:spLocks noChangeArrowheads="1"/>
                </p:cNvSpPr>
                <p:nvPr/>
              </p:nvSpPr>
              <p:spPr bwMode="auto">
                <a:xfrm>
                  <a:off x="4040" y="4284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81" name="Rectangle 691"/>
                <p:cNvSpPr>
                  <a:spLocks noChangeArrowheads="1"/>
                </p:cNvSpPr>
                <p:nvPr/>
              </p:nvSpPr>
              <p:spPr bwMode="auto">
                <a:xfrm>
                  <a:off x="4016" y="4260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3" name="Group 694"/>
              <p:cNvGrpSpPr>
                <a:grpSpLocks/>
              </p:cNvGrpSpPr>
              <p:nvPr/>
            </p:nvGrpSpPr>
            <p:grpSpPr bwMode="auto">
              <a:xfrm>
                <a:off x="4286" y="4260"/>
                <a:ext cx="225" cy="355"/>
                <a:chOff x="4286" y="4260"/>
                <a:chExt cx="225" cy="355"/>
              </a:xfrm>
            </p:grpSpPr>
            <p:sp>
              <p:nvSpPr>
                <p:cNvPr id="45178" name="Rectangle 552"/>
                <p:cNvSpPr>
                  <a:spLocks noChangeArrowheads="1"/>
                </p:cNvSpPr>
                <p:nvPr/>
              </p:nvSpPr>
              <p:spPr bwMode="auto">
                <a:xfrm>
                  <a:off x="4310" y="4284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79" name="Rectangle 693"/>
                <p:cNvSpPr>
                  <a:spLocks noChangeArrowheads="1"/>
                </p:cNvSpPr>
                <p:nvPr/>
              </p:nvSpPr>
              <p:spPr bwMode="auto">
                <a:xfrm>
                  <a:off x="4286" y="4260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4" name="Group 696"/>
              <p:cNvGrpSpPr>
                <a:grpSpLocks/>
              </p:cNvGrpSpPr>
              <p:nvPr/>
            </p:nvGrpSpPr>
            <p:grpSpPr bwMode="auto">
              <a:xfrm>
                <a:off x="0" y="4663"/>
                <a:ext cx="3253" cy="355"/>
                <a:chOff x="0" y="4663"/>
                <a:chExt cx="3253" cy="355"/>
              </a:xfrm>
            </p:grpSpPr>
            <p:sp>
              <p:nvSpPr>
                <p:cNvPr id="45176" name="Rectangle 553"/>
                <p:cNvSpPr>
                  <a:spLocks noChangeArrowheads="1"/>
                </p:cNvSpPr>
                <p:nvPr/>
              </p:nvSpPr>
              <p:spPr bwMode="auto">
                <a:xfrm>
                  <a:off x="24" y="4687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Руководство администратора защиты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177" name="Rectangle 695"/>
                <p:cNvSpPr>
                  <a:spLocks noChangeArrowheads="1"/>
                </p:cNvSpPr>
                <p:nvPr/>
              </p:nvSpPr>
              <p:spPr bwMode="auto">
                <a:xfrm>
                  <a:off x="0" y="4663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5" name="Group 698"/>
              <p:cNvGrpSpPr>
                <a:grpSpLocks/>
              </p:cNvGrpSpPr>
              <p:nvPr/>
            </p:nvGrpSpPr>
            <p:grpSpPr bwMode="auto">
              <a:xfrm>
                <a:off x="3253" y="4663"/>
                <a:ext cx="269" cy="355"/>
                <a:chOff x="3253" y="4663"/>
                <a:chExt cx="269" cy="355"/>
              </a:xfrm>
            </p:grpSpPr>
            <p:sp>
              <p:nvSpPr>
                <p:cNvPr id="45174" name="Rectangle 554"/>
                <p:cNvSpPr>
                  <a:spLocks noChangeArrowheads="1"/>
                </p:cNvSpPr>
                <p:nvPr/>
              </p:nvSpPr>
              <p:spPr bwMode="auto">
                <a:xfrm>
                  <a:off x="3277" y="4687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75" name="Rectangle 697"/>
                <p:cNvSpPr>
                  <a:spLocks noChangeArrowheads="1"/>
                </p:cNvSpPr>
                <p:nvPr/>
              </p:nvSpPr>
              <p:spPr bwMode="auto">
                <a:xfrm>
                  <a:off x="3253" y="4663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6" name="Group 700"/>
              <p:cNvGrpSpPr>
                <a:grpSpLocks/>
              </p:cNvGrpSpPr>
              <p:nvPr/>
            </p:nvGrpSpPr>
            <p:grpSpPr bwMode="auto">
              <a:xfrm>
                <a:off x="3522" y="4663"/>
                <a:ext cx="269" cy="355"/>
                <a:chOff x="3522" y="4663"/>
                <a:chExt cx="269" cy="355"/>
              </a:xfrm>
            </p:grpSpPr>
            <p:sp>
              <p:nvSpPr>
                <p:cNvPr id="45172" name="Rectangle 555"/>
                <p:cNvSpPr>
                  <a:spLocks noChangeArrowheads="1"/>
                </p:cNvSpPr>
                <p:nvPr/>
              </p:nvSpPr>
              <p:spPr bwMode="auto">
                <a:xfrm>
                  <a:off x="3546" y="4687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73" name="Rectangle 699"/>
                <p:cNvSpPr>
                  <a:spLocks noChangeArrowheads="1"/>
                </p:cNvSpPr>
                <p:nvPr/>
              </p:nvSpPr>
              <p:spPr bwMode="auto">
                <a:xfrm>
                  <a:off x="3522" y="4663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7" name="Group 702"/>
              <p:cNvGrpSpPr>
                <a:grpSpLocks/>
              </p:cNvGrpSpPr>
              <p:nvPr/>
            </p:nvGrpSpPr>
            <p:grpSpPr bwMode="auto">
              <a:xfrm>
                <a:off x="3791" y="4663"/>
                <a:ext cx="225" cy="355"/>
                <a:chOff x="3791" y="4663"/>
                <a:chExt cx="225" cy="355"/>
              </a:xfrm>
            </p:grpSpPr>
            <p:sp>
              <p:nvSpPr>
                <p:cNvPr id="45170" name="Rectangle 556"/>
                <p:cNvSpPr>
                  <a:spLocks noChangeArrowheads="1"/>
                </p:cNvSpPr>
                <p:nvPr/>
              </p:nvSpPr>
              <p:spPr bwMode="auto">
                <a:xfrm>
                  <a:off x="3815" y="4687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71" name="Rectangle 701"/>
                <p:cNvSpPr>
                  <a:spLocks noChangeArrowheads="1"/>
                </p:cNvSpPr>
                <p:nvPr/>
              </p:nvSpPr>
              <p:spPr bwMode="auto">
                <a:xfrm>
                  <a:off x="3791" y="4663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8" name="Group 704"/>
              <p:cNvGrpSpPr>
                <a:grpSpLocks/>
              </p:cNvGrpSpPr>
              <p:nvPr/>
            </p:nvGrpSpPr>
            <p:grpSpPr bwMode="auto">
              <a:xfrm>
                <a:off x="4016" y="4663"/>
                <a:ext cx="270" cy="355"/>
                <a:chOff x="4016" y="4663"/>
                <a:chExt cx="270" cy="355"/>
              </a:xfrm>
            </p:grpSpPr>
            <p:sp>
              <p:nvSpPr>
                <p:cNvPr id="45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4040" y="4687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69" name="Rectangle 703"/>
                <p:cNvSpPr>
                  <a:spLocks noChangeArrowheads="1"/>
                </p:cNvSpPr>
                <p:nvPr/>
              </p:nvSpPr>
              <p:spPr bwMode="auto">
                <a:xfrm>
                  <a:off x="4016" y="4663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9" name="Group 706"/>
              <p:cNvGrpSpPr>
                <a:grpSpLocks/>
              </p:cNvGrpSpPr>
              <p:nvPr/>
            </p:nvGrpSpPr>
            <p:grpSpPr bwMode="auto">
              <a:xfrm>
                <a:off x="4286" y="4663"/>
                <a:ext cx="225" cy="355"/>
                <a:chOff x="4286" y="4663"/>
                <a:chExt cx="225" cy="355"/>
              </a:xfrm>
            </p:grpSpPr>
            <p:sp>
              <p:nvSpPr>
                <p:cNvPr id="45166" name="Rectangle 558"/>
                <p:cNvSpPr>
                  <a:spLocks noChangeArrowheads="1"/>
                </p:cNvSpPr>
                <p:nvPr/>
              </p:nvSpPr>
              <p:spPr bwMode="auto">
                <a:xfrm>
                  <a:off x="4310" y="4687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67" name="Rectangle 705"/>
                <p:cNvSpPr>
                  <a:spLocks noChangeArrowheads="1"/>
                </p:cNvSpPr>
                <p:nvPr/>
              </p:nvSpPr>
              <p:spPr bwMode="auto">
                <a:xfrm>
                  <a:off x="4286" y="4663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0" name="Group 708"/>
              <p:cNvGrpSpPr>
                <a:grpSpLocks/>
              </p:cNvGrpSpPr>
              <p:nvPr/>
            </p:nvGrpSpPr>
            <p:grpSpPr bwMode="auto">
              <a:xfrm>
                <a:off x="0" y="5066"/>
                <a:ext cx="3253" cy="355"/>
                <a:chOff x="0" y="5066"/>
                <a:chExt cx="3253" cy="355"/>
              </a:xfrm>
            </p:grpSpPr>
            <p:sp>
              <p:nvSpPr>
                <p:cNvPr id="45164" name="Rectangle 559"/>
                <p:cNvSpPr>
                  <a:spLocks noChangeArrowheads="1"/>
                </p:cNvSpPr>
                <p:nvPr/>
              </p:nvSpPr>
              <p:spPr bwMode="auto">
                <a:xfrm>
                  <a:off x="24" y="5090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Тестовая документация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165" name="Rectangle 707"/>
                <p:cNvSpPr>
                  <a:spLocks noChangeArrowheads="1"/>
                </p:cNvSpPr>
                <p:nvPr/>
              </p:nvSpPr>
              <p:spPr bwMode="auto">
                <a:xfrm>
                  <a:off x="0" y="5066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1" name="Group 710"/>
              <p:cNvGrpSpPr>
                <a:grpSpLocks/>
              </p:cNvGrpSpPr>
              <p:nvPr/>
            </p:nvGrpSpPr>
            <p:grpSpPr bwMode="auto">
              <a:xfrm>
                <a:off x="3253" y="5066"/>
                <a:ext cx="269" cy="355"/>
                <a:chOff x="3253" y="5066"/>
                <a:chExt cx="269" cy="355"/>
              </a:xfrm>
            </p:grpSpPr>
            <p:sp>
              <p:nvSpPr>
                <p:cNvPr id="45162" name="Rectangle 560"/>
                <p:cNvSpPr>
                  <a:spLocks noChangeArrowheads="1"/>
                </p:cNvSpPr>
                <p:nvPr/>
              </p:nvSpPr>
              <p:spPr bwMode="auto">
                <a:xfrm>
                  <a:off x="3277" y="5090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63" name="Rectangle 709"/>
                <p:cNvSpPr>
                  <a:spLocks noChangeArrowheads="1"/>
                </p:cNvSpPr>
                <p:nvPr/>
              </p:nvSpPr>
              <p:spPr bwMode="auto">
                <a:xfrm>
                  <a:off x="3253" y="5066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2" name="Group 712"/>
              <p:cNvGrpSpPr>
                <a:grpSpLocks/>
              </p:cNvGrpSpPr>
              <p:nvPr/>
            </p:nvGrpSpPr>
            <p:grpSpPr bwMode="auto">
              <a:xfrm>
                <a:off x="3522" y="5066"/>
                <a:ext cx="269" cy="355"/>
                <a:chOff x="3522" y="5066"/>
                <a:chExt cx="269" cy="355"/>
              </a:xfrm>
            </p:grpSpPr>
            <p:sp>
              <p:nvSpPr>
                <p:cNvPr id="45160" name="Rectangle 561"/>
                <p:cNvSpPr>
                  <a:spLocks noChangeArrowheads="1"/>
                </p:cNvSpPr>
                <p:nvPr/>
              </p:nvSpPr>
              <p:spPr bwMode="auto">
                <a:xfrm>
                  <a:off x="3546" y="5090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61" name="Rectangle 711"/>
                <p:cNvSpPr>
                  <a:spLocks noChangeArrowheads="1"/>
                </p:cNvSpPr>
                <p:nvPr/>
              </p:nvSpPr>
              <p:spPr bwMode="auto">
                <a:xfrm>
                  <a:off x="3522" y="5066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3" name="Group 714"/>
              <p:cNvGrpSpPr>
                <a:grpSpLocks/>
              </p:cNvGrpSpPr>
              <p:nvPr/>
            </p:nvGrpSpPr>
            <p:grpSpPr bwMode="auto">
              <a:xfrm>
                <a:off x="3791" y="5066"/>
                <a:ext cx="225" cy="355"/>
                <a:chOff x="3791" y="5066"/>
                <a:chExt cx="225" cy="355"/>
              </a:xfrm>
            </p:grpSpPr>
            <p:sp>
              <p:nvSpPr>
                <p:cNvPr id="45158" name="Rectangle 562"/>
                <p:cNvSpPr>
                  <a:spLocks noChangeArrowheads="1"/>
                </p:cNvSpPr>
                <p:nvPr/>
              </p:nvSpPr>
              <p:spPr bwMode="auto">
                <a:xfrm>
                  <a:off x="3815" y="5090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59" name="Rectangle 713"/>
                <p:cNvSpPr>
                  <a:spLocks noChangeArrowheads="1"/>
                </p:cNvSpPr>
                <p:nvPr/>
              </p:nvSpPr>
              <p:spPr bwMode="auto">
                <a:xfrm>
                  <a:off x="3791" y="5066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4" name="Group 716"/>
              <p:cNvGrpSpPr>
                <a:grpSpLocks/>
              </p:cNvGrpSpPr>
              <p:nvPr/>
            </p:nvGrpSpPr>
            <p:grpSpPr bwMode="auto">
              <a:xfrm>
                <a:off x="4016" y="5066"/>
                <a:ext cx="270" cy="355"/>
                <a:chOff x="4016" y="5066"/>
                <a:chExt cx="270" cy="355"/>
              </a:xfrm>
            </p:grpSpPr>
            <p:sp>
              <p:nvSpPr>
                <p:cNvPr id="45156" name="Rectangle 563"/>
                <p:cNvSpPr>
                  <a:spLocks noChangeArrowheads="1"/>
                </p:cNvSpPr>
                <p:nvPr/>
              </p:nvSpPr>
              <p:spPr bwMode="auto">
                <a:xfrm>
                  <a:off x="4040" y="5090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57" name="Rectangle 715"/>
                <p:cNvSpPr>
                  <a:spLocks noChangeArrowheads="1"/>
                </p:cNvSpPr>
                <p:nvPr/>
              </p:nvSpPr>
              <p:spPr bwMode="auto">
                <a:xfrm>
                  <a:off x="4016" y="5066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5" name="Group 718"/>
              <p:cNvGrpSpPr>
                <a:grpSpLocks/>
              </p:cNvGrpSpPr>
              <p:nvPr/>
            </p:nvGrpSpPr>
            <p:grpSpPr bwMode="auto">
              <a:xfrm>
                <a:off x="4286" y="5066"/>
                <a:ext cx="225" cy="355"/>
                <a:chOff x="4286" y="5066"/>
                <a:chExt cx="225" cy="355"/>
              </a:xfrm>
            </p:grpSpPr>
            <p:sp>
              <p:nvSpPr>
                <p:cNvPr id="45154" name="Rectangle 564"/>
                <p:cNvSpPr>
                  <a:spLocks noChangeArrowheads="1"/>
                </p:cNvSpPr>
                <p:nvPr/>
              </p:nvSpPr>
              <p:spPr bwMode="auto">
                <a:xfrm>
                  <a:off x="4310" y="5090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55" name="Rectangle 717"/>
                <p:cNvSpPr>
                  <a:spLocks noChangeArrowheads="1"/>
                </p:cNvSpPr>
                <p:nvPr/>
              </p:nvSpPr>
              <p:spPr bwMode="auto">
                <a:xfrm>
                  <a:off x="4286" y="5066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6" name="Group 720"/>
              <p:cNvGrpSpPr>
                <a:grpSpLocks/>
              </p:cNvGrpSpPr>
              <p:nvPr/>
            </p:nvGrpSpPr>
            <p:grpSpPr bwMode="auto">
              <a:xfrm>
                <a:off x="0" y="5469"/>
                <a:ext cx="3253" cy="355"/>
                <a:chOff x="0" y="5469"/>
                <a:chExt cx="3253" cy="355"/>
              </a:xfrm>
            </p:grpSpPr>
            <p:sp>
              <p:nvSpPr>
                <p:cNvPr id="45152" name="Rectangle 565"/>
                <p:cNvSpPr>
                  <a:spLocks noChangeArrowheads="1"/>
                </p:cNvSpPr>
                <p:nvPr/>
              </p:nvSpPr>
              <p:spPr bwMode="auto">
                <a:xfrm>
                  <a:off x="24" y="5493"/>
                  <a:ext cx="3205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Конструкторская (проектная) документация</a:t>
                  </a:r>
                  <a:endParaRPr lang="en-US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45153" name="Rectangle 719"/>
                <p:cNvSpPr>
                  <a:spLocks noChangeArrowheads="1"/>
                </p:cNvSpPr>
                <p:nvPr/>
              </p:nvSpPr>
              <p:spPr bwMode="auto">
                <a:xfrm>
                  <a:off x="0" y="5469"/>
                  <a:ext cx="325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7" name="Group 722"/>
              <p:cNvGrpSpPr>
                <a:grpSpLocks/>
              </p:cNvGrpSpPr>
              <p:nvPr/>
            </p:nvGrpSpPr>
            <p:grpSpPr bwMode="auto">
              <a:xfrm>
                <a:off x="3253" y="5469"/>
                <a:ext cx="269" cy="355"/>
                <a:chOff x="3253" y="5469"/>
                <a:chExt cx="269" cy="355"/>
              </a:xfrm>
            </p:grpSpPr>
            <p:sp>
              <p:nvSpPr>
                <p:cNvPr id="45150" name="Rectangle 566"/>
                <p:cNvSpPr>
                  <a:spLocks noChangeArrowheads="1"/>
                </p:cNvSpPr>
                <p:nvPr/>
              </p:nvSpPr>
              <p:spPr bwMode="auto">
                <a:xfrm>
                  <a:off x="3277" y="5493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51" name="Rectangle 721"/>
                <p:cNvSpPr>
                  <a:spLocks noChangeArrowheads="1"/>
                </p:cNvSpPr>
                <p:nvPr/>
              </p:nvSpPr>
              <p:spPr bwMode="auto">
                <a:xfrm>
                  <a:off x="3253" y="5469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8" name="Group 724"/>
              <p:cNvGrpSpPr>
                <a:grpSpLocks/>
              </p:cNvGrpSpPr>
              <p:nvPr/>
            </p:nvGrpSpPr>
            <p:grpSpPr bwMode="auto">
              <a:xfrm>
                <a:off x="3522" y="5469"/>
                <a:ext cx="269" cy="355"/>
                <a:chOff x="3522" y="5469"/>
                <a:chExt cx="269" cy="355"/>
              </a:xfrm>
            </p:grpSpPr>
            <p:sp>
              <p:nvSpPr>
                <p:cNvPr id="45148" name="Rectangle 567"/>
                <p:cNvSpPr>
                  <a:spLocks noChangeArrowheads="1"/>
                </p:cNvSpPr>
                <p:nvPr/>
              </p:nvSpPr>
              <p:spPr bwMode="auto">
                <a:xfrm>
                  <a:off x="3546" y="5493"/>
                  <a:ext cx="221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49" name="Rectangle 723"/>
                <p:cNvSpPr>
                  <a:spLocks noChangeArrowheads="1"/>
                </p:cNvSpPr>
                <p:nvPr/>
              </p:nvSpPr>
              <p:spPr bwMode="auto">
                <a:xfrm>
                  <a:off x="3522" y="5469"/>
                  <a:ext cx="269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9" name="Group 726"/>
              <p:cNvGrpSpPr>
                <a:grpSpLocks/>
              </p:cNvGrpSpPr>
              <p:nvPr/>
            </p:nvGrpSpPr>
            <p:grpSpPr bwMode="auto">
              <a:xfrm>
                <a:off x="3791" y="5469"/>
                <a:ext cx="225" cy="355"/>
                <a:chOff x="3791" y="5469"/>
                <a:chExt cx="225" cy="355"/>
              </a:xfrm>
            </p:grpSpPr>
            <p:sp>
              <p:nvSpPr>
                <p:cNvPr id="45146" name="Rectangle 568"/>
                <p:cNvSpPr>
                  <a:spLocks noChangeArrowheads="1"/>
                </p:cNvSpPr>
                <p:nvPr/>
              </p:nvSpPr>
              <p:spPr bwMode="auto">
                <a:xfrm>
                  <a:off x="3815" y="5493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47" name="Rectangle 725"/>
                <p:cNvSpPr>
                  <a:spLocks noChangeArrowheads="1"/>
                </p:cNvSpPr>
                <p:nvPr/>
              </p:nvSpPr>
              <p:spPr bwMode="auto">
                <a:xfrm>
                  <a:off x="3791" y="5469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40" name="Group 728"/>
              <p:cNvGrpSpPr>
                <a:grpSpLocks/>
              </p:cNvGrpSpPr>
              <p:nvPr/>
            </p:nvGrpSpPr>
            <p:grpSpPr bwMode="auto">
              <a:xfrm>
                <a:off x="4016" y="5469"/>
                <a:ext cx="270" cy="355"/>
                <a:chOff x="4016" y="5469"/>
                <a:chExt cx="270" cy="355"/>
              </a:xfrm>
            </p:grpSpPr>
            <p:sp>
              <p:nvSpPr>
                <p:cNvPr id="45144" name="Rectangle 569"/>
                <p:cNvSpPr>
                  <a:spLocks noChangeArrowheads="1"/>
                </p:cNvSpPr>
                <p:nvPr/>
              </p:nvSpPr>
              <p:spPr bwMode="auto">
                <a:xfrm>
                  <a:off x="4040" y="5493"/>
                  <a:ext cx="222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45" name="Rectangle 727"/>
                <p:cNvSpPr>
                  <a:spLocks noChangeArrowheads="1"/>
                </p:cNvSpPr>
                <p:nvPr/>
              </p:nvSpPr>
              <p:spPr bwMode="auto">
                <a:xfrm>
                  <a:off x="4016" y="5469"/>
                  <a:ext cx="27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41" name="Group 730"/>
              <p:cNvGrpSpPr>
                <a:grpSpLocks/>
              </p:cNvGrpSpPr>
              <p:nvPr/>
            </p:nvGrpSpPr>
            <p:grpSpPr bwMode="auto">
              <a:xfrm>
                <a:off x="4286" y="5469"/>
                <a:ext cx="225" cy="355"/>
                <a:chOff x="4286" y="5469"/>
                <a:chExt cx="225" cy="355"/>
              </a:xfrm>
            </p:grpSpPr>
            <p:sp>
              <p:nvSpPr>
                <p:cNvPr id="45142" name="Rectangle 570"/>
                <p:cNvSpPr>
                  <a:spLocks noChangeArrowheads="1"/>
                </p:cNvSpPr>
                <p:nvPr/>
              </p:nvSpPr>
              <p:spPr bwMode="auto">
                <a:xfrm>
                  <a:off x="4310" y="5493"/>
                  <a:ext cx="177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lang="en-US" sz="1200">
                    <a:solidFill>
                      <a:srgbClr val="00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143" name="Rectangle 729"/>
                <p:cNvSpPr>
                  <a:spLocks noChangeArrowheads="1"/>
                </p:cNvSpPr>
                <p:nvPr/>
              </p:nvSpPr>
              <p:spPr bwMode="auto">
                <a:xfrm>
                  <a:off x="4286" y="5469"/>
                  <a:ext cx="225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5061" name="Rectangle 732"/>
            <p:cNvSpPr>
              <a:spLocks noChangeArrowheads="1"/>
            </p:cNvSpPr>
            <p:nvPr/>
          </p:nvSpPr>
          <p:spPr bwMode="auto">
            <a:xfrm>
              <a:off x="-3" y="-3"/>
              <a:ext cx="4517" cy="58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90625"/>
          </a:xfrm>
        </p:spPr>
        <p:txBody>
          <a:bodyPr/>
          <a:lstStyle/>
          <a:p>
            <a:pPr eaLnBrk="1" hangingPunct="1"/>
            <a:r>
              <a:rPr lang="ru-RU" sz="3600" b="1"/>
              <a:t>Классификация автоматизированных систем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382000" cy="575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2400">
                <a:latin typeface="Times New Roman" pitchFamily="18" charset="0"/>
              </a:rPr>
              <a:t>Многопользовательские АС, обрабатывающие информацию различных уровней конфиденциальности</a:t>
            </a:r>
          </a:p>
          <a:p>
            <a:pPr marL="914400" lvl="1" indent="-457200">
              <a:spcBef>
                <a:spcPct val="50000"/>
              </a:spcBef>
            </a:pPr>
            <a:r>
              <a:rPr lang="ru-RU" sz="2400">
                <a:latin typeface="Times New Roman" pitchFamily="18" charset="0"/>
              </a:rPr>
              <a:t>Классы защищенности</a:t>
            </a:r>
            <a:r>
              <a:rPr lang="en-US" sz="2400">
                <a:latin typeface="Times New Roman" pitchFamily="18" charset="0"/>
              </a:rPr>
              <a:t>:</a:t>
            </a:r>
            <a:r>
              <a:rPr lang="ru-RU" sz="2400">
                <a:latin typeface="Times New Roman" pitchFamily="18" charset="0"/>
              </a:rPr>
              <a:t> 1А, 1Б, 1В, 1Г, 1Д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2400">
                <a:latin typeface="Times New Roman" pitchFamily="18" charset="0"/>
              </a:rPr>
              <a:t>Многопользовательские АС, в которых все пользователи имеют равный доступ ко всей обрабатываемой информации, расположенной на носителях разного уровня конфиденциальности</a:t>
            </a:r>
          </a:p>
          <a:p>
            <a:pPr marL="914400" lvl="1" indent="-457200">
              <a:spcBef>
                <a:spcPct val="50000"/>
              </a:spcBef>
            </a:pPr>
            <a:r>
              <a:rPr lang="ru-RU" sz="2400">
                <a:latin typeface="Times New Roman" pitchFamily="18" charset="0"/>
              </a:rPr>
              <a:t>Классы защищенности</a:t>
            </a:r>
            <a:r>
              <a:rPr lang="en-US" sz="2400">
                <a:latin typeface="Times New Roman" pitchFamily="18" charset="0"/>
              </a:rPr>
              <a:t>:</a:t>
            </a:r>
            <a:r>
              <a:rPr lang="ru-RU" sz="2400">
                <a:latin typeface="Times New Roman" pitchFamily="18" charset="0"/>
              </a:rPr>
              <a:t> 2А, 2Б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ru-RU" sz="2400">
                <a:latin typeface="Times New Roman" pitchFamily="18" charset="0"/>
              </a:rPr>
              <a:t>Однопользовательские АС, в которых пользователь имеет полный доступ ко всей обрабатываемой информации, расположенной на носителях разного уровня конфиденциальности</a:t>
            </a:r>
          </a:p>
          <a:p>
            <a:pPr marL="914400" lvl="1" indent="-457200">
              <a:spcBef>
                <a:spcPct val="50000"/>
              </a:spcBef>
            </a:pPr>
            <a:r>
              <a:rPr lang="ru-RU" sz="2400">
                <a:latin typeface="Times New Roman" pitchFamily="18" charset="0"/>
              </a:rPr>
              <a:t>Классы защищенности</a:t>
            </a:r>
            <a:r>
              <a:rPr lang="en-US" sz="2400">
                <a:latin typeface="Times New Roman" pitchFamily="18" charset="0"/>
              </a:rPr>
              <a:t>:</a:t>
            </a:r>
            <a:r>
              <a:rPr lang="ru-RU" sz="2400">
                <a:latin typeface="Times New Roman" pitchFamily="18" charset="0"/>
              </a:rPr>
              <a:t> 3А, 3Б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0625"/>
          </a:xfrm>
        </p:spPr>
        <p:txBody>
          <a:bodyPr/>
          <a:lstStyle/>
          <a:p>
            <a:pPr eaLnBrk="1" hangingPunct="1"/>
            <a:r>
              <a:rPr lang="ru-RU" sz="3600" b="1"/>
              <a:t>Применение классов защищенности МЭ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При включении МЭ в АС определенного класса защищенности, класс защищенности совокупной АС, полученной из исходной путем добавления в нее МЭ, не должен понижаться.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Для АС класса 3Б, 2Б должны применяться МЭ не ниже 5 класса.</a:t>
            </a:r>
          </a:p>
          <a:p>
            <a:pPr>
              <a:spcBef>
                <a:spcPct val="50000"/>
              </a:spcBef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Для АС класса 3А, 2А в зависимости от важности обрабатываемой информации должны применяться МЭ следующих классов: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при обработке информации с грифом “секретно” - не ниже 3 класса;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при обработке информации с грифом “совершенно секретно” - не ниже 2 класса;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при обработке информации с грифом “особой важности” - не ниже 1 класса. </a:t>
            </a:r>
            <a:endParaRPr lang="ru-RU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41350"/>
          </a:xfrm>
        </p:spPr>
        <p:txBody>
          <a:bodyPr/>
          <a:lstStyle/>
          <a:p>
            <a:pPr eaLnBrk="1" hangingPunct="1"/>
            <a:r>
              <a:rPr lang="ru-RU" sz="3600" b="1"/>
              <a:t>Критерии выбора МЭ</a:t>
            </a:r>
          </a:p>
        </p:txBody>
      </p:sp>
      <p:grpSp>
        <p:nvGrpSpPr>
          <p:cNvPr id="49155" name="Group 26"/>
          <p:cNvGrpSpPr>
            <a:grpSpLocks/>
          </p:cNvGrpSpPr>
          <p:nvPr/>
        </p:nvGrpSpPr>
        <p:grpSpPr bwMode="auto">
          <a:xfrm>
            <a:off x="971550" y="1052513"/>
            <a:ext cx="6049963" cy="5113337"/>
            <a:chOff x="1701" y="572"/>
            <a:chExt cx="3811" cy="3221"/>
          </a:xfrm>
        </p:grpSpPr>
        <p:sp>
          <p:nvSpPr>
            <p:cNvPr id="49156" name="AutoShape 16"/>
            <p:cNvSpPr>
              <a:spLocks noChangeArrowheads="1"/>
            </p:cNvSpPr>
            <p:nvPr/>
          </p:nvSpPr>
          <p:spPr bwMode="auto">
            <a:xfrm>
              <a:off x="1701" y="572"/>
              <a:ext cx="2314" cy="68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400" b="1">
                  <a:solidFill>
                    <a:srgbClr val="000000"/>
                  </a:solidFill>
                </a:rPr>
                <a:t>Основные критерии </a:t>
              </a:r>
            </a:p>
            <a:p>
              <a:pPr algn="ctr"/>
              <a:r>
                <a:rPr lang="ru-RU" sz="2400" b="1">
                  <a:solidFill>
                    <a:srgbClr val="000000"/>
                  </a:solidFill>
                </a:rPr>
                <a:t>выбора МЭ</a:t>
              </a:r>
            </a:p>
          </p:txBody>
        </p:sp>
        <p:sp>
          <p:nvSpPr>
            <p:cNvPr id="49157" name="Line 17"/>
            <p:cNvSpPr>
              <a:spLocks noChangeShapeType="1"/>
            </p:cNvSpPr>
            <p:nvPr/>
          </p:nvSpPr>
          <p:spPr bwMode="auto">
            <a:xfrm>
              <a:off x="2835" y="1253"/>
              <a:ext cx="0" cy="2359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8" name="AutoShape 18"/>
            <p:cNvSpPr>
              <a:spLocks noChangeArrowheads="1"/>
            </p:cNvSpPr>
            <p:nvPr/>
          </p:nvSpPr>
          <p:spPr bwMode="auto">
            <a:xfrm>
              <a:off x="3151" y="1525"/>
              <a:ext cx="2314" cy="40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>
                  <a:solidFill>
                    <a:srgbClr val="000000"/>
                  </a:solidFill>
                </a:rPr>
                <a:t>Глубина анализа </a:t>
              </a:r>
            </a:p>
            <a:p>
              <a:pPr algn="ctr"/>
              <a:r>
                <a:rPr lang="ru-RU" sz="2000" b="1">
                  <a:solidFill>
                    <a:srgbClr val="000000"/>
                  </a:solidFill>
                </a:rPr>
                <a:t>пакетов</a:t>
              </a:r>
            </a:p>
          </p:txBody>
        </p:sp>
        <p:sp>
          <p:nvSpPr>
            <p:cNvPr id="49159" name="AutoShape 19"/>
            <p:cNvSpPr>
              <a:spLocks noChangeArrowheads="1"/>
            </p:cNvSpPr>
            <p:nvPr/>
          </p:nvSpPr>
          <p:spPr bwMode="auto">
            <a:xfrm>
              <a:off x="3151" y="2115"/>
              <a:ext cx="2314" cy="40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>
                  <a:solidFill>
                    <a:srgbClr val="000000"/>
                  </a:solidFill>
                </a:rPr>
                <a:t>Собственная</a:t>
              </a:r>
            </a:p>
            <a:p>
              <a:pPr algn="ctr"/>
              <a:r>
                <a:rPr lang="ru-RU" sz="2000" b="1">
                  <a:solidFill>
                    <a:srgbClr val="000000"/>
                  </a:solidFill>
                </a:rPr>
                <a:t>защищенность</a:t>
              </a:r>
            </a:p>
          </p:txBody>
        </p:sp>
        <p:sp>
          <p:nvSpPr>
            <p:cNvPr id="49160" name="AutoShape 20"/>
            <p:cNvSpPr>
              <a:spLocks noChangeArrowheads="1"/>
            </p:cNvSpPr>
            <p:nvPr/>
          </p:nvSpPr>
          <p:spPr bwMode="auto">
            <a:xfrm>
              <a:off x="3151" y="2750"/>
              <a:ext cx="2314" cy="40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>
                  <a:solidFill>
                    <a:srgbClr val="000000"/>
                  </a:solidFill>
                </a:rPr>
                <a:t>Производительность</a:t>
              </a:r>
            </a:p>
          </p:txBody>
        </p:sp>
        <p:sp>
          <p:nvSpPr>
            <p:cNvPr id="49161" name="AutoShape 21"/>
            <p:cNvSpPr>
              <a:spLocks noChangeArrowheads="1"/>
            </p:cNvSpPr>
            <p:nvPr/>
          </p:nvSpPr>
          <p:spPr bwMode="auto">
            <a:xfrm>
              <a:off x="3198" y="3385"/>
              <a:ext cx="2314" cy="40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000" b="1">
                  <a:solidFill>
                    <a:srgbClr val="000000"/>
                  </a:solidFill>
                </a:rPr>
                <a:t>Сертификация</a:t>
              </a:r>
            </a:p>
          </p:txBody>
        </p:sp>
        <p:sp>
          <p:nvSpPr>
            <p:cNvPr id="49162" name="Line 22"/>
            <p:cNvSpPr>
              <a:spLocks noChangeShapeType="1"/>
            </p:cNvSpPr>
            <p:nvPr/>
          </p:nvSpPr>
          <p:spPr bwMode="auto">
            <a:xfrm>
              <a:off x="2835" y="3612"/>
              <a:ext cx="363" cy="0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23"/>
            <p:cNvSpPr>
              <a:spLocks noChangeShapeType="1"/>
            </p:cNvSpPr>
            <p:nvPr/>
          </p:nvSpPr>
          <p:spPr bwMode="auto">
            <a:xfrm>
              <a:off x="2835" y="2976"/>
              <a:ext cx="317" cy="0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24"/>
            <p:cNvSpPr>
              <a:spLocks noChangeShapeType="1"/>
            </p:cNvSpPr>
            <p:nvPr/>
          </p:nvSpPr>
          <p:spPr bwMode="auto">
            <a:xfrm>
              <a:off x="2835" y="2341"/>
              <a:ext cx="317" cy="0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25"/>
            <p:cNvSpPr>
              <a:spLocks noChangeShapeType="1"/>
            </p:cNvSpPr>
            <p:nvPr/>
          </p:nvSpPr>
          <p:spPr bwMode="auto">
            <a:xfrm>
              <a:off x="2835" y="1752"/>
              <a:ext cx="317" cy="0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41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Преимущества использования МЭ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 Управляемый доступ к сетевым ресурсам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 Защита сетевых ресурсов от внешних угроз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Обнаружение и защита от типовых атак отказа в обслуживании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 Скрытие структуры локальной сети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 Конфиденциальность внешних сетевых соединений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 Аудит событий безопасности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 Управление сетевым трафиком</a:t>
            </a:r>
          </a:p>
          <a:p>
            <a:pPr eaLnBrk="1" hangingPunct="1">
              <a:lnSpc>
                <a:spcPct val="90000"/>
              </a:lnSpc>
            </a:pPr>
            <a:endParaRPr lang="ru-RU" sz="280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0" y="5661025"/>
            <a:ext cx="9001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>
                <a:solidFill>
                  <a:schemeClr val="tx2"/>
                </a:solidFill>
              </a:rPr>
              <a:t>100 % гарантию безопасности не дает!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492896"/>
            <a:ext cx="7533456" cy="896144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b="1" dirty="0">
                <a:solidFill>
                  <a:schemeClr val="tx1"/>
                </a:solidFill>
                <a:latin typeface="Times New Roman" pitchFamily="18" charset="0"/>
              </a:rPr>
              <a:t>Межсетевые экраны</a:t>
            </a:r>
            <a:r>
              <a:rPr lang="ru-RU" sz="4000" dirty="0">
                <a:solidFill>
                  <a:schemeClr val="tx1"/>
                </a:solidFill>
                <a:latin typeface="Arial Cyr" pitchFamily="34" charset="0"/>
                <a:cs typeface="Times New Roman" pitchFamily="18" charset="0"/>
              </a:rPr>
              <a:t> </a:t>
            </a:r>
            <a:br>
              <a:rPr lang="ru-RU" sz="4000" dirty="0">
                <a:solidFill>
                  <a:schemeClr val="tx1"/>
                </a:solidFill>
                <a:latin typeface="Arial Cyr" pitchFamily="34" charset="0"/>
                <a:cs typeface="Times New Roman" pitchFamily="18" charset="0"/>
              </a:rPr>
            </a:br>
            <a:endParaRPr lang="ru-RU" sz="4000" dirty="0">
              <a:solidFill>
                <a:schemeClr val="tx1"/>
              </a:solidFill>
              <a:latin typeface="Arial Cyr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1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60325"/>
            <a:ext cx="7772400" cy="641350"/>
          </a:xfrm>
        </p:spPr>
        <p:txBody>
          <a:bodyPr/>
          <a:lstStyle/>
          <a:p>
            <a:pPr eaLnBrk="1" hangingPunct="1"/>
            <a:r>
              <a:rPr lang="ru-RU" sz="3600" b="1"/>
              <a:t>Межсетевые экраны</a:t>
            </a:r>
          </a:p>
        </p:txBody>
      </p:sp>
      <p:sp>
        <p:nvSpPr>
          <p:cNvPr id="15363" name="Text Box 16"/>
          <p:cNvSpPr txBox="1">
            <a:spLocks noChangeArrowheads="1"/>
          </p:cNvSpPr>
          <p:nvPr/>
        </p:nvSpPr>
        <p:spPr bwMode="auto">
          <a:xfrm>
            <a:off x="250825" y="1125538"/>
            <a:ext cx="8569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/>
              <a:t>Межсетевое экранирование – технология информационной безопасности</a:t>
            </a:r>
          </a:p>
        </p:txBody>
      </p:sp>
      <p:sp>
        <p:nvSpPr>
          <p:cNvPr id="15364" name="Text Box 17"/>
          <p:cNvSpPr txBox="1">
            <a:spLocks noChangeArrowheads="1"/>
          </p:cNvSpPr>
          <p:nvPr/>
        </p:nvSpPr>
        <p:spPr bwMode="auto">
          <a:xfrm>
            <a:off x="0" y="2060848"/>
            <a:ext cx="88566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/>
              <a:t>Первое поколение (1980-е годы) – фильтры пакетов</a:t>
            </a:r>
          </a:p>
          <a:p>
            <a:pPr>
              <a:spcBef>
                <a:spcPct val="50000"/>
              </a:spcBef>
            </a:pPr>
            <a:r>
              <a:rPr lang="ru-RU" sz="2400" b="1" dirty="0"/>
              <a:t>Второе поколение (начало 1990-х годов) – МЭ уровня соединения </a:t>
            </a:r>
          </a:p>
          <a:p>
            <a:pPr>
              <a:spcBef>
                <a:spcPct val="50000"/>
              </a:spcBef>
            </a:pPr>
            <a:r>
              <a:rPr lang="ru-RU" sz="2400" b="1" dirty="0"/>
              <a:t>Третье поколение (1991 год) – МЭ прикладного уровня</a:t>
            </a:r>
          </a:p>
          <a:p>
            <a:pPr>
              <a:spcBef>
                <a:spcPct val="50000"/>
              </a:spcBef>
            </a:pPr>
            <a:r>
              <a:rPr lang="ru-RU" sz="2400" b="1" dirty="0"/>
              <a:t>Четвертое поколение (середина 1990-х годов) – инспекторы состояний</a:t>
            </a:r>
            <a:endParaRPr lang="en-US" sz="2400" b="1" dirty="0"/>
          </a:p>
          <a:p>
            <a:pPr>
              <a:spcBef>
                <a:spcPct val="50000"/>
              </a:spcBef>
            </a:pPr>
            <a:r>
              <a:rPr lang="ru-RU" sz="2400" b="1" dirty="0"/>
              <a:t>Пятое поколение (2010 год) – глубокая инспекция пакетов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4135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Определение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 dirty="0"/>
              <a:t>Межсетевой экран</a:t>
            </a:r>
            <a:r>
              <a:rPr lang="ru-RU" sz="2800" dirty="0"/>
              <a:t> (</a:t>
            </a:r>
            <a:r>
              <a:rPr lang="ru-RU" sz="2800" dirty="0" err="1"/>
              <a:t>firewall</a:t>
            </a:r>
            <a:r>
              <a:rPr lang="ru-RU" sz="2800" dirty="0"/>
              <a:t>): Вид барьера безопасности, размещенного между различными сетевыми средами, состоящего из специализированного устройства или совокупности нескольких компонентов и технических приемов, через который должен проходить весь трафик из одной сетевой среды в другую и, наоборот, при этом пропускается только авторизованный трафик, соответствующий местной политике безопасности. ГОСТ Р ИСО/МЭК 27033-1-2011</a:t>
            </a:r>
          </a:p>
          <a:p>
            <a:pPr>
              <a:spcBef>
                <a:spcPct val="50000"/>
              </a:spcBef>
            </a:pPr>
            <a:br>
              <a:rPr lang="ru-RU" sz="2800" dirty="0"/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4135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функции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19200"/>
            <a:ext cx="8964612" cy="3429000"/>
          </a:xfrm>
        </p:spPr>
        <p:txBody>
          <a:bodyPr/>
          <a:lstStyle/>
          <a:p>
            <a:pPr eaLnBrk="1" hangingPunct="1"/>
            <a:r>
              <a:rPr lang="ru-RU" dirty="0">
                <a:latin typeface="Times New Roman" pitchFamily="18" charset="0"/>
              </a:rPr>
              <a:t>Фильтрация трафика</a:t>
            </a:r>
            <a:r>
              <a:rPr lang="en-US" dirty="0">
                <a:latin typeface="Times New Roman" pitchFamily="18" charset="0"/>
              </a:rPr>
              <a:t> </a:t>
            </a:r>
            <a:endParaRPr lang="ru-RU" dirty="0">
              <a:latin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</a:rPr>
              <a:t>Преобразование адресов (</a:t>
            </a:r>
            <a:r>
              <a:rPr lang="en-US" dirty="0">
                <a:latin typeface="Times New Roman" pitchFamily="18" charset="0"/>
              </a:rPr>
              <a:t>NAT)</a:t>
            </a:r>
            <a:endParaRPr lang="ru-RU" dirty="0">
              <a:latin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</a:rPr>
              <a:t>Посредничество при реализации межсетевого взаимодействия</a:t>
            </a:r>
            <a:r>
              <a:rPr lang="en-US" dirty="0">
                <a:latin typeface="Times New Roman" pitchFamily="18" charset="0"/>
              </a:rPr>
              <a:t> (PROXY)</a:t>
            </a:r>
          </a:p>
          <a:p>
            <a:pPr eaLnBrk="1" hangingPunct="1"/>
            <a:r>
              <a:rPr lang="ru-RU" dirty="0">
                <a:latin typeface="Times New Roman" pitchFamily="18" charset="0"/>
              </a:rPr>
              <a:t>Защита межсетевого взаимодействия </a:t>
            </a:r>
            <a:r>
              <a:rPr lang="en-US" dirty="0">
                <a:latin typeface="Times New Roman" pitchFamily="18" charset="0"/>
              </a:rPr>
              <a:t>(VPN)</a:t>
            </a:r>
            <a:endParaRPr lang="ru-RU" dirty="0">
              <a:latin typeface="Times New Roman" pitchFamily="18" charset="0"/>
            </a:endParaRPr>
          </a:p>
          <a:p>
            <a:pPr eaLnBrk="1" hangingPunct="1"/>
            <a:r>
              <a:rPr lang="ru-RU" dirty="0">
                <a:latin typeface="Times New Roman" pitchFamily="18" charset="0"/>
              </a:rPr>
              <a:t>Анализ трафика на уровне приложений (</a:t>
            </a:r>
            <a:r>
              <a:rPr lang="en-US" dirty="0">
                <a:latin typeface="Times New Roman" pitchFamily="18" charset="0"/>
              </a:rPr>
              <a:t>DPI)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ru-RU" sz="4000" b="1"/>
              <a:t>Принцип работы МЭ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076700"/>
            <a:ext cx="8507413" cy="27813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sz="2400">
                <a:latin typeface="Times New Roman" pitchFamily="18" charset="0"/>
              </a:rPr>
              <a:t>Прохождение пакетов от более безопасного интерфейса к менее безопасному </a:t>
            </a:r>
            <a:r>
              <a:rPr lang="ru-RU" sz="2400" b="1">
                <a:latin typeface="Times New Roman" pitchFamily="18" charset="0"/>
              </a:rPr>
              <a:t>разрешено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, если не запрещено.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z="2400">
                <a:latin typeface="Times New Roman" pitchFamily="18" charset="0"/>
              </a:rPr>
              <a:t>Прохождение пакетов от менее безопасного интерфейса к более безопасному </a:t>
            </a:r>
            <a:r>
              <a:rPr lang="ru-RU" sz="2400" b="1">
                <a:latin typeface="Times New Roman" pitchFamily="18" charset="0"/>
              </a:rPr>
              <a:t>запрещено</a:t>
            </a:r>
            <a:r>
              <a:rPr lang="ru-RU" sz="2400">
                <a:latin typeface="Times New Roman" pitchFamily="18" charset="0"/>
              </a:rPr>
              <a:t>, если не разрешено.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z="2400">
                <a:latin typeface="Times New Roman" pitchFamily="18" charset="0"/>
              </a:rPr>
              <a:t>Прохождение пакетов на интерфейсах с одинаковым уровнем безопасности </a:t>
            </a:r>
            <a:r>
              <a:rPr lang="ru-RU" sz="2400" b="1">
                <a:latin typeface="Times New Roman" pitchFamily="18" charset="0"/>
              </a:rPr>
              <a:t>запрещено</a:t>
            </a:r>
            <a:r>
              <a:rPr lang="ru-RU" sz="2400">
                <a:latin typeface="Times New Roman" pitchFamily="18" charset="0"/>
              </a:rPr>
              <a:t>.</a:t>
            </a:r>
            <a:endParaRPr lang="ru-RU" sz="2400" b="1">
              <a:latin typeface="Times New Roman" pitchFamily="18" charset="0"/>
            </a:endParaRPr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313" y="908050"/>
          <a:ext cx="80645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5674309" imgH="2071116" progId="Visio.Drawing.11">
                  <p:embed/>
                </p:oleObj>
              </mc:Choice>
              <mc:Fallback>
                <p:oleObj name="Visio" r:id="rId3" imgW="5674309" imgH="207111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8064500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10516</TotalTime>
  <Words>2777</Words>
  <Application>Microsoft Office PowerPoint</Application>
  <PresentationFormat>Экран (4:3)</PresentationFormat>
  <Paragraphs>526</Paragraphs>
  <Slides>49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66" baseType="lpstr">
      <vt:lpstr> Arial</vt:lpstr>
      <vt:lpstr>Arial</vt:lpstr>
      <vt:lpstr>Arial Black</vt:lpstr>
      <vt:lpstr>Arial Cyr</vt:lpstr>
      <vt:lpstr>Arial Unicode MS</vt:lpstr>
      <vt:lpstr>Cambria</vt:lpstr>
      <vt:lpstr>Courier</vt:lpstr>
      <vt:lpstr>Courier New</vt:lpstr>
      <vt:lpstr>Eurostile ExtendedTwo</vt:lpstr>
      <vt:lpstr>Rockwell</vt:lpstr>
      <vt:lpstr>Rockwell Condensed</vt:lpstr>
      <vt:lpstr>Symbol</vt:lpstr>
      <vt:lpstr>Times New Roman</vt:lpstr>
      <vt:lpstr>Verdana</vt:lpstr>
      <vt:lpstr>Wingdings</vt:lpstr>
      <vt:lpstr>Дерево</vt:lpstr>
      <vt:lpstr>Visio</vt:lpstr>
      <vt:lpstr>Сколько дают за … </vt:lpstr>
      <vt:lpstr>Классификация угроз</vt:lpstr>
      <vt:lpstr>Классификация угроз</vt:lpstr>
      <vt:lpstr>Классификация угроз</vt:lpstr>
      <vt:lpstr>Межсетевые экраны  </vt:lpstr>
      <vt:lpstr>Межсетевые экраны</vt:lpstr>
      <vt:lpstr>Определение</vt:lpstr>
      <vt:lpstr>Основные функции</vt:lpstr>
      <vt:lpstr>Принцип работы МЭ</vt:lpstr>
      <vt:lpstr>Презентация PowerPoint</vt:lpstr>
      <vt:lpstr>Пакетные фильтры</vt:lpstr>
      <vt:lpstr>Пакетные фильтры (packet filters)</vt:lpstr>
      <vt:lpstr>Пакетные фильтры (packet filters)</vt:lpstr>
      <vt:lpstr>Правила пакетной фильтрации</vt:lpstr>
      <vt:lpstr>Пакетный фильтр</vt:lpstr>
      <vt:lpstr>Шлюзы сеансового уровня</vt:lpstr>
      <vt:lpstr>Трансляция сетевых адресов (NAT)</vt:lpstr>
      <vt:lpstr>Статический NAT</vt:lpstr>
      <vt:lpstr>Трансляция адресов портов (PAT)</vt:lpstr>
      <vt:lpstr>Трансляция адресов</vt:lpstr>
      <vt:lpstr>Шлюзы сеансового уровня  Технология Stateful Inspection</vt:lpstr>
      <vt:lpstr>Технология Stateful Inspection </vt:lpstr>
      <vt:lpstr>Пример</vt:lpstr>
      <vt:lpstr>Шлюзы сеансового уровня </vt:lpstr>
      <vt:lpstr>Посредники прикладного уровня</vt:lpstr>
      <vt:lpstr>Посредники  прикладного уровня</vt:lpstr>
      <vt:lpstr>Посредники  прикладного уровня</vt:lpstr>
      <vt:lpstr>Next-Generation Firewall, NGFW</vt:lpstr>
      <vt:lpstr>Межсетевые экраны нового поколения</vt:lpstr>
      <vt:lpstr>Концепция DPI  (deep-packet inspection) </vt:lpstr>
      <vt:lpstr>Классификация межсетевых экранов</vt:lpstr>
      <vt:lpstr>Демилитаризованная зона</vt:lpstr>
      <vt:lpstr>Системы, размещаемые во внешней DMZ </vt:lpstr>
      <vt:lpstr>Архитектуры DMZ </vt:lpstr>
      <vt:lpstr>Архитектуры DMZ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Классы защищенности МЭ</vt:lpstr>
      <vt:lpstr>Классы защищенности МЭ</vt:lpstr>
      <vt:lpstr>Требования к защищенности МЭ</vt:lpstr>
      <vt:lpstr>Классификация автоматизированных систем</vt:lpstr>
      <vt:lpstr>Применение классов защищенности МЭ</vt:lpstr>
      <vt:lpstr>Критерии выбора МЭ</vt:lpstr>
      <vt:lpstr>Преимущества использования МЭ</vt:lpstr>
    </vt:vector>
  </TitlesOfParts>
  <Company>bsu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Обеспечение безопасности  компьютерных сетей  </dc:title>
  <dc:creator>krutix</dc:creator>
  <cp:lastModifiedBy>Admin</cp:lastModifiedBy>
  <cp:revision>497</cp:revision>
  <cp:lastPrinted>1601-01-01T00:00:00Z</cp:lastPrinted>
  <dcterms:created xsi:type="dcterms:W3CDTF">2005-10-25T16:25:31Z</dcterms:created>
  <dcterms:modified xsi:type="dcterms:W3CDTF">2019-11-25T11:53:47Z</dcterms:modified>
</cp:coreProperties>
</file>