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8" r:id="rId3"/>
    <p:sldId id="306" r:id="rId4"/>
    <p:sldId id="308" r:id="rId5"/>
    <p:sldId id="310" r:id="rId6"/>
    <p:sldId id="311" r:id="rId7"/>
    <p:sldId id="354" r:id="rId8"/>
    <p:sldId id="271" r:id="rId9"/>
    <p:sldId id="359" r:id="rId10"/>
    <p:sldId id="367" r:id="rId11"/>
    <p:sldId id="368" r:id="rId12"/>
    <p:sldId id="369" r:id="rId13"/>
    <p:sldId id="356" r:id="rId14"/>
    <p:sldId id="370" r:id="rId15"/>
    <p:sldId id="371" r:id="rId16"/>
    <p:sldId id="372" r:id="rId17"/>
    <p:sldId id="373" r:id="rId18"/>
    <p:sldId id="374" r:id="rId19"/>
    <p:sldId id="379" r:id="rId20"/>
    <p:sldId id="382" r:id="rId21"/>
    <p:sldId id="383" r:id="rId22"/>
    <p:sldId id="384" r:id="rId23"/>
    <p:sldId id="377" r:id="rId24"/>
    <p:sldId id="381" r:id="rId25"/>
    <p:sldId id="380" r:id="rId26"/>
    <p:sldId id="328" r:id="rId27"/>
    <p:sldId id="32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41" r:id="rId39"/>
    <p:sldId id="335" r:id="rId40"/>
    <p:sldId id="333" r:id="rId41"/>
    <p:sldId id="336" r:id="rId42"/>
    <p:sldId id="338" r:id="rId43"/>
    <p:sldId id="337" r:id="rId44"/>
    <p:sldId id="340" r:id="rId45"/>
    <p:sldId id="385" r:id="rId46"/>
    <p:sldId id="375" r:id="rId47"/>
    <p:sldId id="317" r:id="rId48"/>
    <p:sldId id="346" r:id="rId49"/>
    <p:sldId id="339" r:id="rId50"/>
    <p:sldId id="345" r:id="rId51"/>
    <p:sldId id="275" r:id="rId52"/>
    <p:sldId id="378" r:id="rId53"/>
    <p:sldId id="28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00"/>
    <a:srgbClr val="99FF33"/>
    <a:srgbClr val="1962B3"/>
    <a:srgbClr val="2CA098"/>
    <a:srgbClr val="003300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E3AFC9-7462-409C-8D8B-10D86906BD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400BDE-5D3F-4D30-AA7C-48B2726D5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3380C-E672-4422-8483-D084CFFB114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0D057-E7FA-4179-A00C-047056B06F3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063EA-9E48-4212-A285-CDA09F92E56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3F756-A39E-48E4-9517-36A2BBA668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464DD-25AC-4869-BF4C-071982A4FBB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1271176F-7448-4AAB-8E23-79CB9626B8A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6811F-8E40-412B-882E-A3910C3221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A540F-EC8F-465B-9F96-DFA5173670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CEAC4-0040-4067-B29D-C70F2A366F3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2B528FD4-C40C-447B-97A0-D5702BC0A04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1C2E0-7559-4974-A832-49B9D1F10CB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AB753-86D3-4E58-B924-F2A4AD8782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1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7E3A8-CFC4-4EB4-AECB-4E24216BC7E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7C5BD-357B-4927-BFC7-30B385130D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8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8C12-05D3-431D-8ACB-478527186B2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BE48D-6385-4961-A114-74858215467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8F53256-94E2-43A3-9E34-E6A1462027B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676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частные сети (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VPN)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FD5EC-8ECB-46E3-B098-3E79D8C99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Как работает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PPTP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4392488" cy="303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149080"/>
            <a:ext cx="8821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Установка соединения с провайдером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/>
              <a:t>Начало работы </a:t>
            </a:r>
            <a:r>
              <a:rPr lang="en-US" sz="2000" dirty="0"/>
              <a:t>PPTP</a:t>
            </a:r>
            <a:r>
              <a:rPr lang="ru-RU" sz="2000" dirty="0"/>
              <a:t>. Установка управляющего соединения (</a:t>
            </a:r>
            <a:r>
              <a:rPr lang="en-US" sz="2000" dirty="0"/>
              <a:t>Control Connection) </a:t>
            </a:r>
            <a:endParaRPr lang="ru-RU" sz="2000" dirty="0"/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Start Control Connection Request/Reply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Outgoing  Call Request/Reply</a:t>
            </a:r>
          </a:p>
          <a:p>
            <a:pPr marL="457200" indent="-457200">
              <a:buAutoNum type="arabicPeriod"/>
            </a:pPr>
            <a:r>
              <a:rPr lang="ru-RU" sz="2000" dirty="0"/>
              <a:t>Установка туннеля. Передача по туннелю </a:t>
            </a:r>
            <a:r>
              <a:rPr lang="en-US" sz="2000" dirty="0"/>
              <a:t>PPP</a:t>
            </a:r>
            <a:r>
              <a:rPr lang="ru-RU" sz="2000" dirty="0"/>
              <a:t> кадров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280919" cy="6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Пример настройки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PPTP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5904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i="1" dirty="0" err="1">
                <a:cs typeface="Times New Roman" pitchFamily="18" charset="0"/>
              </a:rPr>
              <a:t>ip</a:t>
            </a:r>
            <a:r>
              <a:rPr lang="en-US" sz="1200" i="1" dirty="0">
                <a:cs typeface="Times New Roman" pitchFamily="18" charset="0"/>
              </a:rPr>
              <a:t> </a:t>
            </a:r>
            <a:r>
              <a:rPr lang="en-US" sz="1200" i="1" dirty="0" err="1">
                <a:cs typeface="Times New Roman" pitchFamily="18" charset="0"/>
              </a:rPr>
              <a:t>dhcp</a:t>
            </a:r>
            <a:r>
              <a:rPr lang="en-US" sz="1200" i="1" dirty="0">
                <a:cs typeface="Times New Roman" pitchFamily="18" charset="0"/>
              </a:rPr>
              <a:t> pool VPN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network 10.149.32.0 255.255.224.0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domain-name vpn.bsu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</a:t>
            </a:r>
            <a:r>
              <a:rPr lang="en-US" sz="1200" i="1" dirty="0" err="1">
                <a:cs typeface="Times New Roman" pitchFamily="18" charset="0"/>
              </a:rPr>
              <a:t>netbios</a:t>
            </a:r>
            <a:r>
              <a:rPr lang="en-US" sz="1200" i="1" dirty="0">
                <a:cs typeface="Times New Roman" pitchFamily="18" charset="0"/>
              </a:rPr>
              <a:t>-name-server 10.0.0.20 10.0.0.21 10.0.0.4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</a:t>
            </a:r>
            <a:r>
              <a:rPr lang="en-US" sz="1200" i="1" dirty="0" err="1">
                <a:cs typeface="Times New Roman" pitchFamily="18" charset="0"/>
              </a:rPr>
              <a:t>netbios</a:t>
            </a:r>
            <a:r>
              <a:rPr lang="en-US" sz="1200" i="1" dirty="0">
                <a:cs typeface="Times New Roman" pitchFamily="18" charset="0"/>
              </a:rPr>
              <a:t>-node-type p-node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</a:t>
            </a:r>
            <a:r>
              <a:rPr lang="en-US" sz="1200" i="1" dirty="0" err="1">
                <a:cs typeface="Times New Roman" pitchFamily="18" charset="0"/>
              </a:rPr>
              <a:t>dns</a:t>
            </a:r>
            <a:r>
              <a:rPr lang="en-US" sz="1200" i="1" dirty="0">
                <a:cs typeface="Times New Roman" pitchFamily="18" charset="0"/>
              </a:rPr>
              <a:t>-server 10.0.0.21 10.0.0.20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option 33 hex d915.2b00.0a95.2001.0a00.0000.0a95.2001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   option 249 hex 18d9.152b.0a95.2001.080a.0a95.2001</a:t>
            </a:r>
          </a:p>
          <a:p>
            <a:pPr>
              <a:buNone/>
            </a:pPr>
            <a:r>
              <a:rPr lang="en-US" sz="1200" i="1" dirty="0">
                <a:cs typeface="Times New Roman" pitchFamily="18" charset="0"/>
              </a:rPr>
              <a:t>!</a:t>
            </a:r>
            <a:endParaRPr lang="ru-RU" sz="1200" i="1" dirty="0">
              <a:cs typeface="Times New Roman" pitchFamily="18" charset="0"/>
            </a:endParaRPr>
          </a:p>
          <a:p>
            <a:r>
              <a:rPr lang="en-US" sz="1200" i="1" dirty="0" err="1"/>
              <a:t>vpdn</a:t>
            </a:r>
            <a:r>
              <a:rPr lang="en-US" sz="1200" i="1" dirty="0"/>
              <a:t>-group EXT</a:t>
            </a:r>
          </a:p>
          <a:p>
            <a:r>
              <a:rPr lang="en-US" sz="1200" i="1" dirty="0"/>
              <a:t>! accept-</a:t>
            </a:r>
            <a:r>
              <a:rPr lang="en-US" sz="1200" i="1" dirty="0" err="1"/>
              <a:t>dialin</a:t>
            </a:r>
            <a:endParaRPr lang="en-US" sz="1200" i="1" dirty="0"/>
          </a:p>
          <a:p>
            <a:r>
              <a:rPr lang="en-US" sz="1200" i="1" dirty="0"/>
              <a:t>  protocol</a:t>
            </a:r>
            <a:r>
              <a:rPr lang="ru-RU" sz="1200" i="1" dirty="0"/>
              <a:t> </a:t>
            </a:r>
            <a:r>
              <a:rPr lang="en-US" sz="1200" i="1" dirty="0" err="1"/>
              <a:t>pptp</a:t>
            </a:r>
            <a:endParaRPr lang="en-US" sz="1200" i="1" dirty="0"/>
          </a:p>
          <a:p>
            <a:r>
              <a:rPr lang="en-US" sz="1200" i="1" dirty="0"/>
              <a:t>  virtual-template 1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lcp</a:t>
            </a:r>
            <a:r>
              <a:rPr lang="en-US" sz="1200" i="1" dirty="0"/>
              <a:t> renegotiation always</a:t>
            </a:r>
          </a:p>
          <a:p>
            <a:r>
              <a:rPr lang="en-US" sz="1200" i="1" dirty="0"/>
              <a:t>!</a:t>
            </a:r>
          </a:p>
          <a:p>
            <a:r>
              <a:rPr lang="en-US" sz="1200" i="1" dirty="0"/>
              <a:t>interface Loopback1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address 10.149.32.1 255.255.224.0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ospf</a:t>
            </a:r>
            <a:r>
              <a:rPr lang="en-US" sz="1200" i="1" dirty="0"/>
              <a:t> network point-to-point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ospf</a:t>
            </a:r>
            <a:r>
              <a:rPr lang="en-US" sz="1200" i="1" dirty="0"/>
              <a:t> cost 100</a:t>
            </a:r>
          </a:p>
          <a:p>
            <a:r>
              <a:rPr lang="en-US" sz="1200" i="1" dirty="0"/>
              <a:t>!</a:t>
            </a:r>
            <a:endParaRPr lang="ru-RU" sz="1200" i="1" dirty="0"/>
          </a:p>
          <a:p>
            <a:r>
              <a:rPr lang="en-US" sz="1200" i="1" dirty="0"/>
              <a:t>interface Virtual-Template1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unnumbered Loopback1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ip</a:t>
            </a:r>
            <a:r>
              <a:rPr lang="en-US" sz="1200" i="1" dirty="0"/>
              <a:t> </a:t>
            </a:r>
            <a:r>
              <a:rPr lang="en-US" sz="1200" i="1" dirty="0" err="1"/>
              <a:t>tcp</a:t>
            </a:r>
            <a:r>
              <a:rPr lang="en-US" sz="1200" i="1" dirty="0"/>
              <a:t> header-compression</a:t>
            </a:r>
          </a:p>
          <a:p>
            <a:r>
              <a:rPr lang="en-US" sz="1200" i="1" dirty="0"/>
              <a:t> peer default </a:t>
            </a:r>
            <a:r>
              <a:rPr lang="en-US" sz="1200" i="1" dirty="0" err="1"/>
              <a:t>ip</a:t>
            </a:r>
            <a:r>
              <a:rPr lang="en-US" sz="1200" i="1" dirty="0"/>
              <a:t> address </a:t>
            </a:r>
            <a:r>
              <a:rPr lang="en-US" sz="1200" i="1" dirty="0" err="1"/>
              <a:t>dhcp</a:t>
            </a:r>
            <a:r>
              <a:rPr lang="en-US" sz="1200" i="1" dirty="0"/>
              <a:t>-pool VPN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ppp</a:t>
            </a:r>
            <a:r>
              <a:rPr lang="en-US" sz="1200" i="1" dirty="0"/>
              <a:t> authentication ms-chap-v2 ms-chap chap pap </a:t>
            </a:r>
            <a:r>
              <a:rPr lang="en-US" sz="1200" i="1" dirty="0" err="1"/>
              <a:t>callin</a:t>
            </a:r>
            <a:r>
              <a:rPr lang="en-US" sz="1200" i="1" dirty="0"/>
              <a:t> VPNA</a:t>
            </a:r>
          </a:p>
          <a:p>
            <a:r>
              <a:rPr lang="en-US" sz="1200" i="1" dirty="0"/>
              <a:t> </a:t>
            </a:r>
            <a:r>
              <a:rPr lang="en-US" sz="1200" i="1" dirty="0" err="1"/>
              <a:t>ppp</a:t>
            </a:r>
            <a:r>
              <a:rPr lang="en-US" sz="1200" i="1" dirty="0"/>
              <a:t> authorization VPNA</a:t>
            </a:r>
          </a:p>
          <a:p>
            <a:r>
              <a:rPr lang="en-US" sz="1200" i="1"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738187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Протокол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L2TP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(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Layer 2 Tunneling Protocol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 )</a:t>
            </a:r>
          </a:p>
        </p:txBody>
      </p:sp>
      <p:sp>
        <p:nvSpPr>
          <p:cNvPr id="16388" name="Text Box 24"/>
          <p:cNvSpPr txBox="1">
            <a:spLocks noChangeArrowheads="1"/>
          </p:cNvSpPr>
          <p:nvPr/>
        </p:nvSpPr>
        <p:spPr bwMode="auto">
          <a:xfrm>
            <a:off x="0" y="914401"/>
            <a:ext cx="9144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ru-RU" sz="2000" dirty="0">
                <a:cs typeface="Times New Roman" pitchFamily="18" charset="0"/>
              </a:rPr>
              <a:t>Протокол канального уровня. L2TP RFC 2661</a:t>
            </a:r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ru-RU" sz="2000" dirty="0">
                <a:cs typeface="Times New Roman" pitchFamily="18" charset="0"/>
              </a:rPr>
              <a:t>Использует два типа сообщений</a:t>
            </a:r>
            <a:r>
              <a:rPr lang="en-US" sz="2000" dirty="0">
                <a:cs typeface="Times New Roman" pitchFamily="18" charset="0"/>
              </a:rPr>
              <a:t>: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ru-RU" sz="2000" dirty="0">
                <a:cs typeface="Times New Roman" pitchFamily="18" charset="0"/>
              </a:rPr>
              <a:t>Управляющее для установления, поддержания и снятия туннеля и вызовов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ru-RU" sz="2000" dirty="0">
                <a:cs typeface="Times New Roman" pitchFamily="18" charset="0"/>
              </a:rPr>
              <a:t>Информационное для инкапсуляции </a:t>
            </a:r>
            <a:r>
              <a:rPr lang="en-US" sz="2000" dirty="0">
                <a:cs typeface="Times New Roman" pitchFamily="18" charset="0"/>
              </a:rPr>
              <a:t>PPP</a:t>
            </a:r>
            <a:r>
              <a:rPr lang="ru-RU" sz="2000" dirty="0">
                <a:cs typeface="Times New Roman" pitchFamily="18" charset="0"/>
              </a:rPr>
              <a:t> пакетов в туннель </a:t>
            </a:r>
            <a:endParaRPr lang="en-US" sz="2000" dirty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endParaRPr lang="en-US" sz="2000" dirty="0">
              <a:latin typeface="+mj-lt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140968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Структура протокола </a:t>
            </a:r>
            <a:r>
              <a:rPr lang="en-US" sz="1400" b="1" dirty="0"/>
              <a:t>L2TP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45024"/>
            <a:ext cx="513815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738187"/>
          </a:xfrm>
        </p:spPr>
        <p:txBody>
          <a:bodyPr lIns="91440" tIns="45720" rIns="91440" bIns="45720"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Протокол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L2TP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 Box 24"/>
          <p:cNvSpPr txBox="1">
            <a:spLocks noChangeArrowheads="1"/>
          </p:cNvSpPr>
          <p:nvPr/>
        </p:nvSpPr>
        <p:spPr bwMode="auto">
          <a:xfrm>
            <a:off x="0" y="914401"/>
            <a:ext cx="882047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endParaRPr lang="en-US" sz="2000" dirty="0">
              <a:latin typeface="+mj-lt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5" name="Рисунок 4" descr="IC19716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6615735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5373216"/>
            <a:ext cx="88204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Шифрование</a:t>
            </a:r>
          </a:p>
          <a:p>
            <a:r>
              <a:rPr lang="ru-RU" sz="1600" dirty="0"/>
              <a:t>Сообщение L2TP шифруется с использованием стандарта DES (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Encryption</a:t>
            </a:r>
            <a:r>
              <a:rPr lang="ru-RU" sz="1600" dirty="0"/>
              <a:t> </a:t>
            </a:r>
            <a:r>
              <a:rPr lang="ru-RU" sz="1600" dirty="0" err="1"/>
              <a:t>Standard</a:t>
            </a:r>
            <a:r>
              <a:rPr lang="ru-RU" sz="1600" dirty="0"/>
              <a:t> — стандарт шифрования данных) или 3DES при помощи ключей шифрования, созданных в процессе согласования IKE (</a:t>
            </a:r>
            <a:r>
              <a:rPr lang="ru-RU" sz="1600" dirty="0" err="1"/>
              <a:t>Internet</a:t>
            </a:r>
            <a:r>
              <a:rPr lang="ru-RU" sz="1600" dirty="0"/>
              <a:t> </a:t>
            </a:r>
            <a:r>
              <a:rPr lang="ru-RU" sz="1600" dirty="0" err="1"/>
              <a:t>Key</a:t>
            </a:r>
            <a:r>
              <a:rPr lang="ru-RU" sz="1600" dirty="0"/>
              <a:t> </a:t>
            </a:r>
            <a:r>
              <a:rPr lang="ru-RU" sz="1600" dirty="0" err="1"/>
              <a:t>Exchange</a:t>
            </a:r>
            <a:r>
              <a:rPr lang="ru-RU" sz="1600" dirty="0"/>
              <a:t> — обмен ключами в Интернете)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69269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Инкапсуляция</a:t>
            </a:r>
          </a:p>
          <a:p>
            <a:r>
              <a:rPr lang="ru-RU" sz="1600" dirty="0"/>
              <a:t>1. Инкапсуляция L2TP </a:t>
            </a:r>
            <a:br>
              <a:rPr lang="ru-RU" sz="1600" dirty="0"/>
            </a:br>
            <a:r>
              <a:rPr lang="ru-RU" sz="1600" dirty="0"/>
              <a:t>Кадр PPP (</a:t>
            </a:r>
            <a:r>
              <a:rPr lang="ru-RU" sz="1600" dirty="0" err="1"/>
              <a:t>IP-датаграмма</a:t>
            </a:r>
            <a:r>
              <a:rPr lang="ru-RU" sz="1600" dirty="0"/>
              <a:t> или </a:t>
            </a:r>
            <a:r>
              <a:rPr lang="ru-RU" sz="1600" dirty="0" err="1"/>
              <a:t>IPX-датаграмма</a:t>
            </a:r>
            <a:r>
              <a:rPr lang="ru-RU" sz="1600" dirty="0"/>
              <a:t>) заключается в оболочку с заголовком L2TP и заголовком UDP.</a:t>
            </a:r>
            <a:br>
              <a:rPr lang="ru-RU" sz="1600" dirty="0"/>
            </a:br>
            <a:r>
              <a:rPr lang="ru-RU" sz="1600" dirty="0"/>
              <a:t>2. Инкапсуляция </a:t>
            </a:r>
            <a:r>
              <a:rPr lang="ru-RU" sz="1600" dirty="0" err="1"/>
              <a:t>IPSec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Затем полученное L2TP-сообщение заключается в оболочку с заголовком и трейлером </a:t>
            </a:r>
            <a:r>
              <a:rPr lang="ru-RU" sz="1600" dirty="0" err="1"/>
              <a:t>IPSec</a:t>
            </a:r>
            <a:r>
              <a:rPr lang="ru-RU" sz="1600" dirty="0"/>
              <a:t> ESP (</a:t>
            </a:r>
            <a:r>
              <a:rPr lang="ru-RU" sz="1600" dirty="0" err="1"/>
              <a:t>Encapsulating</a:t>
            </a:r>
            <a:r>
              <a:rPr lang="ru-RU" sz="1600" dirty="0"/>
              <a:t> </a:t>
            </a:r>
            <a:r>
              <a:rPr lang="ru-RU" sz="1600" dirty="0" err="1"/>
              <a:t>Security</a:t>
            </a:r>
            <a:r>
              <a:rPr lang="ru-RU" sz="1600" dirty="0"/>
              <a:t> </a:t>
            </a:r>
            <a:r>
              <a:rPr lang="ru-RU" sz="1600" dirty="0" err="1"/>
              <a:t>Payload</a:t>
            </a:r>
            <a:r>
              <a:rPr lang="ru-RU" sz="1600" dirty="0"/>
              <a:t>), трейлером проверки подлинности </a:t>
            </a:r>
            <a:r>
              <a:rPr lang="ru-RU" sz="1600" dirty="0" err="1"/>
              <a:t>IPSec</a:t>
            </a:r>
            <a:r>
              <a:rPr lang="ru-RU" sz="1600" dirty="0"/>
              <a:t>, обеспечивающим целостность сообщения и проверку подлинности, и заголовком IP. В заголовке IP-адреса источника и приемника соответствуют VPN-клиенту и VPN-серверу.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208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Протокол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L2TP</a:t>
            </a:r>
            <a:endParaRPr lang="en-US" sz="36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30458"/>
            <a:ext cx="7560840" cy="587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Пример настройки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L2TP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маршрутизаторе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ASR1020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487025"/>
            <a:ext cx="734481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!</a:t>
            </a:r>
            <a:endParaRPr lang="ru-RU" sz="1100" b="1" i="1" dirty="0"/>
          </a:p>
          <a:p>
            <a:r>
              <a:rPr lang="en-US" sz="1100" b="1" i="1" dirty="0" err="1"/>
              <a:t>ip</a:t>
            </a:r>
            <a:r>
              <a:rPr lang="en-US" sz="1100" b="1" i="1" dirty="0"/>
              <a:t> </a:t>
            </a:r>
            <a:r>
              <a:rPr lang="en-US" sz="1100" b="1" i="1" dirty="0" err="1"/>
              <a:t>dhcp</a:t>
            </a:r>
            <a:r>
              <a:rPr lang="en-US" sz="1100" b="1" i="1" dirty="0"/>
              <a:t> pool DVPN</a:t>
            </a:r>
          </a:p>
          <a:p>
            <a:r>
              <a:rPr lang="en-US" sz="1100" b="1" i="1" dirty="0"/>
              <a:t> network 10.161.0.0 255.255.0.0</a:t>
            </a:r>
          </a:p>
          <a:p>
            <a:r>
              <a:rPr lang="en-US" sz="1100" b="1" i="1" dirty="0"/>
              <a:t> domain-name vpn.bsu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netbios</a:t>
            </a:r>
            <a:r>
              <a:rPr lang="en-US" sz="1100" b="1" i="1" dirty="0"/>
              <a:t>-name-server 10.0.0.20 10.0.0.21 10.0.0.4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netbios</a:t>
            </a:r>
            <a:r>
              <a:rPr lang="en-US" sz="1100" b="1" i="1" dirty="0"/>
              <a:t>-node-type p-node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dns</a:t>
            </a:r>
            <a:r>
              <a:rPr lang="en-US" sz="1100" b="1" i="1" dirty="0"/>
              <a:t>-server 10.0.0.21 10.0.0.20</a:t>
            </a:r>
          </a:p>
          <a:p>
            <a:r>
              <a:rPr lang="en-US" sz="1100" b="1" i="1" dirty="0"/>
              <a:t> option 33 </a:t>
            </a:r>
            <a:r>
              <a:rPr lang="en-US" sz="1100" b="1" i="1" dirty="0" err="1"/>
              <a:t>ip</a:t>
            </a:r>
            <a:r>
              <a:rPr lang="en-US" sz="1100" b="1" i="1" dirty="0"/>
              <a:t> 10.0.0.0 10.161.0.1</a:t>
            </a:r>
          </a:p>
          <a:p>
            <a:r>
              <a:rPr lang="en-US" sz="1100" b="1" i="1" dirty="0"/>
              <a:t> option 249 hex 080a.0aa1.0001</a:t>
            </a:r>
          </a:p>
          <a:p>
            <a:r>
              <a:rPr lang="en-US" sz="1100" b="1" i="1" dirty="0"/>
              <a:t>!</a:t>
            </a:r>
            <a:endParaRPr lang="ru-RU" sz="1100" b="1" i="1" dirty="0"/>
          </a:p>
          <a:p>
            <a:r>
              <a:rPr lang="en-US" sz="1100" b="1" i="1" dirty="0" err="1"/>
              <a:t>vpdn</a:t>
            </a:r>
            <a:r>
              <a:rPr lang="en-US" sz="1100" b="1" i="1" dirty="0"/>
              <a:t> enable</a:t>
            </a:r>
          </a:p>
          <a:p>
            <a:r>
              <a:rPr lang="en-US" sz="1100" b="1" i="1" dirty="0"/>
              <a:t>!</a:t>
            </a:r>
          </a:p>
          <a:p>
            <a:r>
              <a:rPr lang="en-US" sz="1100" b="1" i="1" dirty="0" err="1"/>
              <a:t>vpdn</a:t>
            </a:r>
            <a:r>
              <a:rPr lang="en-US" sz="1100" b="1" i="1" dirty="0"/>
              <a:t>-group EXT</a:t>
            </a:r>
          </a:p>
          <a:p>
            <a:r>
              <a:rPr lang="en-US" sz="1100" b="1" i="1" dirty="0"/>
              <a:t> accept-</a:t>
            </a:r>
            <a:r>
              <a:rPr lang="en-US" sz="1100" b="1" i="1" dirty="0" err="1"/>
              <a:t>dialin</a:t>
            </a:r>
            <a:endParaRPr lang="en-US" sz="1100" b="1" i="1" dirty="0"/>
          </a:p>
          <a:p>
            <a:r>
              <a:rPr lang="en-US" sz="1100" b="1" i="1" dirty="0"/>
              <a:t>  protocol l2tp</a:t>
            </a:r>
          </a:p>
          <a:p>
            <a:r>
              <a:rPr lang="en-US" sz="1100" b="1" i="1" dirty="0"/>
              <a:t>  virtual-template 1</a:t>
            </a:r>
          </a:p>
          <a:p>
            <a:r>
              <a:rPr lang="en-US" sz="1100" b="1" i="1" dirty="0"/>
              <a:t> source-</a:t>
            </a:r>
            <a:r>
              <a:rPr lang="en-US" sz="1100" b="1" i="1" dirty="0" err="1"/>
              <a:t>ip</a:t>
            </a:r>
            <a:r>
              <a:rPr lang="en-US" sz="1100" b="1" i="1" dirty="0"/>
              <a:t> 217.21.43.34</a:t>
            </a:r>
          </a:p>
          <a:p>
            <a:r>
              <a:rPr lang="en-US" sz="1100" b="1" i="1" dirty="0"/>
              <a:t> no l2tp tunnel authentication</a:t>
            </a:r>
          </a:p>
          <a:p>
            <a:r>
              <a:rPr lang="en-US" sz="1100" b="1" i="1" dirty="0"/>
              <a:t>!</a:t>
            </a:r>
            <a:endParaRPr lang="ru-RU" sz="1100" b="1" i="1" dirty="0"/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pki</a:t>
            </a:r>
            <a:r>
              <a:rPr lang="en-US" sz="1100" b="1" i="1" dirty="0"/>
              <a:t> </a:t>
            </a:r>
            <a:r>
              <a:rPr lang="en-US" sz="1100" b="1" i="1" dirty="0" err="1"/>
              <a:t>trustpoint</a:t>
            </a:r>
            <a:r>
              <a:rPr lang="en-US" sz="1100" b="1" i="1" dirty="0"/>
              <a:t> TP-self-signed-2087485840</a:t>
            </a:r>
          </a:p>
          <a:p>
            <a:r>
              <a:rPr lang="en-US" sz="1100" b="1" i="1" dirty="0"/>
              <a:t> enrollment </a:t>
            </a:r>
            <a:r>
              <a:rPr lang="en-US" sz="1100" b="1" i="1" dirty="0" err="1"/>
              <a:t>selfsigned</a:t>
            </a:r>
            <a:endParaRPr lang="en-US" sz="1100" b="1" i="1" dirty="0"/>
          </a:p>
          <a:p>
            <a:r>
              <a:rPr lang="en-US" sz="1100" b="1" i="1" dirty="0"/>
              <a:t> subject-name </a:t>
            </a:r>
            <a:r>
              <a:rPr lang="en-US" sz="1100" b="1" i="1" dirty="0" err="1"/>
              <a:t>cn</a:t>
            </a:r>
            <a:r>
              <a:rPr lang="en-US" sz="1100" b="1" i="1" dirty="0"/>
              <a:t>=IOS-Self-Signed-Certificate-2087485840</a:t>
            </a:r>
          </a:p>
          <a:p>
            <a:r>
              <a:rPr lang="en-US" sz="1100" b="1" i="1" dirty="0"/>
              <a:t> revocation-check none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rsakeypair</a:t>
            </a:r>
            <a:r>
              <a:rPr lang="en-US" sz="1100" b="1" i="1" dirty="0"/>
              <a:t> TP-self-signed-2087485840</a:t>
            </a:r>
          </a:p>
          <a:p>
            <a:r>
              <a:rPr lang="en-US" sz="1100" b="1" i="1" dirty="0"/>
              <a:t>!</a:t>
            </a:r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pki</a:t>
            </a:r>
            <a:r>
              <a:rPr lang="en-US" sz="1100" b="1" i="1" dirty="0"/>
              <a:t> certificate chain TP-self-signed-2087485840</a:t>
            </a:r>
          </a:p>
          <a:p>
            <a:r>
              <a:rPr lang="en-US" sz="1100" b="1" i="1" dirty="0"/>
              <a:t> certificate self-signed 01</a:t>
            </a:r>
          </a:p>
          <a:p>
            <a:r>
              <a:rPr lang="en-US" sz="1100" b="1" i="1" dirty="0"/>
              <a:t>  3082022B 30820194 A0030201 02020101 300D0609 2A864886 F70D0101 05050030</a:t>
            </a:r>
          </a:p>
          <a:p>
            <a:r>
              <a:rPr lang="en-US" sz="1100" b="1" i="1" dirty="0"/>
              <a:t>  31312F30 2D060355 04031326 494F532D 53656C66 2D536967 6E65642D 43657274</a:t>
            </a:r>
            <a:endParaRPr lang="ru-RU" sz="1100" b="1" i="1" dirty="0"/>
          </a:p>
          <a:p>
            <a:r>
              <a:rPr lang="ru-RU" sz="1100" b="1" i="1" dirty="0"/>
              <a:t>  ………</a:t>
            </a:r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isakmp</a:t>
            </a:r>
            <a:r>
              <a:rPr lang="en-US" sz="1100" b="1" i="1" dirty="0"/>
              <a:t> policy 1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encr</a:t>
            </a:r>
            <a:r>
              <a:rPr lang="en-US" sz="1100" b="1" i="1" dirty="0"/>
              <a:t> </a:t>
            </a:r>
            <a:r>
              <a:rPr lang="en-US" sz="1100" b="1" i="1" dirty="0" err="1"/>
              <a:t>aes</a:t>
            </a:r>
            <a:r>
              <a:rPr lang="en-US" sz="1100" b="1" i="1" dirty="0"/>
              <a:t> 256</a:t>
            </a:r>
          </a:p>
          <a:p>
            <a:r>
              <a:rPr lang="en-US" sz="1100" b="1" i="1" dirty="0"/>
              <a:t> authentication pre-share</a:t>
            </a:r>
          </a:p>
          <a:p>
            <a:r>
              <a:rPr lang="en-US" sz="1100" b="1" i="1" dirty="0"/>
              <a:t> group 20</a:t>
            </a:r>
            <a:endParaRPr lang="ru-RU" sz="1100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Пример настройки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L2TP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маршрутизаторе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ASR1020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633670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i="1" dirty="0"/>
              <a:t>!</a:t>
            </a:r>
            <a:endParaRPr lang="en-US" sz="1100" b="1" i="1" dirty="0"/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isakmp</a:t>
            </a:r>
            <a:r>
              <a:rPr lang="en-US" sz="1100" b="1" i="1" dirty="0"/>
              <a:t> key PASSWORD address 0.0.0.0         no-</a:t>
            </a:r>
            <a:r>
              <a:rPr lang="en-US" sz="1100" b="1" i="1" dirty="0" err="1"/>
              <a:t>xauth</a:t>
            </a:r>
            <a:endParaRPr lang="en-US" sz="1100" b="1" i="1" dirty="0"/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isakmp</a:t>
            </a:r>
            <a:r>
              <a:rPr lang="en-US" sz="1100" b="1" i="1" dirty="0"/>
              <a:t> invalid-</a:t>
            </a:r>
            <a:r>
              <a:rPr lang="en-US" sz="1100" b="1" i="1" dirty="0" err="1"/>
              <a:t>spi</a:t>
            </a:r>
            <a:r>
              <a:rPr lang="en-US" sz="1100" b="1" i="1" dirty="0"/>
              <a:t>-recovery</a:t>
            </a:r>
          </a:p>
          <a:p>
            <a:r>
              <a:rPr lang="en-US" sz="1100" b="1" i="1" dirty="0"/>
              <a:t>crypto </a:t>
            </a:r>
            <a:r>
              <a:rPr lang="en-US" sz="1100" b="1" i="1" dirty="0" err="1"/>
              <a:t>isakmp</a:t>
            </a:r>
            <a:r>
              <a:rPr lang="en-US" sz="1100" b="1" i="1" dirty="0"/>
              <a:t> </a:t>
            </a:r>
            <a:r>
              <a:rPr lang="en-US" sz="1100" b="1" i="1" dirty="0" err="1"/>
              <a:t>keepalive</a:t>
            </a:r>
            <a:r>
              <a:rPr lang="en-US" sz="1100" b="1" i="1" dirty="0"/>
              <a:t> 10 periodic</a:t>
            </a:r>
          </a:p>
          <a:p>
            <a:r>
              <a:rPr lang="en-US" sz="1100" b="1" i="1" dirty="0"/>
              <a:t>!</a:t>
            </a:r>
          </a:p>
          <a:p>
            <a:r>
              <a:rPr lang="en-US" sz="1100" b="1" i="1" dirty="0" err="1"/>
              <a:t>ipsec</a:t>
            </a:r>
            <a:r>
              <a:rPr lang="en-US" sz="1100" b="1" i="1" dirty="0"/>
              <a:t> transform-set TL2TP esp-3des esp-md5-hmac</a:t>
            </a:r>
          </a:p>
          <a:p>
            <a:r>
              <a:rPr lang="en-US" sz="1100" b="1" i="1" dirty="0"/>
              <a:t> mode transport</a:t>
            </a:r>
            <a:endParaRPr lang="en-US" sz="1100" i="1" dirty="0"/>
          </a:p>
          <a:p>
            <a:endParaRPr lang="en-US" sz="1100" b="1" i="1" dirty="0"/>
          </a:p>
          <a:p>
            <a:r>
              <a:rPr lang="en-US" sz="1100" b="1" i="1" dirty="0"/>
              <a:t>interface Virtual-Template1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ip</a:t>
            </a:r>
            <a:r>
              <a:rPr lang="en-US" sz="1100" b="1" i="1" dirty="0"/>
              <a:t> unnumbered Loopback0</a:t>
            </a:r>
          </a:p>
          <a:p>
            <a:r>
              <a:rPr lang="en-US" sz="1100" b="1" i="1" dirty="0"/>
              <a:t> peer default </a:t>
            </a:r>
            <a:r>
              <a:rPr lang="en-US" sz="1100" b="1" i="1" dirty="0" err="1"/>
              <a:t>ip</a:t>
            </a:r>
            <a:r>
              <a:rPr lang="en-US" sz="1100" b="1" i="1" dirty="0"/>
              <a:t> address </a:t>
            </a:r>
            <a:r>
              <a:rPr lang="en-US" sz="1100" b="1" i="1" dirty="0" err="1"/>
              <a:t>dhcp</a:t>
            </a:r>
            <a:r>
              <a:rPr lang="en-US" sz="1100" b="1" i="1" dirty="0"/>
              <a:t>-pool DVPN</a:t>
            </a:r>
          </a:p>
          <a:p>
            <a:r>
              <a:rPr lang="en-US" sz="1100" b="1" i="1" dirty="0"/>
              <a:t> no </a:t>
            </a:r>
            <a:r>
              <a:rPr lang="en-US" sz="1100" b="1" i="1" dirty="0" err="1"/>
              <a:t>keepalive</a:t>
            </a:r>
            <a:endParaRPr lang="en-US" sz="1100" b="1" i="1" dirty="0"/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ppp</a:t>
            </a:r>
            <a:r>
              <a:rPr lang="en-US" sz="1100" b="1" i="1" dirty="0"/>
              <a:t> authentication pap LDAPA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ip</a:t>
            </a:r>
            <a:r>
              <a:rPr lang="en-US" sz="1100" b="1" i="1" dirty="0"/>
              <a:t> virtual-reassembly</a:t>
            </a:r>
          </a:p>
          <a:p>
            <a:r>
              <a:rPr lang="en-US" sz="1100" b="1" i="1" dirty="0"/>
              <a:t>!</a:t>
            </a:r>
            <a:endParaRPr lang="ru-RU" sz="1100" b="1" i="1" dirty="0"/>
          </a:p>
          <a:p>
            <a:r>
              <a:rPr lang="en-US" sz="1100" b="1" i="1" dirty="0"/>
              <a:t>interface Loopback0</a:t>
            </a:r>
          </a:p>
          <a:p>
            <a:r>
              <a:rPr lang="en-US" sz="1100" b="1" i="1" dirty="0"/>
              <a:t> </a:t>
            </a:r>
            <a:r>
              <a:rPr lang="en-US" sz="1100" b="1" i="1" dirty="0" err="1"/>
              <a:t>ip</a:t>
            </a:r>
            <a:r>
              <a:rPr lang="en-US" sz="1100" b="1" i="1" dirty="0"/>
              <a:t> address 10.161.0.1 255.255.0.0</a:t>
            </a:r>
          </a:p>
          <a:p>
            <a:r>
              <a:rPr lang="en-US" sz="1100" b="1" i="1" dirty="0"/>
              <a:t>!</a:t>
            </a:r>
            <a:endParaRPr lang="ru-RU" sz="1100" b="1" i="1" dirty="0"/>
          </a:p>
          <a:p>
            <a:endParaRPr lang="ru-RU" sz="1100" b="1" i="1" dirty="0"/>
          </a:p>
          <a:p>
            <a:endParaRPr lang="en-US" sz="10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Пример настройки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клиента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908720"/>
            <a:ext cx="2808312" cy="344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908720"/>
            <a:ext cx="296480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509120"/>
            <a:ext cx="3277914" cy="141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908720"/>
            <a:ext cx="281887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VPN IPSec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6409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err="1"/>
              <a:t>IPSec</a:t>
            </a:r>
            <a:r>
              <a:rPr lang="ru-RU" sz="1800" dirty="0"/>
              <a:t> предлагает механизм защищенной передачи данных в IP-сетях, обеспечивая конфиденциальность, целостность и достоверность данных, передаваемых через незащищенные сети типа </a:t>
            </a:r>
            <a:r>
              <a:rPr lang="ru-RU" sz="1800" dirty="0" err="1"/>
              <a:t>Internet</a:t>
            </a:r>
            <a:endParaRPr lang="ru-RU" sz="1800" dirty="0"/>
          </a:p>
          <a:p>
            <a:pPr>
              <a:buFont typeface="Arial" pitchFamily="34" charset="0"/>
              <a:buChar char="•"/>
            </a:pPr>
            <a:r>
              <a:rPr lang="ru-RU" sz="1800" dirty="0"/>
              <a:t> На сетевом уровне (</a:t>
            </a:r>
            <a:r>
              <a:rPr lang="en-US" sz="1800" dirty="0"/>
              <a:t>L3)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ru-RU" sz="1800" dirty="0"/>
              <a:t>Связь между сетями</a:t>
            </a:r>
          </a:p>
          <a:p>
            <a:r>
              <a:rPr lang="ru-RU" sz="1800" dirty="0"/>
              <a:t> </a:t>
            </a:r>
            <a:r>
              <a:rPr lang="en-US" sz="1800" dirty="0"/>
              <a:t>IPSec</a:t>
            </a:r>
            <a:r>
              <a:rPr lang="ru-RU" sz="1800" dirty="0"/>
              <a:t>-протоколы можно разделить на 2 класса: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 </a:t>
            </a:r>
            <a:r>
              <a:rPr lang="ru-RU" sz="1800" b="1" dirty="0"/>
              <a:t>протоколы, отвечающие за защиту потока пакетов данных</a:t>
            </a:r>
            <a:endParaRPr lang="en-US" sz="1800" b="1" dirty="0"/>
          </a:p>
          <a:p>
            <a:pPr lvl="1">
              <a:buFont typeface="Wingdings" pitchFamily="2" charset="2"/>
              <a:buChar char="Ø"/>
            </a:pPr>
            <a:r>
              <a:rPr lang="en-US" sz="1800" b="1" dirty="0"/>
              <a:t>ESP(</a:t>
            </a:r>
            <a:r>
              <a:rPr lang="en-US" sz="1800" b="1" dirty="0">
                <a:cs typeface="Arial" pitchFamily="34" charset="0"/>
              </a:rPr>
              <a:t>Encapsulating Security Payload)</a:t>
            </a:r>
            <a:r>
              <a:rPr lang="ru-RU" sz="1800" b="1" dirty="0">
                <a:cs typeface="Arial" pitchFamily="34" charset="0"/>
              </a:rPr>
              <a:t> </a:t>
            </a:r>
            <a:r>
              <a:rPr lang="en-US" sz="1800" dirty="0"/>
              <a:t>–</a:t>
            </a:r>
            <a:r>
              <a:rPr lang="ru-RU" sz="1800" i="1" dirty="0"/>
              <a:t>инкапсуляция зашифрованных данных</a:t>
            </a:r>
            <a:endParaRPr lang="en-US" sz="1800" i="1" dirty="0"/>
          </a:p>
          <a:p>
            <a:pPr lvl="1">
              <a:buFont typeface="Arial" pitchFamily="34" charset="0"/>
              <a:buChar char="•"/>
            </a:pPr>
            <a:r>
              <a:rPr lang="en-US" sz="1800" i="1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Целостность передаваемой информации</a:t>
            </a:r>
            <a:endParaRPr lang="en-US" sz="1800" dirty="0">
              <a:cs typeface="Arial" pitchFamily="34" charset="0"/>
            </a:endParaRP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Аутентификация источника сообщений</a:t>
            </a: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Конфиденциальность передаваемой информации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1800" dirty="0"/>
              <a:t>	</a:t>
            </a:r>
            <a:r>
              <a:rPr lang="en-US" sz="1800" b="1" dirty="0"/>
              <a:t>AH (</a:t>
            </a:r>
            <a:r>
              <a:rPr lang="en-US" sz="1800" b="1" dirty="0">
                <a:cs typeface="Arial" pitchFamily="34" charset="0"/>
              </a:rPr>
              <a:t>Authentication Header) </a:t>
            </a:r>
            <a:r>
              <a:rPr lang="en-US" sz="1800" dirty="0"/>
              <a:t> </a:t>
            </a:r>
            <a:r>
              <a:rPr lang="en-US" sz="1800" i="1" dirty="0"/>
              <a:t>– </a:t>
            </a:r>
            <a:r>
              <a:rPr lang="ru-RU" sz="1800" i="1" dirty="0"/>
              <a:t>аутентифицирующий заголовок</a:t>
            </a:r>
            <a:endParaRPr lang="en-US" sz="1800" i="1" dirty="0"/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Целостность передаваемой информации</a:t>
            </a: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Аутентификация источника сообщений</a:t>
            </a: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cs typeface="Arial" pitchFamily="34" charset="0"/>
              </a:rPr>
              <a:t> </a:t>
            </a:r>
            <a:r>
              <a:rPr lang="ru-RU" sz="1800" dirty="0">
                <a:cs typeface="Arial" pitchFamily="34" charset="0"/>
              </a:rPr>
              <a:t>Защита от повторной отправки пакета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sz="1800" b="1" dirty="0"/>
              <a:t> </a:t>
            </a:r>
            <a:r>
              <a:rPr lang="ru-RU" sz="1800" b="1" dirty="0"/>
              <a:t>протоколы обмена криптографическими ключами</a:t>
            </a:r>
          </a:p>
          <a:p>
            <a:pPr lvl="1">
              <a:buFont typeface="Wingdings" pitchFamily="2" charset="2"/>
              <a:buChar char="Ø"/>
            </a:pPr>
            <a:r>
              <a:rPr lang="ru-RU" sz="1800" b="1" dirty="0"/>
              <a:t>	</a:t>
            </a:r>
            <a:r>
              <a:rPr lang="en-US" sz="1800" b="1" dirty="0"/>
              <a:t>IKE (</a:t>
            </a:r>
            <a:r>
              <a:rPr lang="en-US" sz="2000" b="1" dirty="0"/>
              <a:t>Internet Key Exchange)</a:t>
            </a: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ru-RU" sz="2000" dirty="0">
                <a:cs typeface="Times New Roman" pitchFamily="18" charset="0"/>
              </a:rPr>
              <a:t>Выбор параметров безопасности</a:t>
            </a:r>
          </a:p>
          <a:p>
            <a:pPr lvl="1" eaLnBrk="1" hangingPunct="1">
              <a:buClr>
                <a:schemeClr val="tx1"/>
              </a:buClr>
              <a:buFont typeface="Arial" pitchFamily="34" charset="0"/>
              <a:buChar char="•"/>
            </a:pPr>
            <a:r>
              <a:rPr lang="ru-RU" sz="2000" dirty="0">
                <a:cs typeface="Times New Roman" pitchFamily="18" charset="0"/>
              </a:rPr>
              <a:t>Обмен ключами шифрования</a:t>
            </a:r>
            <a:endParaRPr lang="ru-RU" sz="1800" dirty="0">
              <a:cs typeface="Times New Roman" pitchFamily="18" charset="0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31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Защита межсетевого взаимодействия</a:t>
            </a:r>
          </a:p>
        </p:txBody>
      </p:sp>
      <p:grpSp>
        <p:nvGrpSpPr>
          <p:cNvPr id="8195" name="Группа 23"/>
          <p:cNvGrpSpPr>
            <a:grpSpLocks/>
          </p:cNvGrpSpPr>
          <p:nvPr/>
        </p:nvGrpSpPr>
        <p:grpSpPr bwMode="auto">
          <a:xfrm>
            <a:off x="1042988" y="1125538"/>
            <a:ext cx="6408737" cy="2873375"/>
            <a:chOff x="777750" y="2152650"/>
            <a:chExt cx="7518525" cy="4222750"/>
          </a:xfrm>
        </p:grpSpPr>
        <p:pic>
          <p:nvPicPr>
            <p:cNvPr id="8197" name="Picture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25" y="2636838"/>
              <a:ext cx="1368425" cy="151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8" name="Line 4"/>
            <p:cNvSpPr>
              <a:spLocks noChangeShapeType="1"/>
            </p:cNvSpPr>
            <p:nvPr/>
          </p:nvSpPr>
          <p:spPr bwMode="auto">
            <a:xfrm flipH="1">
              <a:off x="4283075" y="4149725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17" name="Freeform 5"/>
            <p:cNvSpPr>
              <a:spLocks/>
            </p:cNvSpPr>
            <p:nvPr/>
          </p:nvSpPr>
          <p:spPr bwMode="auto">
            <a:xfrm rot="1494286">
              <a:off x="2196902" y="3573453"/>
              <a:ext cx="1691063" cy="979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918" name="Freeform 6"/>
            <p:cNvSpPr>
              <a:spLocks/>
            </p:cNvSpPr>
            <p:nvPr/>
          </p:nvSpPr>
          <p:spPr bwMode="auto">
            <a:xfrm rot="19863777">
              <a:off x="2124268" y="4725960"/>
              <a:ext cx="1692926" cy="979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01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4664" y="2786427"/>
              <a:ext cx="1411332" cy="84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3350" y="2728913"/>
              <a:ext cx="1174750" cy="773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9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7813" y="4870450"/>
              <a:ext cx="914400" cy="74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1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59338" y="3646488"/>
              <a:ext cx="423862" cy="100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Picture 11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83300" y="3700463"/>
              <a:ext cx="1479550" cy="898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6" name="Picture 12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5900" y="3502025"/>
              <a:ext cx="51911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7" name="Picture 13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00338" y="4725988"/>
              <a:ext cx="519112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8" name="Picture 14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35600" y="4041775"/>
              <a:ext cx="5746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927" name="Rectangle 15"/>
            <p:cNvSpPr>
              <a:spLocks noChangeArrowheads="1"/>
            </p:cNvSpPr>
            <p:nvPr/>
          </p:nvSpPr>
          <p:spPr bwMode="auto">
            <a:xfrm>
              <a:off x="2340307" y="3286493"/>
              <a:ext cx="288673" cy="14464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0" name="Freeform 16"/>
            <p:cNvSpPr>
              <a:spLocks/>
            </p:cNvSpPr>
            <p:nvPr/>
          </p:nvSpPr>
          <p:spPr bwMode="auto">
            <a:xfrm>
              <a:off x="2555875" y="3357563"/>
              <a:ext cx="3854450" cy="649287"/>
            </a:xfrm>
            <a:custGeom>
              <a:avLst/>
              <a:gdLst>
                <a:gd name="T0" fmla="*/ 2147483647 w 2428"/>
                <a:gd name="T1" fmla="*/ 1010581180 h 409"/>
                <a:gd name="T2" fmla="*/ 2147483647 w 2428"/>
                <a:gd name="T3" fmla="*/ 861892913 h 409"/>
                <a:gd name="T4" fmla="*/ 0 w 2428"/>
                <a:gd name="T5" fmla="*/ 0 h 409"/>
                <a:gd name="T6" fmla="*/ 0 60000 65536"/>
                <a:gd name="T7" fmla="*/ 0 60000 65536"/>
                <a:gd name="T8" fmla="*/ 0 60000 65536"/>
                <a:gd name="T9" fmla="*/ 0 w 2428"/>
                <a:gd name="T10" fmla="*/ 0 h 409"/>
                <a:gd name="T11" fmla="*/ 2428 w 2428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8" h="409">
                  <a:moveTo>
                    <a:pt x="2428" y="401"/>
                  </a:moveTo>
                  <a:cubicBezTo>
                    <a:pt x="2191" y="391"/>
                    <a:pt x="1412" y="409"/>
                    <a:pt x="1008" y="342"/>
                  </a:cubicBezTo>
                  <a:cubicBezTo>
                    <a:pt x="604" y="275"/>
                    <a:pt x="210" y="71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Letter"/>
            <p:cNvSpPr>
              <a:spLocks noEditPoints="1" noChangeArrowheads="1"/>
            </p:cNvSpPr>
            <p:nvPr/>
          </p:nvSpPr>
          <p:spPr bwMode="auto">
            <a:xfrm>
              <a:off x="2660640" y="3790424"/>
              <a:ext cx="502849" cy="214637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5304 w 21600"/>
                <a:gd name="T17" fmla="*/ 9216 h 21600"/>
                <a:gd name="T18" fmla="*/ 17504 w 21600"/>
                <a:gd name="T19" fmla="*/ 1837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4" y="0"/>
                  </a:moveTo>
                  <a:lnTo>
                    <a:pt x="21600" y="0"/>
                  </a:lnTo>
                  <a:lnTo>
                    <a:pt x="21600" y="21628"/>
                  </a:lnTo>
                  <a:lnTo>
                    <a:pt x="14" y="21628"/>
                  </a:lnTo>
                  <a:lnTo>
                    <a:pt x="14" y="0"/>
                  </a:lnTo>
                  <a:close/>
                </a:path>
                <a:path w="21600" h="21600" extrusionOk="0">
                  <a:moveTo>
                    <a:pt x="18476" y="2035"/>
                  </a:moveTo>
                  <a:lnTo>
                    <a:pt x="20539" y="2035"/>
                  </a:lnTo>
                  <a:lnTo>
                    <a:pt x="20539" y="6559"/>
                  </a:lnTo>
                  <a:lnTo>
                    <a:pt x="18476" y="6559"/>
                  </a:lnTo>
                  <a:lnTo>
                    <a:pt x="18476" y="2035"/>
                  </a:lnTo>
                  <a:close/>
                </a:path>
                <a:path w="21600" h="21600" extrusionOk="0">
                  <a:moveTo>
                    <a:pt x="884" y="2092"/>
                  </a:moveTo>
                  <a:lnTo>
                    <a:pt x="7425" y="2092"/>
                  </a:lnTo>
                  <a:lnTo>
                    <a:pt x="7425" y="2770"/>
                  </a:lnTo>
                  <a:lnTo>
                    <a:pt x="884" y="2770"/>
                  </a:lnTo>
                  <a:lnTo>
                    <a:pt x="884" y="2092"/>
                  </a:lnTo>
                  <a:close/>
                </a:path>
                <a:path w="21600" h="21600" extrusionOk="0">
                  <a:moveTo>
                    <a:pt x="884" y="3109"/>
                  </a:moveTo>
                  <a:lnTo>
                    <a:pt x="7425" y="3109"/>
                  </a:lnTo>
                  <a:lnTo>
                    <a:pt x="7425" y="3788"/>
                  </a:lnTo>
                  <a:lnTo>
                    <a:pt x="884" y="3788"/>
                  </a:lnTo>
                  <a:lnTo>
                    <a:pt x="884" y="3109"/>
                  </a:lnTo>
                  <a:close/>
                </a:path>
                <a:path w="21600" h="21600" extrusionOk="0">
                  <a:moveTo>
                    <a:pt x="884" y="4127"/>
                  </a:moveTo>
                  <a:lnTo>
                    <a:pt x="7425" y="4127"/>
                  </a:lnTo>
                  <a:lnTo>
                    <a:pt x="7425" y="4806"/>
                  </a:lnTo>
                  <a:lnTo>
                    <a:pt x="884" y="4806"/>
                  </a:lnTo>
                  <a:lnTo>
                    <a:pt x="884" y="4127"/>
                  </a:lnTo>
                  <a:close/>
                </a:path>
                <a:path w="21600" h="21600" extrusionOk="0">
                  <a:moveTo>
                    <a:pt x="5127" y="5145"/>
                  </a:moveTo>
                  <a:lnTo>
                    <a:pt x="7425" y="5145"/>
                  </a:lnTo>
                  <a:lnTo>
                    <a:pt x="7425" y="5824"/>
                  </a:lnTo>
                  <a:lnTo>
                    <a:pt x="5127" y="5824"/>
                  </a:lnTo>
                  <a:lnTo>
                    <a:pt x="5127" y="5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2" name="Text Box 18"/>
            <p:cNvSpPr txBox="1">
              <a:spLocks noChangeArrowheads="1"/>
            </p:cNvSpPr>
            <p:nvPr/>
          </p:nvSpPr>
          <p:spPr bwMode="auto">
            <a:xfrm>
              <a:off x="6567488" y="2152650"/>
              <a:ext cx="17287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>
                  <a:latin typeface="Arial" pitchFamily="34" charset="0"/>
                </a:rPr>
                <a:t>Главный офис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8213" name="Text Box 19"/>
            <p:cNvSpPr txBox="1">
              <a:spLocks noChangeArrowheads="1"/>
            </p:cNvSpPr>
            <p:nvPr/>
          </p:nvSpPr>
          <p:spPr bwMode="auto">
            <a:xfrm>
              <a:off x="777750" y="2257307"/>
              <a:ext cx="2014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>
                  <a:latin typeface="Arial" pitchFamily="34" charset="0"/>
                </a:rPr>
                <a:t>Удаленный офис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8214" name="Text Box 20"/>
            <p:cNvSpPr txBox="1">
              <a:spLocks noChangeArrowheads="1"/>
            </p:cNvSpPr>
            <p:nvPr/>
          </p:nvSpPr>
          <p:spPr bwMode="auto">
            <a:xfrm>
              <a:off x="1331913" y="5734050"/>
              <a:ext cx="14589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>
                  <a:latin typeface="Arial" pitchFamily="34" charset="0"/>
                </a:rPr>
                <a:t>Удаленный </a:t>
              </a:r>
            </a:p>
            <a:p>
              <a:pPr eaLnBrk="0" hangingPunct="0"/>
              <a:r>
                <a:rPr lang="ru-RU" sz="1800">
                  <a:latin typeface="Arial" pitchFamily="34" charset="0"/>
                </a:rPr>
                <a:t>компьютер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 flipV="1">
              <a:off x="2482850" y="4076700"/>
              <a:ext cx="3889375" cy="936625"/>
            </a:xfrm>
            <a:custGeom>
              <a:avLst/>
              <a:gdLst>
                <a:gd name="T0" fmla="*/ 2147483647 w 2428"/>
                <a:gd name="T1" fmla="*/ 2102952074 h 409"/>
                <a:gd name="T2" fmla="*/ 2147483647 w 2428"/>
                <a:gd name="T3" fmla="*/ 1793540731 h 409"/>
                <a:gd name="T4" fmla="*/ 0 w 2428"/>
                <a:gd name="T5" fmla="*/ 0 h 409"/>
                <a:gd name="T6" fmla="*/ 0 60000 65536"/>
                <a:gd name="T7" fmla="*/ 0 60000 65536"/>
                <a:gd name="T8" fmla="*/ 0 60000 65536"/>
                <a:gd name="T9" fmla="*/ 0 w 2428"/>
                <a:gd name="T10" fmla="*/ 0 h 409"/>
                <a:gd name="T11" fmla="*/ 2428 w 2428"/>
                <a:gd name="T12" fmla="*/ 409 h 4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8" h="409">
                  <a:moveTo>
                    <a:pt x="2428" y="401"/>
                  </a:moveTo>
                  <a:cubicBezTo>
                    <a:pt x="2191" y="391"/>
                    <a:pt x="1412" y="409"/>
                    <a:pt x="1008" y="342"/>
                  </a:cubicBezTo>
                  <a:cubicBezTo>
                    <a:pt x="604" y="275"/>
                    <a:pt x="210" y="71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6" name="TextBox 24"/>
          <p:cNvSpPr txBox="1">
            <a:spLocks noChangeArrowheads="1"/>
          </p:cNvSpPr>
          <p:nvPr/>
        </p:nvSpPr>
        <p:spPr bwMode="auto">
          <a:xfrm>
            <a:off x="0" y="4449826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Используется</a:t>
            </a:r>
            <a:r>
              <a:rPr lang="en-US" sz="240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/>
              <a:t> в организациях для объединения офисов или удаленных ПК в единую подсеть</a:t>
            </a:r>
            <a:r>
              <a:rPr lang="en-US" sz="2400"/>
              <a:t>;</a:t>
            </a:r>
            <a:r>
              <a:rPr lang="ru-RU" sz="2400"/>
              <a:t> </a:t>
            </a:r>
            <a:endParaRPr lang="en-US" sz="2400"/>
          </a:p>
          <a:p>
            <a:pPr>
              <a:buFont typeface="Arial" pitchFamily="34" charset="0"/>
              <a:buChar char="•"/>
            </a:pPr>
            <a:r>
              <a:rPr lang="ru-RU" sz="2400"/>
              <a:t> для обеспечения доступа к внутренней информации мобильных</a:t>
            </a:r>
            <a:r>
              <a:rPr lang="en-US" sz="2400"/>
              <a:t> </a:t>
            </a:r>
            <a:r>
              <a:rPr lang="ru-RU" sz="2400"/>
              <a:t>пользователей</a:t>
            </a:r>
            <a:r>
              <a:rPr lang="en-US" sz="2400"/>
              <a:t>;</a:t>
            </a:r>
            <a:r>
              <a:rPr lang="ru-RU" sz="2400"/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400"/>
              <a:t> при выходе в Интернет через провайдера.</a:t>
            </a:r>
            <a:endParaRPr lang="en-U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dirty="0"/>
              <a:t>IPSec</a:t>
            </a:r>
            <a:endParaRPr lang="ru-RU" sz="3200" dirty="0"/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4365625" y="2279650"/>
            <a:ext cx="1358900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200" b="1" dirty="0">
                <a:cs typeface="Times New Roman" pitchFamily="18" charset="0"/>
              </a:rPr>
              <a:t>Исходный </a:t>
            </a:r>
            <a:r>
              <a:rPr lang="en-GB" sz="1200" b="1" dirty="0">
                <a:cs typeface="Times New Roman" pitchFamily="18" charset="0"/>
              </a:rPr>
              <a:t>IP         </a:t>
            </a:r>
            <a:r>
              <a:rPr lang="ru-RU" sz="1200" b="1" dirty="0">
                <a:cs typeface="Times New Roman" pitchFamily="18" charset="0"/>
              </a:rPr>
              <a:t>заголовок</a:t>
            </a:r>
            <a:endParaRPr lang="en-GB" sz="1200" b="1" dirty="0">
              <a:cs typeface="Times New Roman" pitchFamily="18" charset="0"/>
            </a:endParaRP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6724650" y="2279650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kern="0" dirty="0">
                <a:cs typeface="Times New Roman" pitchFamily="18" charset="0"/>
              </a:rPr>
              <a:t>Данные</a:t>
            </a:r>
            <a:endParaRPr lang="en-GB" sz="1200" b="1" kern="0" dirty="0">
              <a:cs typeface="Times New Roman" pitchFamily="18" charset="0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5724525" y="2279650"/>
            <a:ext cx="1000125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 sz="1200" b="1">
                <a:cs typeface="Times New Roman" pitchFamily="18" charset="0"/>
              </a:rPr>
              <a:t>L4</a:t>
            </a:r>
            <a:endParaRPr lang="en-GB" sz="1200" b="1">
              <a:cs typeface="Times New Roman" pitchFamily="18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8313" y="2279650"/>
            <a:ext cx="3071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1" dirty="0">
                <a:cs typeface="Times New Roman" pitchFamily="18" charset="0"/>
              </a:rPr>
              <a:t>Исходный пакет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79388" y="3789363"/>
            <a:ext cx="714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cs typeface="Times New Roman" pitchFamily="18" charset="0"/>
              </a:rPr>
              <a:t>AH</a:t>
            </a:r>
            <a:endParaRPr lang="ru-RU" sz="1800" b="1" dirty="0">
              <a:cs typeface="Times New Roman" pitchFamily="18" charset="0"/>
            </a:endParaRP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179388" y="5229225"/>
            <a:ext cx="714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cs typeface="Times New Roman" pitchFamily="18" charset="0"/>
              </a:rPr>
              <a:t>ESP</a:t>
            </a:r>
            <a:endParaRPr lang="ru-RU" sz="1800" b="1" dirty="0">
              <a:cs typeface="Times New Roman" pitchFamily="18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428875" y="3032125"/>
            <a:ext cx="335756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 dirty="0">
                <a:cs typeface="Times New Roman" pitchFamily="18" charset="0"/>
              </a:rPr>
              <a:t>Транспортный режим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4572000" y="3722688"/>
            <a:ext cx="1071563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kern="0" dirty="0">
                <a:cs typeface="Times New Roman" pitchFamily="18" charset="0"/>
              </a:rPr>
              <a:t>AH  </a:t>
            </a:r>
            <a:r>
              <a:rPr lang="ru-RU" sz="1200" b="1" kern="0" dirty="0">
                <a:cs typeface="Times New Roman" pitchFamily="18" charset="0"/>
              </a:rPr>
              <a:t>заголовок</a:t>
            </a:r>
            <a:endParaRPr lang="en-GB" sz="1200" b="1" kern="0" dirty="0">
              <a:cs typeface="Times New Roman" pitchFamily="18" charset="0"/>
            </a:endParaRP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3059113" y="3722688"/>
            <a:ext cx="1512887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200" b="1">
                <a:cs typeface="Times New Roman" pitchFamily="18" charset="0"/>
              </a:rPr>
              <a:t>Исходный </a:t>
            </a:r>
            <a:r>
              <a:rPr lang="en-GB" sz="1200" b="1">
                <a:cs typeface="Times New Roman" pitchFamily="18" charset="0"/>
              </a:rPr>
              <a:t>IP         </a:t>
            </a:r>
            <a:r>
              <a:rPr lang="ru-RU" sz="1200" b="1">
                <a:cs typeface="Times New Roman" pitchFamily="18" charset="0"/>
              </a:rPr>
              <a:t>заголовок</a:t>
            </a:r>
            <a:endParaRPr lang="en-GB" sz="1200" b="1">
              <a:cs typeface="Times New Roman" pitchFamily="18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6786563" y="3722688"/>
            <a:ext cx="1357312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kern="0" dirty="0">
                <a:cs typeface="Times New Roman" pitchFamily="18" charset="0"/>
              </a:rPr>
              <a:t>Данные</a:t>
            </a:r>
            <a:endParaRPr lang="en-GB" sz="1200" b="1" kern="0" dirty="0">
              <a:cs typeface="Times New Roman" pitchFamily="18" charset="0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5643563" y="3722688"/>
            <a:ext cx="1143000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200" b="1">
                <a:cs typeface="Times New Roman" pitchFamily="18" charset="0"/>
              </a:rPr>
              <a:t>L4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059113" y="4365625"/>
            <a:ext cx="5084762" cy="4763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6200000" flipV="1">
            <a:off x="8036719" y="4258469"/>
            <a:ext cx="21431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6200000" flipV="1">
            <a:off x="2951957" y="4261644"/>
            <a:ext cx="21431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4714875" y="4222750"/>
            <a:ext cx="2357438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600" b="1" dirty="0">
                <a:cs typeface="Times New Roman" pitchFamily="18" charset="0"/>
              </a:rPr>
              <a:t>Аутентифицировано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2700338" y="5157788"/>
            <a:ext cx="1143000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kern="0" dirty="0">
                <a:cs typeface="Times New Roman" pitchFamily="18" charset="0"/>
              </a:rPr>
              <a:t>ESP </a:t>
            </a:r>
            <a:r>
              <a:rPr lang="ru-RU" sz="1200" b="1" kern="0" dirty="0">
                <a:cs typeface="Times New Roman" pitchFamily="18" charset="0"/>
              </a:rPr>
              <a:t>заголовок</a:t>
            </a:r>
            <a:endParaRPr lang="en-GB" sz="1200" b="1" kern="0" dirty="0">
              <a:cs typeface="Times New Roman" pitchFamily="18" charset="0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1331913" y="5157788"/>
            <a:ext cx="1368425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200" b="1">
                <a:cs typeface="Times New Roman" pitchFamily="18" charset="0"/>
              </a:rPr>
              <a:t>Исходный </a:t>
            </a:r>
            <a:r>
              <a:rPr lang="en-GB" sz="1200" b="1">
                <a:cs typeface="Times New Roman" pitchFamily="18" charset="0"/>
              </a:rPr>
              <a:t>IP         </a:t>
            </a:r>
            <a:r>
              <a:rPr lang="ru-RU" sz="1200" b="1">
                <a:cs typeface="Times New Roman" pitchFamily="18" charset="0"/>
              </a:rPr>
              <a:t>заголовок</a:t>
            </a:r>
            <a:endParaRPr lang="en-GB" sz="1200" b="1">
              <a:cs typeface="Times New Roman" pitchFamily="18" charset="0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914900" y="5157788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kern="0" dirty="0">
                <a:cs typeface="Times New Roman" pitchFamily="18" charset="0"/>
              </a:rPr>
              <a:t>Данные</a:t>
            </a:r>
            <a:endParaRPr lang="en-GB" sz="1200" b="1" kern="0" dirty="0">
              <a:cs typeface="Times New Roman" pitchFamily="18" charset="0"/>
            </a:endParaRP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843338" y="5157788"/>
            <a:ext cx="1071562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200" b="1">
                <a:cs typeface="Times New Roman" pitchFamily="18" charset="0"/>
              </a:rPr>
              <a:t>L4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3843338" y="5786438"/>
            <a:ext cx="3600450" cy="19050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6200000" flipV="1">
            <a:off x="3736182" y="5696744"/>
            <a:ext cx="21431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690813" y="6072188"/>
            <a:ext cx="4752975" cy="20637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2440782" y="5766594"/>
            <a:ext cx="50006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 flipH="1" flipV="1">
            <a:off x="7193757" y="5766594"/>
            <a:ext cx="50006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4341813" y="5929313"/>
            <a:ext cx="2357437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600" b="1" dirty="0">
                <a:cs typeface="Times New Roman" pitchFamily="18" charset="0"/>
              </a:rPr>
              <a:t>Аутентифицировано</a:t>
            </a:r>
          </a:p>
        </p:txBody>
      </p:sp>
      <p:sp>
        <p:nvSpPr>
          <p:cNvPr id="28" name="TextBox 71"/>
          <p:cNvSpPr txBox="1">
            <a:spLocks noChangeArrowheads="1"/>
          </p:cNvSpPr>
          <p:nvPr/>
        </p:nvSpPr>
        <p:spPr bwMode="auto">
          <a:xfrm>
            <a:off x="5270500" y="5643563"/>
            <a:ext cx="1643063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600" b="1" dirty="0">
                <a:cs typeface="Times New Roman" pitchFamily="18" charset="0"/>
              </a:rPr>
              <a:t>Зашифровано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0" y="11969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>
                <a:cs typeface="Times New Roman" pitchFamily="18" charset="0"/>
              </a:rPr>
              <a:t>Способы передачи</a:t>
            </a:r>
            <a:r>
              <a:rPr lang="en-US" sz="2400" dirty="0">
                <a:cs typeface="Times New Roman" pitchFamily="18" charset="0"/>
              </a:rPr>
              <a:t>:</a:t>
            </a:r>
            <a:r>
              <a:rPr lang="ru-RU" sz="2400" dirty="0">
                <a:cs typeface="Times New Roman" pitchFamily="18" charset="0"/>
              </a:rPr>
              <a:t>  транспортный режим, туннельный режим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6291263" y="5157788"/>
            <a:ext cx="1143000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200" b="1">
                <a:cs typeface="Times New Roman" pitchFamily="18" charset="0"/>
              </a:rPr>
              <a:t>ESP </a:t>
            </a:r>
            <a:r>
              <a:rPr lang="ru-RU" sz="1200" b="1">
                <a:cs typeface="Times New Roman" pitchFamily="18" charset="0"/>
              </a:rPr>
              <a:t>трейлер</a:t>
            </a:r>
            <a:endParaRPr lang="en-GB" sz="1200" b="1">
              <a:cs typeface="Times New Roman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7451725" y="5157788"/>
            <a:ext cx="13684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200" b="1">
                <a:cs typeface="Times New Roman" pitchFamily="18" charset="0"/>
              </a:rPr>
              <a:t>ESP </a:t>
            </a:r>
            <a:r>
              <a:rPr lang="ru-RU" sz="1200" b="1">
                <a:cs typeface="Times New Roman" pitchFamily="18" charset="0"/>
              </a:rPr>
              <a:t>трейлер</a:t>
            </a:r>
            <a:r>
              <a:rPr lang="en-US" sz="1200" b="1">
                <a:cs typeface="Times New Roman" pitchFamily="18" charset="0"/>
              </a:rPr>
              <a:t> </a:t>
            </a:r>
            <a:r>
              <a:rPr lang="ru-RU" sz="1200" b="1">
                <a:cs typeface="Times New Roman" pitchFamily="18" charset="0"/>
              </a:rPr>
              <a:t>аутентификации</a:t>
            </a:r>
            <a:endParaRPr lang="en-GB" sz="1200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IPSec</a:t>
            </a:r>
            <a:endParaRPr lang="ru-RU" sz="3200" dirty="0"/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4067175" y="1785938"/>
            <a:ext cx="1647825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400" b="1" dirty="0">
                <a:cs typeface="Times New Roman" pitchFamily="18" charset="0"/>
              </a:rPr>
              <a:t>Исходный </a:t>
            </a:r>
            <a:r>
              <a:rPr lang="en-GB" sz="1400" b="1" dirty="0">
                <a:cs typeface="Times New Roman" pitchFamily="18" charset="0"/>
              </a:rPr>
              <a:t>IP         </a:t>
            </a:r>
            <a:r>
              <a:rPr lang="ru-RU" sz="1400" b="1" dirty="0">
                <a:cs typeface="Times New Roman" pitchFamily="18" charset="0"/>
              </a:rPr>
              <a:t>заголовок</a:t>
            </a:r>
            <a:endParaRPr lang="en-GB" sz="1400" b="1" dirty="0">
              <a:cs typeface="Times New Roman" pitchFamily="18" charset="0"/>
            </a:endParaRP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6715125" y="1785938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kern="0" dirty="0">
                <a:cs typeface="Times New Roman" pitchFamily="18" charset="0"/>
              </a:rPr>
              <a:t>Данные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5715000" y="1785938"/>
            <a:ext cx="1000125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400" b="1">
                <a:cs typeface="Times New Roman" pitchFamily="18" charset="0"/>
              </a:rPr>
              <a:t>L4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571500" y="1785938"/>
            <a:ext cx="307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1" dirty="0">
                <a:cs typeface="Times New Roman" pitchFamily="18" charset="0"/>
              </a:rPr>
              <a:t>Исходный заголовок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79388" y="3429000"/>
            <a:ext cx="714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cs typeface="Times New Roman" pitchFamily="18" charset="0"/>
              </a:rPr>
              <a:t>AH</a:t>
            </a:r>
            <a:endParaRPr lang="ru-RU" sz="1800" b="1">
              <a:cs typeface="Times New Roman" pitchFamily="18" charset="0"/>
            </a:endParaRP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179388" y="5157788"/>
            <a:ext cx="714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cs typeface="Times New Roman" pitchFamily="18" charset="0"/>
              </a:rPr>
              <a:t>ESP</a:t>
            </a:r>
            <a:endParaRPr lang="ru-RU" sz="1800" b="1">
              <a:cs typeface="Times New Roman" pitchFamily="18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428875" y="2643188"/>
            <a:ext cx="335756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>
                <a:cs typeface="Times New Roman" pitchFamily="18" charset="0"/>
              </a:rPr>
              <a:t>Туннельный режим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2987675" y="3429000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cs typeface="Times New Roman" pitchFamily="18" charset="0"/>
              </a:rPr>
              <a:t>AH  </a:t>
            </a:r>
            <a:r>
              <a:rPr lang="ru-RU" sz="1400" b="1" kern="0" dirty="0">
                <a:cs typeface="Times New Roman" pitchFamily="18" charset="0"/>
              </a:rPr>
              <a:t>заголовок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6715125" y="3429000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kern="0" dirty="0">
                <a:cs typeface="Times New Roman" pitchFamily="18" charset="0"/>
              </a:rPr>
              <a:t>Данные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979613" y="3429000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cs typeface="Times New Roman" pitchFamily="18" charset="0"/>
              </a:rPr>
              <a:t>IPsec IP </a:t>
            </a:r>
            <a:r>
              <a:rPr lang="ru-RU" sz="1400" b="1" kern="0" dirty="0">
                <a:cs typeface="Times New Roman" pitchFamily="18" charset="0"/>
              </a:rPr>
              <a:t>заголовок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5643563" y="3429000"/>
            <a:ext cx="1071562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400" b="1">
                <a:cs typeface="Times New Roman" pitchFamily="18" charset="0"/>
              </a:rPr>
              <a:t>L4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979613" y="4071938"/>
            <a:ext cx="6092825" cy="4762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6200000" flipV="1">
            <a:off x="7965281" y="3964782"/>
            <a:ext cx="214313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6200000" flipV="1">
            <a:off x="1872456" y="3967957"/>
            <a:ext cx="214313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73"/>
          <p:cNvSpPr txBox="1">
            <a:spLocks noChangeArrowheads="1"/>
          </p:cNvSpPr>
          <p:nvPr/>
        </p:nvSpPr>
        <p:spPr bwMode="auto">
          <a:xfrm>
            <a:off x="4071938" y="3929063"/>
            <a:ext cx="2428875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800" b="1" dirty="0">
                <a:cs typeface="Times New Roman" pitchFamily="18" charset="0"/>
              </a:rPr>
              <a:t>Аутентифицировано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900113" y="5072063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cs typeface="Times New Roman" pitchFamily="18" charset="0"/>
              </a:rPr>
              <a:t>IPsec IP </a:t>
            </a:r>
            <a:r>
              <a:rPr lang="ru-RU" sz="1400" b="1" kern="0" dirty="0">
                <a:cs typeface="Times New Roman" pitchFamily="18" charset="0"/>
              </a:rPr>
              <a:t>заголовок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1908175" y="5072063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cs typeface="Times New Roman" pitchFamily="18" charset="0"/>
              </a:rPr>
              <a:t>ESP </a:t>
            </a:r>
            <a:r>
              <a:rPr lang="ru-RU" sz="1400" b="1" kern="0" dirty="0">
                <a:cs typeface="Times New Roman" pitchFamily="18" charset="0"/>
              </a:rPr>
              <a:t>заголовок</a:t>
            </a:r>
            <a:endParaRPr lang="en-GB" sz="1400" b="1" kern="0" dirty="0">
              <a:cs typeface="Times New Roman" pitchFamily="18" charset="0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427538" y="5072063"/>
            <a:ext cx="862012" cy="428625"/>
          </a:xfrm>
          <a:prstGeom prst="rect">
            <a:avLst/>
          </a:prstGeom>
          <a:solidFill>
            <a:srgbClr val="FAD48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400" b="1">
                <a:cs typeface="Times New Roman" pitchFamily="18" charset="0"/>
              </a:rPr>
              <a:t>L4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5292725" y="5072063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kern="0" dirty="0">
                <a:cs typeface="Times New Roman" pitchFamily="18" charset="0"/>
              </a:rPr>
              <a:t>Данные</a:t>
            </a:r>
            <a:endParaRPr lang="en-GB" sz="1400" b="1" kern="0" dirty="0"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2916238" y="5734050"/>
            <a:ext cx="4679950" cy="0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6200000" flipV="1">
            <a:off x="2809082" y="5626894"/>
            <a:ext cx="21431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V="1">
            <a:off x="2953544" y="5179219"/>
            <a:ext cx="214312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979613" y="5949950"/>
            <a:ext cx="5616575" cy="0"/>
          </a:xfrm>
          <a:prstGeom prst="line">
            <a:avLst/>
          </a:prstGeom>
          <a:ln w="28575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 flipH="1" flipV="1">
            <a:off x="1658143" y="5695157"/>
            <a:ext cx="500063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7346156" y="5695157"/>
            <a:ext cx="500063" cy="0"/>
          </a:xfrm>
          <a:prstGeom prst="line">
            <a:avLst/>
          </a:prstGeom>
          <a:ln w="158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89"/>
          <p:cNvSpPr txBox="1">
            <a:spLocks noChangeArrowheads="1"/>
          </p:cNvSpPr>
          <p:nvPr/>
        </p:nvSpPr>
        <p:spPr bwMode="auto">
          <a:xfrm>
            <a:off x="4067175" y="5857875"/>
            <a:ext cx="2500313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600" b="1" dirty="0">
                <a:cs typeface="Times New Roman" pitchFamily="18" charset="0"/>
              </a:rPr>
              <a:t>Аутентифицировано</a:t>
            </a:r>
          </a:p>
        </p:txBody>
      </p:sp>
      <p:sp>
        <p:nvSpPr>
          <p:cNvPr id="29" name="TextBox 90"/>
          <p:cNvSpPr txBox="1">
            <a:spLocks noChangeArrowheads="1"/>
          </p:cNvSpPr>
          <p:nvPr/>
        </p:nvSpPr>
        <p:spPr bwMode="auto">
          <a:xfrm>
            <a:off x="4852988" y="5572125"/>
            <a:ext cx="1714500" cy="28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lvl="1" algn="ctr">
              <a:spcBef>
                <a:spcPts val="600"/>
              </a:spcBef>
              <a:buClr>
                <a:srgbClr val="0070C0"/>
              </a:buClr>
            </a:pPr>
            <a:r>
              <a:rPr lang="ru-RU" sz="1800" b="1" dirty="0">
                <a:cs typeface="Times New Roman" pitchFamily="18" charset="0"/>
              </a:rPr>
              <a:t>Зашифровано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4003675" y="3429000"/>
            <a:ext cx="1647825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400" b="1">
                <a:cs typeface="Times New Roman" pitchFamily="18" charset="0"/>
              </a:rPr>
              <a:t>Исходный </a:t>
            </a:r>
            <a:r>
              <a:rPr lang="en-GB" sz="1400" b="1">
                <a:cs typeface="Times New Roman" pitchFamily="18" charset="0"/>
              </a:rPr>
              <a:t>IP         </a:t>
            </a:r>
            <a:r>
              <a:rPr lang="ru-RU" sz="1400" b="1">
                <a:cs typeface="Times New Roman" pitchFamily="18" charset="0"/>
              </a:rPr>
              <a:t>заголовок</a:t>
            </a:r>
            <a:endParaRPr lang="en-GB" sz="1400" b="1">
              <a:cs typeface="Times New Roman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2916238" y="5072063"/>
            <a:ext cx="1511300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ru-RU" sz="1400" b="1">
                <a:cs typeface="Times New Roman" pitchFamily="18" charset="0"/>
              </a:rPr>
              <a:t>Исходный </a:t>
            </a:r>
            <a:r>
              <a:rPr lang="en-GB" sz="1400" b="1">
                <a:cs typeface="Times New Roman" pitchFamily="18" charset="0"/>
              </a:rPr>
              <a:t>IP         </a:t>
            </a:r>
            <a:r>
              <a:rPr lang="ru-RU" sz="1400" b="1">
                <a:cs typeface="Times New Roman" pitchFamily="18" charset="0"/>
              </a:rPr>
              <a:t>заголовок</a:t>
            </a:r>
            <a:endParaRPr lang="en-GB" sz="1400" b="1">
              <a:cs typeface="Times New Roman" pitchFamily="18" charset="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59563" y="5072063"/>
            <a:ext cx="935037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400" b="1">
                <a:cs typeface="Times New Roman" pitchFamily="18" charset="0"/>
              </a:rPr>
              <a:t>ESP </a:t>
            </a:r>
            <a:r>
              <a:rPr lang="ru-RU" sz="1400" b="1">
                <a:cs typeface="Times New Roman" pitchFamily="18" charset="0"/>
              </a:rPr>
              <a:t>трейлер</a:t>
            </a:r>
            <a:endParaRPr lang="en-GB" sz="1400" b="1">
              <a:cs typeface="Times New Roman" pitchFamily="18" charset="0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572396" y="5072074"/>
            <a:ext cx="1187450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GB" sz="1000" b="1" dirty="0">
                <a:cs typeface="Times New Roman" pitchFamily="18" charset="0"/>
              </a:rPr>
              <a:t>ESP </a:t>
            </a:r>
            <a:r>
              <a:rPr lang="ru-RU" sz="1000" b="1" dirty="0">
                <a:cs typeface="Times New Roman" pitchFamily="18" charset="0"/>
              </a:rPr>
              <a:t>трейлер</a:t>
            </a:r>
            <a:r>
              <a:rPr lang="en-US" sz="1000" b="1" dirty="0">
                <a:cs typeface="Times New Roman" pitchFamily="18" charset="0"/>
              </a:rPr>
              <a:t> </a:t>
            </a:r>
            <a:r>
              <a:rPr lang="ru-RU" sz="1000" b="1" dirty="0">
                <a:cs typeface="Times New Roman" pitchFamily="18" charset="0"/>
              </a:rPr>
              <a:t>аутентификации</a:t>
            </a:r>
            <a:endParaRPr lang="en-GB" sz="1000" b="1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IPSec.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Примеры использования режимов </a:t>
            </a:r>
            <a:br>
              <a:rPr lang="ru-RU" dirty="0"/>
            </a:b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rot="5400000">
            <a:off x="821531" y="4179094"/>
            <a:ext cx="150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rot="10800000">
            <a:off x="1214438" y="3643313"/>
            <a:ext cx="357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rot="10800000">
            <a:off x="1214438" y="4643438"/>
            <a:ext cx="357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357813" y="1785938"/>
            <a:ext cx="1143000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latin typeface="+mj-lt"/>
              </a:rPr>
              <a:t>ESP </a:t>
            </a:r>
            <a:r>
              <a:rPr lang="ru-RU" sz="1600" b="1" kern="0" dirty="0">
                <a:latin typeface="+mj-lt"/>
              </a:rPr>
              <a:t>заголовок</a:t>
            </a:r>
            <a:endParaRPr lang="en-GB" sz="1600" b="1" kern="0" dirty="0">
              <a:latin typeface="+mj-lt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4357688" y="1785938"/>
            <a:ext cx="1000125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latin typeface="+mj-lt"/>
              </a:rPr>
              <a:t>IP         </a:t>
            </a:r>
            <a:r>
              <a:rPr lang="ru-RU" sz="1600" b="1" kern="0" dirty="0">
                <a:latin typeface="+mj-lt"/>
              </a:rPr>
              <a:t>заголовок</a:t>
            </a:r>
            <a:endParaRPr lang="en-GB" sz="1600" b="1" kern="0" dirty="0">
              <a:latin typeface="+mj-lt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6500813" y="1785938"/>
            <a:ext cx="1357312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kern="0" dirty="0">
                <a:latin typeface="+mj-lt"/>
              </a:rPr>
              <a:t>Данные</a:t>
            </a:r>
            <a:endParaRPr lang="en-GB" sz="1600" b="1" kern="0" dirty="0">
              <a:latin typeface="+mj-lt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3714750" y="5572125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latin typeface="+mj-lt"/>
              </a:rPr>
              <a:t>IPsec IP </a:t>
            </a:r>
            <a:r>
              <a:rPr lang="ru-RU" sz="1600" b="1" kern="0" dirty="0">
                <a:latin typeface="+mj-lt"/>
              </a:rPr>
              <a:t>заголовок</a:t>
            </a:r>
            <a:endParaRPr lang="en-GB" sz="1600" b="1" kern="0" dirty="0">
              <a:latin typeface="+mj-lt"/>
            </a:endParaRP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714875" y="5572125"/>
            <a:ext cx="1000125" cy="428625"/>
          </a:xfrm>
          <a:prstGeom prst="rect">
            <a:avLst/>
          </a:prstGeom>
          <a:solidFill>
            <a:srgbClr val="FE848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latin typeface="+mj-lt"/>
              </a:rPr>
              <a:t>ESP </a:t>
            </a:r>
            <a:r>
              <a:rPr lang="ru-RU" sz="1600" b="1" kern="0" dirty="0">
                <a:latin typeface="+mj-lt"/>
              </a:rPr>
              <a:t>заголовок</a:t>
            </a:r>
            <a:endParaRPr lang="en-GB" sz="1600" b="1" kern="0" dirty="0">
              <a:latin typeface="+mj-lt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5715000" y="5572125"/>
            <a:ext cx="1000125" cy="428625"/>
          </a:xfrm>
          <a:prstGeom prst="rect">
            <a:avLst/>
          </a:prstGeom>
          <a:solidFill>
            <a:srgbClr val="A5DDB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latin typeface="+mj-lt"/>
              </a:rPr>
              <a:t>IP         </a:t>
            </a:r>
            <a:r>
              <a:rPr lang="ru-RU" sz="1600" b="1" kern="0" dirty="0">
                <a:latin typeface="+mj-lt"/>
              </a:rPr>
              <a:t>заголовок</a:t>
            </a:r>
            <a:endParaRPr lang="en-GB" sz="1600" b="1" kern="0" dirty="0">
              <a:latin typeface="+mj-lt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6715125" y="5572125"/>
            <a:ext cx="1357313" cy="428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kern="0" dirty="0">
                <a:latin typeface="+mj-lt"/>
              </a:rPr>
              <a:t>Данные</a:t>
            </a:r>
            <a:endParaRPr lang="en-GB" sz="1600" b="1" kern="0" dirty="0">
              <a:latin typeface="+mj-lt"/>
            </a:endParaRPr>
          </a:p>
        </p:txBody>
      </p:sp>
      <p:pic>
        <p:nvPicPr>
          <p:cNvPr id="14" name="Picture 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5" y="3071813"/>
            <a:ext cx="22860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786063" y="3876675"/>
            <a:ext cx="500062" cy="17463"/>
          </a:xfrm>
          <a:prstGeom prst="line">
            <a:avLst/>
          </a:prstGeom>
          <a:ln w="158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714750" y="3641725"/>
            <a:ext cx="1571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dirty="0">
                <a:latin typeface="Century Schoolbook" pitchFamily="18" charset="0"/>
              </a:rPr>
              <a:t>Internet</a:t>
            </a:r>
            <a:r>
              <a:rPr lang="ru-RU" sz="1600" b="1" dirty="0">
                <a:latin typeface="Century Schoolbook" pitchFamily="18" charset="0"/>
              </a:rPr>
              <a:t> или Сеть оператора</a:t>
            </a:r>
            <a:endParaRPr lang="en-US" sz="1600" b="1" dirty="0">
              <a:latin typeface="Century Schoolbook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000250" y="4214813"/>
            <a:ext cx="10001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>
                <a:latin typeface="Century Schoolbook" pitchFamily="18" charset="0"/>
              </a:rPr>
              <a:t>IPsec VPN </a:t>
            </a:r>
            <a:r>
              <a:rPr lang="ru-RU" sz="1600" b="1">
                <a:latin typeface="Century Schoolbook" pitchFamily="18" charset="0"/>
              </a:rPr>
              <a:t>Шлюз</a:t>
            </a:r>
            <a:r>
              <a:rPr lang="en-US" sz="1600" b="1">
                <a:latin typeface="Century Schoolbook" pitchFamily="18" charset="0"/>
              </a:rPr>
              <a:t> 1</a:t>
            </a:r>
            <a:endParaRPr lang="en-US" sz="1600">
              <a:latin typeface="Century Schoolbook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5572125" y="3894138"/>
            <a:ext cx="1000125" cy="3175"/>
          </a:xfrm>
          <a:prstGeom prst="line">
            <a:avLst/>
          </a:prstGeom>
          <a:ln w="158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63" y="3609975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929313" y="4222750"/>
            <a:ext cx="10001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>
                <a:latin typeface="Century Schoolbook" pitchFamily="18" charset="0"/>
              </a:rPr>
              <a:t>IPsec VPN </a:t>
            </a:r>
            <a:r>
              <a:rPr lang="ru-RU" sz="1600" b="1">
                <a:latin typeface="Century Schoolbook" pitchFamily="18" charset="0"/>
              </a:rPr>
              <a:t>Шлюз</a:t>
            </a:r>
            <a:r>
              <a:rPr lang="en-US" sz="1600" b="1">
                <a:latin typeface="Century Schoolbook" pitchFamily="18" charset="0"/>
              </a:rPr>
              <a:t> 2</a:t>
            </a:r>
            <a:endParaRPr lang="en-US" sz="1600">
              <a:latin typeface="Century Schoolbook" pitchFamily="18" charset="0"/>
            </a:endParaRPr>
          </a:p>
        </p:txBody>
      </p:sp>
      <p:pic>
        <p:nvPicPr>
          <p:cNvPr id="21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88" y="3643313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714375" y="1844675"/>
            <a:ext cx="2928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Транспортный режим</a:t>
            </a: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714375" y="5630863"/>
            <a:ext cx="2928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Туннельный режим</a:t>
            </a:r>
          </a:p>
        </p:txBody>
      </p:sp>
      <p:pic>
        <p:nvPicPr>
          <p:cNvPr id="24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3214688"/>
            <a:ext cx="733425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3" y="4195763"/>
            <a:ext cx="733425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1571625" y="3929063"/>
            <a:ext cx="642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643688" y="3929063"/>
            <a:ext cx="1000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2" descr="File Server_Updated20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13" y="3454400"/>
            <a:ext cx="5715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571500" y="2786063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 flipH="1" flipV="1">
            <a:off x="7643813" y="2786063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 flipH="1" flipV="1">
            <a:off x="2214563" y="5000625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 flipH="1" flipV="1">
            <a:off x="6143625" y="5000625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857250" y="2786063"/>
            <a:ext cx="7072313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500313" y="5072063"/>
            <a:ext cx="3929062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VPN SSL (Secure Sockets Layer)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Протокол уровня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L5-L7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Предоставляет доступ к корпоративной сети с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браузера или другого приложения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Не требует инсталляции и конфигурирования клиента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Clientless VPN SSL.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требует клиента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Client-based VPN SSL. VPN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клиент автоматически загружается с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концентратора</a:t>
            </a:r>
          </a:p>
          <a:p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72938"/>
            <a:ext cx="7772400" cy="6812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Протокол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SSL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buNone/>
            </a:pP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4" descr="sslProtocol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16432"/>
            <a:ext cx="4096899" cy="276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3212976"/>
            <a:ext cx="91440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Handshake Protocol</a:t>
            </a:r>
            <a:r>
              <a:rPr lang="ru-RU" sz="1400" b="1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(протокол установки связи) позволяет серверу и клиенту</a:t>
            </a:r>
            <a:endParaRPr lang="en-US" sz="1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dirty="0">
                <a:latin typeface="Times New Roman" pitchFamily="18" charset="0"/>
              </a:rPr>
              <a:t> согласовать версию протокола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dirty="0">
                <a:latin typeface="Times New Roman" pitchFamily="18" charset="0"/>
              </a:rPr>
              <a:t> аутентифицировать друг друга с использованием криптографии с открытым ключом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dirty="0">
                <a:latin typeface="Times New Roman" pitchFamily="18" charset="0"/>
              </a:rPr>
              <a:t> договориться об алгоритмах шифрования и криптографических ключах. Криптографические операции</a:t>
            </a:r>
            <a:r>
              <a:rPr lang="en-US" sz="1400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цифровая подпись, поточное шифрование, блочное шифрование, шифрование открытым ключом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cs typeface="Times New Roman" pitchFamily="18" charset="0"/>
              </a:rPr>
              <a:t>SSL Record Protocol. </a:t>
            </a:r>
            <a:r>
              <a:rPr lang="ru-RU" sz="1400" b="1" dirty="0">
                <a:cs typeface="Times New Roman" pitchFamily="18" charset="0"/>
              </a:rPr>
              <a:t> </a:t>
            </a:r>
            <a:r>
              <a:rPr lang="ru-RU" sz="1400" dirty="0"/>
              <a:t>Определяет формат передачи данных</a:t>
            </a:r>
            <a:endParaRPr lang="en-US" sz="1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 </a:t>
            </a:r>
            <a:r>
              <a:rPr lang="ru-RU" sz="1400" dirty="0"/>
              <a:t>получает данные от уровня приложения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dirty="0"/>
              <a:t> фрагментирует/собирает данные в блоки (2</a:t>
            </a:r>
            <a:r>
              <a:rPr lang="en-US" sz="1400" dirty="0"/>
              <a:t>^14</a:t>
            </a:r>
            <a:r>
              <a:rPr lang="ru-RU" sz="1400" dirty="0"/>
              <a:t> байта версия 3.0)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 </a:t>
            </a:r>
            <a:r>
              <a:rPr lang="ru-RU" sz="1400" dirty="0"/>
              <a:t>упаковывает/распаковывает данные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1400" dirty="0"/>
              <a:t> шифрует данные и устанавливает </a:t>
            </a:r>
            <a:r>
              <a:rPr lang="ru-RU" sz="1400" dirty="0" err="1"/>
              <a:t>аутентификационный</a:t>
            </a:r>
            <a:r>
              <a:rPr lang="ru-RU" sz="1400" dirty="0"/>
              <a:t> код сообщения (</a:t>
            </a:r>
            <a:r>
              <a:rPr lang="en-US" sz="1400" dirty="0"/>
              <a:t>message authentication code – MAC)</a:t>
            </a:r>
            <a:r>
              <a:rPr lang="ru-RU" sz="1400" dirty="0"/>
              <a:t>, для обеспечения контроля целостности сообщения </a:t>
            </a:r>
          </a:p>
          <a:p>
            <a:pPr>
              <a:spcBef>
                <a:spcPct val="50000"/>
              </a:spcBef>
            </a:pPr>
            <a:endParaRPr lang="ru-RU" sz="1400" b="1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VPN SSL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. Как работает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28092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	</a:t>
            </a:r>
          </a:p>
          <a:p>
            <a:pPr algn="just"/>
            <a:r>
              <a:rPr lang="ru-RU" sz="2000" dirty="0"/>
              <a:t>	Удаленный пользователь инициирует соединение SSL VPN, направляя браузер на шлюз SSL VPN, который может быть специализированным устройством или сервером с программой SSL VPN, такой как 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Forefront</a:t>
            </a:r>
            <a:r>
              <a:rPr lang="ru-RU" sz="2000" dirty="0"/>
              <a:t> </a:t>
            </a:r>
            <a:r>
              <a:rPr lang="ru-RU" sz="2000" dirty="0" err="1"/>
              <a:t>Unified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Gateway</a:t>
            </a:r>
            <a:r>
              <a:rPr lang="ru-RU" sz="2000" dirty="0"/>
              <a:t> (UAG) 2010. </a:t>
            </a:r>
          </a:p>
          <a:p>
            <a:pPr algn="just"/>
            <a:r>
              <a:rPr lang="ru-RU" sz="2000" dirty="0"/>
              <a:t>	Соединение шифруется с использованием протокола SSL/TLS, и в результате могут применяться различные механизмы проверки подлинности, поддерживаемые SSL. Проверка подлинности пользователей в SSL VPN может выполняться через существующую инфраструктуру каталогов, будь то </a:t>
            </a:r>
            <a:r>
              <a:rPr lang="ru-RU" sz="2000" dirty="0" err="1"/>
              <a:t>Active</a:t>
            </a:r>
            <a:r>
              <a:rPr lang="ru-RU" sz="2000" dirty="0"/>
              <a:t> </a:t>
            </a:r>
            <a:r>
              <a:rPr lang="ru-RU" sz="2000" dirty="0" err="1"/>
              <a:t>Directory</a:t>
            </a:r>
            <a:r>
              <a:rPr lang="ru-RU" sz="2000" dirty="0"/>
              <a:t> (AD) или открытый стандарт </a:t>
            </a:r>
            <a:r>
              <a:rPr lang="ru-RU" sz="2000" dirty="0" err="1"/>
              <a:t>Lightweight</a:t>
            </a:r>
            <a:r>
              <a:rPr lang="ru-RU" sz="2000" dirty="0"/>
              <a:t> </a:t>
            </a:r>
            <a:r>
              <a:rPr lang="ru-RU" sz="2000" dirty="0" err="1"/>
              <a:t>Directory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 (LDAP). В результате пользователям не приходится запоминать дополнительный пароль и исключается одна из точек входа, добавление/удаление которой нужно отслеживать.</a:t>
            </a:r>
          </a:p>
          <a:p>
            <a:pPr algn="just"/>
            <a:r>
              <a:rPr lang="ru-RU" sz="2000" dirty="0"/>
              <a:t>	После того как пользователь начинает сеанс браузера SSL VPN, шлюз SSL VPN играет роль посредника для трафика HTTP и HTTP </a:t>
            </a:r>
            <a:r>
              <a:rPr lang="ru-RU" sz="2000" dirty="0" err="1"/>
              <a:t>Secure</a:t>
            </a:r>
            <a:r>
              <a:rPr lang="ru-RU" sz="2000" dirty="0"/>
              <a:t> (HTTPS), поступающего в сеть компании.</a:t>
            </a:r>
          </a:p>
          <a:p>
            <a:endParaRPr lang="ru-RU" sz="1400" dirty="0"/>
          </a:p>
          <a:p>
            <a:endParaRPr lang="ru-RU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Технологии защиты трафика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41475"/>
            <a:ext cx="8964613" cy="2003425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Защита информации в процессе ее передачи по туннелю VPN основана: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 на аутентификации взаимодействующих сторон;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 криптографическом закрытии (шифровании) передаваемых данных;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 проверке подлинности и целостности доставляемой информации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Криптографические алгоритмы</a:t>
            </a:r>
          </a:p>
        </p:txBody>
      </p:sp>
      <p:grpSp>
        <p:nvGrpSpPr>
          <p:cNvPr id="2" name="Organization Chart 11">
            <a:extLst>
              <a:ext uri="{FF2B5EF4-FFF2-40B4-BE49-F238E27FC236}">
                <a16:creationId xmlns:a16="http://schemas.microsoft.com/office/drawing/2014/main" id="{D3763FF9-91AF-4117-AA44-3D315F452F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536" y="1268760"/>
            <a:ext cx="7956376" cy="4941168"/>
            <a:chOff x="431" y="1025"/>
            <a:chExt cx="3886" cy="2016"/>
          </a:xfrm>
        </p:grpSpPr>
        <p:cxnSp>
          <p:nvCxnSpPr>
            <p:cNvPr id="3076" name="_s3076">
              <a:extLst>
                <a:ext uri="{FF2B5EF4-FFF2-40B4-BE49-F238E27FC236}">
                  <a16:creationId xmlns:a16="http://schemas.microsoft.com/office/drawing/2014/main" id="{A0912095-069B-4F99-9036-07D5073E6807}"/>
                </a:ext>
              </a:extLst>
            </p:cNvPr>
            <p:cNvCxnSpPr>
              <a:cxnSpLocks noChangeShapeType="1"/>
              <a:stCxn id="12" idx="1"/>
              <a:endCxn id="8" idx="2"/>
            </p:cNvCxnSpPr>
            <p:nvPr/>
          </p:nvCxnSpPr>
          <p:spPr bwMode="auto">
            <a:xfrm rot="10800000">
              <a:off x="1872" y="2177"/>
              <a:ext cx="143" cy="720"/>
            </a:xfrm>
            <a:prstGeom prst="bentConnector2">
              <a:avLst/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" name="_s3077">
              <a:extLst>
                <a:ext uri="{FF2B5EF4-FFF2-40B4-BE49-F238E27FC236}">
                  <a16:creationId xmlns:a16="http://schemas.microsoft.com/office/drawing/2014/main" id="{B583F079-09B6-473F-9093-D47A4B0F16C8}"/>
                </a:ext>
              </a:extLst>
            </p:cNvPr>
            <p:cNvCxnSpPr>
              <a:cxnSpLocks noChangeShapeType="1"/>
              <a:stCxn id="11" idx="1"/>
              <a:endCxn id="8" idx="2"/>
            </p:cNvCxnSpPr>
            <p:nvPr/>
          </p:nvCxnSpPr>
          <p:spPr bwMode="auto">
            <a:xfrm rot="10800000">
              <a:off x="1872" y="2177"/>
              <a:ext cx="135" cy="276"/>
            </a:xfrm>
            <a:prstGeom prst="bentConnector2">
              <a:avLst/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8" name="_s3078">
              <a:extLst>
                <a:ext uri="{FF2B5EF4-FFF2-40B4-BE49-F238E27FC236}">
                  <a16:creationId xmlns:a16="http://schemas.microsoft.com/office/drawing/2014/main" id="{3E31DA09-C6C7-4796-BFF4-833BBCDFFADF}"/>
                </a:ext>
              </a:extLst>
            </p:cNvPr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5400000" flipH="1">
              <a:off x="3565" y="1568"/>
              <a:ext cx="138" cy="504"/>
            </a:xfrm>
            <a:prstGeom prst="bentConnector3">
              <a:avLst>
                <a:gd name="adj1" fmla="val 32000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9" name="_s3079">
              <a:extLst>
                <a:ext uri="{FF2B5EF4-FFF2-40B4-BE49-F238E27FC236}">
                  <a16:creationId xmlns:a16="http://schemas.microsoft.com/office/drawing/2014/main" id="{737026AB-66A7-49F5-8494-05B1DA0FBB3B}"/>
                </a:ext>
              </a:extLst>
            </p:cNvPr>
            <p:cNvCxnSpPr>
              <a:cxnSpLocks noChangeShapeType="1"/>
              <a:stCxn id="9" idx="0"/>
              <a:endCxn id="6" idx="2"/>
            </p:cNvCxnSpPr>
            <p:nvPr/>
          </p:nvCxnSpPr>
          <p:spPr bwMode="auto">
            <a:xfrm rot="16200000">
              <a:off x="3062" y="1568"/>
              <a:ext cx="138" cy="503"/>
            </a:xfrm>
            <a:prstGeom prst="bentConnector3">
              <a:avLst>
                <a:gd name="adj1" fmla="val 32000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0" name="_s3080">
              <a:extLst>
                <a:ext uri="{FF2B5EF4-FFF2-40B4-BE49-F238E27FC236}">
                  <a16:creationId xmlns:a16="http://schemas.microsoft.com/office/drawing/2014/main" id="{B2E942BE-600F-46A7-8020-16AA2B6DD8EA}"/>
                </a:ext>
              </a:extLst>
            </p:cNvPr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5400000" flipH="1">
              <a:off x="1803" y="1819"/>
              <a:ext cx="138" cy="1"/>
            </a:xfrm>
            <a:prstGeom prst="bentConnector3">
              <a:avLst>
                <a:gd name="adj1" fmla="val 32000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" name="_s3081">
              <a:extLst>
                <a:ext uri="{FF2B5EF4-FFF2-40B4-BE49-F238E27FC236}">
                  <a16:creationId xmlns:a16="http://schemas.microsoft.com/office/drawing/2014/main" id="{20754506-AE76-4129-96BF-FE905C55B9D0}"/>
                </a:ext>
              </a:extLst>
            </p:cNvPr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795" y="1819"/>
              <a:ext cx="138" cy="1"/>
            </a:xfrm>
            <a:prstGeom prst="straightConnector1">
              <a:avLst/>
            </a:prstGeom>
            <a:noFill/>
            <a:ln w="28575">
              <a:solidFill>
                <a:srgbClr val="541C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_s3082">
              <a:extLst>
                <a:ext uri="{FF2B5EF4-FFF2-40B4-BE49-F238E27FC236}">
                  <a16:creationId xmlns:a16="http://schemas.microsoft.com/office/drawing/2014/main" id="{40261259-5E1F-4B91-8148-0CCC9BC11A0A}"/>
                </a:ext>
              </a:extLst>
            </p:cNvPr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2686" y="756"/>
              <a:ext cx="132" cy="1260"/>
            </a:xfrm>
            <a:prstGeom prst="bentConnector3">
              <a:avLst>
                <a:gd name="adj1" fmla="val 33644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_s3083">
              <a:extLst>
                <a:ext uri="{FF2B5EF4-FFF2-40B4-BE49-F238E27FC236}">
                  <a16:creationId xmlns:a16="http://schemas.microsoft.com/office/drawing/2014/main" id="{B58DFDB6-1704-4F3D-9EA2-648484B85A54}"/>
                </a:ext>
              </a:extLst>
            </p:cNvPr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1931" y="1260"/>
              <a:ext cx="132" cy="251"/>
            </a:xfrm>
            <a:prstGeom prst="bentConnector3">
              <a:avLst>
                <a:gd name="adj1" fmla="val 33644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4" name="_s3084">
              <a:extLst>
                <a:ext uri="{FF2B5EF4-FFF2-40B4-BE49-F238E27FC236}">
                  <a16:creationId xmlns:a16="http://schemas.microsoft.com/office/drawing/2014/main" id="{E8B7CA00-8371-4E49-B48B-7E3AA78F2D91}"/>
                </a:ext>
              </a:extLst>
            </p:cNvPr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427" y="756"/>
              <a:ext cx="132" cy="1259"/>
            </a:xfrm>
            <a:prstGeom prst="bentConnector3">
              <a:avLst>
                <a:gd name="adj1" fmla="val 33644"/>
              </a:avLst>
            </a:prstGeom>
            <a:noFill/>
            <a:ln w="28575">
              <a:solidFill>
                <a:srgbClr val="541C0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3085">
              <a:extLst>
                <a:ext uri="{FF2B5EF4-FFF2-40B4-BE49-F238E27FC236}">
                  <a16:creationId xmlns:a16="http://schemas.microsoft.com/office/drawing/2014/main" id="{573DFC8E-9124-4BF7-9ABF-7B83B720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02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E59174"/>
            </a:solidFill>
            <a:ln w="38100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Алгоритмы</a:t>
              </a:r>
            </a:p>
          </p:txBody>
        </p:sp>
        <p:sp>
          <p:nvSpPr>
            <p:cNvPr id="4" name="_s3086">
              <a:extLst>
                <a:ext uri="{FF2B5EF4-FFF2-40B4-BE49-F238E27FC236}">
                  <a16:creationId xmlns:a16="http://schemas.microsoft.com/office/drawing/2014/main" id="{7288C4D4-D02E-47CB-95C9-1192B2D4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5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Бесключевые</a:t>
              </a:r>
            </a:p>
          </p:txBody>
        </p:sp>
        <p:sp>
          <p:nvSpPr>
            <p:cNvPr id="5" name="_s3087">
              <a:extLst>
                <a:ext uri="{FF2B5EF4-FFF2-40B4-BE49-F238E27FC236}">
                  <a16:creationId xmlns:a16="http://schemas.microsoft.com/office/drawing/2014/main" id="{EE2AB1CD-9E66-4CA0-B959-7DB53F86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45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Одноключевые</a:t>
              </a:r>
            </a:p>
          </p:txBody>
        </p:sp>
        <p:sp>
          <p:nvSpPr>
            <p:cNvPr id="6" name="_s3088">
              <a:extLst>
                <a:ext uri="{FF2B5EF4-FFF2-40B4-BE49-F238E27FC236}">
                  <a16:creationId xmlns:a16="http://schemas.microsoft.com/office/drawing/2014/main" id="{5B93E214-F0C6-433E-9CD9-9FA8B8A18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45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Двухключевые</a:t>
              </a:r>
            </a:p>
          </p:txBody>
        </p:sp>
        <p:sp>
          <p:nvSpPr>
            <p:cNvPr id="7" name="_s3089">
              <a:extLst>
                <a:ext uri="{FF2B5EF4-FFF2-40B4-BE49-F238E27FC236}">
                  <a16:creationId xmlns:a16="http://schemas.microsoft.com/office/drawing/2014/main" id="{C4154A5F-78D9-4F9D-B829-74998F11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89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34215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Хэширование</a:t>
              </a:r>
            </a:p>
          </p:txBody>
        </p:sp>
        <p:sp>
          <p:nvSpPr>
            <p:cNvPr id="8" name="_s3090">
              <a:extLst>
                <a:ext uri="{FF2B5EF4-FFF2-40B4-BE49-F238E27FC236}">
                  <a16:creationId xmlns:a16="http://schemas.microsoft.com/office/drawing/2014/main" id="{4593CCA0-2684-47B0-BA7C-D2F114B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89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34215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Симметричное</a:t>
              </a:r>
            </a:p>
          </p:txBody>
        </p:sp>
        <p:sp>
          <p:nvSpPr>
            <p:cNvPr id="9" name="_s3091">
              <a:extLst>
                <a:ext uri="{FF2B5EF4-FFF2-40B4-BE49-F238E27FC236}">
                  <a16:creationId xmlns:a16="http://schemas.microsoft.com/office/drawing/2014/main" id="{5B36EFDD-71D6-4784-A550-C448BB8A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889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34215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Асимметричное</a:t>
              </a:r>
            </a:p>
          </p:txBody>
        </p:sp>
        <p:sp>
          <p:nvSpPr>
            <p:cNvPr id="10" name="_s3092">
              <a:extLst>
                <a:ext uri="{FF2B5EF4-FFF2-40B4-BE49-F238E27FC236}">
                  <a16:creationId xmlns:a16="http://schemas.microsoft.com/office/drawing/2014/main" id="{96196EA3-BB94-44EA-9580-FA3D662FA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889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34215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Электронная подпись</a:t>
              </a:r>
            </a:p>
          </p:txBody>
        </p:sp>
        <p:sp>
          <p:nvSpPr>
            <p:cNvPr id="11" name="_s3093">
              <a:extLst>
                <a:ext uri="{FF2B5EF4-FFF2-40B4-BE49-F238E27FC236}">
                  <a16:creationId xmlns:a16="http://schemas.microsoft.com/office/drawing/2014/main" id="{261AE20F-DC80-4B9B-8EDE-3AF37452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309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B43D13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Блочное</a:t>
              </a:r>
            </a:p>
          </p:txBody>
        </p:sp>
        <p:sp>
          <p:nvSpPr>
            <p:cNvPr id="12" name="_s3094">
              <a:extLst>
                <a:ext uri="{FF2B5EF4-FFF2-40B4-BE49-F238E27FC236}">
                  <a16:creationId xmlns:a16="http://schemas.microsoft.com/office/drawing/2014/main" id="{383E6012-0DD5-4036-9594-8233F4FE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75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B43D13"/>
            </a:solidFill>
            <a:ln w="3175">
              <a:solidFill>
                <a:srgbClr val="541C09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Поточное</a:t>
              </a:r>
            </a:p>
          </p:txBody>
        </p:sp>
      </p:grpSp>
      <p:sp>
        <p:nvSpPr>
          <p:cNvPr id="30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8991600" cy="533400"/>
          </a:xfrm>
          <a:noFill/>
          <a:ln w="9525"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sz="2400">
                <a:effectLst/>
                <a:latin typeface="Tahoma" pitchFamily="34" charset="0"/>
              </a:rPr>
              <a:t>    </a:t>
            </a:r>
            <a:r>
              <a:rPr lang="ru-RU" sz="2800">
                <a:effectLst/>
              </a:rPr>
              <a:t> </a:t>
            </a:r>
          </a:p>
        </p:txBody>
      </p:sp>
      <p:sp>
        <p:nvSpPr>
          <p:cNvPr id="3097" name="Text Box 4"/>
          <p:cNvSpPr txBox="1"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     </a:t>
            </a:r>
            <a:endParaRPr lang="ru-RU" sz="2400">
              <a:latin typeface="Arial Unicode MS" pitchFamily="34" charset="-128"/>
              <a:cs typeface="Tahoma" pitchFamily="34" charset="0"/>
            </a:endParaRPr>
          </a:p>
        </p:txBody>
      </p:sp>
      <p:sp>
        <p:nvSpPr>
          <p:cNvPr id="3098" name="Rectangle 5"/>
          <p:cNvSpPr>
            <a:spLocks noChangeArrowheads="1"/>
          </p:cNvSpPr>
          <p:nvPr/>
        </p:nvSpPr>
        <p:spPr bwMode="auto">
          <a:xfrm>
            <a:off x="2857500" y="22240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9" name="Line 31"/>
          <p:cNvSpPr>
            <a:spLocks noChangeShapeType="1"/>
          </p:cNvSpPr>
          <p:nvPr/>
        </p:nvSpPr>
        <p:spPr bwMode="auto">
          <a:xfrm flipH="1">
            <a:off x="1619250" y="3068638"/>
            <a:ext cx="1512888" cy="431800"/>
          </a:xfrm>
          <a:prstGeom prst="line">
            <a:avLst/>
          </a:prstGeom>
          <a:noFill/>
          <a:ln w="12700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Симметричное шифрование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8991600" cy="5638800"/>
          </a:xfrm>
          <a:noFill/>
          <a:ln w="9525"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sz="2400" dirty="0">
                <a:effectLst/>
                <a:latin typeface="Tahoma" pitchFamily="34" charset="0"/>
              </a:rPr>
              <a:t>    </a:t>
            </a: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Основные алгоритмы и протоколы шифрования в </a:t>
            </a:r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VPN:</a:t>
            </a:r>
            <a:endParaRPr lang="ru-RU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DES (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Standart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) – симметричный 56-битовый ключ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3DES– симметричный 128- битовый ключ 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AES (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) – симметричный 128 и 256- битовый ключ 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     </a:t>
            </a:r>
            <a:endParaRPr lang="ru-RU" sz="2400">
              <a:latin typeface="Arial Unicode MS" pitchFamily="34" charset="-128"/>
              <a:cs typeface="Tahoma" pitchFamily="34" charset="0"/>
            </a:endParaRPr>
          </a:p>
        </p:txBody>
      </p:sp>
      <p:pic>
        <p:nvPicPr>
          <p:cNvPr id="22533" name="Picture 5" descr="Безымянны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038600"/>
            <a:ext cx="59436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Асимметричное шифрование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991600" cy="1066800"/>
          </a:xfrm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(R.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Shamir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и L.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Adlеman</a:t>
            </a: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ffectLst/>
                <a:latin typeface="Times New Roman" pitchFamily="18" charset="0"/>
                <a:cs typeface="Times New Roman" pitchFamily="18" charset="0"/>
              </a:rPr>
              <a:t>EIGamal</a:t>
            </a:r>
            <a:endParaRPr lang="ru-RU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     </a:t>
            </a:r>
            <a:endParaRPr lang="ru-RU" sz="2400">
              <a:latin typeface="Arial Unicode MS" pitchFamily="34" charset="-128"/>
              <a:cs typeface="Tahoma" pitchFamily="34" charset="0"/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457200" y="2743200"/>
            <a:ext cx="8382000" cy="3962400"/>
            <a:chOff x="288" y="1440"/>
            <a:chExt cx="5280" cy="2496"/>
          </a:xfrm>
        </p:grpSpPr>
        <p:sp>
          <p:nvSpPr>
            <p:cNvPr id="23558" name="AutoShape 6"/>
            <p:cNvSpPr>
              <a:spLocks noChangeArrowheads="1"/>
            </p:cNvSpPr>
            <p:nvPr/>
          </p:nvSpPr>
          <p:spPr bwMode="auto">
            <a:xfrm>
              <a:off x="288" y="1488"/>
              <a:ext cx="432" cy="432"/>
            </a:xfrm>
            <a:prstGeom prst="smileyFace">
              <a:avLst>
                <a:gd name="adj" fmla="val 465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4" y="19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A</a:t>
              </a:r>
            </a:p>
          </p:txBody>
        </p:sp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960" y="1440"/>
              <a:ext cx="480" cy="528"/>
            </a:xfrm>
            <a:prstGeom prst="foldedCorner">
              <a:avLst>
                <a:gd name="adj" fmla="val 24769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solidFill>
                    <a:schemeClr val="bg2"/>
                  </a:solidFill>
                </a:rPr>
                <a:t>Hello, </a:t>
              </a:r>
            </a:p>
            <a:p>
              <a:pPr algn="ctr" eaLnBrk="0" hangingPunct="0"/>
              <a:r>
                <a:rPr lang="en-US" sz="1400">
                  <a:solidFill>
                    <a:schemeClr val="bg2"/>
                  </a:solidFill>
                </a:rPr>
                <a:t>how are </a:t>
              </a:r>
            </a:p>
            <a:p>
              <a:pPr algn="ctr" eaLnBrk="0" hangingPunct="0"/>
              <a:r>
                <a:rPr lang="en-US" sz="1400">
                  <a:solidFill>
                    <a:schemeClr val="bg2"/>
                  </a:solidFill>
                </a:rPr>
                <a:t>you?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200" y="1968"/>
              <a:ext cx="1824" cy="1056"/>
              <a:chOff x="1200" y="1968"/>
              <a:chExt cx="1824" cy="1056"/>
            </a:xfrm>
          </p:grpSpPr>
          <p:cxnSp>
            <p:nvCxnSpPr>
              <p:cNvPr id="23572" name="AutoShape 10"/>
              <p:cNvCxnSpPr>
                <a:cxnSpLocks noChangeShapeType="1"/>
                <a:stCxn id="23560" idx="2"/>
                <a:endCxn id="23568" idx="0"/>
              </p:cNvCxnSpPr>
              <p:nvPr/>
            </p:nvCxnSpPr>
            <p:spPr bwMode="auto">
              <a:xfrm>
                <a:off x="1200" y="1968"/>
                <a:ext cx="312" cy="6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573" name="AutoShape 11"/>
              <p:cNvSpPr>
                <a:spLocks noChangeArrowheads="1"/>
              </p:cNvSpPr>
              <p:nvPr/>
            </p:nvSpPr>
            <p:spPr bwMode="auto">
              <a:xfrm>
                <a:off x="2544" y="2496"/>
                <a:ext cx="480" cy="528"/>
              </a:xfrm>
              <a:prstGeom prst="foldedCorner">
                <a:avLst>
                  <a:gd name="adj" fmla="val 24769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</a:rPr>
                  <a:t>kjhA485</a:t>
                </a:r>
              </a:p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</a:rPr>
                  <a:t>fsjk$83k</a:t>
                </a:r>
              </a:p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</a:rPr>
                  <a:t>34jfASu</a:t>
                </a:r>
              </a:p>
            </p:txBody>
          </p:sp>
          <p:cxnSp>
            <p:nvCxnSpPr>
              <p:cNvPr id="23574" name="AutoShape 12"/>
              <p:cNvCxnSpPr>
                <a:cxnSpLocks noChangeShapeType="1"/>
                <a:stCxn id="23568" idx="6"/>
                <a:endCxn id="23573" idx="1"/>
              </p:cNvCxnSpPr>
              <p:nvPr/>
            </p:nvCxnSpPr>
            <p:spPr bwMode="auto">
              <a:xfrm flipV="1">
                <a:off x="2064" y="2760"/>
                <a:ext cx="480" cy="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3562" name="AutoShape 13"/>
            <p:cNvSpPr>
              <a:spLocks noChangeArrowheads="1"/>
            </p:cNvSpPr>
            <p:nvPr/>
          </p:nvSpPr>
          <p:spPr bwMode="auto">
            <a:xfrm>
              <a:off x="4752" y="3168"/>
              <a:ext cx="432" cy="432"/>
            </a:xfrm>
            <a:prstGeom prst="smileyFace">
              <a:avLst>
                <a:gd name="adj" fmla="val 465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4848" y="364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B</a:t>
              </a:r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3120" y="2064"/>
              <a:ext cx="1248" cy="52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6"/>
            <p:cNvSpPr>
              <a:spLocks noChangeArrowheads="1"/>
            </p:cNvSpPr>
            <p:nvPr/>
          </p:nvSpPr>
          <p:spPr bwMode="auto">
            <a:xfrm>
              <a:off x="4464" y="1776"/>
              <a:ext cx="1104" cy="36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1800"/>
                <a:t>Частный </a:t>
              </a:r>
            </a:p>
            <a:p>
              <a:pPr algn="ctr" eaLnBrk="0" hangingPunct="0"/>
              <a:r>
                <a:rPr lang="ru-RU" sz="1800"/>
                <a:t>ключ</a:t>
              </a:r>
              <a:r>
                <a:rPr lang="en-US" sz="1800"/>
                <a:t> B</a:t>
              </a:r>
              <a:endParaRPr lang="en-US" sz="2400"/>
            </a:p>
          </p:txBody>
        </p:sp>
        <p:grpSp>
          <p:nvGrpSpPr>
            <p:cNvPr id="23566" name="Group 17"/>
            <p:cNvGrpSpPr>
              <a:grpSpLocks/>
            </p:cNvGrpSpPr>
            <p:nvPr/>
          </p:nvGrpSpPr>
          <p:grpSpPr bwMode="auto">
            <a:xfrm>
              <a:off x="4752" y="2143"/>
              <a:ext cx="480" cy="881"/>
              <a:chOff x="4752" y="2143"/>
              <a:chExt cx="480" cy="881"/>
            </a:xfrm>
          </p:grpSpPr>
          <p:sp>
            <p:nvSpPr>
              <p:cNvPr id="23570" name="AutoShape 18"/>
              <p:cNvSpPr>
                <a:spLocks noChangeArrowheads="1"/>
              </p:cNvSpPr>
              <p:nvPr/>
            </p:nvSpPr>
            <p:spPr bwMode="auto">
              <a:xfrm>
                <a:off x="4752" y="2496"/>
                <a:ext cx="480" cy="528"/>
              </a:xfrm>
              <a:prstGeom prst="foldedCorner">
                <a:avLst>
                  <a:gd name="adj" fmla="val 24769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solidFill>
                      <a:schemeClr val="bg2"/>
                    </a:solidFill>
                  </a:rPr>
                  <a:t>Hello, </a:t>
                </a:r>
              </a:p>
              <a:p>
                <a:pPr algn="ctr" eaLnBrk="0" hangingPunct="0"/>
                <a:r>
                  <a:rPr lang="en-US" sz="1400">
                    <a:solidFill>
                      <a:schemeClr val="bg2"/>
                    </a:solidFill>
                  </a:rPr>
                  <a:t>how are </a:t>
                </a:r>
              </a:p>
              <a:p>
                <a:pPr algn="ctr" eaLnBrk="0" hangingPunct="0"/>
                <a:r>
                  <a:rPr lang="en-US" sz="1400">
                    <a:solidFill>
                      <a:schemeClr val="bg2"/>
                    </a:solidFill>
                  </a:rPr>
                  <a:t>you?</a:t>
                </a:r>
                <a:endParaRPr lang="en-US" sz="16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3571" name="AutoShape 19"/>
              <p:cNvCxnSpPr>
                <a:cxnSpLocks noChangeShapeType="1"/>
                <a:stCxn id="23565" idx="4"/>
                <a:endCxn id="23570" idx="0"/>
              </p:cNvCxnSpPr>
              <p:nvPr/>
            </p:nvCxnSpPr>
            <p:spPr bwMode="auto">
              <a:xfrm flipH="1">
                <a:off x="4992" y="2143"/>
                <a:ext cx="24" cy="3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3567" name="Group 20"/>
            <p:cNvGrpSpPr>
              <a:grpSpLocks/>
            </p:cNvGrpSpPr>
            <p:nvPr/>
          </p:nvGrpSpPr>
          <p:grpSpPr bwMode="auto">
            <a:xfrm>
              <a:off x="960" y="2609"/>
              <a:ext cx="3792" cy="775"/>
              <a:chOff x="960" y="2609"/>
              <a:chExt cx="3792" cy="775"/>
            </a:xfrm>
          </p:grpSpPr>
          <p:sp>
            <p:nvSpPr>
              <p:cNvPr id="23568" name="Oval 21"/>
              <p:cNvSpPr>
                <a:spLocks noChangeArrowheads="1"/>
              </p:cNvSpPr>
              <p:nvPr/>
            </p:nvSpPr>
            <p:spPr bwMode="auto">
              <a:xfrm>
                <a:off x="960" y="2609"/>
                <a:ext cx="1104" cy="367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ru-RU" sz="1800"/>
                  <a:t>Открытый </a:t>
                </a:r>
              </a:p>
              <a:p>
                <a:pPr algn="ctr" eaLnBrk="0" hangingPunct="0"/>
                <a:r>
                  <a:rPr lang="ru-RU" sz="1800"/>
                  <a:t>ключ</a:t>
                </a:r>
                <a:r>
                  <a:rPr lang="en-US" sz="1800"/>
                  <a:t> B</a:t>
                </a:r>
                <a:endParaRPr lang="en-US" sz="2400"/>
              </a:p>
            </p:txBody>
          </p:sp>
          <p:cxnSp>
            <p:nvCxnSpPr>
              <p:cNvPr id="23569" name="AutoShape 22"/>
              <p:cNvCxnSpPr>
                <a:cxnSpLocks noChangeShapeType="1"/>
                <a:stCxn id="23562" idx="2"/>
                <a:endCxn id="23568" idx="4"/>
              </p:cNvCxnSpPr>
              <p:nvPr/>
            </p:nvCxnSpPr>
            <p:spPr bwMode="auto">
              <a:xfrm rot="10800000">
                <a:off x="1512" y="2976"/>
                <a:ext cx="3240" cy="4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0"/>
            <a:ext cx="7772400" cy="781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VPN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642350" cy="414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altLang="ja-JP" sz="2800" dirty="0"/>
              <a:t>  технологии обеспечения </a:t>
            </a:r>
            <a:r>
              <a:rPr lang="ru-RU" altLang="ja-JP" sz="2800" b="1" dirty="0"/>
              <a:t>гарантированного уровня</a:t>
            </a:r>
            <a:r>
              <a:rPr lang="ru-RU" altLang="ja-JP" sz="2800" dirty="0"/>
              <a:t> </a:t>
            </a:r>
            <a:r>
              <a:rPr lang="ru-RU" altLang="ja-JP" sz="2800" b="1" dirty="0"/>
              <a:t>транспортного обслуживания</a:t>
            </a:r>
            <a:r>
              <a:rPr lang="ru-RU" altLang="ja-JP" sz="2800" dirty="0"/>
              <a:t> (качества сервиса) для корпоративного трафика, транспортируемого через публичные сети; </a:t>
            </a:r>
          </a:p>
          <a:p>
            <a:pPr>
              <a:buFont typeface="Wingdings" pitchFamily="2" charset="2"/>
              <a:buChar char="Ø"/>
            </a:pPr>
            <a:r>
              <a:rPr lang="ru-RU" altLang="ja-JP" sz="2800" dirty="0"/>
              <a:t>  технологии обеспечения необходимых </a:t>
            </a:r>
            <a:r>
              <a:rPr lang="ru-RU" altLang="ja-JP" sz="2800" b="1" dirty="0"/>
              <a:t>гарантий информационной безопасности</a:t>
            </a:r>
            <a:r>
              <a:rPr lang="ru-RU" altLang="ja-JP" sz="2800" dirty="0"/>
              <a:t>, (главным образом, конфиденциальности и целостности) корпоративных данных, передаваемых через публичные сети. </a:t>
            </a:r>
          </a:p>
          <a:p>
            <a:pPr>
              <a:spcBef>
                <a:spcPct val="50000"/>
              </a:spcBef>
            </a:pPr>
            <a:endParaRPr lang="ru-RU" sz="28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Хэш-функции и дайджесты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991600" cy="1066800"/>
          </a:xfrm>
          <a:noFill/>
          <a:ln w="9525"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MD5 (алгоритм </a:t>
            </a:r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Message Digest 5)</a:t>
            </a:r>
            <a:endParaRPr lang="ru-RU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SHA-1</a:t>
            </a:r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 (Secure Hash Algorithm)</a:t>
            </a:r>
            <a:endParaRPr lang="ru-RU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     </a:t>
            </a:r>
            <a:endParaRPr lang="ru-RU" sz="2400">
              <a:latin typeface="Arial Unicode MS" pitchFamily="34" charset="-128"/>
              <a:cs typeface="Tahoma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276600" y="2362200"/>
            <a:ext cx="2133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505200" y="2438400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Сообщение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735560" y="3429000"/>
            <a:ext cx="32766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CFF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352800" y="3962400"/>
            <a:ext cx="2438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Хэш-функция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343400" y="2971800"/>
            <a:ext cx="12576" cy="24117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283968" y="4797152"/>
            <a:ext cx="12576" cy="77383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771800" y="5661248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OBD667A</a:t>
            </a:r>
            <a:endParaRPr lang="ru-RU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Цифровые подписи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81075"/>
            <a:ext cx="8991600" cy="533400"/>
          </a:xfrm>
          <a:noFill/>
          <a:ln w="9525"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 typeface="Wingdings" pitchFamily="2" charset="2"/>
              <a:buNone/>
            </a:pPr>
            <a:r>
              <a:rPr lang="ru-RU" sz="2400" dirty="0">
                <a:effectLst/>
                <a:latin typeface="Times New Roman" pitchFamily="18" charset="0"/>
                <a:cs typeface="Times New Roman" pitchFamily="18" charset="0"/>
              </a:rPr>
              <a:t>Создание цифровой подписи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065588" y="2030413"/>
            <a:ext cx="2356" cy="53449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067944" y="4365104"/>
            <a:ext cx="0" cy="33846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51720" y="4581128"/>
            <a:ext cx="403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OBD667A</a:t>
            </a:r>
            <a:r>
              <a:rPr lang="ru-RU" sz="2400" dirty="0"/>
              <a:t> (</a:t>
            </a:r>
            <a:r>
              <a:rPr lang="ru-RU" sz="2400" dirty="0" err="1"/>
              <a:t>хэш</a:t>
            </a:r>
            <a:r>
              <a:rPr lang="ru-RU" sz="2400" dirty="0"/>
              <a:t> сообщения)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915816" y="5301208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Шифрация </a:t>
            </a:r>
            <a:r>
              <a:rPr lang="ru-RU" sz="2400" dirty="0" err="1"/>
              <a:t>хэша</a:t>
            </a:r>
            <a:endParaRPr lang="ru-RU" sz="2400" dirty="0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038600" y="5733256"/>
            <a:ext cx="0" cy="37544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28599" y="6248400"/>
            <a:ext cx="8591859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Цифровая подпись = зашифрованный хэш сообщения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059832" y="1484784"/>
            <a:ext cx="2133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288432" y="1560984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Сообщение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067944" y="5106764"/>
            <a:ext cx="0" cy="33846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2411760" y="2852936"/>
            <a:ext cx="32766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CFF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29000" y="3386336"/>
            <a:ext cx="2438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Хэш-функция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6334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ГОСТы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криптоалгоритмов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981075"/>
            <a:ext cx="80010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eaLnBrk="0" hangingPunct="0">
              <a:spcBef>
                <a:spcPct val="20000"/>
              </a:spcBef>
              <a:buFontTx/>
              <a:buChar char="–"/>
            </a:pPr>
            <a:r>
              <a:rPr lang="ru-RU" sz="2300" dirty="0"/>
              <a:t>ГОСТ 28147–89 “Системы обработки информации. Защита криптографическая. Алгоритм криптографического преобразования”;</a:t>
            </a:r>
          </a:p>
          <a:p>
            <a:pPr marL="190500" indent="-190500" eaLnBrk="0" hangingPunct="0">
              <a:spcBef>
                <a:spcPct val="20000"/>
              </a:spcBef>
              <a:buFontTx/>
              <a:buChar char="–"/>
            </a:pPr>
            <a:r>
              <a:rPr lang="ru-RU" sz="2300" dirty="0"/>
              <a:t>СТБ 1176.1–99 “Информационная технология. Защита информации. Функция </a:t>
            </a:r>
            <a:r>
              <a:rPr lang="ru-RU" sz="2300" dirty="0" err="1"/>
              <a:t>хэширования</a:t>
            </a:r>
            <a:r>
              <a:rPr lang="ru-RU" sz="2300" dirty="0"/>
              <a:t>”; </a:t>
            </a:r>
          </a:p>
          <a:p>
            <a:pPr marL="190500" indent="-190500" eaLnBrk="0" hangingPunct="0">
              <a:spcBef>
                <a:spcPct val="20000"/>
              </a:spcBef>
              <a:buFontTx/>
              <a:buChar char="–"/>
            </a:pPr>
            <a:r>
              <a:rPr lang="ru-RU" sz="2300" dirty="0"/>
              <a:t>СТБ 1176.2–99 “Информационная технология. Защита информации. Процедуры выработки и проверки электронной цифровой подписи”;</a:t>
            </a:r>
          </a:p>
          <a:p>
            <a:pPr marL="190500" indent="-190500" eaLnBrk="0" hangingPunct="0">
              <a:spcBef>
                <a:spcPct val="20000"/>
              </a:spcBef>
              <a:buFontTx/>
              <a:buChar char="–"/>
            </a:pPr>
            <a:r>
              <a:rPr lang="ru-RU" sz="2300" dirty="0"/>
              <a:t>РД РБ </a:t>
            </a:r>
            <a:r>
              <a:rPr lang="en-US" sz="2300" dirty="0"/>
              <a:t>07040</a:t>
            </a:r>
            <a:r>
              <a:rPr lang="ru-RU" sz="2300" dirty="0"/>
              <a:t>.</a:t>
            </a:r>
            <a:r>
              <a:rPr lang="en-US" sz="2300" dirty="0"/>
              <a:t>1202–2003 </a:t>
            </a:r>
            <a:r>
              <a:rPr lang="ru-RU" sz="2300" dirty="0"/>
              <a:t>“Банковские технологии. Процедура выработки псевдослучайных данных с использованием секретного параметра”;</a:t>
            </a:r>
          </a:p>
          <a:p>
            <a:pPr marL="190500" indent="-190500" eaLnBrk="0" hangingPunct="0">
              <a:spcBef>
                <a:spcPct val="20000"/>
              </a:spcBef>
              <a:buFontTx/>
              <a:buChar char="–"/>
            </a:pPr>
            <a:r>
              <a:rPr lang="ru-RU" sz="2300" dirty="0"/>
              <a:t>Проект РД РБ “Банковские технологии. Протоколы формирования общего ключа”.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15552"/>
            <a:ext cx="7772400" cy="53718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Аутентификация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534400" cy="155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</a:t>
            </a:r>
            <a:r>
              <a:rPr lang="ru-RU" sz="3200"/>
              <a:t>утентификация (authentication) - процедура проверки подлинности участников процесса обмена информации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0825" y="2852738"/>
            <a:ext cx="8382000" cy="2043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 dirty="0"/>
              <a:t>Аутентификация в </a:t>
            </a:r>
            <a:r>
              <a:rPr lang="en-US" sz="3200" b="1" dirty="0"/>
              <a:t>VPN</a:t>
            </a:r>
            <a:endParaRPr lang="ru-RU" sz="32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3200" dirty="0"/>
              <a:t> данных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3200" dirty="0"/>
              <a:t> пользователей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Аутентификация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534400" cy="17543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</a:rPr>
              <a:t>Аутентификация</a:t>
            </a:r>
            <a:r>
              <a:rPr lang="ru-RU" sz="2400" dirty="0"/>
              <a:t> данных подтверждает, что сообщение было послано в целостности и в него не вносились изменения.</a:t>
            </a:r>
          </a:p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</a:rPr>
              <a:t>Аутентификация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dirty="0"/>
              <a:t>пользователя является процессом, позволяющим пользователя получить доступ к сети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552" y="5733256"/>
            <a:ext cx="81724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/>
              <a:t>Важно, чтобы в любых вариантах технологии </a:t>
            </a:r>
            <a:r>
              <a:rPr lang="en-US" sz="2000" dirty="0"/>
              <a:t>VPN</a:t>
            </a:r>
            <a:r>
              <a:rPr lang="ru-RU" sz="2000" dirty="0"/>
              <a:t> предлагались оба типа аутентификации.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7504" y="5805264"/>
            <a:ext cx="5397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dirty="0"/>
              <a:t> </a:t>
            </a:r>
            <a:r>
              <a:rPr lang="ru-RU" sz="40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8678" name="Picture 6" descr="Технологии безопсности VP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6911975" cy="26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 dirty="0">
                <a:effectLst/>
                <a:latin typeface="Times New Roman" pitchFamily="18" charset="0"/>
                <a:cs typeface="Times New Roman" pitchFamily="18" charset="0"/>
              </a:rPr>
              <a:t>Аутентификация пользователя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7924800" cy="5165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ru-RU" sz="2800" dirty="0" err="1">
                <a:effectLst/>
                <a:latin typeface="Times New Roman" pitchFamily="18" charset="0"/>
                <a:cs typeface="Times New Roman" pitchFamily="18" charset="0"/>
              </a:rPr>
              <a:t>аутентификационной</a:t>
            </a:r>
            <a:r>
              <a:rPr lang="ru-RU" sz="2800" dirty="0">
                <a:effectLst/>
                <a:latin typeface="Times New Roman" pitchFamily="18" charset="0"/>
                <a:cs typeface="Times New Roman" pitchFamily="18" charset="0"/>
              </a:rPr>
              <a:t> информации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Проверяемый объект </a:t>
            </a:r>
            <a:r>
              <a:rPr lang="ru-RU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знает</a:t>
            </a:r>
            <a:r>
              <a:rPr lang="ru-RU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некую уникальную информацию.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Пример: парольная аутентификация.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имеет</a:t>
            </a:r>
            <a:r>
              <a:rPr lang="ru-RU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некий предмет с уникальными характеристиками или содержимым.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Примеры: смарт-карта,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USB-токен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т.д.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Аутентификационная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информация </a:t>
            </a:r>
            <a:r>
              <a:rPr lang="ru-RU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неотъемлемой частью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пользователя.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Пример: отпечаток пальца и другие виды биометрической аутентификации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 dirty="0">
                <a:effectLst/>
                <a:latin typeface="Times New Roman" pitchFamily="18" charset="0"/>
                <a:cs typeface="Times New Roman" pitchFamily="18" charset="0"/>
              </a:rPr>
              <a:t>Парольная аутентификация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1657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Многоразовые пароли</a:t>
            </a:r>
          </a:p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Одноразовые пароли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S/KEY)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Протоколы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altLang="ja-JP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)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Challenge Handshake Authentication Protocol)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MSCHAP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Handshake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altLang="ja-JP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)</a:t>
            </a:r>
          </a:p>
          <a:p>
            <a:pPr lvl="1" eaLnBrk="1" hangingPunct="1">
              <a:defRPr/>
            </a:pPr>
            <a:r>
              <a:rPr lang="ru-RU" altLang="ja-JP" b="1" dirty="0">
                <a:latin typeface="Times New Roman" pitchFamily="18" charset="0"/>
                <a:cs typeface="Times New Roman" pitchFamily="18" charset="0"/>
              </a:rPr>
              <a:t>EAP 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Extensible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4000" b="1" dirty="0">
                <a:effectLst/>
                <a:latin typeface="Times New Roman" pitchFamily="18" charset="0"/>
                <a:cs typeface="Times New Roman" pitchFamily="18" charset="0"/>
              </a:rPr>
              <a:t>Аутентификация на основе сертификатов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2275"/>
            <a:ext cx="9144000" cy="5165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/>
              <a:t>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1628775"/>
            <a:ext cx="8964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400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1052736"/>
            <a:ext cx="9144000" cy="5165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ru-RU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ru-RU" sz="2400" dirty="0">
                <a:solidFill>
                  <a:schemeClr val="tx2"/>
                </a:solidFill>
              </a:rPr>
              <a:t>Цифровые сертификаты</a:t>
            </a:r>
            <a:r>
              <a:rPr lang="ru-RU" sz="2400" dirty="0"/>
              <a:t> – это набор данных, которые содержат информацию о пользователе, устройстве или службе в привязке к открытому ключу ключевой пары открытый</a:t>
            </a:r>
            <a:r>
              <a:rPr lang="en-US" sz="2400" dirty="0"/>
              <a:t>/</a:t>
            </a:r>
            <a:r>
              <a:rPr lang="ru-RU" sz="2400" dirty="0"/>
              <a:t>секретный ключ.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ru-RU" sz="2400" dirty="0"/>
              <a:t>    Согласно протоколу </a:t>
            </a:r>
            <a:r>
              <a:rPr lang="en-US" sz="2400" dirty="0"/>
              <a:t>X</a:t>
            </a:r>
            <a:r>
              <a:rPr lang="ru-RU" sz="2400" dirty="0"/>
              <a:t>.509 цифровые сертификаты содержат следующую информацию: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Серийный номер сертификата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Используемые алгоритмы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Срок действия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Информация об общем ключе пользователя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Дата начала и окончания действия сертификата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ru-RU" sz="2400" dirty="0"/>
              <a:t>Подпись организации, выдавшей сертификат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ru-RU" altLang="ja-JP" sz="2400" dirty="0"/>
              <a:t>Инфраструктура, используемая для поддержки сертификатов, называется инфраструктурой открытого ключа (</a:t>
            </a:r>
            <a:r>
              <a:rPr lang="en-US" altLang="ja-JP" sz="2400" dirty="0">
                <a:ea typeface="MS PGothic" pitchFamily="34" charset="-128"/>
              </a:rPr>
              <a:t>Public Key Infrastructure</a:t>
            </a:r>
            <a:r>
              <a:rPr lang="ru-RU" altLang="ja-JP" sz="2400" dirty="0"/>
              <a:t>, </a:t>
            </a:r>
            <a:r>
              <a:rPr lang="en-US" altLang="ja-JP" sz="2400" dirty="0">
                <a:ea typeface="MS PGothic" pitchFamily="34" charset="-128"/>
              </a:rPr>
              <a:t>PKI</a:t>
            </a:r>
            <a:r>
              <a:rPr lang="ru-RU" altLang="ja-JP" sz="2400" dirty="0"/>
              <a:t>). </a:t>
            </a: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b="1" dirty="0">
                <a:effectLst/>
                <a:latin typeface="Times New Roman" pitchFamily="18" charset="0"/>
                <a:cs typeface="Times New Roman" pitchFamily="18" charset="0"/>
              </a:rPr>
              <a:t>Другие виды аутентификации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2275"/>
            <a:ext cx="9144000" cy="1304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dirty="0"/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0" y="1628775"/>
            <a:ext cx="8964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400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1341438"/>
            <a:ext cx="9144000" cy="5165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ru-RU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800" dirty="0"/>
              <a:t>аппаратные устройства (</a:t>
            </a:r>
            <a:r>
              <a:rPr lang="en-US" sz="2800" dirty="0"/>
              <a:t>USB </a:t>
            </a:r>
            <a:r>
              <a:rPr lang="ru-RU" sz="2800" dirty="0"/>
              <a:t>ключ, смарт-карта)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  <a:defRPr/>
            </a:pPr>
            <a:r>
              <a:rPr lang="ru-RU" sz="2800" dirty="0"/>
              <a:t> биометрические методы (отпечаток пальца)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ru-RU" sz="2800" dirty="0"/>
              <a:t>	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Авторизация (контроль доступа)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0" y="1341438"/>
            <a:ext cx="8964613" cy="4576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</a:rPr>
              <a:t>Авторизация</a:t>
            </a:r>
            <a:r>
              <a:rPr lang="ru-RU" sz="2800" dirty="0"/>
              <a:t> — процесс проверки необходимых параметров и предоставление определённых полномочий лицу или группе лиц (прав доступа) на выполнение некоторых действий в различных системах с ограниченным доступом.</a:t>
            </a:r>
          </a:p>
          <a:p>
            <a:pPr>
              <a:spcBef>
                <a:spcPct val="50000"/>
              </a:spcBef>
            </a:pPr>
            <a:r>
              <a:rPr lang="ru-RU" sz="2800" b="1" dirty="0"/>
              <a:t>Методы авторизации</a:t>
            </a:r>
            <a:r>
              <a:rPr lang="en-US" sz="2800" b="1" dirty="0"/>
              <a:t>:</a:t>
            </a:r>
          </a:p>
          <a:p>
            <a:pPr>
              <a:buFontTx/>
              <a:buChar char="•"/>
            </a:pPr>
            <a:r>
              <a:rPr lang="en-US" altLang="ja-JP" sz="2800" dirty="0">
                <a:ea typeface="MS PGothic" pitchFamily="34" charset="-128"/>
              </a:rPr>
              <a:t>  </a:t>
            </a:r>
            <a:r>
              <a:rPr lang="ru-RU" altLang="ja-JP" sz="2800" dirty="0"/>
              <a:t>права пользователей</a:t>
            </a:r>
          </a:p>
          <a:p>
            <a:pPr>
              <a:buFontTx/>
              <a:buChar char="•"/>
            </a:pPr>
            <a:r>
              <a:rPr lang="en-US" altLang="ja-JP" sz="2800" dirty="0">
                <a:ea typeface="MS PGothic" pitchFamily="34" charset="-128"/>
              </a:rPr>
              <a:t>  </a:t>
            </a:r>
            <a:r>
              <a:rPr lang="ru-RU" altLang="ja-JP" sz="2800" dirty="0"/>
              <a:t>авторизация по ролям</a:t>
            </a:r>
          </a:p>
          <a:p>
            <a:pPr>
              <a:buFontTx/>
              <a:buChar char="•"/>
            </a:pPr>
            <a:r>
              <a:rPr lang="en-US" altLang="ja-JP" sz="2800" dirty="0">
                <a:ea typeface="MS PGothic" pitchFamily="34" charset="-128"/>
              </a:rPr>
              <a:t>  </a:t>
            </a:r>
            <a:r>
              <a:rPr lang="ru-RU" altLang="ja-JP" sz="2800" dirty="0"/>
              <a:t>списки контроля доступа</a:t>
            </a:r>
          </a:p>
          <a:p>
            <a:pPr>
              <a:buFontTx/>
              <a:buChar char="•"/>
            </a:pPr>
            <a:r>
              <a:rPr lang="en-US" altLang="ja-JP" sz="2800" dirty="0">
                <a:ea typeface="MS PGothic" pitchFamily="34" charset="-128"/>
              </a:rPr>
              <a:t>  </a:t>
            </a:r>
            <a:r>
              <a:rPr lang="ru-RU" altLang="ja-JP" sz="2800" dirty="0"/>
              <a:t>авторизация по правилам.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0"/>
            <a:ext cx="7772400" cy="781050"/>
          </a:xfrm>
        </p:spPr>
        <p:txBody>
          <a:bodyPr/>
          <a:lstStyle/>
          <a:p>
            <a:pPr eaLnBrk="1" hangingPunct="1">
              <a:defRPr/>
            </a:pPr>
            <a:r>
              <a:rPr lang="ru-RU" sz="3500" b="1" dirty="0">
                <a:latin typeface="Arial Cyr" pitchFamily="34" charset="0"/>
              </a:rPr>
              <a:t>Определение </a:t>
            </a:r>
            <a:r>
              <a:rPr lang="en-US" sz="3500" b="1" dirty="0">
                <a:latin typeface="Arial Cyr" pitchFamily="34" charset="0"/>
              </a:rPr>
              <a:t>VPN</a:t>
            </a:r>
            <a:endParaRPr lang="ru-RU" sz="3500" b="1" dirty="0">
              <a:latin typeface="Arial Cyr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8642350" cy="304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ja-JP" sz="3200" dirty="0">
                <a:ea typeface="MS PGothic" pitchFamily="34" charset="-128"/>
                <a:cs typeface="Times New Roman" pitchFamily="18" charset="0"/>
              </a:rPr>
              <a:t>VPN – </a:t>
            </a:r>
            <a:r>
              <a:rPr lang="ru-RU" altLang="ja-JP" sz="3200" dirty="0">
                <a:cs typeface="Times New Roman" pitchFamily="18" charset="0"/>
              </a:rPr>
              <a:t>любая сеть, построенная на основе публично предоставляемой сетевой инфраструктуры, логически разделенная для использования отдельными клиентами,  данные по которой передаются с использованием методов безопасности.</a:t>
            </a:r>
            <a:endParaRPr lang="ru-RU" sz="3200" dirty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b="1" dirty="0">
                <a:effectLst/>
                <a:latin typeface="Times New Roman" pitchFamily="18" charset="0"/>
                <a:cs typeface="Times New Roman" pitchFamily="18" charset="0"/>
              </a:rPr>
              <a:t>Дополнительные технологии безопасности 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41475"/>
            <a:ext cx="9144000" cy="2579688"/>
          </a:xfrm>
        </p:spPr>
        <p:txBody>
          <a:bodyPr/>
          <a:lstStyle/>
          <a:p>
            <a:pPr eaLnBrk="1" hangingPunct="1"/>
            <a:r>
              <a:rPr lang="ru-RU" dirty="0">
                <a:effectLst/>
                <a:latin typeface="Times New Roman" pitchFamily="18" charset="0"/>
                <a:cs typeface="Times New Roman" pitchFamily="18" charset="0"/>
              </a:rPr>
              <a:t>AAA  -  </a:t>
            </a:r>
            <a:r>
              <a:rPr lang="ru-RU" dirty="0" err="1">
                <a:effectLst/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ru-RU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effectLst/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ru-RU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effectLst/>
                <a:latin typeface="Times New Roman" pitchFamily="18" charset="0"/>
                <a:cs typeface="Times New Roman" pitchFamily="18" charset="0"/>
              </a:rPr>
              <a:t>Accounting</a:t>
            </a:r>
            <a:endParaRPr lang="ru-RU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RADIUS - Remote Access Dial-In User Service </a:t>
            </a:r>
          </a:p>
          <a:p>
            <a:pPr eaLnBrk="1" hangingPunct="1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TACACS - Terminal Access Controller Access Control System</a:t>
            </a:r>
            <a:endParaRPr lang="ru-RU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effectLst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ru-RU" dirty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9499"/>
            <a:ext cx="7772400" cy="752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AAA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8964612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(аутентификация) — сопоставление персоны (запроса) существующей учётной записи в системе безопасности. Осуществляется по логину, паролю, сертификату, смарт-карте и т.д. 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(авторизация, проверка полномочий, проверка уровня доступа) — сопоставление учётной записи в системе (и персоны, прошедшей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аутоидентификацию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определённых полномочий (или запрета на доступ). В общем случае авторизация может быть "негативной" (пользователю А запрещён доступ к серверам компании). 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Accounting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(учёт) — слежение за потреблением ресурсов (преимущественно сетевых) пользователем, т.е. ведение журналов.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772400" cy="53718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AAA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8964612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dirty="0"/>
              <a:t>  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Группа стандартов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определяющих архитектуру и инфраструктуру распределенных сервисов аутентификации, авторизации и учета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RFC 2903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Generic AAA Architecture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RFC 2904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AAA Authorization Framework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RFC 2905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AAA Authorization Application Examples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RFC 2906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AAA Authorization Requirements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RFC 3334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Policy based accounting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772400" cy="132344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Remote Access </a:t>
            </a:r>
            <a:r>
              <a:rPr lang="en-GB" sz="3600" b="1" dirty="0" err="1">
                <a:latin typeface="Times New Roman" pitchFamily="18" charset="0"/>
                <a:cs typeface="Times New Roman" pitchFamily="18" charset="0"/>
              </a:rPr>
              <a:t>Dialin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User Service (RADIUS)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2924944"/>
            <a:ext cx="8964613" cy="10080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ru-RU" altLang="ja-JP" sz="2800" dirty="0">
                <a:latin typeface="Times New Roman" pitchFamily="18" charset="0"/>
                <a:cs typeface="Times New Roman" pitchFamily="18" charset="0"/>
              </a:rPr>
              <a:t>UDP 1812, 1813 (1645, 1646) </a:t>
            </a:r>
          </a:p>
          <a:p>
            <a:pPr eaLnBrk="1" hangingPunct="1">
              <a:defRPr/>
            </a:pPr>
            <a:r>
              <a:rPr lang="ru-RU" altLang="ja-JP" sz="2800" dirty="0">
                <a:latin typeface="Times New Roman" pitchFamily="18" charset="0"/>
                <a:cs typeface="Times New Roman" pitchFamily="18" charset="0"/>
              </a:rPr>
              <a:t>технология клиент-сервер</a:t>
            </a:r>
          </a:p>
          <a:p>
            <a:pPr eaLnBrk="1" hangingPunct="1">
              <a:defRPr/>
            </a:pPr>
            <a:r>
              <a:rPr lang="ru-RU" altLang="ja-JP" sz="2800" dirty="0">
                <a:latin typeface="Times New Roman" pitchFamily="18" charset="0"/>
                <a:cs typeface="Times New Roman" pitchFamily="18" charset="0"/>
              </a:rPr>
              <a:t>шифруется только пароль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1412875"/>
            <a:ext cx="91440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/>
              <a:t>Протокол </a:t>
            </a:r>
            <a:r>
              <a:rPr lang="en-US" sz="2800" dirty="0"/>
              <a:t>RADIUS</a:t>
            </a:r>
            <a:r>
              <a:rPr lang="ru-RU" sz="2800" dirty="0"/>
              <a:t> описывает процедуры аутентификации и учета удаленных пользователей (RFC 2058, 2138, и 2865) </a:t>
            </a:r>
            <a:r>
              <a:rPr lang="ru-RU" sz="2400" dirty="0"/>
              <a:t> Основные характеристики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969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Remote Access </a:t>
            </a:r>
            <a:r>
              <a:rPr lang="en-GB" sz="3200" b="1" dirty="0" err="1">
                <a:latin typeface="Times New Roman" pitchFamily="18" charset="0"/>
                <a:cs typeface="Times New Roman" pitchFamily="18" charset="0"/>
              </a:rPr>
              <a:t>Dialin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 User Service (RADIUS)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104456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Пользователь инициирует соединение  с сервером удаленного доступа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запрашивает у пользователя имя пользователя и пароль.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Пользователь отвечает на запрос.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посылает запрос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Access-Request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к серверу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RADIUS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в котором обычно указаны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адрес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или идентификатор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порт, через который пользователь регистрируется в системе (по умолчанию 1812), ключ симметричного шифрования, имя 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пароля (по умолчанию с применением алгоритма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5) пользователя.  Если клиент, т.е.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корректен, сервер RADIUS обращается к базе данных пользователей, чтобы найти пользователя, чье имя соответствует запросу. Пользовательская запись в базе данных содержит список требований, которые должны быть удовлетворены, прежде чем будет позволен доступ.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все условия выполнены, список конфигурационных значений для пользователя укладываются в отклик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Access-Accept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Эти значения включают в себя тип услуги и все параметры, необходимые для обеспечения запрошенного сервиса.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RADIUS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обрабатывает параметры, полученные от сервера.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67744" y="620688"/>
          <a:ext cx="44196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4414647" imgH="1601724" progId="Visio.Drawing.11">
                  <p:embed/>
                </p:oleObj>
              </mc:Choice>
              <mc:Fallback>
                <p:oleObj name="Visio" r:id="rId3" imgW="4414647" imgH="160172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20688"/>
                        <a:ext cx="441960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Настройка контроллера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WiFi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727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Сервер сетевых политик 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NAP)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5816334" cy="413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6397" y="2650257"/>
            <a:ext cx="5917603" cy="420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TACACS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0" y="1412875"/>
            <a:ext cx="9144000" cy="31393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800" dirty="0"/>
              <a:t>Протокол </a:t>
            </a:r>
            <a:r>
              <a:rPr lang="en-US" sz="2800" dirty="0"/>
              <a:t>TACACS+ </a:t>
            </a:r>
            <a:r>
              <a:rPr lang="ru-RU" sz="2800" dirty="0"/>
              <a:t> описывает процедуры аутентификации,</a:t>
            </a:r>
            <a:r>
              <a:rPr lang="en-US" sz="2800" dirty="0"/>
              <a:t> </a:t>
            </a:r>
            <a:r>
              <a:rPr lang="ru-RU" sz="2800" dirty="0"/>
              <a:t>авторизации и учета удаленных пользователей (разработка </a:t>
            </a:r>
            <a:r>
              <a:rPr lang="en-US" sz="2800" dirty="0"/>
              <a:t>CISCO)</a:t>
            </a:r>
            <a:r>
              <a:rPr lang="ru-RU" sz="2800" dirty="0"/>
              <a:t> . </a:t>
            </a:r>
          </a:p>
          <a:p>
            <a:pPr>
              <a:spcBef>
                <a:spcPct val="50000"/>
              </a:spcBef>
              <a:defRPr/>
            </a:pPr>
            <a:r>
              <a:rPr lang="ru-RU" sz="2800" dirty="0"/>
              <a:t>Основные характеристики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ru-RU" altLang="ja-JP" sz="2400" dirty="0"/>
              <a:t> </a:t>
            </a:r>
            <a:r>
              <a:rPr lang="en-US" altLang="ja-JP" sz="2400" dirty="0">
                <a:ea typeface="MS PGothic" pitchFamily="34" charset="-128"/>
              </a:rPr>
              <a:t>TCP 49</a:t>
            </a:r>
            <a:r>
              <a:rPr lang="ru-RU" altLang="ja-JP" sz="2400" dirty="0"/>
              <a:t> 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ru-RU" altLang="ja-JP" sz="2400" dirty="0"/>
              <a:t> технология клиент-сервер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ru-RU" altLang="ja-JP" sz="2400" dirty="0"/>
              <a:t> шифруется весь пакет</a:t>
            </a:r>
            <a:endParaRPr lang="ru-RU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TACACS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196975"/>
            <a:ext cx="6769100" cy="2252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3573463"/>
            <a:ext cx="9144000" cy="289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endParaRPr lang="ru-RU" sz="2400"/>
          </a:p>
          <a:p>
            <a:pPr marL="457200" indent="-457200">
              <a:buFontTx/>
              <a:buAutoNum type="arabicPeriod"/>
            </a:pPr>
            <a:r>
              <a:rPr lang="ru-RU" sz="2000"/>
              <a:t>Пользователь</a:t>
            </a:r>
            <a:r>
              <a:rPr lang="en-US" sz="2000"/>
              <a:t> </a:t>
            </a:r>
            <a:r>
              <a:rPr lang="ru-RU" sz="2000"/>
              <a:t>инициирует</a:t>
            </a:r>
            <a:r>
              <a:rPr lang="en-US" sz="2000"/>
              <a:t> </a:t>
            </a:r>
            <a:r>
              <a:rPr lang="ru-RU" sz="2000"/>
              <a:t>соединение</a:t>
            </a:r>
            <a:r>
              <a:rPr lang="en-US" sz="2000"/>
              <a:t> </a:t>
            </a:r>
            <a:r>
              <a:rPr lang="ru-RU" sz="2000"/>
              <a:t>с</a:t>
            </a:r>
            <a:r>
              <a:rPr lang="en-US" sz="2000"/>
              <a:t> </a:t>
            </a:r>
            <a:r>
              <a:rPr lang="ru-RU" sz="2000"/>
              <a:t>клиентом</a:t>
            </a:r>
            <a:r>
              <a:rPr lang="en-US" sz="2000"/>
              <a:t> </a:t>
            </a:r>
            <a:r>
              <a:rPr lang="ru-RU" sz="2000"/>
              <a:t>TACACS+ 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ru-RU" sz="2000"/>
              <a:t>Клиент</a:t>
            </a:r>
            <a:r>
              <a:rPr lang="en-US" sz="2000"/>
              <a:t> </a:t>
            </a:r>
            <a:r>
              <a:rPr lang="ru-RU" sz="2000"/>
              <a:t>TACACS+</a:t>
            </a:r>
            <a:r>
              <a:rPr lang="en-US" sz="2000"/>
              <a:t> </a:t>
            </a:r>
            <a:r>
              <a:rPr lang="ru-RU" sz="2000"/>
              <a:t> запрашивает</a:t>
            </a:r>
            <a:r>
              <a:rPr lang="en-US" sz="2000"/>
              <a:t> </a:t>
            </a:r>
            <a:r>
              <a:rPr lang="ru-RU" sz="2000"/>
              <a:t>у</a:t>
            </a:r>
            <a:r>
              <a:rPr lang="en-US" sz="2000"/>
              <a:t> </a:t>
            </a:r>
            <a:r>
              <a:rPr lang="ru-RU" sz="2000"/>
              <a:t>пользователя</a:t>
            </a:r>
            <a:r>
              <a:rPr lang="en-US" sz="2000"/>
              <a:t> </a:t>
            </a:r>
            <a:r>
              <a:rPr lang="ru-RU" sz="2000"/>
              <a:t>имя</a:t>
            </a:r>
            <a:r>
              <a:rPr lang="en-US" sz="2000"/>
              <a:t> </a:t>
            </a:r>
            <a:r>
              <a:rPr lang="ru-RU" sz="2000"/>
              <a:t>и</a:t>
            </a:r>
            <a:r>
              <a:rPr lang="en-US" sz="2000"/>
              <a:t> </a:t>
            </a:r>
            <a:r>
              <a:rPr lang="ru-RU" sz="2000"/>
              <a:t>пароль 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ru-RU" sz="2000"/>
              <a:t>Пользователь</a:t>
            </a:r>
            <a:r>
              <a:rPr lang="en-US" sz="2000"/>
              <a:t> </a:t>
            </a:r>
            <a:r>
              <a:rPr lang="ru-RU" sz="2000"/>
              <a:t>отвечает</a:t>
            </a:r>
            <a:r>
              <a:rPr lang="en-US" sz="2000"/>
              <a:t> </a:t>
            </a:r>
            <a:r>
              <a:rPr lang="ru-RU" sz="2000"/>
              <a:t>на</a:t>
            </a:r>
            <a:r>
              <a:rPr lang="en-US" sz="2000"/>
              <a:t> </a:t>
            </a:r>
            <a:r>
              <a:rPr lang="ru-RU" sz="2000"/>
              <a:t>запрос 	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ru-RU" sz="2000"/>
              <a:t>Клиент</a:t>
            </a:r>
            <a:r>
              <a:rPr lang="en-US" sz="2000"/>
              <a:t> </a:t>
            </a:r>
            <a:r>
              <a:rPr lang="ru-RU" sz="2000"/>
              <a:t>TACACS+ посылает</a:t>
            </a:r>
            <a:r>
              <a:rPr lang="en-US" sz="2000"/>
              <a:t> </a:t>
            </a:r>
            <a:r>
              <a:rPr lang="ru-RU" sz="2000"/>
              <a:t>зашифрованный</a:t>
            </a:r>
            <a:r>
              <a:rPr lang="en-US" sz="2000"/>
              <a:t> </a:t>
            </a:r>
            <a:r>
              <a:rPr lang="ru-RU" sz="2000"/>
              <a:t>пакет</a:t>
            </a:r>
            <a:r>
              <a:rPr lang="en-US" sz="2000"/>
              <a:t> </a:t>
            </a:r>
            <a:r>
              <a:rPr lang="ru-RU" sz="2000"/>
              <a:t>серверу</a:t>
            </a:r>
            <a:r>
              <a:rPr lang="en-US" sz="2000"/>
              <a:t> </a:t>
            </a:r>
            <a:r>
              <a:rPr lang="ru-RU" sz="2000"/>
              <a:t>TACACS+ 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ru-RU" sz="2000"/>
              <a:t>Сервер</a:t>
            </a:r>
            <a:r>
              <a:rPr lang="en-US" sz="2000"/>
              <a:t> </a:t>
            </a:r>
            <a:r>
              <a:rPr lang="ru-RU" sz="2000"/>
              <a:t>TACACS+ </a:t>
            </a:r>
            <a:r>
              <a:rPr lang="en-US" sz="2000"/>
              <a:t> </a:t>
            </a:r>
            <a:r>
              <a:rPr lang="ru-RU" sz="2000"/>
              <a:t>сообщает</a:t>
            </a:r>
            <a:r>
              <a:rPr lang="en-US" sz="2000"/>
              <a:t> </a:t>
            </a:r>
            <a:r>
              <a:rPr lang="ru-RU" sz="2000"/>
              <a:t>результаты</a:t>
            </a:r>
            <a:r>
              <a:rPr lang="en-US" sz="2000"/>
              <a:t> </a:t>
            </a:r>
            <a:r>
              <a:rPr lang="ru-RU" sz="2000"/>
              <a:t>идентификации	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ru-RU" sz="2000"/>
              <a:t>Клиент</a:t>
            </a:r>
            <a:r>
              <a:rPr lang="en-US" sz="2000"/>
              <a:t> </a:t>
            </a:r>
            <a:r>
              <a:rPr lang="ru-RU" sz="2000"/>
              <a:t>и</a:t>
            </a:r>
            <a:r>
              <a:rPr lang="en-US" sz="2000"/>
              <a:t> </a:t>
            </a:r>
            <a:r>
              <a:rPr lang="ru-RU" sz="2000"/>
              <a:t>сервер</a:t>
            </a:r>
            <a:r>
              <a:rPr lang="en-US" sz="2000"/>
              <a:t> </a:t>
            </a:r>
            <a:r>
              <a:rPr lang="ru-RU" sz="2000"/>
              <a:t>обмениваются</a:t>
            </a:r>
            <a:r>
              <a:rPr lang="en-US" sz="2000"/>
              <a:t> </a:t>
            </a:r>
            <a:r>
              <a:rPr lang="ru-RU" sz="2000"/>
              <a:t>авторизовационной</a:t>
            </a:r>
            <a:r>
              <a:rPr lang="en-US" sz="2000"/>
              <a:t> </a:t>
            </a:r>
            <a:r>
              <a:rPr lang="ru-RU" sz="2000"/>
              <a:t>информацией	</a:t>
            </a:r>
          </a:p>
          <a:p>
            <a:pPr marL="457200" indent="-457200"/>
            <a:r>
              <a:rPr lang="ru-RU" sz="2000"/>
              <a:t>7.</a:t>
            </a:r>
            <a:r>
              <a:rPr lang="en-US" sz="2000"/>
              <a:t> </a:t>
            </a:r>
            <a:r>
              <a:rPr lang="ru-RU" sz="2000"/>
              <a:t> Клиент</a:t>
            </a:r>
            <a:r>
              <a:rPr lang="en-US" sz="2000"/>
              <a:t> </a:t>
            </a:r>
            <a:r>
              <a:rPr lang="ru-RU" sz="2000"/>
              <a:t>TACACS+ </a:t>
            </a:r>
            <a:r>
              <a:rPr lang="en-US" sz="2000"/>
              <a:t> </a:t>
            </a:r>
            <a:r>
              <a:rPr lang="ru-RU" sz="2000"/>
              <a:t>обрабатывает</a:t>
            </a:r>
            <a:r>
              <a:rPr lang="en-US" sz="2000"/>
              <a:t> </a:t>
            </a:r>
            <a:r>
              <a:rPr lang="ru-RU" sz="2000"/>
              <a:t>параметры,</a:t>
            </a:r>
            <a:r>
              <a:rPr lang="en-US" sz="2000"/>
              <a:t> </a:t>
            </a:r>
            <a:r>
              <a:rPr lang="ru-RU" sz="2000"/>
              <a:t>полученные</a:t>
            </a:r>
            <a:r>
              <a:rPr lang="en-US" sz="2000"/>
              <a:t> </a:t>
            </a:r>
            <a:r>
              <a:rPr lang="ru-RU" sz="2000"/>
              <a:t>во</a:t>
            </a:r>
            <a:r>
              <a:rPr lang="en-US" sz="2000"/>
              <a:t> </a:t>
            </a:r>
            <a:r>
              <a:rPr lang="ru-RU" sz="2000"/>
              <a:t>время</a:t>
            </a:r>
            <a:r>
              <a:rPr lang="en-US" sz="2000"/>
              <a:t> </a:t>
            </a:r>
            <a:r>
              <a:rPr lang="ru-RU" sz="2000"/>
              <a:t>авторизации. 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118525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Сравнение протоколов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RADIUS 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TACACS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graphicFrame>
        <p:nvGraphicFramePr>
          <p:cNvPr id="147497" name="Group 41"/>
          <p:cNvGraphicFramePr>
            <a:graphicFrameLocks noGrp="1"/>
          </p:cNvGraphicFramePr>
          <p:nvPr>
            <p:ph idx="1"/>
          </p:nvPr>
        </p:nvGraphicFramePr>
        <p:xfrm>
          <a:off x="0" y="1641475"/>
          <a:ext cx="9144000" cy="46097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RADIUS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TACACS+</a:t>
                      </a:r>
                      <a:endParaRPr kumimoji="0" lang="ru-RU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Базовый протокол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UDP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TCP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Поддерживаемые сервисы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h</a:t>
                      </a:r>
                      <a:r>
                        <a:rPr kumimoji="0" lang="ru-RU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entication, Accounting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Authentication</a:t>
                      </a:r>
                      <a:r>
                        <a:rPr kumimoji="0" lang="ru-RU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Authorization</a:t>
                      </a:r>
                      <a:r>
                        <a:rPr kumimoji="0" lang="ru-RU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Accounting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Безопасность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Шифруется пароль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Шифруется все тело пакета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0"/>
            <a:ext cx="7772400" cy="781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VPN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86423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ru-RU" sz="3200">
              <a:latin typeface="Arial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351838" cy="5586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400" dirty="0"/>
              <a:t>  </a:t>
            </a:r>
            <a:r>
              <a:rPr lang="ru-RU" sz="3200" b="1" dirty="0">
                <a:cs typeface="Times New Roman" pitchFamily="18" charset="0"/>
              </a:rPr>
              <a:t>разделение трафика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создание виртуальных каналов (</a:t>
            </a:r>
            <a:r>
              <a:rPr lang="en-US" sz="2800" dirty="0">
                <a:cs typeface="Times New Roman" pitchFamily="18" charset="0"/>
              </a:rPr>
              <a:t>X.25, FR, ATM)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MPLS VPN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ru-RU" sz="2800" dirty="0">
                <a:cs typeface="Times New Roman" pitchFamily="18" charset="0"/>
              </a:rPr>
              <a:t> построение туннелей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3200" b="1" dirty="0">
                <a:cs typeface="Times New Roman" pitchFamily="18" charset="0"/>
              </a:rPr>
              <a:t>  защита трафика</a:t>
            </a:r>
            <a:r>
              <a:rPr lang="ru-RU" sz="2800" b="1" dirty="0">
                <a:cs typeface="Times New Roman" pitchFamily="18" charset="0"/>
              </a:rPr>
              <a:t>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ru-RU" sz="2800" dirty="0">
                <a:cs typeface="Times New Roman" pitchFamily="18" charset="0"/>
              </a:rPr>
              <a:t> шифрование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ru-RU" sz="2800" dirty="0">
                <a:cs typeface="Times New Roman" pitchFamily="18" charset="0"/>
              </a:rPr>
              <a:t> аутентификация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ru-RU" sz="2800" dirty="0">
                <a:cs typeface="Times New Roman" pitchFamily="18" charset="0"/>
              </a:rPr>
              <a:t> авторизация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b="1" dirty="0">
                <a:effectLst/>
                <a:latin typeface="Times New Roman" pitchFamily="18" charset="0"/>
                <a:cs typeface="Times New Roman" pitchFamily="18" charset="0"/>
              </a:rPr>
              <a:t>Основные виды </a:t>
            </a:r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VPN</a:t>
            </a:r>
            <a:endParaRPr lang="ru-RU" sz="36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413"/>
            <a:ext cx="9324975" cy="55895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Внутрикорпоративные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Intranet VPN)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Удаленные офисы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Узлы локальной сети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(Client/Server VPN)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Межкорпоративные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Extranet VPN)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Связь партнеров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Информационные общие ресурсы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Доступ пользователей к службам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FTP,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Telnet,E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-Mail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Remote Access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 удаленным доступом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(Remote Access VPN)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Варианты построения VPN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1628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VPN на базе межсетевых экранов 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VPN на базе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маршрутизаторов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VPN на базе сетевой ОС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VPN на базе аппаратных средств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Уязвимости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VPN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Надежность защиты информации в виртуальной частной сети очень сильно зависит от криптографической составляющей используемой системы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Для создания VPN используются разные протоколы, но все они хорошо защищены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Для аутентификации пользователей могут использоваться разные технологии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Одним из самых слабых мест в ПО для создания VPN является реализация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Надежность защиты VPN очень сильно зависит от пользователей, их квалификации и ответственности</a:t>
            </a:r>
          </a:p>
          <a:p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VPN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сети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Преимущества и недостатки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Преимущества</a:t>
            </a:r>
          </a:p>
          <a:p>
            <a:pPr lvl="1" eaLnBrk="1" hangingPunct="1">
              <a:defRPr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В большинстве случаях,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VPN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сети обеспечивают достаточный уровень защищенности передаваемых данных.</a:t>
            </a:r>
          </a:p>
          <a:p>
            <a:pPr lvl="1" eaLnBrk="1" hangingPunct="1">
              <a:defRPr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Позволяют существенно снизить затраты на организацию канала между филиалами организации по сравнению с другими техническими решениями.</a:t>
            </a:r>
          </a:p>
          <a:p>
            <a:pPr lvl="1" eaLnBrk="1" hangingPunct="1">
              <a:defRPr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Позволяют удаленным пользователям соединяться с центральным офисом через интернет, тем самым существенно экономить на междугородних (международных) звонках.</a:t>
            </a:r>
          </a:p>
          <a:p>
            <a:pPr eaLnBrk="1" hangingPunct="1">
              <a:defRPr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Недостатки</a:t>
            </a:r>
          </a:p>
          <a:p>
            <a:pPr lvl="1" eaLnBrk="1" hangingPunct="1">
              <a:defRPr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Различные протоколы и методы шифрования, применяемые при построении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VPN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сетей хорошо себя зарекомендовали и обеспечивают хороший уровень защищенности передаваемых данных. Но возможные ошибки в конкретных реализациях могут свести на нет все усилия.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Туннелирование – основа построения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IP VPN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0" y="1628775"/>
            <a:ext cx="9144000" cy="7786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ru-RU" sz="2800" dirty="0" err="1"/>
              <a:t>Туннелирование</a:t>
            </a:r>
            <a:r>
              <a:rPr lang="ru-RU" sz="2800" dirty="0"/>
              <a:t> (</a:t>
            </a:r>
            <a:r>
              <a:rPr lang="ru-RU" sz="2800" dirty="0" err="1"/>
              <a:t>tunneling</a:t>
            </a:r>
            <a:r>
              <a:rPr lang="ru-RU" sz="2800" dirty="0"/>
              <a:t>), или инкапсуляция (</a:t>
            </a:r>
            <a:r>
              <a:rPr lang="ru-RU" sz="2800" dirty="0" err="1"/>
              <a:t>encapsulation</a:t>
            </a:r>
            <a:r>
              <a:rPr lang="ru-RU" sz="2800" dirty="0"/>
              <a:t>), - это способ передачи полезной информации через промежуточную сеть. Такой информацией могут быть кадры (или пакеты) другого протокола. При инкапсуляции кадр не передается в сгенерированном узлом-отправителем виде, а снабжается дополнительным заголовком, содержащим информацию о маршруте, позволяющую инкапсулированным пакетам проходить через промежуточную сеть (</a:t>
            </a:r>
            <a:r>
              <a:rPr lang="ru-RU" sz="2800" dirty="0" err="1"/>
              <a:t>Internet</a:t>
            </a:r>
            <a:r>
              <a:rPr lang="ru-RU" sz="2800" dirty="0"/>
              <a:t>). На конце туннеля кадры </a:t>
            </a:r>
            <a:r>
              <a:rPr lang="ru-RU" sz="2800" dirty="0" err="1"/>
              <a:t>деинкапсулируются</a:t>
            </a:r>
            <a:r>
              <a:rPr lang="ru-RU" sz="2800" dirty="0"/>
              <a:t> и передаются получателю. </a:t>
            </a:r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ru-RU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VPN 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туннель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0" y="980728"/>
            <a:ext cx="9144000" cy="75405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ru-RU" sz="2400" dirty="0"/>
              <a:t>Логический путь передвижения инкапсулированных пакетов в транзитной сети называется туннелем. </a:t>
            </a:r>
          </a:p>
          <a:p>
            <a:r>
              <a:rPr lang="ru-RU" sz="2400" dirty="0"/>
              <a:t>Два режима</a:t>
            </a:r>
            <a:r>
              <a:rPr lang="en-US" sz="2400" dirty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провайдер </a:t>
            </a:r>
            <a:r>
              <a:rPr lang="en-US" sz="2400" dirty="0"/>
              <a:t>(ISP)</a:t>
            </a:r>
            <a:r>
              <a:rPr lang="ru-RU" sz="2400" dirty="0"/>
              <a:t> – корпоративная сеть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клиент – корпоративная сеть</a:t>
            </a:r>
          </a:p>
          <a:p>
            <a:endParaRPr lang="ru-RU" sz="2400" dirty="0"/>
          </a:p>
          <a:p>
            <a:endParaRPr lang="ru-RU" sz="28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endParaRPr lang="ru-RU" sz="3200" dirty="0"/>
          </a:p>
        </p:txBody>
      </p:sp>
      <p:pic>
        <p:nvPicPr>
          <p:cNvPr id="375" name="Рисунок 374" descr="IC1968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725144"/>
            <a:ext cx="2736304" cy="1891898"/>
          </a:xfrm>
          <a:prstGeom prst="rect">
            <a:avLst/>
          </a:prstGeom>
        </p:spPr>
      </p:pic>
      <p:pic>
        <p:nvPicPr>
          <p:cNvPr id="376" name="Рисунок 375" descr="IC19681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564904"/>
            <a:ext cx="4826507" cy="1764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Протоколы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туннелирования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VPN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2590800" y="3048000"/>
            <a:ext cx="6629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IPSec</a:t>
            </a:r>
            <a:r>
              <a:rPr lang="ru-RU" sz="2400" dirty="0"/>
              <a:t> </a:t>
            </a:r>
            <a:r>
              <a:rPr lang="en-US" sz="2000" dirty="0">
                <a:cs typeface="Times New Roman" pitchFamily="18" charset="0"/>
              </a:rPr>
              <a:t>(Internet Protocol Security)</a:t>
            </a:r>
            <a:endParaRPr lang="ru-RU" sz="2000" dirty="0"/>
          </a:p>
        </p:txBody>
      </p:sp>
      <p:sp>
        <p:nvSpPr>
          <p:cNvPr id="15365" name="Text Box 30"/>
          <p:cNvSpPr txBox="1">
            <a:spLocks noChangeArrowheads="1"/>
          </p:cNvSpPr>
          <p:nvPr/>
        </p:nvSpPr>
        <p:spPr bwMode="auto">
          <a:xfrm>
            <a:off x="2590800" y="3505200"/>
            <a:ext cx="64008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PPTP</a:t>
            </a:r>
            <a:r>
              <a:rPr lang="ru-RU" sz="2400" dirty="0"/>
              <a:t> </a:t>
            </a:r>
            <a:r>
              <a:rPr lang="ru-RU" sz="2000" dirty="0"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Point to Point Tunneling Protocol</a:t>
            </a:r>
            <a:r>
              <a:rPr lang="ru-RU" sz="2400" dirty="0">
                <a:cs typeface="Times New Roman" pitchFamily="18" charset="0"/>
              </a:rPr>
              <a:t>)</a:t>
            </a:r>
            <a:r>
              <a:rPr lang="ru-RU" sz="2400" dirty="0"/>
              <a:t>,</a:t>
            </a:r>
            <a:r>
              <a:rPr lang="en-US" sz="2400" dirty="0"/>
              <a:t> L2F</a:t>
            </a:r>
            <a:r>
              <a:rPr lang="ru-RU" sz="2400" dirty="0"/>
              <a:t> </a:t>
            </a:r>
            <a:r>
              <a:rPr lang="ru-RU" sz="2000" dirty="0"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Layer</a:t>
            </a:r>
            <a:r>
              <a:rPr lang="ru-RU" sz="2000" dirty="0">
                <a:cs typeface="Times New Roman" pitchFamily="18" charset="0"/>
              </a:rPr>
              <a:t> 2   </a:t>
            </a:r>
            <a:r>
              <a:rPr lang="en-US" sz="2000" dirty="0">
                <a:cs typeface="Times New Roman" pitchFamily="18" charset="0"/>
              </a:rPr>
              <a:t>Forwarding</a:t>
            </a:r>
            <a:r>
              <a:rPr lang="ru-RU" sz="2000" dirty="0">
                <a:cs typeface="Times New Roman" pitchFamily="18" charset="0"/>
              </a:rPr>
              <a:t>)</a:t>
            </a:r>
            <a:r>
              <a:rPr lang="ru-RU" sz="2400" dirty="0"/>
              <a:t>, </a:t>
            </a:r>
            <a:r>
              <a:rPr lang="en-US" sz="2400" dirty="0"/>
              <a:t>L2TP</a:t>
            </a:r>
            <a:r>
              <a:rPr lang="ru-RU" sz="2400" dirty="0"/>
              <a:t> </a:t>
            </a:r>
            <a:r>
              <a:rPr lang="en-US" sz="2000" dirty="0">
                <a:cs typeface="Times New Roman" pitchFamily="18" charset="0"/>
              </a:rPr>
              <a:t>(Layer 2 Tunneling Protocol)</a:t>
            </a:r>
            <a:r>
              <a:rPr lang="ru-RU" sz="2000" dirty="0"/>
              <a:t> </a:t>
            </a:r>
            <a:endParaRPr lang="ru-RU" sz="2000" b="1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5367" name="Text Box 307"/>
          <p:cNvSpPr txBox="1">
            <a:spLocks noChangeArrowheads="1"/>
          </p:cNvSpPr>
          <p:nvPr/>
        </p:nvSpPr>
        <p:spPr bwMode="auto">
          <a:xfrm>
            <a:off x="2627313" y="1963738"/>
            <a:ext cx="640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a typeface="PMingLiU" pitchFamily="18" charset="-120"/>
              </a:rPr>
              <a:t>SSL</a:t>
            </a:r>
            <a:endParaRPr lang="ru-RU" sz="2400">
              <a:ea typeface="PMingLiU" pitchFamily="18" charset="-12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251519" y="980728"/>
            <a:ext cx="2447802" cy="3528392"/>
            <a:chOff x="539551" y="1196752"/>
            <a:chExt cx="2447802" cy="3528392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539552" y="4221088"/>
              <a:ext cx="2376264" cy="504056"/>
              <a:chOff x="539552" y="4221088"/>
              <a:chExt cx="2376264" cy="504056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Физический</a:t>
                </a:r>
                <a:endParaRPr lang="en-US" sz="2000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39552" y="3717032"/>
              <a:ext cx="2376264" cy="504056"/>
              <a:chOff x="539552" y="4221088"/>
              <a:chExt cx="2376264" cy="504056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Канальный</a:t>
                </a:r>
                <a:endParaRPr lang="en-US" sz="2000" dirty="0"/>
              </a:p>
            </p:txBody>
          </p:sp>
        </p:grpSp>
        <p:grpSp>
          <p:nvGrpSpPr>
            <p:cNvPr id="21" name="Группа 20"/>
            <p:cNvGrpSpPr/>
            <p:nvPr/>
          </p:nvGrpSpPr>
          <p:grpSpPr>
            <a:xfrm>
              <a:off x="539552" y="3212976"/>
              <a:ext cx="2376264" cy="504056"/>
              <a:chOff x="539552" y="4221088"/>
              <a:chExt cx="2376264" cy="504056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Сетевой</a:t>
                </a:r>
                <a:endParaRPr lang="en-US" sz="2000" dirty="0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539552" y="2708920"/>
              <a:ext cx="2376264" cy="504056"/>
              <a:chOff x="539552" y="4221088"/>
              <a:chExt cx="2376264" cy="504056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Транспортный</a:t>
                </a:r>
                <a:endParaRPr lang="en-US" sz="2000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39552" y="2204864"/>
              <a:ext cx="2376264" cy="504056"/>
              <a:chOff x="539552" y="4221088"/>
              <a:chExt cx="2376264" cy="504056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Сеансовый</a:t>
                </a:r>
                <a:endParaRPr lang="en-US" sz="2000" dirty="0"/>
              </a:p>
            </p:txBody>
          </p:sp>
        </p:grpSp>
        <p:grpSp>
          <p:nvGrpSpPr>
            <p:cNvPr id="30" name="Группа 29"/>
            <p:cNvGrpSpPr/>
            <p:nvPr/>
          </p:nvGrpSpPr>
          <p:grpSpPr>
            <a:xfrm>
              <a:off x="539551" y="1700808"/>
              <a:ext cx="2447802" cy="504056"/>
              <a:chOff x="539551" y="4221088"/>
              <a:chExt cx="2447802" cy="504056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9551" y="4221088"/>
                <a:ext cx="24478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Представительный</a:t>
                </a:r>
                <a:endParaRPr lang="en-US" sz="2000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539552" y="1196752"/>
              <a:ext cx="2376264" cy="504056"/>
              <a:chOff x="539552" y="4221088"/>
              <a:chExt cx="2376264" cy="504056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539552" y="4221088"/>
                <a:ext cx="2376264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7584" y="4221088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Приложений</a:t>
                </a:r>
                <a:endParaRPr lang="en-US" sz="2000" dirty="0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07504" y="5013176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PPTP</a:t>
            </a:r>
            <a:r>
              <a:rPr lang="ru-RU" sz="2000" dirty="0"/>
              <a:t> </a:t>
            </a:r>
            <a:r>
              <a:rPr lang="ru-RU" sz="2000" dirty="0" err="1"/>
              <a:t>туннелирование</a:t>
            </a:r>
            <a:r>
              <a:rPr lang="ru-RU" sz="2000" dirty="0"/>
              <a:t> по </a:t>
            </a:r>
            <a:r>
              <a:rPr lang="en-US" sz="2000" dirty="0"/>
              <a:t>TCP/IP</a:t>
            </a:r>
            <a:r>
              <a:rPr lang="ru-RU" sz="2000" dirty="0"/>
              <a:t> сетям</a:t>
            </a:r>
          </a:p>
          <a:p>
            <a:r>
              <a:rPr lang="en-US" sz="2000" dirty="0"/>
              <a:t>L2F </a:t>
            </a:r>
            <a:r>
              <a:rPr lang="ru-RU" sz="2000" dirty="0" err="1"/>
              <a:t>туннелирование</a:t>
            </a:r>
            <a:r>
              <a:rPr lang="ru-RU" sz="2000" dirty="0"/>
              <a:t> по X.25, ATM, </a:t>
            </a:r>
            <a:r>
              <a:rPr lang="ru-RU" sz="2000" dirty="0" err="1"/>
              <a:t>Frame</a:t>
            </a:r>
            <a:r>
              <a:rPr lang="ru-RU" sz="2000" dirty="0"/>
              <a:t> </a:t>
            </a:r>
            <a:r>
              <a:rPr lang="ru-RU" sz="2000" dirty="0" err="1"/>
              <a:t>Relay</a:t>
            </a:r>
            <a:endParaRPr lang="ru-RU" sz="2000" dirty="0"/>
          </a:p>
          <a:p>
            <a:r>
              <a:rPr lang="en-US" sz="2000" dirty="0"/>
              <a:t>L2TP</a:t>
            </a:r>
            <a:r>
              <a:rPr lang="ru-RU" sz="2000" dirty="0"/>
              <a:t> </a:t>
            </a:r>
            <a:r>
              <a:rPr lang="ru-RU" sz="2000" dirty="0" err="1"/>
              <a:t>туннелирование</a:t>
            </a:r>
            <a:r>
              <a:rPr lang="ru-RU" sz="2000" dirty="0"/>
              <a:t> в разных сетях (для </a:t>
            </a:r>
            <a:r>
              <a:rPr lang="en-US" sz="2000" dirty="0"/>
              <a:t>IP</a:t>
            </a:r>
            <a:r>
              <a:rPr lang="ru-RU" sz="2000" dirty="0"/>
              <a:t> сетей используется </a:t>
            </a:r>
            <a:r>
              <a:rPr lang="en-US" sz="2000" dirty="0"/>
              <a:t>UDP</a:t>
            </a:r>
            <a:r>
              <a:rPr lang="ru-RU" sz="2000" dirty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Протокол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PPTP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Point-to-point tunneling protocol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RFC 2637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extBox 14"/>
          <p:cNvSpPr txBox="1">
            <a:spLocks noChangeArrowheads="1"/>
          </p:cNvSpPr>
          <p:nvPr/>
        </p:nvSpPr>
        <p:spPr bwMode="auto">
          <a:xfrm>
            <a:off x="107950" y="1125538"/>
            <a:ext cx="75596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0" y="69215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ru-RU" sz="2000" dirty="0"/>
              <a:t>Для функционирования PPTP необходимо установить два TCP-соединения:</a:t>
            </a:r>
            <a:endParaRPr lang="ru-RU" sz="2000" dirty="0">
              <a:latin typeface="+mj-lt"/>
            </a:endParaRPr>
          </a:p>
          <a:p>
            <a:pPr lvl="1" indent="-457200">
              <a:defRPr/>
            </a:pPr>
            <a:r>
              <a:rPr lang="ru-RU" sz="2000" dirty="0">
                <a:cs typeface="Times New Roman" pitchFamily="18" charset="0"/>
              </a:rPr>
              <a:t>1. Управляющие  (</a:t>
            </a:r>
            <a:r>
              <a:rPr lang="en-GB" sz="2000" dirty="0"/>
              <a:t>Control Connection</a:t>
            </a:r>
            <a:r>
              <a:rPr lang="ru-RU" sz="2000" b="1" dirty="0"/>
              <a:t>) </a:t>
            </a:r>
            <a:r>
              <a:rPr lang="ru-RU" sz="2000" dirty="0">
                <a:cs typeface="Times New Roman" pitchFamily="18" charset="0"/>
              </a:rPr>
              <a:t>для установления, поддержания и снятия туннеля и вызовов (порт </a:t>
            </a:r>
            <a:r>
              <a:rPr lang="en-US" sz="2000" dirty="0">
                <a:cs typeface="Times New Roman" pitchFamily="18" charset="0"/>
              </a:rPr>
              <a:t>1723</a:t>
            </a:r>
            <a:r>
              <a:rPr lang="ru-RU" sz="2000" dirty="0">
                <a:cs typeface="Times New Roman" pitchFamily="18" charset="0"/>
              </a:rPr>
              <a:t>)  </a:t>
            </a:r>
          </a:p>
          <a:p>
            <a:pPr lvl="1" indent="-457200">
              <a:defRPr/>
            </a:pPr>
            <a:endParaRPr lang="ru-RU" sz="2000" dirty="0">
              <a:cs typeface="Times New Roman" pitchFamily="18" charset="0"/>
            </a:endParaRPr>
          </a:p>
          <a:p>
            <a:pPr lvl="1" indent="-457200">
              <a:defRPr/>
            </a:pPr>
            <a:endParaRPr lang="ru-RU" sz="2000" dirty="0">
              <a:cs typeface="Times New Roman" pitchFamily="18" charset="0"/>
            </a:endParaRPr>
          </a:p>
          <a:p>
            <a:pPr lvl="1" indent="-457200">
              <a:defRPr/>
            </a:pPr>
            <a:endParaRPr lang="ru-RU" sz="2000" dirty="0">
              <a:cs typeface="Times New Roman" pitchFamily="18" charset="0"/>
            </a:endParaRPr>
          </a:p>
          <a:p>
            <a:pPr lvl="1" indent="-457200">
              <a:defRPr/>
            </a:pPr>
            <a:endParaRPr lang="ru-RU" sz="2000" dirty="0">
              <a:cs typeface="Times New Roman" pitchFamily="18" charset="0"/>
            </a:endParaRPr>
          </a:p>
          <a:p>
            <a:pPr lvl="1" indent="-457200">
              <a:defRPr/>
            </a:pPr>
            <a:r>
              <a:rPr lang="ru-RU" sz="2000" dirty="0">
                <a:cs typeface="Times New Roman" pitchFamily="18" charset="0"/>
              </a:rPr>
              <a:t>2. Информационные  (</a:t>
            </a:r>
            <a:r>
              <a:rPr lang="en-GB" sz="2000" dirty="0"/>
              <a:t>Data Packets</a:t>
            </a:r>
            <a:r>
              <a:rPr lang="ru-RU" sz="2000" dirty="0"/>
              <a:t>) </a:t>
            </a:r>
          </a:p>
          <a:p>
            <a:pPr lvl="2" indent="-457200">
              <a:buFont typeface="Arial" pitchFamily="34" charset="0"/>
              <a:buChar char="•"/>
              <a:defRPr/>
            </a:pPr>
            <a:r>
              <a:rPr lang="ru-RU" sz="2000" dirty="0"/>
              <a:t>Использует </a:t>
            </a:r>
            <a:r>
              <a:rPr lang="en-US" sz="2000" dirty="0"/>
              <a:t>PPP</a:t>
            </a:r>
            <a:r>
              <a:rPr lang="ru-RU" sz="2000" dirty="0"/>
              <a:t> с </a:t>
            </a:r>
            <a:r>
              <a:rPr lang="en-US" sz="2000" dirty="0"/>
              <a:t>GRE</a:t>
            </a:r>
            <a:r>
              <a:rPr lang="ru-RU" sz="2000" dirty="0"/>
              <a:t> (</a:t>
            </a:r>
            <a:r>
              <a:rPr lang="en-US" sz="2000" dirty="0"/>
              <a:t>Generic Routing Encapsulation </a:t>
            </a:r>
            <a:r>
              <a:rPr lang="ru-RU" sz="2000" dirty="0"/>
              <a:t>)</a:t>
            </a:r>
            <a:endParaRPr lang="en-US" sz="2000" dirty="0"/>
          </a:p>
          <a:p>
            <a:pPr lvl="2" indent="-457200">
              <a:buFont typeface="Arial" pitchFamily="34" charset="0"/>
              <a:buChar char="•"/>
              <a:defRPr/>
            </a:pPr>
            <a:r>
              <a:rPr lang="en-US" sz="2000" dirty="0"/>
              <a:t>GRE</a:t>
            </a:r>
            <a:r>
              <a:rPr lang="ru-RU" sz="2000" dirty="0"/>
              <a:t> дает </a:t>
            </a:r>
            <a:r>
              <a:rPr lang="en-US" sz="2000" dirty="0"/>
              <a:t>PPTP </a:t>
            </a:r>
            <a:r>
              <a:rPr lang="ru-RU" sz="2000" dirty="0"/>
              <a:t>гибкость при использовании протокол отличных от </a:t>
            </a:r>
            <a:r>
              <a:rPr lang="en-US" sz="2000" dirty="0"/>
              <a:t>IP (</a:t>
            </a:r>
            <a:r>
              <a:rPr lang="ru-RU" sz="2000" dirty="0"/>
              <a:t>например, </a:t>
            </a:r>
            <a:r>
              <a:rPr lang="en-US" sz="2000" dirty="0"/>
              <a:t>IPX, NetBEUI)</a:t>
            </a:r>
            <a:endParaRPr lang="ru-RU" sz="2000" dirty="0"/>
          </a:p>
          <a:p>
            <a:pPr lvl="1" indent="-457200">
              <a:defRPr/>
            </a:pPr>
            <a:r>
              <a:rPr lang="ru-RU" sz="2000" b="1" dirty="0"/>
              <a:t>Инкапсуляция</a:t>
            </a:r>
          </a:p>
          <a:p>
            <a:pPr lvl="2" indent="-457200">
              <a:buFont typeface="Arial" pitchFamily="34" charset="0"/>
              <a:buChar char="•"/>
              <a:defRPr/>
            </a:pPr>
            <a:endParaRPr lang="ru-RU" sz="2000" dirty="0"/>
          </a:p>
          <a:p>
            <a:pPr lvl="2" indent="-457200">
              <a:defRPr/>
            </a:pPr>
            <a:endParaRPr lang="ru-RU" sz="2000" dirty="0"/>
          </a:p>
          <a:p>
            <a:pPr lvl="2" indent="-457200">
              <a:buFont typeface="Arial" pitchFamily="34" charset="0"/>
              <a:buChar char="•"/>
              <a:defRPr/>
            </a:pPr>
            <a:endParaRPr lang="ru-RU" sz="2000" dirty="0"/>
          </a:p>
          <a:p>
            <a:pPr lvl="2" indent="-457200">
              <a:defRPr/>
            </a:pPr>
            <a:endParaRPr lang="ru-RU" sz="2000" dirty="0"/>
          </a:p>
          <a:p>
            <a:pPr lvl="1" indent="-457200">
              <a:defRPr/>
            </a:pPr>
            <a:r>
              <a:rPr lang="ru-RU" sz="2000" b="1" dirty="0"/>
              <a:t>Шифрование</a:t>
            </a:r>
            <a:endParaRPr lang="en-GB" sz="2000" b="1" dirty="0"/>
          </a:p>
          <a:p>
            <a:pPr lvl="1" indent="-457200">
              <a:buFont typeface="+mj-lt"/>
              <a:buAutoNum type="arabicPeriod"/>
              <a:defRPr/>
            </a:pPr>
            <a:endParaRPr lang="ru-RU" sz="2000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87727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PPP-кадр шифруется по алгоритму шифрования MPPE (</a:t>
            </a:r>
            <a:r>
              <a:rPr lang="ru-RU" sz="1600" dirty="0" err="1"/>
              <a:t>Microsoft</a:t>
            </a:r>
            <a:r>
              <a:rPr lang="ru-RU" sz="1600" dirty="0"/>
              <a:t> </a:t>
            </a:r>
            <a:r>
              <a:rPr lang="ru-RU" sz="1600" dirty="0" err="1"/>
              <a:t>Point-to-Point</a:t>
            </a:r>
            <a:r>
              <a:rPr lang="ru-RU" sz="1600" dirty="0"/>
              <a:t> </a:t>
            </a:r>
            <a:r>
              <a:rPr lang="ru-RU" sz="1600" dirty="0" err="1"/>
              <a:t>Encryption</a:t>
            </a:r>
            <a:r>
              <a:rPr lang="ru-RU" sz="1600" dirty="0"/>
              <a:t>). Использует алгоритм  </a:t>
            </a:r>
            <a:r>
              <a:rPr lang="en-US" sz="1600" dirty="0"/>
              <a:t>RSA RC4</a:t>
            </a:r>
            <a:r>
              <a:rPr lang="ru-RU" sz="1600" dirty="0"/>
              <a:t> с помощью ключей шифрования, создаваемых в процессе проверки подлинности по протоколу MS-CHAP  </a:t>
            </a:r>
            <a:r>
              <a:rPr lang="en-US" sz="1600" dirty="0"/>
              <a:t>v</a:t>
            </a:r>
            <a:r>
              <a:rPr lang="ru-RU" sz="1600" dirty="0"/>
              <a:t>2 или EAP-TLS.</a:t>
            </a:r>
            <a:endParaRPr lang="en-US" sz="1600" dirty="0"/>
          </a:p>
        </p:txBody>
      </p:sp>
      <p:pic>
        <p:nvPicPr>
          <p:cNvPr id="10" name="Рисунок 9" descr="IC1968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772816"/>
            <a:ext cx="3312368" cy="799537"/>
          </a:xfrm>
          <a:prstGeom prst="rect">
            <a:avLst/>
          </a:prstGeom>
        </p:spPr>
      </p:pic>
      <p:pic>
        <p:nvPicPr>
          <p:cNvPr id="8" name="Рисунок 7" descr="IC197528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365104"/>
            <a:ext cx="4034953" cy="12961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8004</TotalTime>
  <Words>2363</Words>
  <Application>Microsoft Office PowerPoint</Application>
  <PresentationFormat>Экран (4:3)</PresentationFormat>
  <Paragraphs>475</Paragraphs>
  <Slides>53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9" baseType="lpstr">
      <vt:lpstr>MS PGothic</vt:lpstr>
      <vt:lpstr>PMingLiU</vt:lpstr>
      <vt:lpstr>Arial</vt:lpstr>
      <vt:lpstr>Arial Cyr</vt:lpstr>
      <vt:lpstr>Arial Unicode MS</vt:lpstr>
      <vt:lpstr>Calibri</vt:lpstr>
      <vt:lpstr>Cambria</vt:lpstr>
      <vt:lpstr>Century Schoolbook</vt:lpstr>
      <vt:lpstr>HG明朝B</vt:lpstr>
      <vt:lpstr>Rockwell</vt:lpstr>
      <vt:lpstr>Rockwell Condensed</vt:lpstr>
      <vt:lpstr>Tahoma</vt:lpstr>
      <vt:lpstr>Times New Roman</vt:lpstr>
      <vt:lpstr>Wingdings</vt:lpstr>
      <vt:lpstr>Дерево</vt:lpstr>
      <vt:lpstr>Visio</vt:lpstr>
      <vt:lpstr>Виртуальные частные сети (VPN) </vt:lpstr>
      <vt:lpstr>Защита межсетевого взаимодействия</vt:lpstr>
      <vt:lpstr>Технологии VPN</vt:lpstr>
      <vt:lpstr>Определение VPN</vt:lpstr>
      <vt:lpstr>Функции VPN</vt:lpstr>
      <vt:lpstr>Туннелирование – основа построения IP VPN</vt:lpstr>
      <vt:lpstr>VPN туннель</vt:lpstr>
      <vt:lpstr>Протоколы туннелирования VPN</vt:lpstr>
      <vt:lpstr>Протокол PPTP (Point-to-point tunneling protocol) RFC 2637</vt:lpstr>
      <vt:lpstr>Как работает PPTP</vt:lpstr>
      <vt:lpstr>Презентация PowerPoint</vt:lpstr>
      <vt:lpstr>Пример настройки PPTP</vt:lpstr>
      <vt:lpstr>Протокол L2TP ( Layer 2 Tunneling Protocol )</vt:lpstr>
      <vt:lpstr>Протокол L2TP</vt:lpstr>
      <vt:lpstr>Протокол L2TP</vt:lpstr>
      <vt:lpstr>Пример настройки L2TP на маршрутизаторе Cisco ASR1020</vt:lpstr>
      <vt:lpstr>Пример настройки L2TP на маршрутизаторе Cisco ASR1020</vt:lpstr>
      <vt:lpstr>Пример настройки VPN клиента</vt:lpstr>
      <vt:lpstr>VPN IPSec </vt:lpstr>
      <vt:lpstr>IPSec</vt:lpstr>
      <vt:lpstr>IPSec</vt:lpstr>
      <vt:lpstr>IPSec. Примеры использования режимов  </vt:lpstr>
      <vt:lpstr>VPN SSL (Secure Sockets Layer)</vt:lpstr>
      <vt:lpstr>Протокол SSL</vt:lpstr>
      <vt:lpstr>VPN SSL. Как работает</vt:lpstr>
      <vt:lpstr>Технологии защиты трафика</vt:lpstr>
      <vt:lpstr>Криптографические алгоритмы</vt:lpstr>
      <vt:lpstr>Симметричное шифрование</vt:lpstr>
      <vt:lpstr>Асимметричное шифрование</vt:lpstr>
      <vt:lpstr>Хэш-функции и дайджесты </vt:lpstr>
      <vt:lpstr>Цифровые подписи</vt:lpstr>
      <vt:lpstr>ГОСТы криптоалгоритмов</vt:lpstr>
      <vt:lpstr>Аутентификация</vt:lpstr>
      <vt:lpstr>Аутентификация</vt:lpstr>
      <vt:lpstr>Аутентификация пользователя</vt:lpstr>
      <vt:lpstr>Парольная аутентификация </vt:lpstr>
      <vt:lpstr>Аутентификация на основе сертификатов</vt:lpstr>
      <vt:lpstr>Другие виды аутентификации </vt:lpstr>
      <vt:lpstr>Авторизация (контроль доступа)</vt:lpstr>
      <vt:lpstr>Дополнительные технологии безопасности </vt:lpstr>
      <vt:lpstr>Технология AAA</vt:lpstr>
      <vt:lpstr>Технология AAA</vt:lpstr>
      <vt:lpstr>Remote Access Dialin User Service (RADIUS)</vt:lpstr>
      <vt:lpstr>Remote Access Dialin User Service (RADIUS)</vt:lpstr>
      <vt:lpstr>Настройка контроллера WiFi</vt:lpstr>
      <vt:lpstr>Сервер сетевых политик (NAP)</vt:lpstr>
      <vt:lpstr>TACACS+</vt:lpstr>
      <vt:lpstr>TACACS+</vt:lpstr>
      <vt:lpstr>Сравнение протоколов RADIUS и TACACS+</vt:lpstr>
      <vt:lpstr>Основные виды VPN</vt:lpstr>
      <vt:lpstr>Варианты построения VPN </vt:lpstr>
      <vt:lpstr>Уязвимости VPN</vt:lpstr>
      <vt:lpstr>VPN сети. Преимущества и недостатки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Обеспечение безопасности  компьютерных сетей  </dc:title>
  <dc:creator>krutix</dc:creator>
  <cp:lastModifiedBy>Admin</cp:lastModifiedBy>
  <cp:revision>353</cp:revision>
  <cp:lastPrinted>1601-01-01T00:00:00Z</cp:lastPrinted>
  <dcterms:created xsi:type="dcterms:W3CDTF">2005-10-25T13:07:17Z</dcterms:created>
  <dcterms:modified xsi:type="dcterms:W3CDTF">2019-12-02T13:07:47Z</dcterms:modified>
</cp:coreProperties>
</file>