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0" r:id="rId3"/>
    <p:sldId id="259" r:id="rId4"/>
    <p:sldId id="380" r:id="rId5"/>
    <p:sldId id="336" r:id="rId6"/>
    <p:sldId id="355" r:id="rId7"/>
    <p:sldId id="323" r:id="rId8"/>
    <p:sldId id="324" r:id="rId9"/>
    <p:sldId id="337" r:id="rId10"/>
    <p:sldId id="322" r:id="rId11"/>
    <p:sldId id="388" r:id="rId12"/>
    <p:sldId id="389" r:id="rId13"/>
    <p:sldId id="384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41" r:id="rId22"/>
    <p:sldId id="373" r:id="rId23"/>
    <p:sldId id="306" r:id="rId24"/>
    <p:sldId id="363" r:id="rId25"/>
    <p:sldId id="385" r:id="rId26"/>
    <p:sldId id="377" r:id="rId27"/>
    <p:sldId id="378" r:id="rId28"/>
    <p:sldId id="374" r:id="rId29"/>
    <p:sldId id="375" r:id="rId30"/>
    <p:sldId id="376" r:id="rId31"/>
    <p:sldId id="339" r:id="rId32"/>
    <p:sldId id="342" r:id="rId33"/>
    <p:sldId id="262" r:id="rId34"/>
    <p:sldId id="387" r:id="rId35"/>
    <p:sldId id="379" r:id="rId36"/>
    <p:sldId id="274" r:id="rId37"/>
    <p:sldId id="329" r:id="rId38"/>
    <p:sldId id="330" r:id="rId39"/>
    <p:sldId id="327" r:id="rId40"/>
    <p:sldId id="328" r:id="rId41"/>
    <p:sldId id="276" r:id="rId42"/>
    <p:sldId id="381" r:id="rId43"/>
    <p:sldId id="275" r:id="rId44"/>
    <p:sldId id="285" r:id="rId45"/>
    <p:sldId id="287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B17C48-431B-4E5C-A82E-67D31F2A8E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09FF15-B5B3-4B54-862E-94AEE09440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ru-RU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ru-RU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ru-RU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ru-RU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ru-RU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ru-RU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ru-RU"/>
          </a:p>
        </p:txBody>
      </p:sp>
      <p:sp>
        <p:nvSpPr>
          <p:cNvPr id="64521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B4DC19-6548-4BC8-8B2B-B331D3A66E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63ACB-8F37-486B-A105-FC97C3FE14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5B12-8D26-43CA-9EF3-CCE6D5ADB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4EE76-F188-4B6A-804D-9951075F1F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4E970-FAC5-4CE2-AC13-AEECDF4B05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A542D-49D9-4FC9-A505-DF7B229DCB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0E08-61F2-481D-9F98-9FB16584A6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4C61-74B1-4EB3-8397-3F42318235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2DBBA-D88D-4C65-8DB6-3B9963C99C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9E6B4-B720-47AA-AD0F-A9614F2A22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2E467-D121-4149-8A16-835FB71A53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D924-BB20-4F05-B4C5-378D675FF0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ru-RU"/>
          </a:p>
        </p:txBody>
      </p:sp>
      <p:sp>
        <p:nvSpPr>
          <p:cNvPr id="63495" name="Rectangle 7" descr="Large confetti"/>
          <p:cNvSpPr>
            <a:spLocks noChangeArrowheads="1"/>
          </p:cNvSpPr>
          <p:nvPr/>
        </p:nvSpPr>
        <p:spPr bwMode="ltGray">
          <a:xfrm>
            <a:off x="247650" y="0"/>
            <a:ext cx="793750" cy="18415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ru-RU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ru-RU"/>
          </a:p>
        </p:txBody>
      </p:sp>
      <p:sp>
        <p:nvSpPr>
          <p:cNvPr id="63497" name="Rectangle 9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0481FF-7F83-4612-8BC1-CD2D54A440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hyolite.com/anti-spam/dc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rbl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oikrug.ru/" TargetMode="External"/><Relationship Id="rId2" Type="http://schemas.openxmlformats.org/officeDocument/2006/relationships/hyperlink" Target="http://www.odnoklassniki.ru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spersky.ru/internet-security-center/threats/cybercri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828800"/>
          </a:xfrm>
        </p:spPr>
        <p:txBody>
          <a:bodyPr/>
          <a:lstStyle/>
          <a:p>
            <a:pPr eaLnBrk="1" hangingPunct="1"/>
            <a:r>
              <a:rPr lang="ru-RU" sz="4000" b="1"/>
              <a:t>Защита электронной почты,</a:t>
            </a:r>
            <a:br>
              <a:rPr lang="ru-RU" sz="4000" b="1"/>
            </a:br>
            <a:r>
              <a:rPr lang="ru-RU" sz="4000" b="1"/>
              <a:t>контроль информационного наполнения </a:t>
            </a:r>
            <a:r>
              <a:rPr lang="en-US" sz="4000" b="1"/>
              <a:t>Web</a:t>
            </a:r>
            <a:r>
              <a:rPr lang="ru-RU" sz="4000" b="1"/>
              <a:t> трафика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/>
              <a:t>Электронная почта</a:t>
            </a:r>
            <a:r>
              <a:rPr lang="en-US" b="1"/>
              <a:t>.</a:t>
            </a:r>
            <a:br>
              <a:rPr lang="en-US"/>
            </a:br>
            <a:r>
              <a:rPr lang="ru-RU" b="1"/>
              <a:t>Чем вреден спам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964613" cy="4953000"/>
          </a:xfrm>
        </p:spPr>
        <p:txBody>
          <a:bodyPr/>
          <a:lstStyle/>
          <a:p>
            <a:pPr eaLnBrk="1" hangingPunct="1"/>
            <a:r>
              <a:rPr lang="ru-RU" dirty="0"/>
              <a:t>Паразитный трафик. 50-60% входящих сообщений - спам. </a:t>
            </a:r>
            <a:endParaRPr lang="en-US" dirty="0"/>
          </a:p>
          <a:p>
            <a:pPr eaLnBrk="1" hangingPunct="1"/>
            <a:r>
              <a:rPr lang="ru-RU" dirty="0"/>
              <a:t>Снижение производительности компании. </a:t>
            </a:r>
          </a:p>
          <a:p>
            <a:pPr eaLnBrk="1" hangingPunct="1"/>
            <a:r>
              <a:rPr lang="ru-RU" dirty="0"/>
              <a:t>Случайная потеря важных сообщений при ручной чистке электронной почты. </a:t>
            </a:r>
          </a:p>
          <a:p>
            <a:pPr eaLnBrk="1" hangingPunct="1"/>
            <a:r>
              <a:rPr lang="ru-RU" dirty="0"/>
              <a:t>Угроза стабильности работы почтовых серверов. </a:t>
            </a:r>
          </a:p>
          <a:p>
            <a:pPr eaLnBrk="1" hangingPunct="1"/>
            <a:r>
              <a:rPr lang="ru-RU" dirty="0"/>
              <a:t>Опасное содержание: вирусы, </a:t>
            </a:r>
            <a:r>
              <a:rPr lang="ru-RU" dirty="0" err="1"/>
              <a:t>трояны</a:t>
            </a:r>
            <a:r>
              <a:rPr lang="ru-RU" dirty="0"/>
              <a:t>, запрещенные материалы.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8050212" cy="1143000"/>
          </a:xfrm>
        </p:spPr>
        <p:txBody>
          <a:bodyPr/>
          <a:lstStyle/>
          <a:p>
            <a:pPr eaLnBrk="1" hangingPunct="1"/>
            <a:r>
              <a:rPr lang="ru-RU" sz="4000" dirty="0"/>
              <a:t>Электронная почта. Атаки типа </a:t>
            </a:r>
            <a:r>
              <a:rPr lang="ru-RU" sz="4000" dirty="0" err="1"/>
              <a:t>фишинг</a:t>
            </a:r>
            <a:endParaRPr lang="ru-RU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91440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b="1" dirty="0" err="1"/>
              <a:t>Фишинг</a:t>
            </a:r>
            <a:r>
              <a:rPr lang="ru-RU" sz="2000" dirty="0"/>
              <a:t> (</a:t>
            </a:r>
            <a:r>
              <a:rPr lang="en-US" sz="2000" i="1" dirty="0"/>
              <a:t>phishing</a:t>
            </a:r>
            <a:r>
              <a:rPr lang="ru-RU" sz="2000" i="1" dirty="0"/>
              <a:t>)</a:t>
            </a:r>
            <a:r>
              <a:rPr lang="ru-RU" sz="2000" dirty="0"/>
              <a:t>- вид  интернет мошенничества, при котором осуществляется получение личной информации от пользователей Интернета путем рассылки электронных писем, направляющих пользователей на сфальсифицированный </a:t>
            </a:r>
            <a:r>
              <a:rPr lang="ru-RU" sz="2000" dirty="0" err="1"/>
              <a:t>веб-сайт</a:t>
            </a:r>
            <a:r>
              <a:rPr lang="ru-RU" sz="2000" dirty="0"/>
              <a:t>. 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dirty="0"/>
              <a:t>Во втором квартале 2017 года более половины (51,47%) срабатываний эвристической компоненты системы «</a:t>
            </a:r>
            <a:r>
              <a:rPr lang="ru-RU" sz="1800" dirty="0" err="1"/>
              <a:t>Антифишинг</a:t>
            </a:r>
            <a:r>
              <a:rPr lang="ru-RU" sz="1800" dirty="0"/>
              <a:t>» зафиксированы на страницах с упоминанием брендов финансовой категории, таких как «Банки» (23,49%, -2.33 п.п.), «Платежные системы» (18,40%, +4,8 п.п.), «</a:t>
            </a:r>
            <a:r>
              <a:rPr lang="ru-RU" sz="1800" dirty="0" err="1"/>
              <a:t>Онлайн-магазины</a:t>
            </a:r>
            <a:r>
              <a:rPr lang="ru-RU" sz="1800" dirty="0"/>
              <a:t>» (9,58%, -1,31 п.п.) (Лаборатория Касперского).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dirty="0"/>
              <a:t>Реализация </a:t>
            </a:r>
            <a:r>
              <a:rPr lang="ru-RU" sz="1800" dirty="0" err="1"/>
              <a:t>фишинговых</a:t>
            </a:r>
            <a:r>
              <a:rPr lang="ru-RU" sz="1800" dirty="0"/>
              <a:t> атак</a:t>
            </a:r>
            <a:r>
              <a:rPr lang="en-US" sz="1800" dirty="0"/>
              <a:t>:</a:t>
            </a:r>
            <a:endParaRPr lang="ru-RU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dirty="0"/>
              <a:t>Всплывающая реклама.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dirty="0"/>
              <a:t>Вложенные в письма </a:t>
            </a:r>
            <a:r>
              <a:rPr lang="en-US" sz="1800" dirty="0"/>
              <a:t>PDF-</a:t>
            </a:r>
            <a:r>
              <a:rPr lang="ru-RU" sz="1800" dirty="0"/>
              <a:t>файлы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dirty="0"/>
              <a:t>	форма для ввода персональной информации, которая отправляется мошенникам при нажатии на размещенную в этой форме кнопку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dirty="0"/>
              <a:t>	PDF-документы помещались текст сообщения и ссылка на </a:t>
            </a:r>
            <a:r>
              <a:rPr lang="ru-RU" sz="1800" dirty="0" err="1"/>
              <a:t>фишинговую</a:t>
            </a:r>
            <a:r>
              <a:rPr lang="ru-RU" sz="1800" dirty="0"/>
              <a:t> страницу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dirty="0"/>
              <a:t>	PDF-файлов с переадресацией на </a:t>
            </a:r>
            <a:r>
              <a:rPr lang="ru-RU" sz="1800" dirty="0" err="1"/>
              <a:t>фишинговые</a:t>
            </a:r>
            <a:r>
              <a:rPr lang="ru-RU" sz="1800" dirty="0"/>
              <a:t> ресурсы по клику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dirty="0"/>
              <a:t>	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dirty="0"/>
              <a:t>Электронная почта. Защита от атак типа </a:t>
            </a:r>
            <a:r>
              <a:rPr lang="ru-RU" sz="4000" dirty="0" err="1"/>
              <a:t>фишинг</a:t>
            </a:r>
            <a:endParaRPr lang="ru-RU" sz="4000" dirty="0"/>
          </a:p>
        </p:txBody>
      </p:sp>
      <p:sp>
        <p:nvSpPr>
          <p:cNvPr id="15363" name="Прямоугольник 4"/>
          <p:cNvSpPr>
            <a:spLocks noChangeArrowheads="1"/>
          </p:cNvSpPr>
          <p:nvPr/>
        </p:nvSpPr>
        <p:spPr bwMode="auto">
          <a:xfrm>
            <a:off x="0" y="2003425"/>
            <a:ext cx="91440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sz="2000" b="1" dirty="0"/>
              <a:t>Методы борьбы</a:t>
            </a:r>
            <a:r>
              <a:rPr lang="en-US" sz="2000" b="1" dirty="0"/>
              <a:t>:</a:t>
            </a:r>
            <a:endParaRPr lang="ru-RU" sz="2000" b="1" dirty="0"/>
          </a:p>
          <a:p>
            <a:pPr algn="l">
              <a:buFont typeface="Arial" charset="0"/>
              <a:buChar char="•"/>
            </a:pPr>
            <a:r>
              <a:rPr lang="en-US" sz="1800" dirty="0"/>
              <a:t> </a:t>
            </a:r>
            <a:r>
              <a:rPr lang="ru-RU" sz="1600" dirty="0"/>
              <a:t>Относитесь с опаской к сообщениям, в которых вас просят указать ваши личные данные. Вероятность того, что ваш банк может запросить подобные данные по электронной почте, чрезвычайно мала.</a:t>
            </a:r>
            <a:r>
              <a:rPr lang="en-US" sz="1600" dirty="0"/>
              <a:t> </a:t>
            </a:r>
            <a:r>
              <a:rPr lang="ru-RU" sz="1600" dirty="0"/>
              <a:t>Если вы получили электронное письмо, якобы отправленное банком, перезвоните в банк и уточните, действительно ли вам посылали сообщение.</a:t>
            </a:r>
          </a:p>
          <a:p>
            <a:pPr algn="l">
              <a:buFont typeface="Arial" charset="0"/>
              <a:buChar char="•"/>
            </a:pPr>
            <a:r>
              <a:rPr lang="en-US" sz="1600" dirty="0"/>
              <a:t> </a:t>
            </a:r>
            <a:r>
              <a:rPr lang="ru-RU" sz="1600" dirty="0"/>
              <a:t>Не заполняйте полученные по электронной почте анкеты, предполагающие ввод личных данных. Подобную информацию безопасно вводить только на защищенных сайтах. Убедитесь, что его адрес начинается с "https://"</a:t>
            </a:r>
            <a:endParaRPr lang="en-US" sz="1600" dirty="0"/>
          </a:p>
          <a:p>
            <a:pPr algn="l">
              <a:buFont typeface="Arial" charset="0"/>
              <a:buChar char="•"/>
            </a:pPr>
            <a:r>
              <a:rPr lang="en-US" sz="1600" dirty="0"/>
              <a:t> </a:t>
            </a:r>
            <a:r>
              <a:rPr lang="ru-RU" sz="1600" dirty="0"/>
              <a:t>Не проходите по ссылкам в электронных письмах в формате HTML: </a:t>
            </a:r>
            <a:r>
              <a:rPr lang="ru-RU" sz="1600" dirty="0" err="1"/>
              <a:t>киберпреступники</a:t>
            </a:r>
            <a:r>
              <a:rPr lang="ru-RU" sz="1600" dirty="0"/>
              <a:t> могут спрятать адрес подложного сайта в ссылке, которая выглядит как настоящий электронный адрес банка. Вместо этого скопируйте ссылку в адресную строку браузера.</a:t>
            </a:r>
          </a:p>
          <a:p>
            <a:pPr algn="l">
              <a:buFont typeface="Arial" charset="0"/>
              <a:buChar char="•"/>
            </a:pPr>
            <a:r>
              <a:rPr lang="en-US" sz="1600" dirty="0"/>
              <a:t> </a:t>
            </a:r>
            <a:r>
              <a:rPr lang="ru-RU" sz="1600" dirty="0"/>
              <a:t>Убедитесь, что ваше антивирусное решение способно блокировать переход на </a:t>
            </a:r>
            <a:r>
              <a:rPr lang="ru-RU" sz="1600" dirty="0" err="1"/>
              <a:t>фишинговые</a:t>
            </a:r>
            <a:r>
              <a:rPr lang="ru-RU" sz="1600" dirty="0"/>
              <a:t> сайты или установите интернет-обозреватель, оснащенный </a:t>
            </a:r>
            <a:r>
              <a:rPr lang="ru-RU" sz="1600" dirty="0" err="1"/>
              <a:t>фишинг-фильтром</a:t>
            </a:r>
            <a:r>
              <a:rPr lang="ru-RU" sz="1600" dirty="0"/>
              <a:t>.</a:t>
            </a:r>
          </a:p>
          <a:p>
            <a:pPr algn="l">
              <a:buFont typeface="Arial" charset="0"/>
              <a:buChar char="•"/>
            </a:pPr>
            <a:r>
              <a:rPr lang="en-US" sz="1600" dirty="0"/>
              <a:t> </a:t>
            </a:r>
            <a:r>
              <a:rPr lang="ru-RU" sz="1600" dirty="0"/>
              <a:t>Регулярно проверяйте состояние своих банковских счетов (в том числе счетов, к которым привязаны дебетовые и кредитные карты) и просматривайте банковские выписки, чтобы убедиться в отсутствии "лишних" операций.</a:t>
            </a:r>
            <a:endParaRPr lang="en-US" sz="1600" dirty="0"/>
          </a:p>
          <a:p>
            <a:pPr algn="l">
              <a:buFont typeface="Arial" charset="0"/>
              <a:buChar char="•"/>
            </a:pPr>
            <a:r>
              <a:rPr lang="en-US" sz="1600" dirty="0"/>
              <a:t> </a:t>
            </a:r>
            <a:r>
              <a:rPr lang="ru-RU" sz="1600" dirty="0"/>
              <a:t>Связывайтесь с банком по телефону всякий раз, когда ситуация покажется вам подозрительной</a:t>
            </a:r>
            <a:r>
              <a:rPr lang="en-US" sz="1600" dirty="0"/>
              <a:t>. </a:t>
            </a:r>
          </a:p>
          <a:p>
            <a:pPr algn="l">
              <a:buFont typeface="Arial" charset="0"/>
              <a:buChar char="•"/>
            </a:pPr>
            <a:r>
              <a:rPr lang="en-US" sz="1600" dirty="0"/>
              <a:t> </a:t>
            </a:r>
            <a:r>
              <a:rPr lang="ru-RU" sz="1600" dirty="0"/>
              <a:t>Следите за тем, чтобы у вас всегда была установлена последняя версия интернет-обозревателя и все обновления безопасности</a:t>
            </a:r>
            <a:r>
              <a:rPr lang="en-US" sz="1600" dirty="0"/>
              <a:t>.</a:t>
            </a:r>
          </a:p>
          <a:p>
            <a:pPr algn="l">
              <a:buFont typeface="Arial" charset="0"/>
              <a:buChar char="•"/>
            </a:pPr>
            <a:endParaRPr lang="ru-RU" sz="1600" dirty="0"/>
          </a:p>
          <a:p>
            <a:pPr algn="l">
              <a:buFont typeface="Arial" charset="0"/>
              <a:buChar char="•"/>
            </a:pPr>
            <a:endParaRPr lang="ru-RU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/>
              <a:t>Электронная почта</a:t>
            </a:r>
            <a:r>
              <a:rPr lang="en-US" b="1"/>
              <a:t>.</a:t>
            </a:r>
            <a:br>
              <a:rPr lang="en-US"/>
            </a:br>
            <a:r>
              <a:rPr lang="ru-RU"/>
              <a:t>Многофакторный анализ </a:t>
            </a:r>
            <a:endParaRPr lang="ru-RU" b="1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05000"/>
            <a:ext cx="5435600" cy="4953000"/>
          </a:xfrm>
        </p:spPr>
        <p:txBody>
          <a:bodyPr/>
          <a:lstStyle/>
          <a:p>
            <a:pPr eaLnBrk="1" hangingPunct="1"/>
            <a:r>
              <a:rPr lang="ru-RU"/>
              <a:t>Уровень заголовка</a:t>
            </a:r>
          </a:p>
          <a:p>
            <a:pPr eaLnBrk="1" hangingPunct="1"/>
            <a:r>
              <a:rPr lang="ru-RU"/>
              <a:t>Уровень тела письма</a:t>
            </a:r>
          </a:p>
          <a:p>
            <a:pPr eaLnBrk="1" hangingPunct="1"/>
            <a:r>
              <a:rPr lang="ru-RU"/>
              <a:t>Вложение </a:t>
            </a:r>
          </a:p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ru-RU" b="1" dirty="0"/>
              <a:t>Методы защиты от спама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6113"/>
            <a:ext cx="9144000" cy="4681537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ru-RU" sz="2800" b="1" dirty="0"/>
              <a:t>Проверка отправителя:</a:t>
            </a:r>
          </a:p>
          <a:p>
            <a:pPr marL="914400" lvl="1" indent="-457200" eaLnBrk="1" hangingPunct="1"/>
            <a:r>
              <a:rPr lang="ru-RU" sz="2400" dirty="0"/>
              <a:t>Методы аутентификации почтовых серверов</a:t>
            </a:r>
          </a:p>
          <a:p>
            <a:pPr marL="914400" lvl="1" indent="-457200" eaLnBrk="1" hangingPunct="1"/>
            <a:r>
              <a:rPr lang="ru-RU" sz="2400" dirty="0"/>
              <a:t>Механизм </a:t>
            </a:r>
            <a:r>
              <a:rPr lang="en-US" sz="2400" dirty="0"/>
              <a:t>DNSBL (DNS blacklist)</a:t>
            </a:r>
          </a:p>
          <a:p>
            <a:pPr marL="914400" lvl="1" indent="-457200" eaLnBrk="1" hangingPunct="1"/>
            <a:r>
              <a:rPr lang="ru-RU" sz="2400" dirty="0"/>
              <a:t>Механизм </a:t>
            </a:r>
            <a:r>
              <a:rPr lang="en-US" sz="2400" dirty="0"/>
              <a:t>“</a:t>
            </a:r>
            <a:r>
              <a:rPr lang="ru-RU" sz="2400" dirty="0"/>
              <a:t>белых</a:t>
            </a:r>
            <a:r>
              <a:rPr lang="en-US" sz="2400" dirty="0"/>
              <a:t>”</a:t>
            </a:r>
            <a:r>
              <a:rPr lang="ru-RU" sz="2400" dirty="0"/>
              <a:t> и </a:t>
            </a:r>
            <a:r>
              <a:rPr lang="en-US" sz="2400" dirty="0"/>
              <a:t>“</a:t>
            </a:r>
            <a:r>
              <a:rPr lang="ru-RU" sz="2400" dirty="0"/>
              <a:t>черных</a:t>
            </a:r>
            <a:r>
              <a:rPr lang="en-US" sz="2400" dirty="0"/>
              <a:t>” </a:t>
            </a:r>
            <a:r>
              <a:rPr lang="ru-RU" sz="2400" dirty="0"/>
              <a:t>списков</a:t>
            </a:r>
          </a:p>
          <a:p>
            <a:pPr marL="533400" indent="-533400" eaLnBrk="1" hangingPunct="1">
              <a:buFontTx/>
              <a:buNone/>
            </a:pPr>
            <a:r>
              <a:rPr lang="ru-RU" sz="2800" b="1" dirty="0"/>
              <a:t>Анализ сообщения:</a:t>
            </a:r>
          </a:p>
          <a:p>
            <a:pPr marL="914400" lvl="1" indent="-457200" eaLnBrk="1" hangingPunct="1"/>
            <a:r>
              <a:rPr lang="ru-RU" sz="2400" dirty="0"/>
              <a:t>Детектирование массовых рассылок</a:t>
            </a:r>
          </a:p>
          <a:p>
            <a:pPr marL="914400" lvl="1" indent="-457200" eaLnBrk="1" hangingPunct="1"/>
            <a:r>
              <a:rPr lang="ru-RU" sz="2400" dirty="0"/>
              <a:t>Лингвистические методы</a:t>
            </a:r>
          </a:p>
          <a:p>
            <a:pPr marL="914400" lvl="1" indent="-457200" eaLnBrk="1" hangingPunct="1"/>
            <a:r>
              <a:rPr lang="ru-RU" sz="2400" dirty="0"/>
              <a:t>Механизм </a:t>
            </a:r>
            <a:r>
              <a:rPr lang="en-US" sz="2400" dirty="0"/>
              <a:t>SURBL (Spam URL </a:t>
            </a:r>
            <a:r>
              <a:rPr lang="en-US" sz="2400" dirty="0" err="1"/>
              <a:t>Realtime</a:t>
            </a:r>
            <a:r>
              <a:rPr lang="en-US" sz="2400" dirty="0"/>
              <a:t> </a:t>
            </a:r>
            <a:r>
              <a:rPr lang="en-US" sz="2400" dirty="0" err="1"/>
              <a:t>Blocklists</a:t>
            </a:r>
            <a:r>
              <a:rPr lang="en-US" sz="2400" dirty="0"/>
              <a:t>)</a:t>
            </a:r>
            <a:endParaRPr lang="ru-RU" sz="2400" dirty="0"/>
          </a:p>
          <a:p>
            <a:pPr marL="533400" indent="-533400" eaLnBrk="1" hangingPunct="1">
              <a:buFontTx/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8050212" cy="1143000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Проверка отправителя</a:t>
            </a:r>
            <a:r>
              <a:rPr lang="ru-RU" sz="3600"/>
              <a:t> </a:t>
            </a:r>
            <a:endParaRPr lang="ru-RU" sz="32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9144000" cy="4191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lang="ru-RU" b="1"/>
              <a:t>Технологии аутентификации почтовых серверов с использованием </a:t>
            </a:r>
            <a:r>
              <a:rPr lang="en-US" b="1"/>
              <a:t>DNS</a:t>
            </a:r>
            <a:endParaRPr lang="ru-RU" b="1"/>
          </a:p>
          <a:p>
            <a:pPr eaLnBrk="1" hangingPunct="1">
              <a:spcBef>
                <a:spcPct val="50000"/>
              </a:spcBef>
              <a:buSzPct val="75000"/>
              <a:buFont typeface="Wingdings" pitchFamily="2" charset="2"/>
              <a:buChar char="Ø"/>
            </a:pPr>
            <a:r>
              <a:rPr lang="ru-RU" sz="2400"/>
              <a:t>аутентификация по </a:t>
            </a:r>
            <a:r>
              <a:rPr lang="en-US" sz="2400"/>
              <a:t>IP</a:t>
            </a:r>
            <a:r>
              <a:rPr lang="ru-RU" sz="2400"/>
              <a:t> адресу сервера отправителя</a:t>
            </a:r>
            <a:r>
              <a:rPr lang="en-US" sz="2400"/>
              <a:t>:</a:t>
            </a:r>
            <a:r>
              <a:rPr lang="ru-RU" sz="2400" i="1"/>
              <a:t> </a:t>
            </a:r>
          </a:p>
          <a:p>
            <a:pPr lvl="1" eaLnBrk="1" hangingPunct="1">
              <a:spcBef>
                <a:spcPct val="50000"/>
              </a:spcBef>
              <a:buSzPct val="75000"/>
              <a:buFont typeface="Wingdings" pitchFamily="2" charset="2"/>
              <a:buChar char="§"/>
            </a:pPr>
            <a:r>
              <a:rPr lang="de-CH" sz="2400"/>
              <a:t>Sender Policy Framework </a:t>
            </a:r>
            <a:r>
              <a:rPr lang="ru-RU" sz="2400"/>
              <a:t>(</a:t>
            </a:r>
            <a:r>
              <a:rPr lang="de-CH" sz="2400"/>
              <a:t>SPF</a:t>
            </a:r>
            <a:r>
              <a:rPr lang="ru-RU" sz="2400"/>
              <a:t>)</a:t>
            </a:r>
            <a:r>
              <a:rPr lang="en-US" sz="2400"/>
              <a:t> </a:t>
            </a:r>
            <a:endParaRPr lang="ru-RU" sz="2400"/>
          </a:p>
          <a:p>
            <a:pPr lvl="1" eaLnBrk="1" hangingPunct="1">
              <a:spcBef>
                <a:spcPct val="50000"/>
              </a:spcBef>
              <a:buSzPct val="75000"/>
              <a:buFont typeface="Wingdings" pitchFamily="2" charset="2"/>
              <a:buChar char="§"/>
            </a:pPr>
            <a:r>
              <a:rPr lang="de-CH" sz="2400"/>
              <a:t>SenderID</a:t>
            </a:r>
            <a:endParaRPr lang="ru-RU" sz="2400"/>
          </a:p>
          <a:p>
            <a:pPr eaLnBrk="1" hangingPunct="1">
              <a:buFont typeface="Wingdings" pitchFamily="2" charset="2"/>
              <a:buChar char="Ø"/>
            </a:pPr>
            <a:r>
              <a:rPr lang="ru-RU" sz="2400"/>
              <a:t>криптографическая аутентификация отправителя</a:t>
            </a:r>
            <a:r>
              <a:rPr lang="en-US" sz="2400"/>
              <a:t>:</a:t>
            </a:r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ru-RU" sz="2400"/>
              <a:t>DomainKeys Identified Mail (DKIM)</a:t>
            </a:r>
          </a:p>
          <a:p>
            <a:pPr lvl="2" eaLnBrk="1" hangingPunct="1">
              <a:buFont typeface="Wingdings" pitchFamily="2" charset="2"/>
              <a:buChar char="§"/>
            </a:pPr>
            <a:endParaRPr lang="ru-RU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8050212" cy="1143000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Проверка отправителя</a:t>
            </a:r>
            <a:r>
              <a:rPr lang="ru-RU" sz="3600"/>
              <a:t>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1795463"/>
            <a:ext cx="9144000" cy="481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/>
              <a:t> </a:t>
            </a:r>
            <a:r>
              <a:rPr lang="ru-RU" sz="2800" b="1"/>
              <a:t>Метод </a:t>
            </a:r>
            <a:r>
              <a:rPr lang="en-US" sz="2800" b="1"/>
              <a:t>SPF</a:t>
            </a:r>
            <a:r>
              <a:rPr lang="ru-RU" sz="2800" b="1"/>
              <a:t> (</a:t>
            </a:r>
            <a:r>
              <a:rPr lang="en-US" sz="2800" b="1"/>
              <a:t>RFC440</a:t>
            </a:r>
            <a:r>
              <a:rPr lang="ru-RU" sz="2800" b="1"/>
              <a:t>8)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2000"/>
              <a:t>Администратор (владелец) домена публикует данные, описывающие возможные источники электронной почты с адресами отправителя из этого домена.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000"/>
              <a:t> </a:t>
            </a:r>
            <a:r>
              <a:rPr lang="ru-RU" sz="2000"/>
              <a:t>Почтовый сервер, принимающий E-mail с адресом отправителя из данного домена, может сопоставить реальный источник сообщения (IP-адрес стороны, посылающей почту) с данными, которые опубликовал владелец домена.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2000"/>
              <a:t>Результатом анализа SPF-политики на принимающей стороне является SPF-статус сообщения, который может иметь одно из следующих значений: </a:t>
            </a:r>
          </a:p>
          <a:p>
            <a:pPr marL="2286000" lvl="4" indent="-457200" algn="l"/>
            <a:r>
              <a:rPr lang="ru-RU" sz="1600" b="1"/>
              <a:t>Pass</a:t>
            </a:r>
            <a:r>
              <a:rPr lang="ru-RU" sz="1600"/>
              <a:t> - отправитель сообщения не подделан (согласно анализу SPF-политики). </a:t>
            </a:r>
          </a:p>
          <a:p>
            <a:pPr marL="2286000" lvl="4" indent="-457200" algn="l"/>
            <a:r>
              <a:rPr lang="ru-RU" sz="1600" b="1"/>
              <a:t>Softfail</a:t>
            </a:r>
            <a:r>
              <a:rPr lang="ru-RU" sz="1600"/>
              <a:t> - сообщение не отвечает "жестким" критериям достоверности отправителя, но нельзя и быть уверенным, что отправитель подделан.</a:t>
            </a:r>
          </a:p>
          <a:p>
            <a:pPr marL="2286000" lvl="4" indent="-457200" algn="l"/>
            <a:r>
              <a:rPr lang="ru-RU" sz="1600" b="1"/>
              <a:t>Fail</a:t>
            </a:r>
            <a:r>
              <a:rPr lang="ru-RU" sz="1600"/>
              <a:t> - отправитель подделан. 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8050212" cy="1143000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Проверка отправителя</a:t>
            </a:r>
            <a:r>
              <a:rPr lang="ru-RU" sz="3600"/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1836738"/>
            <a:ext cx="9144000" cy="427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/>
              <a:t> </a:t>
            </a:r>
            <a:r>
              <a:rPr lang="ru-RU" sz="2800" b="1"/>
              <a:t>Метод </a:t>
            </a:r>
            <a:r>
              <a:rPr lang="en-US" sz="2800" b="1"/>
              <a:t>SPF</a:t>
            </a:r>
            <a:r>
              <a:rPr lang="ru-RU" sz="2800" b="1"/>
              <a:t>. Запись в </a:t>
            </a:r>
            <a:r>
              <a:rPr lang="en-US" sz="2800" b="1"/>
              <a:t>DNS</a:t>
            </a:r>
            <a:r>
              <a:rPr lang="ru-RU" sz="2800" b="1"/>
              <a:t>.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2000">
                <a:cs typeface="Times New Roman" pitchFamily="18" charset="0"/>
              </a:rPr>
              <a:t>domain.name. IN TXT "v=spf1 ip4:192.168.0.</a:t>
            </a:r>
            <a:r>
              <a:rPr lang="ru-RU" sz="2000">
                <a:cs typeface="Times New Roman" pitchFamily="18" charset="0"/>
              </a:rPr>
              <a:t>2</a:t>
            </a:r>
            <a:r>
              <a:rPr lang="en-US" sz="2000">
                <a:cs typeface="Times New Roman" pitchFamily="18" charset="0"/>
              </a:rPr>
              <a:t>/</a:t>
            </a:r>
            <a:r>
              <a:rPr lang="ru-RU" sz="2000">
                <a:cs typeface="Times New Roman" pitchFamily="18" charset="0"/>
              </a:rPr>
              <a:t>32 </a:t>
            </a:r>
            <a:r>
              <a:rPr lang="en-US" sz="2000">
                <a:cs typeface="Times New Roman" pitchFamily="18" charset="0"/>
              </a:rPr>
              <a:t>+a:www.another.domain.com -all"</a:t>
            </a:r>
            <a:endParaRPr lang="ru-RU" sz="2000"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 </a:t>
            </a:r>
            <a:endParaRPr lang="ru-RU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l">
              <a:spcBef>
                <a:spcPct val="50000"/>
              </a:spcBef>
            </a:pPr>
            <a:r>
              <a:rPr lang="ru-RU" sz="1800">
                <a:cs typeface="Times New Roman" pitchFamily="18" charset="0"/>
              </a:rPr>
              <a:t>Данный пример означает: </a:t>
            </a:r>
            <a:endParaRPr lang="ru-RU" sz="1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1800"/>
              <a:t>Поддержан протокол SPF версии 1 (v=spf1);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1800"/>
              <a:t>Почта с From: someuser@domain.name может приходить (рекомендовано принимать) с: </a:t>
            </a:r>
          </a:p>
          <a:p>
            <a:pPr marL="457200" indent="-457200" algn="l">
              <a:spcBef>
                <a:spcPct val="50000"/>
              </a:spcBef>
              <a:buFontTx/>
              <a:buAutoNum type="alphaLcPeriod"/>
            </a:pPr>
            <a:r>
              <a:rPr lang="ru-RU" sz="1800"/>
              <a:t>IP-адреса 192.168.0.2/32 </a:t>
            </a:r>
          </a:p>
          <a:p>
            <a:pPr marL="457200" indent="-457200" algn="l">
              <a:spcBef>
                <a:spcPct val="50000"/>
              </a:spcBef>
              <a:buFontTx/>
              <a:buAutoNum type="alphaLcPeriod"/>
            </a:pPr>
            <a:r>
              <a:rPr lang="ru-RU" sz="1800"/>
              <a:t>Сервера с именем www.another.domain.com </a:t>
            </a:r>
          </a:p>
          <a:p>
            <a:pPr marL="457200" indent="-457200" algn="l">
              <a:spcBef>
                <a:spcPct val="50000"/>
              </a:spcBef>
            </a:pPr>
            <a:r>
              <a:rPr lang="ru-RU" sz="1800"/>
              <a:t>Н</a:t>
            </a:r>
            <a:r>
              <a:rPr lang="ru-RU" sz="1800">
                <a:cs typeface="Times New Roman" pitchFamily="18" charset="0"/>
              </a:rPr>
              <a:t>е рекомендовано принимать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ru-RU" sz="1800">
                <a:cs typeface="Times New Roman" pitchFamily="18" charset="0"/>
              </a:rPr>
              <a:t>более ниоткуда (</a:t>
            </a:r>
            <a:r>
              <a:rPr lang="ru-RU" sz="1800" b="1">
                <a:cs typeface="Times New Roman" pitchFamily="18" charset="0"/>
              </a:rPr>
              <a:t>-all</a:t>
            </a:r>
            <a:r>
              <a:rPr lang="ru-RU" sz="1800">
                <a:cs typeface="Times New Roman" pitchFamily="18" charset="0"/>
              </a:rPr>
              <a:t>).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8101012" cy="1143000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Проверка отправителя</a:t>
            </a:r>
            <a:r>
              <a:rPr lang="ru-RU" sz="3600"/>
              <a:t> </a:t>
            </a:r>
            <a:endParaRPr lang="en-US" sz="360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0825" y="6035675"/>
            <a:ext cx="8893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/>
              <a:t>Проверяет “from”, содержащиеся в теле сообщения e-mail, а не только адреса отправителя уровня SMTP (envelope sender).</a:t>
            </a:r>
          </a:p>
        </p:txBody>
      </p:sp>
      <p:pic>
        <p:nvPicPr>
          <p:cNvPr id="26628" name="Picture 4" descr="06120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73238"/>
            <a:ext cx="8353425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8050212" cy="1143000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Проверка отправителя</a:t>
            </a:r>
            <a:r>
              <a:rPr lang="ru-RU" sz="3600"/>
              <a:t> </a:t>
            </a:r>
            <a:endParaRPr lang="en-US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6084888" cy="5013325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sz="2400" b="1"/>
              <a:t>Метод DomainKeys Identified Mail (DKIM)</a:t>
            </a:r>
            <a:endParaRPr lang="en-US" sz="2400" b="1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/>
              <a:t>RFC487</a:t>
            </a:r>
            <a:r>
              <a:rPr lang="ru-RU" sz="2400" b="1"/>
              <a:t>0, </a:t>
            </a:r>
            <a:r>
              <a:rPr lang="en-US" sz="2400" b="1"/>
              <a:t>RFC4871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sz="200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ru-RU" sz="2000"/>
              <a:t>Владелец почтового сервиса (отправитель) генерирует пару криптоключей (публичный и приватный). </a:t>
            </a:r>
            <a:endParaRPr lang="en-US" sz="200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ru-RU" sz="2000"/>
              <a:t>Публичный ключ публикуется в DNS, а приватный ключ используется на почтовых серверах для пометки всей исходящей корреспонденции. К заголовку каждого письма добавляется DKIM-Signature, которая есть электронная подпись заголовка и тела письма. </a:t>
            </a:r>
            <a:endParaRPr lang="en-US" sz="200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ru-RU" sz="2000"/>
              <a:t>Другая сторона (получатель) извлекает из поля «From» имя домена и отправляет запрос к серверу DNS, чтобы получить публичный ключ для этого домена, после чего проверяет подлинность подписи в заголовке почтового сообщения. </a:t>
            </a:r>
            <a:endParaRPr lang="en-US" sz="200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850" y="1543050"/>
            <a:ext cx="28702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8050212" cy="1143000"/>
          </a:xfrm>
        </p:spPr>
        <p:txBody>
          <a:bodyPr/>
          <a:lstStyle/>
          <a:p>
            <a:pPr eaLnBrk="1" hangingPunct="1"/>
            <a:r>
              <a:rPr lang="ru-RU" sz="4000"/>
              <a:t>Проблемы, связанные с использованием Интернет ресурсов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/>
              <a:t>Источник распространения вредоносного код</a:t>
            </a:r>
            <a:r>
              <a:rPr lang="en-US" sz="2800" b="1"/>
              <a:t>, </a:t>
            </a:r>
            <a:r>
              <a:rPr lang="ru-RU" sz="2800" b="1"/>
              <a:t>почтовые черви</a:t>
            </a:r>
            <a:endParaRPr lang="en-US" sz="2800" b="1"/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Канал, через который осуществляются атаки</a:t>
            </a:r>
            <a:endParaRPr lang="en-US" sz="2800" b="1"/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Средство скрытого проникновения в корпоративные сети</a:t>
            </a:r>
            <a:endParaRPr lang="en-US" sz="2800" b="1"/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Канал утечки конфиденциальной информации</a:t>
            </a:r>
            <a:endParaRPr lang="en-US" sz="2800" b="1"/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Снижение производительности труда в коллективе</a:t>
            </a:r>
            <a:endParaRPr lang="en-US" sz="2800" b="1"/>
          </a:p>
          <a:p>
            <a:pPr eaLnBrk="1" hangingPunct="1">
              <a:lnSpc>
                <a:spcPct val="90000"/>
              </a:lnSpc>
            </a:pPr>
            <a:endParaRPr lang="ru-RU" sz="280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0" y="2233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0" y="1081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71550" y="284163"/>
            <a:ext cx="8172450" cy="1143000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Проверка отправителя</a:t>
            </a:r>
            <a:r>
              <a:rPr lang="ru-RU" sz="3600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70075"/>
            <a:ext cx="8229600" cy="4987925"/>
          </a:xfrm>
        </p:spPr>
        <p:txBody>
          <a:bodyPr/>
          <a:lstStyle/>
          <a:p>
            <a:pPr marL="495300" indent="-495300" eaLnBrk="1" hangingPunct="1">
              <a:buFontTx/>
              <a:buNone/>
            </a:pPr>
            <a:r>
              <a:rPr lang="ru-RU" sz="2600"/>
              <a:t>Пример записи в </a:t>
            </a:r>
            <a:r>
              <a:rPr lang="en-US" sz="2600"/>
              <a:t>DNS:</a:t>
            </a:r>
            <a:br>
              <a:rPr lang="ru-RU" sz="2600"/>
            </a:br>
            <a:r>
              <a:rPr lang="ru-RU" sz="2600" b="1">
                <a:latin typeface="Courier New" pitchFamily="49" charset="0"/>
              </a:rPr>
              <a:t>beta._domainkey.gmail.com </a:t>
            </a:r>
            <a:r>
              <a:rPr lang="en-US" sz="2600" b="1">
                <a:latin typeface="Courier New" pitchFamily="49" charset="0"/>
              </a:rPr>
              <a:t>IN</a:t>
            </a:r>
            <a:r>
              <a:rPr lang="ru-RU" sz="2600" b="1">
                <a:latin typeface="Courier New" pitchFamily="49" charset="0"/>
              </a:rPr>
              <a:t> txt  "t=y; k=rsa; p=MIGfMA0GCSqGSIb3DQEBAQUAA4</a:t>
            </a:r>
            <a:r>
              <a:rPr lang="en-US" sz="2600" b="1">
                <a:latin typeface="Courier New" pitchFamily="49" charset="0"/>
              </a:rPr>
              <a:t>…”</a:t>
            </a:r>
            <a:endParaRPr lang="ru-RU" sz="2600" b="1">
              <a:latin typeface="Courier New" pitchFamily="49" charset="0"/>
            </a:endParaRPr>
          </a:p>
          <a:p>
            <a:pPr marL="495300" indent="-495300" eaLnBrk="1" hangingPunct="1">
              <a:buFontTx/>
              <a:buNone/>
            </a:pPr>
            <a:r>
              <a:rPr lang="ru-RU" sz="2600"/>
              <a:t>Заголовок почтового сообщения </a:t>
            </a:r>
            <a:r>
              <a:rPr lang="en-US" sz="2600"/>
              <a:t>DKIM:</a:t>
            </a:r>
            <a:br>
              <a:rPr lang="ru-RU" sz="2600"/>
            </a:br>
            <a:r>
              <a:rPr lang="ru-RU" sz="2600" b="1">
                <a:latin typeface="Courier New" pitchFamily="49" charset="0"/>
              </a:rPr>
              <a:t>DomainKey-Signature: a=rsa-sha1; c=nofws;  s=beta; d=gmail.com; </a:t>
            </a:r>
            <a:br>
              <a:rPr lang="ru-RU" sz="2600" b="1">
                <a:latin typeface="Courier New" pitchFamily="49" charset="0"/>
              </a:rPr>
            </a:br>
            <a:r>
              <a:rPr lang="ru-RU" sz="2600" b="1">
                <a:latin typeface="Courier New" pitchFamily="49" charset="0"/>
              </a:rPr>
              <a:t>h=received:message-id:date:from...</a:t>
            </a:r>
          </a:p>
          <a:p>
            <a:pPr marL="495300" indent="-495300" eaLnBrk="1" hangingPunct="1">
              <a:buFontTx/>
              <a:buNone/>
            </a:pPr>
            <a:r>
              <a:rPr lang="ru-RU" sz="2600" b="1">
                <a:latin typeface="Courier New" pitchFamily="49" charset="0"/>
              </a:rPr>
              <a:t>	b=Gjon4OA2c8NfLCBauZskv99Eks....</a:t>
            </a:r>
            <a:endParaRPr lang="ru-RU"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71550" y="304800"/>
            <a:ext cx="8172450" cy="1143000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Проверка отправителя</a:t>
            </a:r>
            <a:r>
              <a:rPr lang="ru-RU" sz="3600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3238"/>
            <a:ext cx="9144000" cy="1663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>
                <a:cs typeface="Times New Roman" pitchFamily="18" charset="0"/>
              </a:rPr>
              <a:t>Фильтрация почты по распределенным черным спискам </a:t>
            </a:r>
            <a:r>
              <a:rPr lang="en-US" sz="2400">
                <a:cs typeface="Times New Roman" pitchFamily="18" charset="0"/>
              </a:rPr>
              <a:t>DNSBL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/>
              <a:t>http://www.spamhaus.org</a:t>
            </a:r>
            <a:endParaRPr lang="en-US" sz="1600" b="1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/>
              <a:t>http://www.spamcop.net</a:t>
            </a:r>
            <a:endParaRPr lang="en-US" sz="1600" b="1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/>
              <a:t>http://</a:t>
            </a:r>
            <a:r>
              <a:rPr lang="ru-RU" sz="1600" b="1"/>
              <a:t>cbl.abuseat.org</a:t>
            </a:r>
            <a:endParaRPr lang="en-US" sz="1600" b="1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/>
              <a:t>http://dnsbl.</a:t>
            </a:r>
            <a:r>
              <a:rPr lang="en-US" sz="1600" b="1"/>
              <a:t>sorbs.</a:t>
            </a:r>
            <a:r>
              <a:rPr lang="ru-RU" sz="1600" b="1"/>
              <a:t>net</a:t>
            </a:r>
          </a:p>
        </p:txBody>
      </p:sp>
      <p:pic>
        <p:nvPicPr>
          <p:cNvPr id="29700" name="Picture 5" descr="spamhaus_dnsbl_bas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204864"/>
            <a:ext cx="4967783" cy="160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0" y="3933056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600" dirty="0"/>
              <a:t>SBL </a:t>
            </a:r>
            <a:r>
              <a:rPr lang="ru-RU" sz="1600" dirty="0" err="1"/>
              <a:t>Spamhaus</a:t>
            </a:r>
            <a:r>
              <a:rPr lang="ru-RU" sz="1600" dirty="0"/>
              <a:t> </a:t>
            </a:r>
            <a:r>
              <a:rPr lang="ru-RU" sz="1600" dirty="0" err="1"/>
              <a:t>Block</a:t>
            </a:r>
            <a:r>
              <a:rPr lang="ru-RU" sz="1600" dirty="0"/>
              <a:t> </a:t>
            </a:r>
            <a:r>
              <a:rPr lang="ru-RU" sz="1600" dirty="0" err="1"/>
              <a:t>List</a:t>
            </a:r>
            <a:r>
              <a:rPr lang="ru-RU" sz="1600" dirty="0"/>
              <a:t> – спам машины и подсети</a:t>
            </a:r>
            <a:br>
              <a:rPr lang="ru-RU" sz="1600" dirty="0"/>
            </a:br>
            <a:r>
              <a:rPr lang="ru-RU" sz="1600" dirty="0"/>
              <a:t>XBL </a:t>
            </a:r>
            <a:r>
              <a:rPr lang="ru-RU" sz="1600" dirty="0" err="1"/>
              <a:t>Exploits</a:t>
            </a:r>
            <a:r>
              <a:rPr lang="ru-RU" sz="1600" dirty="0"/>
              <a:t> </a:t>
            </a:r>
            <a:r>
              <a:rPr lang="ru-RU" sz="1600" dirty="0" err="1"/>
              <a:t>Block</a:t>
            </a:r>
            <a:r>
              <a:rPr lang="ru-RU" sz="1600" dirty="0"/>
              <a:t> </a:t>
            </a:r>
            <a:r>
              <a:rPr lang="ru-RU" sz="1600" dirty="0" err="1"/>
              <a:t>List</a:t>
            </a:r>
            <a:r>
              <a:rPr lang="ru-RU" sz="1600" dirty="0"/>
              <a:t> – инфицированные машины, открытые </a:t>
            </a:r>
            <a:r>
              <a:rPr lang="ru-RU" sz="1600" dirty="0" err="1"/>
              <a:t>прокси</a:t>
            </a:r>
            <a:r>
              <a:rPr lang="ru-RU" sz="1600" dirty="0"/>
              <a:t> различных видов</a:t>
            </a:r>
            <a:br>
              <a:rPr lang="ru-RU" sz="1600" dirty="0"/>
            </a:br>
            <a:r>
              <a:rPr lang="ru-RU" sz="1600" dirty="0"/>
              <a:t>PBL </a:t>
            </a:r>
            <a:r>
              <a:rPr lang="ru-RU" sz="1600" dirty="0" err="1"/>
              <a:t>Policy</a:t>
            </a:r>
            <a:r>
              <a:rPr lang="ru-RU" sz="1600" dirty="0"/>
              <a:t> </a:t>
            </a:r>
            <a:r>
              <a:rPr lang="ru-RU" sz="1600" dirty="0" err="1"/>
              <a:t>Block</a:t>
            </a:r>
            <a:r>
              <a:rPr lang="ru-RU" sz="1600" dirty="0"/>
              <a:t> </a:t>
            </a:r>
            <a:r>
              <a:rPr lang="ru-RU" sz="1600" dirty="0" err="1"/>
              <a:t>List</a:t>
            </a:r>
            <a:r>
              <a:rPr lang="ru-RU" sz="1600" dirty="0"/>
              <a:t> –  диапазоны IP адресов, с которых не рекомендуется принимать почту</a:t>
            </a:r>
          </a:p>
          <a:p>
            <a:pPr algn="l">
              <a:spcBef>
                <a:spcPct val="50000"/>
              </a:spcBef>
            </a:pPr>
            <a:endParaRPr lang="ru-RU" sz="1600" dirty="0"/>
          </a:p>
          <a:p>
            <a:pPr algn="l">
              <a:spcBef>
                <a:spcPct val="50000"/>
              </a:spcBef>
            </a:pPr>
            <a:r>
              <a:rPr lang="ru-RU" sz="1600" dirty="0"/>
              <a:t>В  2014 году </a:t>
            </a:r>
            <a:r>
              <a:rPr lang="ru-RU" sz="1600" dirty="0" err="1"/>
              <a:t>Spamhaus</a:t>
            </a:r>
            <a:r>
              <a:rPr lang="ru-RU" sz="1600" dirty="0"/>
              <a:t> занесла в черные списки 7182 уникальные IP-адреса, используемые для управления </a:t>
            </a:r>
            <a:r>
              <a:rPr lang="ru-RU" sz="1600" dirty="0" err="1"/>
              <a:t>ботнетами</a:t>
            </a:r>
            <a:r>
              <a:rPr lang="ru-RU" sz="1600" dirty="0"/>
              <a:t>. Это на 525 единиц больше, чем предыдущий годовой показатель. Зафиксированные активистами контроллеры были размещены в 1183 разных сетях. </a:t>
            </a:r>
          </a:p>
          <a:p>
            <a:pPr algn="l">
              <a:spcBef>
                <a:spcPct val="50000"/>
              </a:spcBef>
            </a:pPr>
            <a:br>
              <a:rPr lang="ru-RU" sz="1600" dirty="0"/>
            </a:br>
            <a:endParaRPr lang="ru-RU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8101012" cy="1427163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Проверка отправителя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1731963"/>
            <a:ext cx="9144000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ru-RU"/>
              <a:t>Фильтрация почты по распределенным черным спискам </a:t>
            </a:r>
            <a:r>
              <a:rPr lang="en-US"/>
              <a:t>DNSBL</a:t>
            </a:r>
            <a:endParaRPr lang="ru-RU"/>
          </a:p>
          <a:p>
            <a:pPr algn="l"/>
            <a:r>
              <a:rPr lang="ru-RU" sz="1800"/>
              <a:t>C:\Documents and Settings\krutix&gt;nslookup</a:t>
            </a:r>
          </a:p>
          <a:p>
            <a:pPr algn="l"/>
            <a:r>
              <a:rPr lang="ru-RU" sz="1800"/>
              <a:t>Default Server:  bsuad.bsu</a:t>
            </a:r>
          </a:p>
          <a:p>
            <a:pPr algn="l"/>
            <a:r>
              <a:rPr lang="ru-RU" sz="1800"/>
              <a:t>Address:  10.0.0.20</a:t>
            </a:r>
          </a:p>
          <a:p>
            <a:pPr algn="l"/>
            <a:r>
              <a:rPr lang="ru-RU" sz="1800"/>
              <a:t>&gt; mail.bsu.by</a:t>
            </a:r>
          </a:p>
          <a:p>
            <a:pPr algn="l"/>
            <a:r>
              <a:rPr lang="ru-RU" sz="1800"/>
              <a:t>Server:  bsuad.bsu</a:t>
            </a:r>
          </a:p>
          <a:p>
            <a:pPr algn="l"/>
            <a:r>
              <a:rPr lang="ru-RU" sz="1800"/>
              <a:t>Address:  10.0.0.20</a:t>
            </a:r>
          </a:p>
          <a:p>
            <a:pPr algn="l"/>
            <a:r>
              <a:rPr lang="ru-RU" sz="1800"/>
              <a:t>Non-authoritative answer:</a:t>
            </a:r>
          </a:p>
          <a:p>
            <a:pPr algn="l"/>
            <a:r>
              <a:rPr lang="ru-RU" sz="1800"/>
              <a:t>Name:    mail.bsu.by</a:t>
            </a:r>
          </a:p>
          <a:p>
            <a:pPr algn="l"/>
            <a:r>
              <a:rPr lang="ru-RU" sz="1800"/>
              <a:t>Address:  217.21.43.4</a:t>
            </a:r>
          </a:p>
          <a:p>
            <a:pPr algn="l"/>
            <a:r>
              <a:rPr lang="ru-RU" sz="1800"/>
              <a:t>&gt; 4.43.21.217.spamhaus.org</a:t>
            </a:r>
          </a:p>
          <a:p>
            <a:pPr algn="l"/>
            <a:r>
              <a:rPr lang="ru-RU" sz="1800"/>
              <a:t>Server:  bsuad.bsu</a:t>
            </a:r>
          </a:p>
          <a:p>
            <a:pPr algn="l"/>
            <a:r>
              <a:rPr lang="ru-RU" sz="1800"/>
              <a:t>Address:  10.0.0.20</a:t>
            </a:r>
          </a:p>
          <a:p>
            <a:pPr algn="l"/>
            <a:endParaRPr lang="ru-RU" sz="1800"/>
          </a:p>
          <a:p>
            <a:pPr algn="l"/>
            <a:r>
              <a:rPr lang="ru-RU" sz="1800"/>
              <a:t>Non-authoritative answer:</a:t>
            </a:r>
          </a:p>
          <a:p>
            <a:pPr algn="l"/>
            <a:r>
              <a:rPr lang="ru-RU" sz="1800"/>
              <a:t>Name:    blocklist.address.is.wrong.spamhaus.org</a:t>
            </a:r>
          </a:p>
          <a:p>
            <a:pPr algn="l"/>
            <a:r>
              <a:rPr lang="ru-RU" sz="1800"/>
              <a:t>Address:  127.0.0.2</a:t>
            </a:r>
          </a:p>
          <a:p>
            <a:pPr algn="l"/>
            <a:r>
              <a:rPr lang="ru-RU" sz="1800"/>
              <a:t>Aliases:  4.43.21.217.spamhaus.org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7726362" cy="1143000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Проверка отправителя</a:t>
            </a:r>
            <a:r>
              <a:rPr lang="ru-RU" sz="3600"/>
              <a:t> 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0" y="1773238"/>
            <a:ext cx="9144000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ru-RU" sz="2800" b="1"/>
              <a:t>Метод </a:t>
            </a:r>
            <a:r>
              <a:rPr lang="en-US" sz="2800" b="1"/>
              <a:t>GreyListing</a:t>
            </a:r>
            <a:endParaRPr lang="ru-RU" sz="2800" b="1"/>
          </a:p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000"/>
              <a:t>Почтовый сервер отклоняет сообщение в момент прибытия с ошибкой 4хх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000"/>
              <a:t>Помещает в базу </a:t>
            </a:r>
            <a:r>
              <a:rPr lang="en-US" sz="2000"/>
              <a:t>GreyListing </a:t>
            </a:r>
            <a:r>
              <a:rPr lang="ru-RU" sz="2000"/>
              <a:t>следующие данные</a:t>
            </a:r>
            <a:r>
              <a:rPr lang="en-US" sz="2000"/>
              <a:t>:</a:t>
            </a:r>
            <a:endParaRPr lang="ru-RU" sz="2000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 sz="2000"/>
              <a:t> </a:t>
            </a:r>
            <a:r>
              <a:rPr lang="en-US" sz="2000"/>
              <a:t>IP</a:t>
            </a:r>
            <a:r>
              <a:rPr lang="ru-RU" sz="2000"/>
              <a:t>-адрес сервера, отправляющего почту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 sz="2000"/>
              <a:t> почтовый адрес отправителя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 sz="2000"/>
              <a:t> почтовый адрес получателя </a:t>
            </a:r>
            <a:r>
              <a:rPr lang="en-US" sz="2000"/>
              <a:t> </a:t>
            </a:r>
            <a:endParaRPr lang="ru-RU" sz="2000"/>
          </a:p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000"/>
              <a:t>Легитимный сервер, отправляющий почту повторяет попытку посылки сообщения, т.к. получил ошибку 4хх</a:t>
            </a:r>
            <a:endParaRPr lang="en-US" sz="2000"/>
          </a:p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000"/>
              <a:t>Сервер получатель по базе </a:t>
            </a:r>
            <a:r>
              <a:rPr lang="en-US" sz="2000"/>
              <a:t>GreyListing </a:t>
            </a:r>
            <a:r>
              <a:rPr lang="ru-RU" sz="2000"/>
              <a:t>проверяет вновь полученное сообщение, авторизация прошла – почта доставляется получателю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/>
              <a:t>Защита от спама. Анализ сообщения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800" b="1"/>
              <a:t>Детектирование массовых рассылок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/>
              <a:t>Задачей детекторов массовой рассылки является обнаружение рассылки похожего письма большому количеству абонентов.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Distributed Checksum Clearing house</a:t>
            </a:r>
            <a:r>
              <a:rPr lang="ru-RU" sz="2400"/>
              <a:t> (</a:t>
            </a:r>
            <a:r>
              <a:rPr lang="en-US" sz="2400"/>
              <a:t>DCC</a:t>
            </a:r>
            <a:r>
              <a:rPr lang="ru-RU" sz="2400"/>
              <a:t>)</a:t>
            </a:r>
            <a:r>
              <a:rPr lang="en-US" sz="2400"/>
              <a:t> </a:t>
            </a:r>
            <a:r>
              <a:rPr lang="ru-RU" sz="2400">
                <a:hlinkClick r:id="rId2"/>
              </a:rPr>
              <a:t>http://www.rhyolite.com/anti-spam/dcc</a:t>
            </a:r>
            <a:endParaRPr lang="ru-RU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/>
              <a:t>Для каждого входящего сообщения определяется контрольная сумма и отправляется на DCC-сервер, при сравнении контрольной суммы сервер определяет, сколько раз подобное письмо уже приходило в систему, и по достижении определенного порога прием подобных писем блокируется.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Razon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574675"/>
            <a:ext cx="4751388" cy="580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/>
              <a:t>Защита от спама. Анализ сообщения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0213"/>
            <a:ext cx="9144000" cy="48244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b="1"/>
              <a:t>Формальные методы</a:t>
            </a:r>
            <a:r>
              <a:rPr lang="en-US" b="1"/>
              <a:t> </a:t>
            </a:r>
            <a:r>
              <a:rPr lang="ru-RU" b="1"/>
              <a:t>защиты от спама</a:t>
            </a:r>
          </a:p>
          <a:p>
            <a:pPr eaLnBrk="1" hangingPunct="1"/>
            <a:r>
              <a:rPr lang="ru-RU"/>
              <a:t>Отсутствие адреса отправителя</a:t>
            </a:r>
          </a:p>
          <a:p>
            <a:pPr eaLnBrk="1" hangingPunct="1"/>
            <a:r>
              <a:rPr lang="ru-RU"/>
              <a:t>Отсутствие или слишком большое число получателей</a:t>
            </a:r>
          </a:p>
          <a:p>
            <a:pPr eaLnBrk="1" hangingPunct="1"/>
            <a:r>
              <a:rPr lang="ru-RU"/>
              <a:t>Отсутствие </a:t>
            </a:r>
            <a:r>
              <a:rPr lang="en-US"/>
              <a:t>IP</a:t>
            </a:r>
            <a:r>
              <a:rPr lang="ru-RU"/>
              <a:t> адреса в системе </a:t>
            </a:r>
            <a:r>
              <a:rPr lang="en-US"/>
              <a:t>DNS</a:t>
            </a:r>
            <a:endParaRPr lang="ru-RU"/>
          </a:p>
          <a:p>
            <a:pPr eaLnBrk="1" hangingPunct="1"/>
            <a:r>
              <a:rPr lang="ru-RU"/>
              <a:t>Фальшивые или некорректные заголовки</a:t>
            </a:r>
          </a:p>
          <a:p>
            <a:pPr eaLnBrk="1" hangingPunct="1"/>
            <a:r>
              <a:rPr lang="ru-RU"/>
              <a:t>Фильтрация по размеру сообщения</a:t>
            </a:r>
          </a:p>
          <a:p>
            <a:pPr eaLnBrk="1" hangingPunct="1"/>
            <a:r>
              <a:rPr lang="ru-RU"/>
              <a:t>Фильтрация по формату сообщения </a:t>
            </a:r>
          </a:p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115888"/>
            <a:ext cx="8050212" cy="1143000"/>
          </a:xfrm>
        </p:spPr>
        <p:txBody>
          <a:bodyPr/>
          <a:lstStyle/>
          <a:p>
            <a:pPr eaLnBrk="1" hangingPunct="1"/>
            <a:r>
              <a:rPr lang="ru-RU" sz="3600"/>
              <a:t>Формальные методы</a:t>
            </a:r>
            <a:r>
              <a:rPr lang="en-US" sz="3600"/>
              <a:t> </a:t>
            </a:r>
            <a:r>
              <a:rPr lang="ru-RU" sz="3600"/>
              <a:t>защиты от спама. Фильтрация по формату сообщения</a:t>
            </a:r>
          </a:p>
        </p:txBody>
      </p:sp>
      <p:pic>
        <p:nvPicPr>
          <p:cNvPr id="35843" name="Picture 3" descr="bloc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330325"/>
            <a:ext cx="9036050" cy="552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/>
              <a:t>Защита от спама. Анализ сообщения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z="3600"/>
              <a:t> </a:t>
            </a:r>
            <a:r>
              <a:rPr lang="ru-RU" sz="3600" b="1"/>
              <a:t>Лингвистические методы</a:t>
            </a:r>
          </a:p>
          <a:p>
            <a:pPr eaLnBrk="1" hangingPunct="1"/>
            <a:r>
              <a:rPr lang="ru-RU" sz="3600"/>
              <a:t>Фильтрация на основе сигнатур </a:t>
            </a:r>
          </a:p>
          <a:p>
            <a:pPr eaLnBrk="1" hangingPunct="1"/>
            <a:r>
              <a:rPr lang="ru-RU" sz="3600"/>
              <a:t> Контентная фильтрация  </a:t>
            </a:r>
          </a:p>
          <a:p>
            <a:pPr eaLnBrk="1" hangingPunct="1">
              <a:buFontTx/>
              <a:buNone/>
            </a:pPr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0"/>
            <a:ext cx="8050212" cy="1427163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Анализ сообщения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775"/>
            <a:ext cx="914400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3600"/>
              <a:t>  </a:t>
            </a:r>
            <a:endParaRPr lang="ru-RU"/>
          </a:p>
        </p:txBody>
      </p:sp>
      <p:pic>
        <p:nvPicPr>
          <p:cNvPr id="37892" name="Picture 4" descr="bloc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0050"/>
            <a:ext cx="91440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pPr eaLnBrk="1" hangingPunct="1"/>
            <a:r>
              <a:rPr lang="ru-RU" sz="4000"/>
              <a:t>Основные Интернет сервисы </a:t>
            </a:r>
            <a:br>
              <a:rPr lang="ru-RU" sz="4000"/>
            </a:br>
            <a:endParaRPr lang="ru-RU" sz="40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022725"/>
          </a:xfrm>
        </p:spPr>
        <p:txBody>
          <a:bodyPr/>
          <a:lstStyle/>
          <a:p>
            <a:pPr eaLnBrk="1" hangingPunct="1"/>
            <a:r>
              <a:rPr lang="ru-RU" dirty="0">
                <a:latin typeface="Arial" charset="0"/>
              </a:rPr>
              <a:t>Электронная почта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Web </a:t>
            </a:r>
            <a:r>
              <a:rPr lang="ru-RU" dirty="0">
                <a:latin typeface="Arial" charset="0"/>
              </a:rPr>
              <a:t>ресурсы </a:t>
            </a:r>
          </a:p>
          <a:p>
            <a:pPr eaLnBrk="1" hangingPunct="1"/>
            <a:r>
              <a:rPr lang="ru-RU" dirty="0" err="1">
                <a:latin typeface="Arial" charset="0"/>
              </a:rPr>
              <a:t>Пиринговые</a:t>
            </a:r>
            <a:r>
              <a:rPr lang="ru-RU" dirty="0">
                <a:latin typeface="Arial" charset="0"/>
              </a:rPr>
              <a:t> сети </a:t>
            </a:r>
            <a:r>
              <a:rPr lang="en-US" dirty="0">
                <a:latin typeface="Arial" charset="0"/>
              </a:rPr>
              <a:t>(P2P)</a:t>
            </a:r>
            <a:r>
              <a:rPr lang="ru-RU" dirty="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72400" cy="1354138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Анализ сообщения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89138"/>
            <a:ext cx="882015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/>
              <a:t>Контентная фильтрация</a:t>
            </a:r>
            <a:r>
              <a:rPr lang="en-US" sz="2800"/>
              <a:t>:</a:t>
            </a:r>
            <a:endParaRPr lang="ru-RU" sz="2800"/>
          </a:p>
          <a:p>
            <a:pPr eaLnBrk="1" hangingPunct="1">
              <a:lnSpc>
                <a:spcPct val="80000"/>
              </a:lnSpc>
            </a:pPr>
            <a:r>
              <a:rPr lang="ru-RU" sz="2400"/>
              <a:t>Статистический метод (</a:t>
            </a:r>
            <a:r>
              <a:rPr lang="en-US" sz="2400"/>
              <a:t>Statistical Token Analysis</a:t>
            </a:r>
            <a:r>
              <a:rPr lang="ru-RU" sz="2400"/>
              <a:t> – </a:t>
            </a:r>
            <a:r>
              <a:rPr lang="en-US" sz="2400"/>
              <a:t>STA</a:t>
            </a:r>
            <a:r>
              <a:rPr lang="ru-RU" sz="2400"/>
              <a:t>)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/>
              <a:t>Метод Байеса (</a:t>
            </a:r>
            <a:r>
              <a:rPr lang="en-US" sz="2400"/>
              <a:t>Bayes</a:t>
            </a:r>
            <a:r>
              <a:rPr lang="ru-RU" sz="2400"/>
              <a:t>)</a:t>
            </a:r>
            <a:r>
              <a:rPr lang="en-US" sz="240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b="1"/>
              <a:t>Теорема Байеса</a:t>
            </a:r>
            <a:r>
              <a:rPr lang="ru-RU" sz="1800"/>
              <a:t> — одна из основных теорем элементарной теории вероятностей, которая определяет вероятность наступления события в условиях, когда на основе наблюдений известна лишь некоторая частичная информация о событиях.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/>
              <a:t>Z = A/(A+B),</a:t>
            </a:r>
            <a:br>
              <a:rPr lang="ru-RU" sz="2400"/>
            </a:br>
            <a:r>
              <a:rPr lang="ru-RU" sz="2400" i="1"/>
              <a:t>где</a:t>
            </a:r>
            <a:r>
              <a:rPr lang="ru-RU" sz="2400"/>
              <a:t> А = z1*z2*...*zn,</a:t>
            </a:r>
            <a:br>
              <a:rPr lang="ru-RU" sz="2400"/>
            </a:br>
            <a:r>
              <a:rPr lang="ru-RU" sz="2400"/>
              <a:t>B = (1-z1)*(1-z2)*...(1-zn),</a:t>
            </a:r>
            <a:br>
              <a:rPr lang="ru-RU" sz="2400"/>
            </a:br>
            <a:r>
              <a:rPr lang="ru-RU" sz="2400"/>
              <a:t>zn - спам-оценка каждого слова, входящего в письмо.</a:t>
            </a:r>
            <a:br>
              <a:rPr lang="ru-RU" sz="2400"/>
            </a:br>
            <a:endParaRPr lang="ru-RU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1143000"/>
          </a:xfrm>
        </p:spPr>
        <p:txBody>
          <a:bodyPr/>
          <a:lstStyle/>
          <a:p>
            <a:pPr eaLnBrk="1" hangingPunct="1"/>
            <a:r>
              <a:rPr lang="ru-RU" sz="4000" b="1"/>
              <a:t>Защита от спама. Анализ сообщения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260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b="1" dirty="0"/>
              <a:t>Ф</a:t>
            </a:r>
            <a:r>
              <a:rPr lang="ru-RU" sz="2400" b="1" dirty="0">
                <a:cs typeface="Times New Roman" pitchFamily="18" charset="0"/>
              </a:rPr>
              <a:t>ильтрация по спискам </a:t>
            </a:r>
            <a:r>
              <a:rPr lang="en-US" sz="2400" b="1" dirty="0">
                <a:cs typeface="Times New Roman" pitchFamily="18" charset="0"/>
              </a:rPr>
              <a:t>URL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ru-RU" sz="2400" b="1" dirty="0">
                <a:cs typeface="Times New Roman" pitchFamily="18" charset="0"/>
              </a:rPr>
              <a:t>доменов </a:t>
            </a:r>
            <a:r>
              <a:rPr lang="en-US" sz="2400" b="1" dirty="0">
                <a:cs typeface="Times New Roman" pitchFamily="18" charset="0"/>
              </a:rPr>
              <a:t>SURBL</a:t>
            </a:r>
            <a:r>
              <a:rPr lang="ru-RU" sz="2400" b="1" dirty="0">
                <a:cs typeface="Times New Roman" pitchFamily="18" charset="0"/>
              </a:rPr>
              <a:t> (</a:t>
            </a:r>
            <a:r>
              <a:rPr lang="en-US" sz="2400" b="1" dirty="0">
                <a:cs typeface="Times New Roman" pitchFamily="18" charset="0"/>
              </a:rPr>
              <a:t>spam URL real</a:t>
            </a:r>
            <a:r>
              <a:rPr lang="ru-RU" sz="2400" b="1" dirty="0">
                <a:cs typeface="Times New Roman" pitchFamily="18" charset="0"/>
              </a:rPr>
              <a:t>-</a:t>
            </a:r>
            <a:r>
              <a:rPr lang="en-US" sz="2400" b="1" dirty="0">
                <a:cs typeface="Times New Roman" pitchFamily="18" charset="0"/>
              </a:rPr>
              <a:t>time blacklists</a:t>
            </a:r>
            <a:r>
              <a:rPr lang="ru-RU" sz="2400" b="1" dirty="0">
                <a:cs typeface="Times New Roman" pitchFamily="18" charset="0"/>
              </a:rPr>
              <a:t>) </a:t>
            </a:r>
            <a:endParaRPr lang="en-US" sz="2400" b="1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>
                <a:hlinkClick r:id="rId2"/>
              </a:rPr>
              <a:t>http://www.surbl.org</a:t>
            </a:r>
            <a:endParaRPr lang="ru-RU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40963" name="Picture 5" descr="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390525"/>
            <a:ext cx="7885112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853440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 b="1" dirty="0"/>
              <a:t>Ф</a:t>
            </a:r>
            <a:r>
              <a:rPr lang="ru-RU" sz="3200" b="1" dirty="0">
                <a:latin typeface="Arial Unicode MS" pitchFamily="34" charset="-128"/>
                <a:cs typeface="Times New Roman" pitchFamily="18" charset="0"/>
              </a:rPr>
              <a:t>ункции</a:t>
            </a:r>
            <a:r>
              <a:rPr lang="en-US" sz="3200" b="1" dirty="0">
                <a:latin typeface="Arial Unicode MS" pitchFamily="34" charset="-128"/>
                <a:cs typeface="Times New Roman" pitchFamily="18" charset="0"/>
              </a:rPr>
              <a:t>:</a:t>
            </a:r>
            <a:endParaRPr lang="ru-RU" sz="3200" b="1" dirty="0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 sz="3200" dirty="0"/>
              <a:t> декомпозиция электронного письма 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 sz="3200" dirty="0"/>
              <a:t> анализ содержимого каждого компонента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 sz="3200" dirty="0"/>
              <a:t> фильтрация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 sz="3200" dirty="0"/>
              <a:t> реагирование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 sz="3200" dirty="0"/>
              <a:t> </a:t>
            </a:r>
            <a:r>
              <a:rPr lang="ru-RU" sz="3200" dirty="0">
                <a:latin typeface="+mn-lt"/>
                <a:cs typeface="Times New Roman" pitchFamily="18" charset="0"/>
              </a:rPr>
              <a:t>ведение архива переписки по электронной почте. </a:t>
            </a:r>
            <a:endParaRPr lang="ru-RU" sz="3200" dirty="0">
              <a:latin typeface="+mn-lt"/>
            </a:endParaRPr>
          </a:p>
        </p:txBody>
      </p:sp>
      <p:sp>
        <p:nvSpPr>
          <p:cNvPr id="43011" name="Rectangle 4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4000"/>
              <a:t>Системы контроля контента электронной почты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Простые правила защиты от спама </a:t>
            </a:r>
            <a:endParaRPr lang="en-US" sz="2800"/>
          </a:p>
        </p:txBody>
      </p:sp>
      <p:sp>
        <p:nvSpPr>
          <p:cNvPr id="41987" name="Прямоугольник 3"/>
          <p:cNvSpPr>
            <a:spLocks noChangeArrowheads="1"/>
          </p:cNvSpPr>
          <p:nvPr/>
        </p:nvSpPr>
        <p:spPr bwMode="auto">
          <a:xfrm>
            <a:off x="107950" y="1844675"/>
            <a:ext cx="87122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ru-RU" sz="1800"/>
              <a:t>1) </a:t>
            </a:r>
            <a:r>
              <a:rPr lang="ru-RU"/>
              <a:t>Заведите почтовый адрес не на бесплатном сервисе. </a:t>
            </a:r>
          </a:p>
          <a:p>
            <a:pPr algn="l"/>
            <a:r>
              <a:rPr lang="ru-RU"/>
              <a:t>2) Никогда и ни под каким видом не публикуйте этот адрес на www-страничках (не указывайте его в письмах на форумах, не ставьте его на своих страничках, не ставьте его в подписи письма). Если же вам позарез нужно опубликовать адрес в ответ на какое-то письмо в форуме - публикуйте его через пробелы: имя @ домен.ru - в этом случае он не попадет в спамерскую базу. </a:t>
            </a:r>
          </a:p>
          <a:p>
            <a:pPr algn="l"/>
            <a:r>
              <a:rPr lang="ru-RU"/>
              <a:t>3) Никогда не указывайте этот адрес в формах  регистрации на различных серверах. Заведите отдельный бесплатный адрес - только для регистраций - и используйте именно его.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 descr="Large confetti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2133600"/>
            <a:ext cx="8388350" cy="1470025"/>
          </a:xfrm>
        </p:spPr>
        <p:txBody>
          <a:bodyPr/>
          <a:lstStyle/>
          <a:p>
            <a:pPr algn="ctr" eaLnBrk="1" hangingPunct="1"/>
            <a:r>
              <a:rPr lang="ru-RU">
                <a:solidFill>
                  <a:schemeClr val="tx1"/>
                </a:solidFill>
              </a:rPr>
              <a:t>Системы контроля </a:t>
            </a:r>
            <a:r>
              <a:rPr lang="en-US">
                <a:solidFill>
                  <a:schemeClr val="tx1"/>
                </a:solidFill>
              </a:rPr>
              <a:t>Web </a:t>
            </a:r>
            <a:r>
              <a:rPr lang="ru-RU">
                <a:solidFill>
                  <a:schemeClr val="tx1"/>
                </a:solidFill>
              </a:rPr>
              <a:t>контента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контроля </a:t>
            </a:r>
            <a:r>
              <a:rPr lang="en-US"/>
              <a:t>Web</a:t>
            </a:r>
            <a:r>
              <a:rPr lang="ru-RU"/>
              <a:t> контента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191000"/>
          </a:xfrm>
        </p:spPr>
        <p:txBody>
          <a:bodyPr/>
          <a:lstStyle/>
          <a:p>
            <a:pPr eaLnBrk="1" hangingPunct="1"/>
            <a:r>
              <a:rPr lang="ru-RU" sz="2800" b="1"/>
              <a:t>Борьба с утечкой конфиденциальной информации</a:t>
            </a:r>
          </a:p>
          <a:p>
            <a:pPr lvl="1" eaLnBrk="1" hangingPunct="1"/>
            <a:r>
              <a:rPr lang="ru-RU" sz="2400"/>
              <a:t>фильтрации содержимого информации, исходящей из корпоративной сети вовне; </a:t>
            </a:r>
          </a:p>
          <a:p>
            <a:pPr lvl="1" eaLnBrk="1" hangingPunct="1"/>
            <a:r>
              <a:rPr lang="ru-RU" sz="2400"/>
              <a:t>блокирования доступа к любой группе ресурсов, которые считаются опасными в связи с принятой в компании политикой безопасности. К таким ресурсам относятся, например: бесплатные почтовые сервисы; файлообменные сайты; социальные сети (например: </a:t>
            </a:r>
            <a:r>
              <a:rPr lang="ru-RU" sz="2400">
                <a:hlinkClick r:id="rId2"/>
              </a:rPr>
              <a:t>www.odnoklassniki.ru</a:t>
            </a:r>
            <a:r>
              <a:rPr lang="ru-RU" sz="2400"/>
              <a:t>,  </a:t>
            </a:r>
            <a:r>
              <a:rPr lang="ru-RU" sz="2400">
                <a:hlinkClick r:id="rId3"/>
              </a:rPr>
              <a:t>http://moikrug.ru </a:t>
            </a:r>
            <a:r>
              <a:rPr lang="ru-RU" sz="2400"/>
              <a:t>); live journals (ЖЖ); IM (ICQ, jabber, msn и т.д.). </a:t>
            </a:r>
          </a:p>
          <a:p>
            <a:pPr eaLnBrk="1" hangingPunct="1"/>
            <a:endParaRPr lang="ru-RU" sz="2800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04800" y="4724400"/>
            <a:ext cx="88392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/>
              <a:t> </a:t>
            </a:r>
          </a:p>
          <a:p>
            <a:pPr lvl="1" algn="l">
              <a:spcBef>
                <a:spcPct val="50000"/>
              </a:spcBef>
            </a:pPr>
            <a:endParaRPr 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контроля </a:t>
            </a:r>
            <a:r>
              <a:rPr lang="en-US"/>
              <a:t>Web</a:t>
            </a:r>
            <a:r>
              <a:rPr lang="ru-RU"/>
              <a:t> контента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/>
              <a:t>Обеспечение безопасности использования Интернет-ресурсов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/>
              <a:t>блокировка Интернет-ресурсов, содержание которых нежелательно или подозрительно;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/>
              <a:t>фильтрация информации, передаваемой по каналу HTTP, по адресам, форматам и содержимому;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/>
              <a:t>антивирусная проверка;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/>
              <a:t>мониторинг активности пользователей;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/>
              <a:t>протоколирование действий пользователей;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/>
              <a:t>оповещение о нарушении политики безопасности. </a:t>
            </a:r>
          </a:p>
          <a:p>
            <a:pPr lvl="1" eaLnBrk="1" hangingPunct="1">
              <a:lnSpc>
                <a:spcPct val="90000"/>
              </a:lnSpc>
            </a:pPr>
            <a:endParaRPr lang="ru-RU" sz="240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4800" y="4724400"/>
            <a:ext cx="88392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/>
              <a:t> </a:t>
            </a:r>
          </a:p>
          <a:p>
            <a:pPr lvl="1" algn="l">
              <a:spcBef>
                <a:spcPct val="50000"/>
              </a:spcBef>
            </a:pPr>
            <a:endParaRPr 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контроля </a:t>
            </a:r>
            <a:r>
              <a:rPr lang="en-US"/>
              <a:t>Web</a:t>
            </a:r>
            <a:r>
              <a:rPr lang="ru-RU"/>
              <a:t> контента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191000"/>
          </a:xfrm>
        </p:spPr>
        <p:txBody>
          <a:bodyPr/>
          <a:lstStyle/>
          <a:p>
            <a:pPr eaLnBrk="1" hangingPunct="1"/>
            <a:r>
              <a:rPr lang="ru-RU" sz="2800" b="1"/>
              <a:t>Повышение производительности и экономия средств</a:t>
            </a:r>
          </a:p>
          <a:p>
            <a:pPr lvl="1" eaLnBrk="1" hangingPunct="1"/>
            <a:r>
              <a:rPr lang="ru-RU" sz="2400"/>
              <a:t>категоризация и блокирование доступа к сайтам, не связанным с работой; </a:t>
            </a:r>
          </a:p>
          <a:p>
            <a:pPr lvl="1" eaLnBrk="1" hangingPunct="1"/>
            <a:r>
              <a:rPr lang="ru-RU" sz="2400"/>
              <a:t>блокирование загрузки файлов, не относящихся к работе; </a:t>
            </a:r>
          </a:p>
          <a:p>
            <a:pPr lvl="1" eaLnBrk="1" hangingPunct="1"/>
            <a:r>
              <a:rPr lang="ru-RU" sz="2400"/>
              <a:t>установка ограничений на типы скачиваемых файлов и на объем пользовательского трафика; </a:t>
            </a:r>
          </a:p>
          <a:p>
            <a:pPr lvl="1" eaLnBrk="1" hangingPunct="1"/>
            <a:r>
              <a:rPr lang="ru-RU" sz="2400"/>
              <a:t>получение реальной картины использования сотрудниками Интернет-ресурсов. </a:t>
            </a:r>
          </a:p>
          <a:p>
            <a:pPr lvl="1" eaLnBrk="1" hangingPunct="1"/>
            <a:endParaRPr lang="ru-RU" sz="240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04800" y="4724400"/>
            <a:ext cx="88392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/>
              <a:t> </a:t>
            </a:r>
          </a:p>
          <a:p>
            <a:pPr lvl="1" algn="l">
              <a:spcBef>
                <a:spcPct val="50000"/>
              </a:spcBef>
            </a:pPr>
            <a:endParaRPr 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534400" cy="1143000"/>
          </a:xfrm>
        </p:spPr>
        <p:txBody>
          <a:bodyPr/>
          <a:lstStyle/>
          <a:p>
            <a:pPr eaLnBrk="1" hangingPunct="1"/>
            <a:r>
              <a:rPr lang="ru-RU"/>
              <a:t>Системы контроля </a:t>
            </a:r>
            <a:r>
              <a:rPr lang="en-US"/>
              <a:t>Web </a:t>
            </a:r>
            <a:r>
              <a:rPr lang="ru-RU"/>
              <a:t>контента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85344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 b="1"/>
              <a:t>Основные функции</a:t>
            </a:r>
            <a:r>
              <a:rPr lang="en-US" sz="3200" b="1"/>
              <a:t>:</a:t>
            </a:r>
            <a:endParaRPr lang="ru-RU" sz="3200" b="1"/>
          </a:p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ru-RU"/>
              <a:t>Классификация трафика, приходящего из Интернет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/>
              <a:t>Проверка </a:t>
            </a:r>
            <a:r>
              <a:rPr lang="en-US"/>
              <a:t>IP</a:t>
            </a:r>
            <a:r>
              <a:rPr lang="ru-RU"/>
              <a:t>, протоколов, </a:t>
            </a:r>
            <a:r>
              <a:rPr lang="en-US"/>
              <a:t>URL</a:t>
            </a:r>
            <a:r>
              <a:rPr lang="ru-RU"/>
              <a:t>, типов и объема данных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/>
              <a:t>Анализ содержания текстов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/>
              <a:t>Распознавание графики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ru-RU"/>
              <a:t>Антивирусная проверка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ru-RU"/>
              <a:t>Разграничение доступа для определенных категорий пользователей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ru-RU"/>
              <a:t>Действие системы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 descr="Large confetti"/>
          <p:cNvSpPr>
            <a:spLocks noChangeArrowheads="1"/>
          </p:cNvSpPr>
          <p:nvPr/>
        </p:nvSpPr>
        <p:spPr bwMode="auto">
          <a:xfrm>
            <a:off x="250825" y="2276475"/>
            <a:ext cx="838835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ru-RU" sz="4400"/>
              <a:t>Системы контроля контента электронной почты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Алгоритм работы системы контроля </a:t>
            </a:r>
            <a:r>
              <a:rPr lang="en-US" sz="4000"/>
              <a:t>Web</a:t>
            </a:r>
            <a:r>
              <a:rPr lang="ru-RU" sz="4000"/>
              <a:t> контента </a:t>
            </a:r>
          </a:p>
        </p:txBody>
      </p:sp>
      <p:pic>
        <p:nvPicPr>
          <p:cNvPr id="50179" name="Picture 5" descr="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0438" y="1557338"/>
            <a:ext cx="6913562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0" y="1766888"/>
            <a:ext cx="262731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1600"/>
              <a:t>«Паук» crawler ползает по Сети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1600"/>
              <a:t>Загрузка страниц в компьютерный центр 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1600"/>
              <a:t>Анализ содержания текстов и изображений этого сайта и их классификация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1600"/>
              <a:t>Создание БД по категориям сайтов 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1600"/>
              <a:t>Обновление БД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1600"/>
              <a:t>Пользователь просматривает Интернет-ресурсы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ru-RU" sz="1600"/>
              <a:t>Инициируется адаптация БД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534400" cy="1143000"/>
          </a:xfrm>
        </p:spPr>
        <p:txBody>
          <a:bodyPr/>
          <a:lstStyle/>
          <a:p>
            <a:pPr algn="ctr" eaLnBrk="1" hangingPunct="1"/>
            <a:r>
              <a:rPr lang="ru-RU" sz="3600">
                <a:ea typeface="Arial Unicode MS" pitchFamily="34" charset="-128"/>
                <a:cs typeface="Arial Unicode MS" pitchFamily="34" charset="-128"/>
              </a:rPr>
              <a:t>Схема классификации содержимого Интернета по категориям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190750" y="2376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204" name="Picture 3" descr="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458200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3600">
                <a:ea typeface="Arial Unicode MS" pitchFamily="34" charset="-128"/>
                <a:cs typeface="Arial Unicode MS" pitchFamily="34" charset="-128"/>
              </a:rPr>
              <a:t>Пример категорий</a:t>
            </a:r>
            <a:r>
              <a:rPr lang="en-US" sz="3600">
                <a:ea typeface="Arial Unicode MS" pitchFamily="34" charset="-128"/>
                <a:cs typeface="Arial Unicode MS" pitchFamily="34" charset="-128"/>
              </a:rPr>
              <a:t> Web </a:t>
            </a:r>
            <a:r>
              <a:rPr lang="ru-RU" sz="3600">
                <a:ea typeface="Arial Unicode MS" pitchFamily="34" charset="-128"/>
                <a:cs typeface="Arial Unicode MS" pitchFamily="34" charset="-128"/>
              </a:rPr>
              <a:t>контента</a:t>
            </a:r>
          </a:p>
        </p:txBody>
      </p:sp>
      <p:sp>
        <p:nvSpPr>
          <p:cNvPr id="52227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557338"/>
            <a:ext cx="381000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400"/>
              <a:t>Азартные игры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Алкоголь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Армия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Автомобили/Транспорт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Бизнес/услуги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Благотворительные фонды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Вебпочта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Видео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Вирусные и вредоносные сайты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Для взрослых/эротика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Дом/Досуг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Загрузки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Здоровье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Знакомства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Игровые порталы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Компьютеры и Технологии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Криминальная деятельность/хакерство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Личные веб-страницы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Магазины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Музыка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Наркотики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Насилие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Нецензурная речь </a:t>
            </a:r>
          </a:p>
          <a:p>
            <a:pPr eaLnBrk="1" hangingPunct="1">
              <a:lnSpc>
                <a:spcPct val="80000"/>
              </a:lnSpc>
            </a:pPr>
            <a:endParaRPr lang="ru-RU" sz="1400"/>
          </a:p>
        </p:txBody>
      </p:sp>
      <p:sp>
        <p:nvSpPr>
          <p:cNvPr id="52228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557338"/>
            <a:ext cx="38100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400"/>
              <a:t>Новости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Образование и обучение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Оружие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Переводы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Поиск работы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Поисковые движки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Политика и Закон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Порнография/секс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Правительство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Путешествия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Религия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Риэлторские услуги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Сайты знакомств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Сообщества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Социальные сети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Спамерские сайты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Спорт и Отдых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Табак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Фармация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Финансы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Фишинг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Чат </a:t>
            </a:r>
          </a:p>
          <a:p>
            <a:pPr eaLnBrk="1" hangingPunct="1">
              <a:lnSpc>
                <a:spcPct val="80000"/>
              </a:lnSpc>
            </a:pPr>
            <a:r>
              <a:rPr lang="ru-RU" sz="1400"/>
              <a:t>Юмор </a:t>
            </a:r>
          </a:p>
          <a:p>
            <a:pPr eaLnBrk="1" hangingPunct="1">
              <a:lnSpc>
                <a:spcPct val="80000"/>
              </a:lnSpc>
            </a:pPr>
            <a:endParaRPr lang="ru-RU" sz="1400"/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2190750" y="2376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230" name="Rectangle 10"/>
          <p:cNvSpPr>
            <a:spLocks noChangeArrowheads="1"/>
          </p:cNvSpPr>
          <p:nvPr/>
        </p:nvSpPr>
        <p:spPr bwMode="auto">
          <a:xfrm>
            <a:off x="0" y="635000"/>
            <a:ext cx="171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79350" anchor="ctr">
            <a:spAutoFit/>
          </a:bodyPr>
          <a:lstStyle/>
          <a:p>
            <a:pPr algn="l"/>
            <a:endParaRPr lang="en-US" sz="1000">
              <a:solidFill>
                <a:srgbClr val="6E6E6E"/>
              </a:solidFill>
              <a:latin typeface="Verdana" pitchFamily="34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52231" name="Rectangle 11"/>
          <p:cNvSpPr>
            <a:spLocks noChangeArrowheads="1"/>
          </p:cNvSpPr>
          <p:nvPr/>
        </p:nvSpPr>
        <p:spPr bwMode="auto">
          <a:xfrm>
            <a:off x="0" y="635000"/>
            <a:ext cx="171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79350" anchor="ctr">
            <a:spAutoFit/>
          </a:bodyPr>
          <a:lstStyle/>
          <a:p>
            <a:pPr algn="l"/>
            <a:endParaRPr lang="en-US" sz="1000">
              <a:solidFill>
                <a:srgbClr val="6E6E6E"/>
              </a:solidFill>
              <a:latin typeface="Verdana" pitchFamily="34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52232" name="Rectangle 12"/>
          <p:cNvSpPr>
            <a:spLocks noChangeArrowheads="1"/>
          </p:cNvSpPr>
          <p:nvPr/>
        </p:nvSpPr>
        <p:spPr bwMode="auto">
          <a:xfrm>
            <a:off x="0" y="635000"/>
            <a:ext cx="184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 sz="1000">
              <a:solidFill>
                <a:srgbClr val="6E6E6E"/>
              </a:solidFill>
              <a:latin typeface="Verdana" pitchFamily="34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52233" name="Rectangle 13"/>
          <p:cNvSpPr>
            <a:spLocks noChangeArrowheads="1"/>
          </p:cNvSpPr>
          <p:nvPr/>
        </p:nvSpPr>
        <p:spPr bwMode="auto">
          <a:xfrm>
            <a:off x="4479925" y="3017838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  <a:p>
            <a:pPr algn="l" eaLnBrk="0" hangingPunct="0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5867400" cy="1143000"/>
          </a:xfrm>
        </p:spPr>
        <p:txBody>
          <a:bodyPr/>
          <a:lstStyle/>
          <a:p>
            <a:pPr algn="ctr" eaLnBrk="1" hangingPunct="1"/>
            <a:r>
              <a:rPr lang="ru-RU"/>
              <a:t>Настройка правил</a:t>
            </a:r>
          </a:p>
        </p:txBody>
      </p:sp>
      <p:sp>
        <p:nvSpPr>
          <p:cNvPr id="53251" name="Rectangle 1029"/>
          <p:cNvSpPr>
            <a:spLocks noChangeArrowheads="1"/>
          </p:cNvSpPr>
          <p:nvPr/>
        </p:nvSpPr>
        <p:spPr bwMode="auto">
          <a:xfrm>
            <a:off x="219075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3252" name="Picture 1028" descr="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7630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4000"/>
              <a:t>Технологии фильтрации </a:t>
            </a:r>
            <a:r>
              <a:rPr lang="en-US" sz="4000"/>
              <a:t>IM</a:t>
            </a:r>
            <a:r>
              <a:rPr lang="ru-RU" sz="4000"/>
              <a:t> и </a:t>
            </a:r>
            <a:r>
              <a:rPr lang="en-US" sz="4000"/>
              <a:t>P2P</a:t>
            </a:r>
            <a:r>
              <a:rPr lang="ru-RU" sz="4000"/>
              <a:t> трафика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Детектирование протокола передачи данных</a:t>
            </a:r>
          </a:p>
          <a:p>
            <a:pPr eaLnBrk="1" hangingPunct="1"/>
            <a:r>
              <a:rPr lang="ru-RU" sz="2800"/>
              <a:t>Мониторинг соединений на портах, характерных для </a:t>
            </a:r>
            <a:r>
              <a:rPr lang="en-US" sz="2800"/>
              <a:t>IM</a:t>
            </a:r>
            <a:r>
              <a:rPr lang="ru-RU" sz="2800"/>
              <a:t> и </a:t>
            </a:r>
            <a:r>
              <a:rPr lang="en-US" sz="2800"/>
              <a:t>P2P</a:t>
            </a:r>
            <a:r>
              <a:rPr lang="ru-RU" sz="2800"/>
              <a:t> трафика</a:t>
            </a:r>
          </a:p>
          <a:p>
            <a:pPr eaLnBrk="1" hangingPunct="1"/>
            <a:r>
              <a:rPr lang="ru-RU" sz="2800"/>
              <a:t>Проверка сигнатур передаваемых файлов</a:t>
            </a:r>
          </a:p>
          <a:p>
            <a:pPr eaLnBrk="1" hangingPunct="1"/>
            <a:r>
              <a:rPr lang="ru-RU" sz="2800"/>
              <a:t>Антивирусная проверка</a:t>
            </a:r>
          </a:p>
          <a:p>
            <a:pPr eaLnBrk="1" hangingPunct="1"/>
            <a:r>
              <a:rPr lang="ru-RU" sz="2800"/>
              <a:t>Фильтрация на основе смыслового анализа текстов сообщений </a:t>
            </a:r>
          </a:p>
          <a:p>
            <a:pPr eaLnBrk="1" hangingPunct="1"/>
            <a:r>
              <a:rPr lang="ru-RU" sz="2800"/>
              <a:t>Блокировка спима (спам для </a:t>
            </a:r>
            <a:r>
              <a:rPr lang="en-US" sz="2800"/>
              <a:t>IM</a:t>
            </a:r>
            <a:r>
              <a:rPr lang="ru-RU" sz="280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4000"/>
              <a:t>Обзор систем контентной фильтрации</a:t>
            </a:r>
          </a:p>
        </p:txBody>
      </p:sp>
      <p:sp>
        <p:nvSpPr>
          <p:cNvPr id="55299" name="Rectangle 52"/>
          <p:cNvSpPr>
            <a:spLocks noChangeArrowheads="1"/>
          </p:cNvSpPr>
          <p:nvPr/>
        </p:nvSpPr>
        <p:spPr bwMode="auto">
          <a:xfrm>
            <a:off x="320040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0085" name="Group 37"/>
          <p:cNvGraphicFramePr>
            <a:graphicFrameLocks noGrp="1"/>
          </p:cNvGraphicFramePr>
          <p:nvPr>
            <p:ph type="tbl" idx="1"/>
          </p:nvPr>
        </p:nvGraphicFramePr>
        <p:xfrm>
          <a:off x="468313" y="1831975"/>
          <a:ext cx="8458200" cy="4920934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Websense</a:t>
                      </a:r>
                      <a:b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endParaRPr kumimoji="0" lang="ru-RU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Websense, Inc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SurfControl Web Filter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SurfControl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eSafe Web Security Gateway</a:t>
                      </a: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Aladdin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ProventiaT Web Filter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 Security Systems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IronPort S</a:t>
                      </a:r>
                      <a:endParaRPr kumimoji="0" lang="ru-RU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Cisco (IronPort System) 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InterScan Web Security Suite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TrendMicro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8820150" cy="1431925"/>
          </a:xfrm>
        </p:spPr>
        <p:txBody>
          <a:bodyPr/>
          <a:lstStyle/>
          <a:p>
            <a:pPr eaLnBrk="1" hangingPunct="1"/>
            <a:r>
              <a:rPr lang="ru-RU" sz="4000"/>
              <a:t>Основные функции систем контроля контента электронной почты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9144000" cy="4876800"/>
          </a:xfrm>
        </p:spPr>
        <p:txBody>
          <a:bodyPr/>
          <a:lstStyle/>
          <a:p>
            <a:pPr eaLnBrk="1" hangingPunct="1"/>
            <a:r>
              <a:rPr lang="ru-RU" b="1" dirty="0"/>
              <a:t>Предотвращение утечек конфиденциальной информации</a:t>
            </a:r>
          </a:p>
          <a:p>
            <a:pPr eaLnBrk="1" hangingPunct="1"/>
            <a:r>
              <a:rPr lang="ru-RU" b="1" dirty="0"/>
              <a:t>Защита от спама</a:t>
            </a:r>
          </a:p>
          <a:p>
            <a:pPr eaLnBrk="1" hangingPunct="1"/>
            <a:r>
              <a:rPr lang="ru-RU" b="1" dirty="0"/>
              <a:t>Защита от вирусов и другого вредоносного кода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8101012" cy="1431925"/>
          </a:xfrm>
        </p:spPr>
        <p:txBody>
          <a:bodyPr/>
          <a:lstStyle/>
          <a:p>
            <a:pPr eaLnBrk="1" hangingPunct="1"/>
            <a:r>
              <a:rPr lang="ru-RU" sz="3600"/>
              <a:t>Электронная почта. Предотвращение утечек конфиденциальной информации</a:t>
            </a:r>
            <a:r>
              <a:rPr lang="ru-RU" sz="4000"/>
              <a:t> 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800" b="1"/>
              <a:t>Методы</a:t>
            </a:r>
            <a:r>
              <a:rPr lang="en-US" sz="2800" b="1"/>
              <a:t>:</a:t>
            </a:r>
            <a:endParaRPr lang="ru-RU" sz="2800" b="1"/>
          </a:p>
          <a:p>
            <a:pPr eaLnBrk="1" hangingPunct="1">
              <a:lnSpc>
                <a:spcPct val="90000"/>
              </a:lnSpc>
            </a:pPr>
            <a:r>
              <a:rPr lang="ru-RU" sz="2800"/>
              <a:t>анализ текста по содержанию (т.е. по определенным ключевым словам или фразам);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анализ формальных признаков документа (например, отправитель, получатель и т.д)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 fingerprints (цифровые отпечатки)- создание базы конфиденциальных документов-образцов, анализируемые документы проверяются на совпадение с образцами из базы</a:t>
            </a:r>
            <a:br>
              <a:rPr lang="ru-RU" sz="2800"/>
            </a:br>
            <a:endParaRPr lang="ru-RU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1143000"/>
          </a:xfrm>
        </p:spPr>
        <p:txBody>
          <a:bodyPr/>
          <a:lstStyle/>
          <a:p>
            <a:pPr eaLnBrk="1" hangingPunct="1"/>
            <a:r>
              <a:rPr lang="ru-RU" sz="4000" dirty="0"/>
              <a:t>Электронная почта. </a:t>
            </a:r>
            <a:br>
              <a:rPr lang="ru-RU" sz="4000" dirty="0"/>
            </a:br>
            <a:r>
              <a:rPr lang="ru-RU" sz="4000" dirty="0"/>
              <a:t>Защита от спама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800"/>
            <a:ext cx="9144000" cy="2943200"/>
          </a:xfrm>
        </p:spPr>
        <p:txBody>
          <a:bodyPr/>
          <a:lstStyle/>
          <a:p>
            <a:pPr>
              <a:buNone/>
            </a:pPr>
            <a:r>
              <a:rPr lang="ru-RU" sz="2800" b="1" dirty="0"/>
              <a:t>Спам</a:t>
            </a:r>
            <a:r>
              <a:rPr lang="ru-RU" sz="2800" dirty="0"/>
              <a:t> — это электронный эквивалент бумажной рекламы, которую бросают в ваш почтовый ящик. Однако спам не просто надоедает и раздражает. Он опасен, особенно если является частью </a:t>
            </a:r>
            <a:r>
              <a:rPr lang="ru-RU" sz="2800" dirty="0" err="1"/>
              <a:t>фишинга</a:t>
            </a:r>
            <a:r>
              <a:rPr lang="ru-RU" sz="2800" dirty="0"/>
              <a:t>.</a:t>
            </a:r>
          </a:p>
          <a:p>
            <a:pPr>
              <a:buNone/>
            </a:pPr>
            <a:r>
              <a:rPr lang="ru-RU" sz="2800" b="1" dirty="0"/>
              <a:t>Цель</a:t>
            </a:r>
            <a:r>
              <a:rPr lang="ru-RU" sz="2800" dirty="0"/>
              <a:t> </a:t>
            </a:r>
            <a:r>
              <a:rPr lang="ru-RU" sz="2800" dirty="0" err="1"/>
              <a:t>спамеров</a:t>
            </a:r>
            <a:r>
              <a:rPr lang="ru-RU" sz="2800" dirty="0"/>
              <a:t> и </a:t>
            </a:r>
            <a:r>
              <a:rPr lang="ru-RU" sz="2800" dirty="0" err="1">
                <a:hlinkClick r:id="rId2"/>
              </a:rPr>
              <a:t>киберпреступников</a:t>
            </a:r>
            <a:r>
              <a:rPr lang="ru-RU" sz="2800" dirty="0"/>
              <a:t>:</a:t>
            </a:r>
          </a:p>
          <a:p>
            <a:r>
              <a:rPr lang="ru-RU" sz="2400" dirty="0"/>
              <a:t>выудить деньги у некоторого количества получателей, ответивших на сообщение;</a:t>
            </a:r>
          </a:p>
          <a:p>
            <a:r>
              <a:rPr lang="ru-RU" sz="2400" dirty="0"/>
              <a:t>провести </a:t>
            </a:r>
            <a:r>
              <a:rPr lang="ru-RU" sz="2400" dirty="0" err="1"/>
              <a:t>фишинговую</a:t>
            </a:r>
            <a:r>
              <a:rPr lang="ru-RU" sz="2400" dirty="0"/>
              <a:t> атаку, чтобы обманным путем получить пароли, номера кредитных карт, банковские учетные данные и т.д.;</a:t>
            </a:r>
          </a:p>
          <a:p>
            <a:r>
              <a:rPr lang="ru-RU" sz="2400" dirty="0"/>
              <a:t>распространить вредоносный код на компьютерах получателей.</a:t>
            </a:r>
          </a:p>
          <a:p>
            <a:pPr eaLnBrk="1" hangingPunct="1">
              <a:buFontTx/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pPr eaLnBrk="1" hangingPunct="1"/>
            <a:r>
              <a:rPr lang="ru-RU" sz="4000"/>
              <a:t>Электронная почта. </a:t>
            </a:r>
            <a:br>
              <a:rPr lang="ru-RU" sz="4000"/>
            </a:br>
            <a:r>
              <a:rPr lang="ru-RU" sz="4000"/>
              <a:t>Что не попадает под спам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9144000" cy="5300663"/>
          </a:xfrm>
        </p:spPr>
        <p:txBody>
          <a:bodyPr/>
          <a:lstStyle/>
          <a:p>
            <a:pPr eaLnBrk="1" hangingPunct="1"/>
            <a:r>
              <a:rPr lang="ru-RU" sz="2800"/>
              <a:t>Рассылки, на которые пользователь когда-то подписывался (даже если он уже не хочет ее получать и/или забыл, как отписаться). </a:t>
            </a:r>
          </a:p>
          <a:p>
            <a:pPr eaLnBrk="1" hangingPunct="1"/>
            <a:r>
              <a:rPr lang="ru-RU" sz="2800"/>
              <a:t>Технические сообщения систем электронной почты, включая сообщения о недоставке писем, которые пользователь не рассылал (во время последних вирусных эпидемий такие случаи участились). </a:t>
            </a:r>
          </a:p>
          <a:p>
            <a:pPr eaLnBrk="1" hangingPunct="1"/>
            <a:r>
              <a:rPr lang="ru-RU" sz="2800"/>
              <a:t>Технические сообщения антивирусных систем о том, что в письме найден вирус. </a:t>
            </a:r>
          </a:p>
          <a:p>
            <a:pPr eaLnBrk="1" hangingPunct="1"/>
            <a:r>
              <a:rPr lang="ru-RU" sz="2800"/>
              <a:t>Уведомления о доставке, недоставке или прочтении писем получателем.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8172400" cy="711200"/>
          </a:xfrm>
        </p:spPr>
        <p:txBody>
          <a:bodyPr/>
          <a:lstStyle/>
          <a:p>
            <a:pPr eaLnBrk="1" hangingPunct="1"/>
            <a:r>
              <a:rPr lang="ru-RU" sz="3200" dirty="0"/>
              <a:t>Доля спама в почтовом трафике в 2018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220486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Во втором квартале 2018 на долю спама пришлась приблизительно половина мирового почтового трафика. Так, наибольшая доля мусорной корреспонденции была зафиксирована в мае — 50,65 %. Средний процент спама в мировом почтовом трафике составил 49,66 %.</a:t>
            </a:r>
          </a:p>
          <a:p>
            <a:pPr algn="just"/>
            <a:r>
              <a:rPr lang="ru-RU" dirty="0"/>
              <a:t>Во втором квартале доля спама в трафике российского сегмента Интернета достигла максимума в мае — 53,31 %. При этом средний показатель, как и в прошлом квартале, остаётся выше общемирового.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исовая бумага">
  <a:themeElements>
    <a:clrScheme name="Рисовая бумага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Рисовая бумаг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Рисовая бумага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исовая бумага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исовая бумага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исовая бумага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исовая бумага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Designs\Рисовая бумага.pot</Template>
  <TotalTime>4449</TotalTime>
  <Words>2004</Words>
  <Application>Microsoft Office PowerPoint</Application>
  <PresentationFormat>Экран (4:3)</PresentationFormat>
  <Paragraphs>305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Arial Unicode MS</vt:lpstr>
      <vt:lpstr>Courier New</vt:lpstr>
      <vt:lpstr>Times New Roman</vt:lpstr>
      <vt:lpstr>Verdana</vt:lpstr>
      <vt:lpstr>Wingdings</vt:lpstr>
      <vt:lpstr>Рисовая бумага</vt:lpstr>
      <vt:lpstr>Защита электронной почты, контроль информационного наполнения Web трафика </vt:lpstr>
      <vt:lpstr>Проблемы, связанные с использованием Интернет ресурсов</vt:lpstr>
      <vt:lpstr>Основные Интернет сервисы  </vt:lpstr>
      <vt:lpstr>Презентация PowerPoint</vt:lpstr>
      <vt:lpstr>Основные функции систем контроля контента электронной почты</vt:lpstr>
      <vt:lpstr>Электронная почта. Предотвращение утечек конфиденциальной информации </vt:lpstr>
      <vt:lpstr>Электронная почта.  Защита от спама</vt:lpstr>
      <vt:lpstr>Электронная почта.  Что не попадает под спам</vt:lpstr>
      <vt:lpstr>Доля спама в почтовом трафике в 2018</vt:lpstr>
      <vt:lpstr>Электронная почта. Чем вреден спам</vt:lpstr>
      <vt:lpstr>Электронная почта. Атаки типа фишинг</vt:lpstr>
      <vt:lpstr>Электронная почта. Защита от атак типа фишинг</vt:lpstr>
      <vt:lpstr>Электронная почта. Многофакторный анализ </vt:lpstr>
      <vt:lpstr>Методы защиты от спама</vt:lpstr>
      <vt:lpstr>Защита от спама. Проверка отправителя </vt:lpstr>
      <vt:lpstr>Защита от спама. Проверка отправителя </vt:lpstr>
      <vt:lpstr>Защита от спама. Проверка отправителя </vt:lpstr>
      <vt:lpstr>Защита от спама. Проверка отправителя </vt:lpstr>
      <vt:lpstr>Защита от спама. Проверка отправителя </vt:lpstr>
      <vt:lpstr>Защита от спама. Проверка отправителя </vt:lpstr>
      <vt:lpstr>Защита от спама. Проверка отправителя </vt:lpstr>
      <vt:lpstr>Защита от спама. Проверка отправителя</vt:lpstr>
      <vt:lpstr>Защита от спама. Проверка отправителя </vt:lpstr>
      <vt:lpstr>Защита от спама. Анализ сообщения</vt:lpstr>
      <vt:lpstr>Презентация PowerPoint</vt:lpstr>
      <vt:lpstr>Защита от спама. Анализ сообщения</vt:lpstr>
      <vt:lpstr>Формальные методы защиты от спама. Фильтрация по формату сообщения</vt:lpstr>
      <vt:lpstr>Защита от спама. Анализ сообщения</vt:lpstr>
      <vt:lpstr>Защита от спама. Анализ сообщения</vt:lpstr>
      <vt:lpstr>Защита от спама. Анализ сообщения</vt:lpstr>
      <vt:lpstr>Защита от спама. Анализ сообщения</vt:lpstr>
      <vt:lpstr>Презентация PowerPoint</vt:lpstr>
      <vt:lpstr>Системы контроля контента электронной почты</vt:lpstr>
      <vt:lpstr>Простые правила защиты от спама </vt:lpstr>
      <vt:lpstr>Системы контроля Web контента</vt:lpstr>
      <vt:lpstr>Системы контроля Web контента</vt:lpstr>
      <vt:lpstr>Системы контроля Web контента</vt:lpstr>
      <vt:lpstr>Системы контроля Web контента</vt:lpstr>
      <vt:lpstr>Системы контроля Web контента</vt:lpstr>
      <vt:lpstr>Алгоритм работы системы контроля Web контента </vt:lpstr>
      <vt:lpstr>Схема классификации содержимого Интернета по категориям</vt:lpstr>
      <vt:lpstr>Пример категорий Web контента</vt:lpstr>
      <vt:lpstr>Настройка правил</vt:lpstr>
      <vt:lpstr>Технологии фильтрации IM и P2P трафика</vt:lpstr>
      <vt:lpstr>Обзор систем контентной фильтрации</vt:lpstr>
    </vt:vector>
  </TitlesOfParts>
  <Company>bsu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 информационного наполнения электронной почты и Web трафика </dc:title>
  <dc:creator>krutix</dc:creator>
  <cp:lastModifiedBy>Admin</cp:lastModifiedBy>
  <cp:revision>176</cp:revision>
  <cp:lastPrinted>1601-01-01T00:00:00Z</cp:lastPrinted>
  <dcterms:created xsi:type="dcterms:W3CDTF">2006-02-18T11:01:28Z</dcterms:created>
  <dcterms:modified xsi:type="dcterms:W3CDTF">2019-12-08T10:45:37Z</dcterms:modified>
</cp:coreProperties>
</file>