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0"/>
  </p:notesMasterIdLst>
  <p:handoutMasterIdLst>
    <p:handoutMasterId r:id="rId51"/>
  </p:handoutMasterIdLst>
  <p:sldIdLst>
    <p:sldId id="257" r:id="rId2"/>
    <p:sldId id="435" r:id="rId3"/>
    <p:sldId id="519" r:id="rId4"/>
    <p:sldId id="520" r:id="rId5"/>
    <p:sldId id="521" r:id="rId6"/>
    <p:sldId id="522" r:id="rId7"/>
    <p:sldId id="523" r:id="rId8"/>
    <p:sldId id="524" r:id="rId9"/>
    <p:sldId id="525" r:id="rId10"/>
    <p:sldId id="526" r:id="rId11"/>
    <p:sldId id="527" r:id="rId12"/>
    <p:sldId id="528" r:id="rId13"/>
    <p:sldId id="529" r:id="rId14"/>
    <p:sldId id="437" r:id="rId15"/>
    <p:sldId id="499" r:id="rId16"/>
    <p:sldId id="488" r:id="rId17"/>
    <p:sldId id="487" r:id="rId18"/>
    <p:sldId id="509" r:id="rId19"/>
    <p:sldId id="490" r:id="rId20"/>
    <p:sldId id="515" r:id="rId21"/>
    <p:sldId id="498" r:id="rId22"/>
    <p:sldId id="500" r:id="rId23"/>
    <p:sldId id="491" r:id="rId24"/>
    <p:sldId id="492" r:id="rId25"/>
    <p:sldId id="493" r:id="rId26"/>
    <p:sldId id="494" r:id="rId27"/>
    <p:sldId id="501" r:id="rId28"/>
    <p:sldId id="502" r:id="rId29"/>
    <p:sldId id="503" r:id="rId30"/>
    <p:sldId id="505" r:id="rId31"/>
    <p:sldId id="506" r:id="rId32"/>
    <p:sldId id="504" r:id="rId33"/>
    <p:sldId id="473" r:id="rId34"/>
    <p:sldId id="417" r:id="rId35"/>
    <p:sldId id="471" r:id="rId36"/>
    <p:sldId id="534" r:id="rId37"/>
    <p:sldId id="475" r:id="rId38"/>
    <p:sldId id="530" r:id="rId39"/>
    <p:sldId id="479" r:id="rId40"/>
    <p:sldId id="391" r:id="rId41"/>
    <p:sldId id="531" r:id="rId42"/>
    <p:sldId id="532" r:id="rId43"/>
    <p:sldId id="535" r:id="rId44"/>
    <p:sldId id="536" r:id="rId45"/>
    <p:sldId id="394" r:id="rId46"/>
    <p:sldId id="537" r:id="rId47"/>
    <p:sldId id="413" r:id="rId48"/>
    <p:sldId id="383" r:id="rId4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20000"/>
      </a:spcBef>
      <a:spcAft>
        <a:spcPct val="0"/>
      </a:spcAft>
      <a:buSzPct val="85000"/>
      <a:buChar char="•"/>
      <a:defRPr sz="3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20000"/>
      </a:spcBef>
      <a:spcAft>
        <a:spcPct val="0"/>
      </a:spcAft>
      <a:buSzPct val="85000"/>
      <a:buChar char="•"/>
      <a:defRPr sz="3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20000"/>
      </a:spcBef>
      <a:spcAft>
        <a:spcPct val="0"/>
      </a:spcAft>
      <a:buSzPct val="85000"/>
      <a:buChar char="•"/>
      <a:defRPr sz="3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20000"/>
      </a:spcBef>
      <a:spcAft>
        <a:spcPct val="0"/>
      </a:spcAft>
      <a:buSzPct val="85000"/>
      <a:buChar char="•"/>
      <a:defRPr sz="3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20000"/>
      </a:spcBef>
      <a:spcAft>
        <a:spcPct val="0"/>
      </a:spcAft>
      <a:buSzPct val="85000"/>
      <a:buChar char="•"/>
      <a:defRPr sz="3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04" autoAdjust="0"/>
    <p:restoredTop sz="94595" autoAdjust="0"/>
  </p:normalViewPr>
  <p:slideViewPr>
    <p:cSldViewPr>
      <p:cViewPr varScale="1">
        <p:scale>
          <a:sx n="109" d="100"/>
          <a:sy n="109" d="100"/>
        </p:scale>
        <p:origin x="135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86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86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CBC79977-F612-4C06-BFC4-4A7ED5A9DA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C0ECB140-1841-4F2F-9D4A-A76151F0D8B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/>
              <a:ahLst/>
              <a:cxnLst>
                <a:cxn ang="0">
                  <a:pos x="494" y="4309"/>
                </a:cxn>
                <a:cxn ang="0">
                  <a:pos x="1737" y="43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30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/>
              <a:ahLst/>
              <a:cxnLst>
                <a:cxn ang="0">
                  <a:pos x="494" y="4309"/>
                </a:cxn>
                <a:cxn ang="0">
                  <a:pos x="1737" y="43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30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/>
              <a:ahLst/>
              <a:cxnLst>
                <a:cxn ang="0">
                  <a:pos x="494" y="4415"/>
                </a:cxn>
                <a:cxn ang="0">
                  <a:pos x="1739" y="44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415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870" y="4338"/>
                </a:cxn>
                <a:cxn ang="0">
                  <a:pos x="2080" y="4338"/>
                </a:cxn>
                <a:cxn ang="0">
                  <a:pos x="1033" y="0"/>
                </a:cxn>
                <a:cxn ang="0">
                  <a:pos x="0" y="7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/>
              <a:ahLst/>
              <a:cxnLst>
                <a:cxn ang="0">
                  <a:pos x="494" y="4309"/>
                </a:cxn>
                <a:cxn ang="0">
                  <a:pos x="1737" y="43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30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/>
              <a:ahLst/>
              <a:cxnLst>
                <a:cxn ang="0">
                  <a:pos x="494" y="4309"/>
                </a:cxn>
                <a:cxn ang="0">
                  <a:pos x="1737" y="43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30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/>
              <a:ahLst/>
              <a:cxnLst>
                <a:cxn ang="0">
                  <a:pos x="494" y="4415"/>
                </a:cxn>
                <a:cxn ang="0">
                  <a:pos x="1739" y="44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415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870" y="4338"/>
                </a:cxn>
                <a:cxn ang="0">
                  <a:pos x="2080" y="4338"/>
                </a:cxn>
                <a:cxn ang="0">
                  <a:pos x="1033" y="0"/>
                </a:cxn>
                <a:cxn ang="0">
                  <a:pos x="0" y="7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pic>
          <p:nvPicPr>
            <p:cNvPr id="34" name="Picture 32" descr="BTZBUL1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29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4130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E62AC0-FECD-40FF-8091-89F7ABDB91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32943-FCE3-4CD0-AC5D-92A3B0D525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0B119-A78D-42D5-8934-EF669D8A13F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41AED-190B-4CE0-81E1-501CDB6377E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72DE0-BB6D-463A-B6C6-A6BB7EBAB6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1F08F-2244-4499-B4CE-924785AE7D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954DB-7E19-4532-8887-C71F4ED5338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AD8FF-6F20-4120-B111-4589FD23A7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EF41B-5A9A-477E-9A98-ADE2FF5B271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2F07F-AE43-427D-88FE-91984ADB72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4D941-6F44-4500-8F73-276F452BBA8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595F4-F6E4-4002-AD86-643A55AF2B7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25438-DFE5-49B2-BAC9-B0B2900976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2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/>
              <a:ahLst/>
              <a:cxnLst>
                <a:cxn ang="0">
                  <a:pos x="494" y="4309"/>
                </a:cxn>
                <a:cxn ang="0">
                  <a:pos x="1737" y="43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30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/>
              <a:ahLst/>
              <a:cxnLst>
                <a:cxn ang="0">
                  <a:pos x="494" y="4309"/>
                </a:cxn>
                <a:cxn ang="0">
                  <a:pos x="1737" y="43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30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077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/>
              <a:ahLst/>
              <a:cxnLst>
                <a:cxn ang="0">
                  <a:pos x="494" y="4415"/>
                </a:cxn>
                <a:cxn ang="0">
                  <a:pos x="1739" y="44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415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078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870" y="4338"/>
                </a:cxn>
                <a:cxn ang="0">
                  <a:pos x="2080" y="4338"/>
                </a:cxn>
                <a:cxn ang="0">
                  <a:pos x="1033" y="0"/>
                </a:cxn>
                <a:cxn ang="0">
                  <a:pos x="0" y="7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07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08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082" name="Freeform 1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08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086" name="Rectangle 14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/>
              <a:ahLst/>
              <a:cxnLst>
                <a:cxn ang="0">
                  <a:pos x="494" y="4309"/>
                </a:cxn>
                <a:cxn ang="0">
                  <a:pos x="1737" y="43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30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/>
              <a:ahLst/>
              <a:cxnLst>
                <a:cxn ang="0">
                  <a:pos x="494" y="4309"/>
                </a:cxn>
                <a:cxn ang="0">
                  <a:pos x="1737" y="43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30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/>
              <a:ahLst/>
              <a:cxnLst>
                <a:cxn ang="0">
                  <a:pos x="494" y="4415"/>
                </a:cxn>
                <a:cxn ang="0">
                  <a:pos x="1739" y="4420"/>
                </a:cxn>
                <a:cxn ang="0">
                  <a:pos x="524" y="0"/>
                </a:cxn>
                <a:cxn ang="0">
                  <a:pos x="0" y="7"/>
                </a:cxn>
                <a:cxn ang="0">
                  <a:pos x="494" y="4415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090" name="Freeform 18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870" y="4338"/>
                </a:cxn>
                <a:cxn ang="0">
                  <a:pos x="2080" y="4338"/>
                </a:cxn>
                <a:cxn ang="0">
                  <a:pos x="1033" y="0"/>
                </a:cxn>
                <a:cxn ang="0">
                  <a:pos x="0" y="7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091" name="Rectangle 19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092" name="Freeform 20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096" name="Freeform 24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097" name="Freeform 25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098" name="Freeform 26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099" name="Freeform 27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100" name="Freeform 28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101" name="Rectangle 29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</p:grpSp>
      <p:sp>
        <p:nvSpPr>
          <p:cNvPr id="3075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076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SzTx/>
              <a:buFontTx/>
              <a:buNone/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106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fld id="{403F60D0-C218-4D2F-866E-F67266A048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ripwiresecurity.com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52400"/>
            <a:ext cx="7467600" cy="2895600"/>
          </a:xfrm>
        </p:spPr>
        <p:txBody>
          <a:bodyPr/>
          <a:lstStyle/>
          <a:p>
            <a:pPr algn="ctr" eaLnBrk="1" hangingPunct="1"/>
            <a:r>
              <a:rPr lang="ru-RU" dirty="0"/>
              <a:t>Системы обнаружения и предотвращения вторжений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C61487-6826-4E8D-AE09-B7EB2E523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-7312"/>
            <a:ext cx="7772400" cy="1446550"/>
          </a:xfrm>
        </p:spPr>
        <p:txBody>
          <a:bodyPr/>
          <a:lstStyle/>
          <a:p>
            <a:pPr eaLnBrk="1" hangingPunct="1"/>
            <a:r>
              <a:rPr lang="ru-RU" b="1" dirty="0">
                <a:latin typeface="+mn-lt"/>
                <a:cs typeface="Times New Roman" pitchFamily="18" charset="0"/>
              </a:rPr>
              <a:t>Контроль поведенческого профиля системы</a:t>
            </a:r>
          </a:p>
        </p:txBody>
      </p:sp>
      <p:sp>
        <p:nvSpPr>
          <p:cNvPr id="29699" name="Text Box 8"/>
          <p:cNvSpPr txBox="1">
            <a:spLocks noChangeArrowheads="1"/>
          </p:cNvSpPr>
          <p:nvPr/>
        </p:nvSpPr>
        <p:spPr bwMode="auto">
          <a:xfrm>
            <a:off x="0" y="1557338"/>
            <a:ext cx="89646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None/>
            </a:pPr>
            <a:endParaRPr lang="en-US"/>
          </a:p>
        </p:txBody>
      </p:sp>
      <p:sp>
        <p:nvSpPr>
          <p:cNvPr id="29700" name="Text Box 10"/>
          <p:cNvSpPr txBox="1">
            <a:spLocks noChangeArrowheads="1"/>
          </p:cNvSpPr>
          <p:nvPr/>
        </p:nvSpPr>
        <p:spPr bwMode="auto">
          <a:xfrm>
            <a:off x="0" y="2060848"/>
            <a:ext cx="9144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Данная группа методов основана на построении профиля поведения системы в течение некоторого периода обучения, при котором поведение системы считается нормальным. Детекторы аномалий создают профили, которые включают различные параметры системы, с интервалами допустимых значений. </a:t>
            </a:r>
            <a:r>
              <a:rPr lang="ru-RU" altLang="ja-JP" dirty="0">
                <a:latin typeface="Times New Roman" pitchFamily="18" charset="0"/>
                <a:cs typeface="Times New Roman" pitchFamily="18" charset="0"/>
              </a:rPr>
              <a:t>Отклонение от нормального поведения указывает на наличие несанкционированной деятельности.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0"/>
            <a:ext cx="7772400" cy="1446550"/>
          </a:xfrm>
        </p:spPr>
        <p:txBody>
          <a:bodyPr/>
          <a:lstStyle/>
          <a:p>
            <a:pPr eaLnBrk="1" hangingPunct="1"/>
            <a:r>
              <a:rPr lang="ru-RU" b="1" dirty="0">
                <a:latin typeface="+mn-lt"/>
              </a:rPr>
              <a:t>Контроль поведенческого профиля системы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1336488"/>
            <a:ext cx="9144000" cy="552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Отслеживаемые параметры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Blip>
                <a:blip r:embed="rId2"/>
              </a:buBlip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Числовые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параметры. Например, объем трафика  – количество переданных данных по различным протоколам, число файлов, к которым осуществляется доступ, загрузка процессора на устройства, загрузка памяти и т.п.</a:t>
            </a:r>
          </a:p>
          <a:p>
            <a:pPr>
              <a:buFontTx/>
              <a:buBlip>
                <a:blip r:embed="rId2"/>
              </a:buBlip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Категориальные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параметры. Например, для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SMTP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или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FTP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имена каталогов доступа, типы фиксируемых ошибок, протоколы, используемые для определенных портов и т. д.</a:t>
            </a:r>
          </a:p>
          <a:p>
            <a:pPr>
              <a:buFontTx/>
              <a:buBlip>
                <a:blip r:embed="rId2"/>
              </a:buBlip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Параметры 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активности.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Например, число установления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соединений в ед. времени, число обращений к файлам или соединений за ед. времени и др.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27962"/>
            <a:ext cx="9144000" cy="1446550"/>
          </a:xfrm>
        </p:spPr>
        <p:txBody>
          <a:bodyPr/>
          <a:lstStyle/>
          <a:p>
            <a:pPr eaLnBrk="1" hangingPunct="1"/>
            <a:r>
              <a:rPr lang="ru-RU" b="1" dirty="0">
                <a:latin typeface="+mn-lt"/>
              </a:rPr>
              <a:t>Метод</a:t>
            </a:r>
            <a:r>
              <a:rPr lang="en-US" b="1" dirty="0">
                <a:latin typeface="+mn-lt"/>
              </a:rPr>
              <a:t> </a:t>
            </a:r>
            <a:r>
              <a:rPr lang="ru-RU" b="1" dirty="0">
                <a:latin typeface="+mn-lt"/>
              </a:rPr>
              <a:t>в</a:t>
            </a:r>
            <a:r>
              <a:rPr lang="ru-RU" altLang="ja-JP" b="1" dirty="0">
                <a:latin typeface="+mn-lt"/>
              </a:rPr>
              <a:t>ыявление аномального поведения системы</a:t>
            </a:r>
            <a:endParaRPr lang="ru-RU" b="1" dirty="0">
              <a:latin typeface="+mn-lt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892480" cy="4114800"/>
          </a:xfrm>
        </p:spPr>
        <p:txBody>
          <a:bodyPr/>
          <a:lstStyle/>
          <a:p>
            <a:pPr eaLnBrk="1" hangingPunct="1">
              <a:buNone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Положительные стороны  </a:t>
            </a:r>
          </a:p>
          <a:p>
            <a:pPr eaLnBrk="1" hangingPunct="1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Позволяет выявлять неизвестные атаки, т.к. обнаруживает неожиданное значение какого-либо показателя</a:t>
            </a:r>
          </a:p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Детекторы аномалий могут создавать информацию, которая в дальнейшем будет использоваться для определения сигнатур атак.</a:t>
            </a:r>
          </a:p>
          <a:p>
            <a:pPr eaLnBrk="1" hangingPunct="1">
              <a:buNone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Недостатки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Не может точно определить атака это или нет, скорее сообщает, что происходит что-то подозрительное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Вероятность получения ложных сообщений об атаке является гораздо более высокой, чем при других методах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Если невозможно описать шаблон типичного поведения системы, то этот метод не способен обнаружить атаки</a:t>
            </a:r>
          </a:p>
          <a:p>
            <a:pPr eaLnBrk="1" hangingPunct="1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Arial" pitchFamily="34" charset="0"/>
              <a:buChar char="•"/>
            </a:pPr>
            <a:endParaRPr lang="ru-RU" b="1" dirty="0"/>
          </a:p>
          <a:p>
            <a:pPr eaLnBrk="1" hangingPunct="1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646331"/>
          </a:xfrm>
        </p:spPr>
        <p:txBody>
          <a:bodyPr/>
          <a:lstStyle/>
          <a:p>
            <a:pPr eaLnBrk="1" hangingPunct="1"/>
            <a:r>
              <a:rPr lang="ru-RU" sz="3600" b="1" dirty="0">
                <a:latin typeface="+mn-lt"/>
              </a:rPr>
              <a:t>Метод, основанный на политике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564904"/>
            <a:ext cx="8892480" cy="4114800"/>
          </a:xfrm>
        </p:spPr>
        <p:txBody>
          <a:bodyPr/>
          <a:lstStyle/>
          <a:p>
            <a:pPr eaLnBrk="1" hangingPunct="1">
              <a:buNone/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Положительные стороны  </a:t>
            </a:r>
          </a:p>
          <a:p>
            <a:pPr eaLnBrk="1" hangingPunct="1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Позволяет выявлять неизвестные атаки, т.к. обнаруживает отход от правил</a:t>
            </a:r>
          </a:p>
          <a:p>
            <a:pPr eaLnBrk="1" hangingPunct="1">
              <a:buNone/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Недостатки </a:t>
            </a: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Трудоёмкость создания базы политик</a:t>
            </a:r>
          </a:p>
          <a:p>
            <a:pPr eaLnBrk="1" hangingPunct="1">
              <a:buNone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Arial" pitchFamily="34" charset="0"/>
              <a:buChar char="•"/>
            </a:pPr>
            <a:endParaRPr lang="ru-RU" b="1" dirty="0"/>
          </a:p>
          <a:p>
            <a:pPr eaLnBrk="1" hangingPunct="1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52736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Суть метода – написание правил сетевой безопасности в терминах распределения доступа.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7772400" cy="762000"/>
          </a:xfrm>
        </p:spPr>
        <p:txBody>
          <a:bodyPr/>
          <a:lstStyle/>
          <a:p>
            <a:pPr eaLnBrk="1" hangingPunct="1"/>
            <a:r>
              <a:rPr lang="ru-RU" b="1" dirty="0">
                <a:latin typeface="Times New Roman" pitchFamily="18" charset="0"/>
                <a:cs typeface="Times New Roman" pitchFamily="18" charset="0"/>
              </a:rPr>
              <a:t>Типы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IPS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80728"/>
            <a:ext cx="9144000" cy="5661025"/>
          </a:xfrm>
        </p:spPr>
        <p:txBody>
          <a:bodyPr/>
          <a:lstStyle/>
          <a:p>
            <a:pPr eaLnBrk="1" hangingPunct="1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Сетевые системы предотвращения вторжений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NI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от англ.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intrusion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altLang="ja-JP" sz="2800" dirty="0" err="1">
                <a:latin typeface="Times New Roman" pitchFamily="18" charset="0"/>
                <a:cs typeface="Times New Roman" pitchFamily="18" charset="0"/>
              </a:rPr>
              <a:t>revention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) – анализируют сетевой трафик по данным сенсоров, расположенных в ключевых узлах сети</a:t>
            </a:r>
          </a:p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Системы предотвращения вторжений на уровне хоста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HI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от англ.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Host-based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intrusion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altLang="ja-JP" sz="2800" dirty="0" err="1">
                <a:latin typeface="Times New Roman" pitchFamily="18" charset="0"/>
                <a:cs typeface="Times New Roman" pitchFamily="18" charset="0"/>
              </a:rPr>
              <a:t>revention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) – обнаруживают вторжения посредством специальной службы, которая анализирует системные запросы, журналы активности приложений, изменения файловой системы и другие процессы, происходящие на уровне хоста</a:t>
            </a:r>
          </a:p>
          <a:p>
            <a:pPr eaLnBrk="1" hangingPunct="1">
              <a:buFontTx/>
              <a:buNone/>
            </a:pPr>
            <a:endParaRPr lang="ru-RU" altLang="ja-JP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772400" cy="762000"/>
          </a:xfrm>
        </p:spPr>
        <p:txBody>
          <a:bodyPr/>
          <a:lstStyle/>
          <a:p>
            <a:pPr eaLnBrk="1" hangingPunct="1"/>
            <a:r>
              <a:rPr lang="ru-RU" b="1" dirty="0">
                <a:latin typeface="Times New Roman" pitchFamily="18" charset="0"/>
                <a:cs typeface="Times New Roman" pitchFamily="18" charset="0"/>
              </a:rPr>
              <a:t>Сетевые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IPS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975"/>
            <a:ext cx="9144000" cy="56610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Сетевые 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собирают информацию из самой сети, как правило, посредством захвата и анализа пакетов, контролируют сетевой трафик  и обнаруживают попытки злоумышленника проникнуть внутрь защищаемой системы или реализовать атаку «отказ в обслуживании». </a:t>
            </a:r>
          </a:p>
          <a:p>
            <a:pPr eaLnBrk="1" hangingPunct="1">
              <a:buFontTx/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Основная задача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– защита группы хостов сети от возможных атак.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>
                <a:latin typeface="+mn-lt"/>
              </a:rPr>
              <a:t>Архитектура </a:t>
            </a:r>
            <a:r>
              <a:rPr lang="en-US" b="1" dirty="0">
                <a:latin typeface="+mn-lt"/>
              </a:rPr>
              <a:t>IPS</a:t>
            </a:r>
            <a:endParaRPr lang="ru-RU" b="1" dirty="0">
              <a:latin typeface="+mn-lt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0" y="1340768"/>
            <a:ext cx="8763000" cy="457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dirty="0"/>
              <a:t> </a:t>
            </a:r>
            <a:r>
              <a:rPr lang="ru-RU" sz="2800" dirty="0"/>
              <a:t>Подсистема сбора информации используется для сбора первичной информации о работе защищаемой системы. </a:t>
            </a:r>
          </a:p>
          <a:p>
            <a:r>
              <a:rPr lang="ru-RU" sz="2800" dirty="0"/>
              <a:t>Подсистема анализа (обнаружения) осуществляет поиск атак и вторжений в защищаемую систему. </a:t>
            </a:r>
          </a:p>
          <a:p>
            <a:r>
              <a:rPr lang="ru-RU" sz="2800" dirty="0"/>
              <a:t>Подсистема представления данных (пользовательский интерфейс) позволяет пользователю(ям) СОВ следить за состоянием защищаемой системы. </a:t>
            </a:r>
            <a:br>
              <a:rPr lang="ru-RU" sz="2800" dirty="0"/>
            </a:b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0"/>
            <a:ext cx="7772400" cy="1446550"/>
          </a:xfrm>
        </p:spPr>
        <p:txBody>
          <a:bodyPr/>
          <a:lstStyle/>
          <a:p>
            <a:pPr eaLnBrk="1" hangingPunct="1"/>
            <a:r>
              <a:rPr lang="ru-RU" b="1" dirty="0">
                <a:latin typeface="+mn-lt"/>
                <a:cs typeface="Times New Roman" pitchFamily="18" charset="0"/>
              </a:rPr>
              <a:t>Основные компоненты </a:t>
            </a:r>
            <a:r>
              <a:rPr lang="en-US" b="1" dirty="0">
                <a:latin typeface="+mn-lt"/>
                <a:cs typeface="Times New Roman" pitchFamily="18" charset="0"/>
              </a:rPr>
              <a:t>NIPS</a:t>
            </a:r>
            <a:endParaRPr lang="ru-RU" b="1" dirty="0">
              <a:latin typeface="+mn-lt"/>
              <a:cs typeface="Times New Roman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988840"/>
            <a:ext cx="7772400" cy="4114800"/>
          </a:xfrm>
        </p:spPr>
        <p:txBody>
          <a:bodyPr/>
          <a:lstStyle/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Сенсор (агент)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Анализатор (детектор)</a:t>
            </a:r>
          </a:p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Сервер управления </a:t>
            </a:r>
          </a:p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Сервер баз данных</a:t>
            </a:r>
          </a:p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Консоль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1"/>
          <p:cNvGraphicFramePr>
            <a:graphicFrameLocks noChangeAspect="1"/>
          </p:cNvGraphicFramePr>
          <p:nvPr/>
        </p:nvGraphicFramePr>
        <p:xfrm>
          <a:off x="647700" y="0"/>
          <a:ext cx="8027988" cy="692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7028764" imgH="6062815" progId="">
                  <p:embed/>
                </p:oleObj>
              </mc:Choice>
              <mc:Fallback>
                <p:oleObj name="Visio" r:id="rId3" imgW="7028764" imgH="6062815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0"/>
                        <a:ext cx="8027988" cy="692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1242"/>
            <a:ext cx="9144000" cy="769441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>
                <a:latin typeface="+mn-lt"/>
              </a:rPr>
              <a:t>Методы размещение сенсоров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0" y="1285875"/>
            <a:ext cx="91440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ru-RU" dirty="0">
                <a:cs typeface="Times New Roman" pitchFamily="18" charset="0"/>
              </a:rPr>
              <a:t>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Метод подключения в разрыв сети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</a:rPr>
              <a:t>обеспечивает полный контроль всего трафика, проходящего через контролируемую точку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Линейный режим 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In-line mode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Недостатки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Единая точка отказа. Задержки при прохождения трафика через устройство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sz="2400" dirty="0">
              <a:cs typeface="Times New Roman" pitchFamily="18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ru-RU" b="1" dirty="0"/>
              <a:t> </a:t>
            </a:r>
            <a:endParaRPr lang="ru-RU" sz="2400" dirty="0">
              <a:latin typeface="Times New Roman" pitchFamily="18" charset="0"/>
            </a:endParaRPr>
          </a:p>
        </p:txBody>
      </p:sp>
      <p:pic>
        <p:nvPicPr>
          <p:cNvPr id="14340" name="Picture 5" descr="desai_ips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1792" y="3140968"/>
            <a:ext cx="7024584" cy="364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>
          <a:xfrm>
            <a:off x="611560" y="0"/>
            <a:ext cx="7772400" cy="762000"/>
          </a:xfrm>
        </p:spPr>
        <p:txBody>
          <a:bodyPr/>
          <a:lstStyle/>
          <a:p>
            <a:pPr eaLnBrk="1" hangingPunct="1"/>
            <a:r>
              <a:rPr lang="ru-RU" b="1" dirty="0">
                <a:latin typeface="+mn-lt"/>
              </a:rPr>
              <a:t>Определения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0" y="764705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Система обнаружения вторжений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Intrusion Detection System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IDS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 – программно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аппаратное средство, предназначенное для выявления несанкционированных попыток доступа в компьютерную систему или сеть либо несанкционированного управления ими. 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0" y="4005064"/>
            <a:ext cx="896461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None/>
            </a:pPr>
            <a:r>
              <a:rPr lang="ru-RU" altLang="ja-JP" b="1" dirty="0">
                <a:latin typeface="Times New Roman" pitchFamily="18" charset="0"/>
                <a:cs typeface="Times New Roman" pitchFamily="18" charset="0"/>
              </a:rPr>
              <a:t>Система предотвращения вторжений </a:t>
            </a:r>
            <a:r>
              <a:rPr lang="ru-RU" altLang="ja-JP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altLang="ja-JP" dirty="0" err="1">
                <a:latin typeface="Times New Roman" pitchFamily="18" charset="0"/>
                <a:cs typeface="Times New Roman" pitchFamily="18" charset="0"/>
              </a:rPr>
              <a:t>Intrusion</a:t>
            </a:r>
            <a:r>
              <a:rPr lang="ru-RU" altLang="ja-JP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altLang="ja-JP" dirty="0" err="1">
                <a:latin typeface="Times New Roman" pitchFamily="18" charset="0"/>
                <a:cs typeface="Times New Roman" pitchFamily="18" charset="0"/>
              </a:rPr>
              <a:t>revention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 System</a:t>
            </a:r>
            <a:r>
              <a:rPr lang="ru-RU" altLang="ja-JP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dirty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IPS</a:t>
            </a:r>
            <a:r>
              <a:rPr lang="ru-RU" altLang="ja-JP" dirty="0">
                <a:latin typeface="Times New Roman" pitchFamily="18" charset="0"/>
                <a:cs typeface="Times New Roman" pitchFamily="18" charset="0"/>
              </a:rPr>
              <a:t>) -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активные средства информационной защиты, которое не только обнаруживают, но и защищают от вторжений и нарушений безопасности.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762000"/>
          </a:xfrm>
        </p:spPr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In-line </a:t>
            </a:r>
            <a:r>
              <a:rPr lang="ru-RU" b="1" dirty="0">
                <a:latin typeface="+mn-lt"/>
              </a:rPr>
              <a:t>устройство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84785"/>
            <a:ext cx="9144000" cy="482453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Прозрачное (не имеет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MAC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IP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адресов портов в сегменте)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Производительность как у коммутатора, но не использует таблицы коммутации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маршрутизации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Проверяет </a:t>
            </a:r>
            <a:r>
              <a:rPr lang="ru-RU" sz="24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ВСЕ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пакеты, проходящие через него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Проверяет </a:t>
            </a:r>
            <a:r>
              <a:rPr lang="ru-RU" sz="24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ВЕСЬ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пакет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Отслеживает потоки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сессии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Принимает меры в </a:t>
            </a:r>
            <a:r>
              <a:rPr lang="ru-RU" sz="24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реальном времени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(блокировка, ограничение скорости и т.д.)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Блокирует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DDoS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атаки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Может обнаруживать любой тип трафика – разрешенный трафик, шпионские приложения,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P2P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 т.д.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Может применять фильтры, аналогичные фильтрам межсетевого экрана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1242"/>
            <a:ext cx="9144000" cy="769441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>
                <a:latin typeface="+mn-lt"/>
              </a:rPr>
              <a:t>Методы размещение сенсоров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0" y="1285875"/>
            <a:ext cx="91440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Метод перенаправления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</a:rPr>
              <a:t>предполагает установку сенсора (или нескольких сенсоров) для поиска подозрительного трафика в потоке данных. Проверяемый поток направляется на сенсор с зеркальных портов коммутатора или дублируется другими доступными средствами.</a:t>
            </a:r>
            <a:r>
              <a:rPr lang="ru-RU" dirty="0"/>
              <a:t> </a:t>
            </a:r>
            <a:r>
              <a:rPr lang="ru-RU" sz="2400" dirty="0">
                <a:latin typeface="Times New Roman" pitchFamily="18" charset="0"/>
              </a:rPr>
              <a:t>Пассивный режим (</a:t>
            </a:r>
            <a:r>
              <a:rPr lang="ru-RU" sz="2400" dirty="0" err="1">
                <a:latin typeface="Times New Roman" pitchFamily="18" charset="0"/>
              </a:rPr>
              <a:t>passive</a:t>
            </a:r>
            <a:r>
              <a:rPr lang="ru-RU" sz="2400" dirty="0">
                <a:latin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</a:rPr>
              <a:t>operation</a:t>
            </a:r>
            <a:r>
              <a:rPr lang="en-US" sz="2400" dirty="0">
                <a:latin typeface="Times New Roman" pitchFamily="18" charset="0"/>
              </a:rPr>
              <a:t>)</a:t>
            </a:r>
            <a:r>
              <a:rPr lang="ru-RU" dirty="0"/>
              <a:t> </a:t>
            </a:r>
            <a:r>
              <a:rPr lang="ru-RU" sz="2400" dirty="0">
                <a:latin typeface="Times New Roman" pitchFamily="18" charset="0"/>
              </a:rPr>
              <a:t>Недостатки</a:t>
            </a:r>
            <a:r>
              <a:rPr lang="en-US" sz="2400" dirty="0">
                <a:latin typeface="Times New Roman" pitchFamily="18" charset="0"/>
              </a:rPr>
              <a:t>:</a:t>
            </a:r>
            <a:r>
              <a:rPr lang="ru-RU" sz="2400" dirty="0">
                <a:latin typeface="Times New Roman" pitchFamily="18" charset="0"/>
              </a:rPr>
              <a:t> Жесткие требования к сопряженному оборудованию. Возможен пропуск атак одиночными пакетами.</a:t>
            </a:r>
            <a:r>
              <a:rPr lang="en-US" sz="2400" dirty="0">
                <a:latin typeface="Times New Roman" pitchFamily="18" charset="0"/>
              </a:rPr>
              <a:t> </a:t>
            </a:r>
            <a:endParaRPr lang="ru-RU" sz="24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ru-RU" sz="2400" dirty="0">
              <a:latin typeface="Times New Roman" pitchFamily="18" charset="0"/>
            </a:endParaRPr>
          </a:p>
        </p:txBody>
      </p:sp>
      <p:pic>
        <p:nvPicPr>
          <p:cNvPr id="16388" name="Picture 4" descr="desai_ips_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975" y="4005065"/>
            <a:ext cx="5139405" cy="285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8275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>
                <a:latin typeface="+mn-lt"/>
              </a:rPr>
              <a:t>Размещение сенсоров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0" y="1219200"/>
            <a:ext cx="9144000" cy="497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Между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маршрутизатором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и межсетевым экраном</a:t>
            </a:r>
          </a:p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 демилитаризованной зоне 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DMZ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За межсетевым экраном</a:t>
            </a:r>
          </a:p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У сервера удаленного доступа</a:t>
            </a:r>
          </a:p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 сетевой магистрали</a:t>
            </a:r>
          </a:p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 ключевых сегментах внутренней сети</a:t>
            </a:r>
          </a:p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 удаленных офисах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Размешение сенсора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Размешение сенсора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Размешение сенсора_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Размешение сенсора_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2566988" y="172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2531" name="Picture 4" descr="ID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857250"/>
            <a:ext cx="65627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90625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 dirty="0">
                <a:latin typeface="+mn-lt"/>
              </a:rPr>
              <a:t>Расположение  системы управления </a:t>
            </a:r>
            <a:r>
              <a:rPr lang="en-US" sz="3600" b="1" dirty="0">
                <a:latin typeface="+mn-lt"/>
              </a:rPr>
              <a:t>IPS</a:t>
            </a:r>
            <a:endParaRPr lang="ru-RU" sz="3600" b="1" dirty="0">
              <a:latin typeface="+mn-l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762000"/>
          </a:xfrm>
        </p:spPr>
        <p:txBody>
          <a:bodyPr/>
          <a:lstStyle/>
          <a:p>
            <a:pPr eaLnBrk="1" hangingPunct="1"/>
            <a:r>
              <a:rPr lang="ru-RU" b="1" dirty="0">
                <a:latin typeface="+mn-lt"/>
              </a:rPr>
              <a:t>Узловые </a:t>
            </a:r>
            <a:r>
              <a:rPr lang="en-US" b="1" dirty="0">
                <a:latin typeface="+mn-lt"/>
              </a:rPr>
              <a:t>IPS</a:t>
            </a:r>
            <a:r>
              <a:rPr lang="ru-RU" b="1" dirty="0">
                <a:latin typeface="+mn-lt"/>
              </a:rPr>
              <a:t>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Узловые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IPS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устанавливаются на узле, который они будут отслеживать. Узлом может быть сервер, рабочая станция или любое другое сетевое устройство.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HIPS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устанавливает службу или демон, или изменяет ядро операционной системы для получения полномочий первичной проверки.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HIPS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прослушивают сетевой трафик отслеживаемого узла, перехватывают потенциально вредоносные действия. HI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S проверяют целостность файловой системы, анализируют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лог-файлы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активность ОС и приложений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46050"/>
            <a:ext cx="7772400" cy="762000"/>
          </a:xfrm>
        </p:spPr>
        <p:txBody>
          <a:bodyPr/>
          <a:lstStyle/>
          <a:p>
            <a:pPr eaLnBrk="1" hangingPunct="1"/>
            <a:r>
              <a:rPr lang="ru-RU" b="1" dirty="0">
                <a:latin typeface="+mn-lt"/>
              </a:rPr>
              <a:t>Архитектура </a:t>
            </a:r>
            <a:r>
              <a:rPr lang="en-US" b="1" dirty="0">
                <a:latin typeface="+mn-lt"/>
              </a:rPr>
              <a:t>HIPS</a:t>
            </a:r>
            <a:endParaRPr lang="ru-RU" b="1" dirty="0">
              <a:latin typeface="+mn-lt"/>
            </a:endParaRP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25" y="1006475"/>
            <a:ext cx="9036050" cy="544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0"/>
            <a:ext cx="7772400" cy="769441"/>
          </a:xfrm>
        </p:spPr>
        <p:txBody>
          <a:bodyPr/>
          <a:lstStyle/>
          <a:p>
            <a:r>
              <a:rPr lang="ru-RU" b="1" dirty="0">
                <a:latin typeface="+mn-lt"/>
              </a:rPr>
              <a:t>Функции</a:t>
            </a:r>
            <a:r>
              <a:rPr lang="ru-RU" b="1" dirty="0"/>
              <a:t> </a:t>
            </a:r>
            <a:r>
              <a:rPr lang="en-US" b="1" dirty="0">
                <a:latin typeface="+mn-lt"/>
              </a:rPr>
              <a:t>IDS/IPS</a:t>
            </a:r>
            <a:r>
              <a:rPr lang="en-US" b="1" dirty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4114800"/>
          </a:xfrm>
        </p:spPr>
        <p:txBody>
          <a:bodyPr/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Мониторинг и сбор информации из различных точек защищаемой сети</a:t>
            </a:r>
          </a:p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Анализ информации на предмет обнаружения </a:t>
            </a:r>
          </a:p>
          <a:p>
            <a:pPr lvl="1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попыток неавторизованного доступа </a:t>
            </a:r>
          </a:p>
          <a:p>
            <a:pPr lvl="1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сетевых атак на уязвимые сервисы и системы учёта/контроля пользователей</a:t>
            </a:r>
          </a:p>
          <a:p>
            <a:pPr lvl="1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доступ к файлам локального компьютера или сети, </a:t>
            </a:r>
          </a:p>
          <a:p>
            <a:pPr lvl="1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активность вредоносного ПО (вирусов,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троянов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червей)  </a:t>
            </a:r>
          </a:p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Фиксация инцидентов в журналах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>
                <a:latin typeface="Times New Roman" pitchFamily="18" charset="0"/>
                <a:cs typeface="Times New Roman" pitchFamily="18" charset="0"/>
              </a:rPr>
              <a:t>Блокировка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подозрительных процессов или сетевых подключений</a:t>
            </a:r>
          </a:p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Оповещение администратора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4963"/>
            <a:ext cx="9144000" cy="762000"/>
          </a:xfrm>
        </p:spPr>
        <p:txBody>
          <a:bodyPr/>
          <a:lstStyle/>
          <a:p>
            <a:pPr eaLnBrk="1" hangingPunct="1"/>
            <a:r>
              <a:rPr lang="ru-RU" b="1" dirty="0">
                <a:latin typeface="+mn-lt"/>
                <a:cs typeface="Times New Roman" pitchFamily="18" charset="0"/>
              </a:rPr>
              <a:t>Преимущества </a:t>
            </a:r>
            <a:r>
              <a:rPr lang="en-US" b="1" dirty="0">
                <a:latin typeface="+mn-lt"/>
                <a:cs typeface="Times New Roman" pitchFamily="18" charset="0"/>
              </a:rPr>
              <a:t>HIPS</a:t>
            </a:r>
            <a:r>
              <a:rPr lang="ru-RU" b="1" dirty="0">
                <a:latin typeface="+mn-lt"/>
                <a:cs typeface="Times New Roman" pitchFamily="18" charset="0"/>
              </a:rPr>
              <a:t>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00213"/>
            <a:ext cx="9144000" cy="4967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HI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S, с их возможностью следить за событиями локально относительно хоста, могут определить атаки, которые не могут видеть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network-based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S. 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HI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S часто могут функционировать в окружении, в котором сетевой трафик зашифрован, когда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host-based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источники информации создаются до того, как данные шифруются, и/или после того, как данные расшифровываются на хосте назначения. 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 функционирование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S не влияет наличие в сети коммутаторов. 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Когда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S работают с результатами аудита ОС, они могут оказать помощь в определении Троянских программ или других атак, которые нарушают целостность ПО.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9144000" cy="762000"/>
          </a:xfrm>
        </p:spPr>
        <p:txBody>
          <a:bodyPr/>
          <a:lstStyle/>
          <a:p>
            <a:pPr eaLnBrk="1" hangingPunct="1"/>
            <a:r>
              <a:rPr lang="ru-RU" b="1" dirty="0">
                <a:latin typeface="+mn-lt"/>
              </a:rPr>
              <a:t>Недостатки узловых </a:t>
            </a:r>
            <a:r>
              <a:rPr lang="en-US" b="1" dirty="0">
                <a:latin typeface="+mn-lt"/>
              </a:rPr>
              <a:t>IDPS</a:t>
            </a:r>
            <a:r>
              <a:rPr lang="ru-RU" b="1" dirty="0">
                <a:latin typeface="+mn-lt"/>
              </a:rPr>
              <a:t>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720"/>
            <a:ext cx="9144000" cy="569051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Host-based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IDS более трудны в управлении, так как информация должна быть сконфигурирована и должна управляться для каждого просматриваемого хоста. 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Так как по крайней мере источники информации (и иногда часть средств анализа) для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host-based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IDS расположены на том же хосте, который является целью атаки, то, как составная часть атаки, IDS может быть атакована и запрещена. 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Host-based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IDS могут быть блокированы некоторыми DoS-атаками. 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Когда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host-based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IDS использует результаты аудита ОС в качестве источника информации, количество информации может быть огромно, что потребует дополнительного локального хранения в системе. 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Host-based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IDS используют вычислительные ресурсы хостов, за которыми они наблюдают, что влияет на производительность наблюдаемой системы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190625"/>
          </a:xfrm>
        </p:spPr>
        <p:txBody>
          <a:bodyPr/>
          <a:lstStyle/>
          <a:p>
            <a:pPr eaLnBrk="1" hangingPunct="1"/>
            <a:r>
              <a:rPr lang="ru-RU" sz="3600" b="1" dirty="0">
                <a:latin typeface="+mn-lt"/>
              </a:rPr>
              <a:t>Совместное использование сетевых и узловых </a:t>
            </a:r>
            <a:r>
              <a:rPr lang="en-US" sz="3600" b="1" dirty="0">
                <a:latin typeface="+mn-lt"/>
              </a:rPr>
              <a:t>IPS</a:t>
            </a:r>
            <a:endParaRPr lang="ru-RU" sz="3600" b="1" dirty="0">
              <a:latin typeface="+mn-lt"/>
            </a:endParaRPr>
          </a:p>
        </p:txBody>
      </p:sp>
      <p:pic>
        <p:nvPicPr>
          <p:cNvPr id="37891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2017713"/>
            <a:ext cx="9144000" cy="4840287"/>
          </a:xfrm>
        </p:spPr>
      </p:pic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73025" y="1628775"/>
            <a:ext cx="9036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ru-RU" sz="2000"/>
              <a:t>	Узловые			Сетевые		Совместное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2020"/>
            <a:ext cx="9144000" cy="707886"/>
          </a:xfrm>
        </p:spPr>
        <p:txBody>
          <a:bodyPr/>
          <a:lstStyle/>
          <a:p>
            <a:pPr eaLnBrk="1" hangingPunct="1"/>
            <a:r>
              <a:rPr lang="ru-RU" sz="4000" b="1" dirty="0">
                <a:latin typeface="+mn-lt"/>
              </a:rPr>
              <a:t>Ответные действия </a:t>
            </a:r>
            <a:r>
              <a:rPr lang="en-US" sz="4000" b="1" dirty="0">
                <a:latin typeface="+mn-lt"/>
              </a:rPr>
              <a:t>IPS</a:t>
            </a:r>
            <a:endParaRPr lang="ru-RU" sz="4000" b="1" dirty="0">
              <a:latin typeface="+mn-lt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8413"/>
            <a:ext cx="9144000" cy="55895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Активные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Активные ответы представляют собой автоматизированные действия, которые выполняются, когда определены конкретные типы проникновений. Существует три категории активных ответов. </a:t>
            </a:r>
          </a:p>
          <a:p>
            <a:pPr lvl="1" eaLnBrk="1" hangingPunct="1">
              <a:lnSpc>
                <a:spcPct val="80000"/>
              </a:lnSpc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Сбор дополнительной информации</a:t>
            </a:r>
          </a:p>
          <a:p>
            <a:pPr lvl="1" eaLnBrk="1" hangingPunct="1">
              <a:lnSpc>
                <a:spcPct val="80000"/>
              </a:lnSpc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Изменение окружения</a:t>
            </a:r>
          </a:p>
          <a:p>
            <a:pPr lvl="1" eaLnBrk="1" hangingPunct="1">
              <a:lnSpc>
                <a:spcPct val="80000"/>
              </a:lnSpc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Выполнение действия против атакующего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u-RU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Пассивные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Пассивные ответы IDS предоставляют информацию пользователям системы, предполагая, что человек сам выполнит дальнейшие действия на основе данной информации. Многие коммерческие IDS предполагают исключительно пассивные ответы </a:t>
            </a:r>
          </a:p>
          <a:p>
            <a:pPr lvl="1" eaLnBrk="1" hangingPunct="1">
              <a:lnSpc>
                <a:spcPct val="80000"/>
              </a:lnSpc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Тревоги и оповещения</a:t>
            </a:r>
          </a:p>
          <a:p>
            <a:pPr lvl="1" eaLnBrk="1" hangingPunct="1">
              <a:lnSpc>
                <a:spcPct val="80000"/>
              </a:lnSpc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Использование SNMP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Traps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Возможности отчетов и архивирования</a:t>
            </a:r>
          </a:p>
          <a:p>
            <a:pPr lvl="1" eaLnBrk="1" hangingPunct="1">
              <a:lnSpc>
                <a:spcPct val="80000"/>
              </a:lnSpc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Возможность хранения информации о сбоях</a:t>
            </a:r>
          </a:p>
          <a:p>
            <a:pPr lvl="1" eaLnBrk="1" hangingPunct="1">
              <a:lnSpc>
                <a:spcPct val="80000"/>
              </a:lnSpc>
            </a:pPr>
            <a:endParaRPr lang="ru-RU" sz="2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777"/>
            <a:ext cx="8915400" cy="707886"/>
          </a:xfrm>
        </p:spPr>
        <p:txBody>
          <a:bodyPr/>
          <a:lstStyle/>
          <a:p>
            <a:pPr eaLnBrk="1" hangingPunct="1">
              <a:defRPr/>
            </a:pPr>
            <a:r>
              <a:rPr lang="ru-RU" sz="4000" b="1" dirty="0">
                <a:latin typeface="+mn-lt"/>
                <a:cs typeface="Times New Roman" pitchFamily="18" charset="0"/>
              </a:rPr>
              <a:t>Цели ID</a:t>
            </a:r>
            <a:r>
              <a:rPr lang="en-US" sz="4000" b="1" dirty="0">
                <a:latin typeface="+mn-lt"/>
                <a:cs typeface="Times New Roman" pitchFamily="18" charset="0"/>
              </a:rPr>
              <a:t>P</a:t>
            </a:r>
            <a:r>
              <a:rPr lang="ru-RU" sz="4000" b="1" dirty="0">
                <a:latin typeface="+mn-lt"/>
                <a:cs typeface="Times New Roman" pitchFamily="18" charset="0"/>
              </a:rPr>
              <a:t>S 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0" y="908720"/>
            <a:ext cx="914400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sz="2400" dirty="0"/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Обнаружить вторжение или сетевую атаку и предотвратить их;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Спрогнозировать возможные будущие атаки и выявить уязвимости для предотвращения их дальнейшего развития;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Выполнить документирование существующих угроз;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Обеспечить контроль качества администрирования с точки зрения безопасности, особенно в больших и сложных сетях;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Получить полезную информацию о проникновениях, которые имели место, для восстановления и корректирования вызвавших проникновение факторов;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Определить расположение источника атаки по отношению к локальной сети (внешние или внутренние атаки), что важно при принятии решений о расположении ресурсов в сети.</a:t>
            </a:r>
          </a:p>
          <a:p>
            <a:pPr>
              <a:spcBef>
                <a:spcPct val="50000"/>
              </a:spcBef>
              <a:buFontTx/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4135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 dirty="0">
                <a:latin typeface="Arial" pitchFamily="34" charset="0"/>
              </a:rPr>
              <a:t>Примеры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0" y="9144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ru-RU"/>
              <a:t> </a:t>
            </a:r>
          </a:p>
        </p:txBody>
      </p:sp>
      <p:graphicFrame>
        <p:nvGraphicFramePr>
          <p:cNvPr id="268340" name="Group 52"/>
          <p:cNvGraphicFramePr>
            <a:graphicFrameLocks noGrp="1"/>
          </p:cNvGraphicFramePr>
          <p:nvPr>
            <p:ph type="tbl" idx="1"/>
          </p:nvPr>
        </p:nvGraphicFramePr>
        <p:xfrm>
          <a:off x="152400" y="1772816"/>
          <a:ext cx="8991600" cy="971550"/>
        </p:xfrm>
        <a:graphic>
          <a:graphicData uri="http://schemas.openxmlformats.org/drawingml/2006/table">
            <a:tbl>
              <a:tblPr/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Название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Производитель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Категория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Snort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свободно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Сеть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646331"/>
          </a:xfrm>
        </p:spPr>
        <p:txBody>
          <a:bodyPr/>
          <a:lstStyle/>
          <a:p>
            <a:r>
              <a:rPr lang="ru-RU" sz="3600" b="1" dirty="0">
                <a:latin typeface="+mn-lt"/>
                <a:cs typeface="Times New Roman" pitchFamily="18" charset="0"/>
              </a:rPr>
              <a:t>Контроль защищенности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1556792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dirty="0"/>
              <a:t>Контроль состояния защищенности относится к категории так называемых превентивных защитных механизмов. Его главное назначение – своевременно «заметить» слабость (уязвимость) в защищаемой системе, тем самым предотвратить возможные атаки с ее использованием. Поиск уязвимостей можно осуществлять вручную или с помощью автоматизированных инструментов – сканеров безопасности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3110"/>
            <a:ext cx="9144000" cy="1200329"/>
          </a:xfrm>
        </p:spPr>
        <p:txBody>
          <a:bodyPr/>
          <a:lstStyle/>
          <a:p>
            <a:pPr eaLnBrk="1" hangingPunct="1"/>
            <a:r>
              <a:rPr lang="ru-RU" sz="3600" b="1" dirty="0">
                <a:latin typeface="+mn-lt"/>
              </a:rPr>
              <a:t>Инструментальные средства контроля защищенности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56792"/>
            <a:ext cx="9144000" cy="4114800"/>
          </a:xfrm>
        </p:spPr>
        <p:txBody>
          <a:bodyPr/>
          <a:lstStyle/>
          <a:p>
            <a:pPr eaLnBrk="1" hangingPunct="1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Системы анализа защищенности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(сканеры уязвимостей,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сканеры безопасности) - это программные средства, которые осуществляют аудит защиты на системах, пытаясь найти признаки того, что сканируемая система является уязвимой к определенным атакам</a:t>
            </a:r>
            <a:r>
              <a:rPr lang="ru-RU" dirty="0">
                <a:cs typeface="Times New Roman" pitchFamily="18" charset="0"/>
              </a:rPr>
              <a:t>. </a:t>
            </a:r>
          </a:p>
          <a:p>
            <a:pPr eaLnBrk="1" hangingPunct="1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362019"/>
            <a:ext cx="7772400" cy="707886"/>
          </a:xfrm>
        </p:spPr>
        <p:txBody>
          <a:bodyPr/>
          <a:lstStyle/>
          <a:p>
            <a:r>
              <a:rPr lang="ru-RU" sz="4000" b="1" dirty="0">
                <a:latin typeface="+mn-lt"/>
              </a:rPr>
              <a:t>Цель внедрения системы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txBody>
          <a:bodyPr/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Получение четкой картины защищённости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ИТ-инфраструктуры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понимание слабых мест и существующих уязвимостей и возможность определения направления совершенствования существующей системы защищайте информации. 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Система анализа защищенности предназначена для обнаружения уязвимостей в различном программно-аппаратном обеспечении корпоративной сети. При помощи данной системы можно проводить регулярные всесторонние или выборочные тесты сетевых сервисов, операционных систем, распространенного прикладного программного обеспечения,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маршрутизаторов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межсетевых экранов, Web-серверов и т.п. На основе проведенных тестов система вырабатывает отчеты, содержащие описание каждой обнаруженной уязвимости, ее расположение на узлах корпоративной сети и рекомендации по их коррекции или устранению. Система может быть использована для анализа защищенности любых систем, основанных на стеке протоколов TCP/IP.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2797"/>
            <a:ext cx="9144000" cy="646331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 dirty="0">
                <a:latin typeface="+mn-lt"/>
              </a:rPr>
              <a:t>Роль систем анализа защищенности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0" y="1844824"/>
            <a:ext cx="9144000" cy="4290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Занимают особое место в системе защиты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>
              <a:buFontTx/>
              <a:buAutoNum type="arabicPeriod"/>
            </a:pPr>
            <a:r>
              <a:rPr lang="ru-RU" sz="2800" dirty="0">
                <a:latin typeface="Times New Roman" pitchFamily="18" charset="0"/>
              </a:rPr>
              <a:t>Они могут быть как средством обеспечения безопасности, так и средством нападения. </a:t>
            </a:r>
            <a:endParaRPr lang="en-US" sz="2800" dirty="0">
              <a:latin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ru-RU" sz="2800" dirty="0">
                <a:latin typeface="Times New Roman" pitchFamily="18" charset="0"/>
              </a:rPr>
              <a:t>Далеко не во всех случаях очевидна польза от сканера уязвимостей, ибо основной результат работы сканера – это список уязвимостей, которые могут быть использованы при проведении атак. </a:t>
            </a:r>
            <a:endParaRPr lang="en-US" sz="2800" dirty="0">
              <a:latin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ru-RU" sz="2800" dirty="0">
                <a:latin typeface="Times New Roman" pitchFamily="18" charset="0"/>
              </a:rPr>
              <a:t>Системы анализа защищенности могут  оказывать негативное влияние на объекты защиты</a:t>
            </a:r>
            <a:r>
              <a:rPr lang="ru-RU" dirty="0">
                <a:latin typeface="Times New Roman" pitchFamily="18" charset="0"/>
              </a:rPr>
              <a:t>.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1601"/>
            <a:ext cx="9144000" cy="1446550"/>
          </a:xfrm>
        </p:spPr>
        <p:txBody>
          <a:bodyPr/>
          <a:lstStyle/>
          <a:p>
            <a:pPr eaLnBrk="1" hangingPunct="1"/>
            <a:r>
              <a:rPr lang="ru-RU" b="1" dirty="0">
                <a:latin typeface="+mn-lt"/>
              </a:rPr>
              <a:t>Методы обнаружения вторжений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72816"/>
            <a:ext cx="9144000" cy="4114800"/>
          </a:xfrm>
        </p:spPr>
        <p:txBody>
          <a:bodyPr/>
          <a:lstStyle/>
          <a:p>
            <a:pPr eaLnBrk="1" hangingPunct="1"/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Анализ сигнатур (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signature-based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/>
            <a:r>
              <a:rPr lang="ru-RU" altLang="ja-JP" sz="3600" dirty="0">
                <a:latin typeface="Times New Roman" pitchFamily="18" charset="0"/>
                <a:cs typeface="Times New Roman" pitchFamily="18" charset="0"/>
              </a:rPr>
              <a:t>Выявление аномального поведения системы (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anomaly-based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)</a:t>
            </a:r>
            <a:endParaRPr lang="ru-RU" altLang="ja-JP" sz="36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ru-RU" altLang="ja-JP" sz="3200" dirty="0">
                <a:latin typeface="Times New Roman" pitchFamily="18" charset="0"/>
                <a:cs typeface="Times New Roman" pitchFamily="18" charset="0"/>
              </a:rPr>
              <a:t>Детекторы аномалий протоколов</a:t>
            </a:r>
          </a:p>
          <a:p>
            <a:pPr lvl="1" eaLnBrk="1" hangingPunct="1"/>
            <a:r>
              <a:rPr lang="ru-RU" altLang="ja-JP" sz="3200" dirty="0">
                <a:latin typeface="Times New Roman" pitchFamily="18" charset="0"/>
                <a:cs typeface="Times New Roman" pitchFamily="18" charset="0"/>
              </a:rPr>
              <a:t>Контроль поведенческого профиля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/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Метод, основанный на политике безопасности, принятой  в организации (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policy-based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1340768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 dirty="0">
                <a:latin typeface="Arial" pitchFamily="34" charset="0"/>
              </a:rPr>
              <a:t>Классификация систем анализа защищенности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256584"/>
          </a:xfrm>
        </p:spPr>
        <p:txBody>
          <a:bodyPr/>
          <a:lstStyle/>
          <a:p>
            <a:r>
              <a:rPr lang="ru-RU" dirty="0"/>
              <a:t>Сетевые</a:t>
            </a:r>
          </a:p>
          <a:p>
            <a:pPr marL="857250" lvl="1" indent="-457200"/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Инвентаризация ресурсов сети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узлов, сетевых служб, приложений. </a:t>
            </a:r>
          </a:p>
          <a:p>
            <a:pPr marL="857250" lvl="1" indent="-457200"/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Аудит безопасности сети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или отдельных ее областей на соответствие заданным требованиям. </a:t>
            </a:r>
          </a:p>
          <a:p>
            <a:r>
              <a:rPr lang="ru-RU" dirty="0"/>
              <a:t>Системные </a:t>
            </a:r>
          </a:p>
          <a:p>
            <a:pPr lvl="1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Определение версии ОС и установленных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SP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Определение установленных обновлений   </a:t>
            </a:r>
          </a:p>
          <a:p>
            <a:pPr lvl="1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Выявление уязвимостей, связанных с ошибочной конфигурацией </a:t>
            </a:r>
          </a:p>
          <a:p>
            <a:pPr lvl="1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Идентификация служб</a:t>
            </a:r>
          </a:p>
          <a:p>
            <a:pPr lvl="1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Выявление программ типа "Троянский конь", позволяющих получать несанкционированный доступ к ресурсам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392797"/>
            <a:ext cx="7772400" cy="646331"/>
          </a:xfrm>
        </p:spPr>
        <p:txBody>
          <a:bodyPr/>
          <a:lstStyle/>
          <a:p>
            <a:r>
              <a:rPr lang="ru-RU" sz="3600" b="1" dirty="0">
                <a:latin typeface="+mn-lt"/>
                <a:cs typeface="Times New Roman" pitchFamily="18" charset="0"/>
              </a:rPr>
              <a:t>Инвентаризация ресурсов сети</a:t>
            </a:r>
            <a:endParaRPr lang="ru-RU" sz="3600" b="1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0" y="1268760"/>
            <a:ext cx="9144000" cy="4114800"/>
          </a:xfrm>
        </p:spPr>
        <p:txBody>
          <a:bodyPr/>
          <a:lstStyle/>
          <a:p>
            <a:pPr lvl="1">
              <a:buFontTx/>
              <a:buBlip>
                <a:blip r:embed="rId2"/>
              </a:buBlip>
            </a:pPr>
            <a:r>
              <a:rPr lang="ru-RU" dirty="0"/>
              <a:t>Сбор информации регистрационного характера</a:t>
            </a:r>
          </a:p>
          <a:p>
            <a:pPr lvl="1">
              <a:buFontTx/>
              <a:buBlip>
                <a:blip r:embed="rId2"/>
              </a:buBlip>
            </a:pPr>
            <a:r>
              <a:rPr lang="ru-RU" dirty="0"/>
              <a:t>Получение диапазона адресов, соответствующего домену</a:t>
            </a:r>
          </a:p>
          <a:p>
            <a:pPr lvl="1">
              <a:buFontTx/>
              <a:buBlip>
                <a:blip r:embed="rId2"/>
              </a:buBlip>
            </a:pPr>
            <a:r>
              <a:rPr lang="ru-RU" dirty="0"/>
              <a:t>Идентификация доступных сетевых устройств</a:t>
            </a:r>
          </a:p>
          <a:p>
            <a:pPr lvl="1">
              <a:buFontTx/>
              <a:buBlip>
                <a:blip r:embed="rId2"/>
              </a:buBlip>
            </a:pPr>
            <a:r>
              <a:rPr lang="ru-RU" dirty="0"/>
              <a:t>Идентификация топологии сети</a:t>
            </a:r>
          </a:p>
          <a:p>
            <a:pPr lvl="1">
              <a:buFontTx/>
              <a:buBlip>
                <a:blip r:embed="rId2"/>
              </a:buBlip>
            </a:pPr>
            <a:r>
              <a:rPr lang="ru-RU" dirty="0"/>
              <a:t>Идентификация открытых портов</a:t>
            </a:r>
          </a:p>
          <a:p>
            <a:pPr lvl="1">
              <a:buFontTx/>
              <a:buBlip>
                <a:blip r:embed="rId2"/>
              </a:buBlip>
            </a:pPr>
            <a:r>
              <a:rPr lang="ru-RU" dirty="0"/>
              <a:t>Идентификация служб</a:t>
            </a:r>
          </a:p>
          <a:p>
            <a:pPr lvl="1">
              <a:buFontTx/>
              <a:buBlip>
                <a:blip r:embed="rId2"/>
              </a:buBlip>
            </a:pPr>
            <a:r>
              <a:rPr lang="ru-RU" dirty="0"/>
              <a:t>Идентификация приложений</a:t>
            </a:r>
          </a:p>
          <a:p>
            <a:pPr lvl="1">
              <a:buFontTx/>
              <a:buBlip>
                <a:blip r:embed="rId2"/>
              </a:buBlip>
            </a:pPr>
            <a:r>
              <a:rPr lang="ru-RU" dirty="0"/>
              <a:t>Идентификация операционных систем</a:t>
            </a: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50195"/>
            <a:ext cx="7772400" cy="646331"/>
          </a:xfrm>
        </p:spPr>
        <p:txBody>
          <a:bodyPr/>
          <a:lstStyle/>
          <a:p>
            <a:r>
              <a:rPr lang="ru-RU" sz="3600" b="1" dirty="0">
                <a:latin typeface="+mn-lt"/>
                <a:cs typeface="Times New Roman" pitchFamily="18" charset="0"/>
              </a:rPr>
              <a:t>Аудит безопасности сети</a:t>
            </a:r>
            <a:endParaRPr lang="ru-RU" sz="3600" b="1" dirty="0"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836712"/>
            <a:ext cx="9144000" cy="578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Проверка на наличие уязвимостей  в сети. Поиск уязвимостей основывается на использовании базы данных, которая содержит признаки известных уязвимостей сетевых сервисных программ и может обновляться путем добавления новых описаний уязвимостей. Сканирование начинается с получения предварительной информации о системе, например, о разрешенных протоколах и открытых портах, о версиях операционных систем и т.п., и может заканчиваться попытками имитации проникновения, используя широко известные атаки, например,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подбор пароля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Разновидность аудита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тестирование сети на устойчивость ко взлому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pentest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800" dirty="0"/>
              <a:t>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00329"/>
          </a:xfrm>
        </p:spPr>
        <p:txBody>
          <a:bodyPr/>
          <a:lstStyle/>
          <a:p>
            <a:r>
              <a:rPr lang="ru-RU" sz="3600" b="1" dirty="0">
                <a:latin typeface="+mn-lt"/>
              </a:rPr>
              <a:t>Тестирование сети на устойчивость ко взлому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-27936509"/>
            <a:ext cx="12673408" cy="790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В рамках поиска и анализа уязвимостей выполняются следующие работы (Тестирования на проникновение):</a:t>
            </a:r>
          </a:p>
          <a:p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endParaRPr lang="ru-RU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Тестирование на проникновение применяется для решения следующих задач:</a:t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endParaRPr lang="ru-RU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- внутренний тест на проникновение:</a:t>
            </a:r>
          </a:p>
          <a:p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- попытки получения учетных записей и паролей пользователей и администраторов информационных систем путём перехвата сетевого трафика;</a:t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- сбор информации о доступных из сегмента пользователей локальной сети ресурсах (сетевых сервисах, операционных системах и приложениях) и определение мест возможного хранения/обработки критичных данных;</a:t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- поиск уязвимостей ресурсов, способных привести к возможности осуществления несанкционированных воздействий на них;</a:t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- разработка векторов атак и методов получения несанкционированного доступа к критичным данным;</a:t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- попытки получения несанкционированного доступа к серверам, базам данных, компьютерам пользователей с использованием уязвимостей программного обеспечения, сетевого оборудования, некорректных настроек.</a:t>
            </a:r>
          </a:p>
          <a:p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- внешний тест на проникновение:</a:t>
            </a:r>
          </a:p>
          <a:p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- сбор общедоступной информации о Заказчике с помощью поисковых систем, через регистрационные базы данных (регистраторы имен и адресов, DNS,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Whois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и т.п.) и других публичных источников информации;</a:t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- сбор информации о доступных из сетей общего доступа ресурсах (сетевых сервисах, операционных системах и приложениях);</a:t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- определение мест возможного хранения/обработки критичных данных, доступных извне;</a:t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- сбор публично доступной информации о сотрудниках Заказчика (корпоративные электронные адреса, посещение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веб-сайтов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, Интернет форумов, социальные сети, личная информации о человеке);</a:t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- поиск уязвимостей в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веб-приложениях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Заказчика, эксплуатация которых может привести к неавторизированному доступу к критичным данным;</a:t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- выявление уязвимостей ресурсов внешнего сетевого периметра, эксплуатация которых может привести к компрометации ресурса и/или использована для получения неавторизованного доступа к критичным данным;</a:t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разработка векторов и методов проникновения.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6752"/>
            <a:ext cx="9144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внутренний тест на проникновение:</a:t>
            </a:r>
          </a:p>
          <a:p>
            <a:pPr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- попытки получения учетных записей и паролей пользователей и администраторов информационных систем путём перехвата сетевого трафика; </a:t>
            </a:r>
          </a:p>
          <a:p>
            <a:pPr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- сбор информации о доступных из сегмента пользователей локальной сети ресурсах (сетевых сервисах, операционных системах и приложениях) и определение мест возможного хранения/обработки критичных данных; поиск уязвимостей ресурсов, способных привести к возможности осуществления несанкционированных воздействий на них;</a:t>
            </a:r>
            <a:br>
              <a:rPr lang="ru-RU" sz="2000" dirty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- разработка векторов атак и методов получения несанкционированного доступа к критичным данным;</a:t>
            </a:r>
            <a:br>
              <a:rPr lang="ru-RU" sz="2000" dirty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- попытки получения несанкционированного доступа к серверам, базам данных, компьютерам пользователей с использованием уязвимостей программного обеспечения, сетевого оборудования, некорректных настроек.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00329"/>
          </a:xfrm>
        </p:spPr>
        <p:txBody>
          <a:bodyPr/>
          <a:lstStyle/>
          <a:p>
            <a:r>
              <a:rPr lang="ru-RU" sz="3600" b="1" dirty="0">
                <a:latin typeface="+mn-lt"/>
              </a:rPr>
              <a:t>Тестирование сети на устойчивость ко взлому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-27936509"/>
            <a:ext cx="12673408" cy="790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В рамках поиска и анализа уязвимостей выполняются следующие работы (Тестирования на проникновение):</a:t>
            </a:r>
          </a:p>
          <a:p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endParaRPr lang="ru-RU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Тестирование на проникновение применяется для решения следующих задач:</a:t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endParaRPr lang="ru-RU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- внутренний тест на проникновение:</a:t>
            </a:r>
          </a:p>
          <a:p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- попытки получения учетных записей и паролей пользователей и администраторов информационных систем путём перехвата сетевого трафика;</a:t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- сбор информации о доступных из сегмента пользователей локальной сети ресурсах (сетевых сервисах, операционных системах и приложениях) и определение мест возможного хранения/обработки критичных данных;</a:t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- поиск уязвимостей ресурсов, способных привести к возможности осуществления несанкционированных воздействий на них;</a:t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- разработка векторов атак и методов получения несанкционированного доступа к критичным данным;</a:t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- попытки получения несанкционированного доступа к серверам, базам данных, компьютерам пользователей с использованием уязвимостей программного обеспечения, сетевого оборудования, некорректных настроек.</a:t>
            </a:r>
          </a:p>
          <a:p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- внешний тест на проникновение:</a:t>
            </a:r>
          </a:p>
          <a:p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- сбор общедоступной информации о Заказчике с помощью поисковых систем, через регистрационные базы данных (регистраторы имен и адресов, DNS,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Whois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и т.п.) и других публичных источников информации;</a:t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- сбор информации о доступных из сетей общего доступа ресурсах (сетевых сервисах, операционных системах и приложениях);</a:t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- определение мест возможного хранения/обработки критичных данных, доступных извне;</a:t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- сбор публично доступной информации о сотрудниках Заказчика (корпоративные электронные адреса, посещение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веб-сайтов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, Интернет форумов, социальные сети, личная информации о человеке);</a:t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- поиск уязвимостей в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веб-приложениях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Заказчика, эксплуатация которых может привести к неавторизированному доступу к критичным данным;</a:t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- выявление уязвимостей ресурсов внешнего сетевого периметра, эксплуатация которых может привести к компрометации ресурса и/или использована для получения неавторизованного доступа к критичным данным;</a:t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разработка векторов и методов проникновения.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041023"/>
            <a:ext cx="9144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внешний тест на проникновение:</a:t>
            </a:r>
          </a:p>
          <a:p>
            <a:pPr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- сбор общедоступной информации об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организции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с помощью поисковых систем, через регистрационные базы данных (регистраторы имен и адресов, DNS,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Whois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т.п.) и других публичных источников информации;</a:t>
            </a:r>
            <a:br>
              <a:rPr lang="ru-RU" sz="2000" dirty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- сбор информации о доступных из сетей общего доступа ресурсах (сетевых сервисах, операционных системах и приложениях);</a:t>
            </a:r>
            <a:br>
              <a:rPr lang="ru-RU" sz="2000" dirty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- определение мест возможного хранения/обработки критичных данных, доступных извне;</a:t>
            </a:r>
            <a:br>
              <a:rPr lang="ru-RU" sz="2000" dirty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- сбор публично доступной информации о сотрудниках организации (корпоративные электронные адреса, посещение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веб-сайтов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Интернет форумов, социальные сети, личная информации о человеке);</a:t>
            </a:r>
            <a:br>
              <a:rPr lang="ru-RU" sz="2000" dirty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- поиск уязвимостей в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веб-приложениях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организации, эксплуатация которых может привести к неавторизированному доступу к критичным данным;</a:t>
            </a:r>
            <a:br>
              <a:rPr lang="ru-RU" sz="2000" dirty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- выявление уязвимостей ресурсов внешнего сетевого периметра, эксплуатация которых может привести к компрометации ресурса и/или использована для получения неавторизованного доступа к критичным данным;</a:t>
            </a: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00329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 dirty="0">
                <a:latin typeface="+mn-lt"/>
              </a:rPr>
              <a:t>Системные средства анализа защищенности</a:t>
            </a:r>
            <a:endParaRPr lang="ru-RU" sz="3600" b="1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0" y="1700808"/>
            <a:ext cx="9144000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сканирование проводится не снаружи, а изнутри анализируемой системы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  подтверждение уязвимостей не предполагает имитацию атак, а осуществляется по косвенным признакам 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00329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 dirty="0">
                <a:latin typeface="+mn-lt"/>
              </a:rPr>
              <a:t>Системные средства анализа защищенности</a:t>
            </a:r>
            <a:endParaRPr lang="ru-RU" sz="3600" b="1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0" y="1268760"/>
            <a:ext cx="9144000" cy="653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Классификация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Средства анализа защищенности операционных систем</a:t>
            </a:r>
          </a:p>
          <a:p>
            <a:pPr lvl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Обеспечивают возможность проводить ревизию механизмов разграничения доступа, идентификации и аутентификации, средств мониторинга, аудита и других компонентов операционных систем с точки зрения соответствия их настроек правилам, установленным в организации</a:t>
            </a:r>
          </a:p>
          <a:p>
            <a:pPr lvl="1">
              <a:spcBef>
                <a:spcPct val="50000"/>
              </a:spcBef>
              <a:buFont typeface="Arial" pitchFamily="34" charset="0"/>
              <a:buChar char="•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Проводят контроль целостности и неизменности программных средств и системных установок и проверка наличия уязвимостей системных и прикладных служб. систем.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Средства анализа защищенности баз данных</a:t>
            </a:r>
          </a:p>
          <a:p>
            <a:pPr lvl="1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Параметры аутентификации </a:t>
            </a:r>
          </a:p>
          <a:p>
            <a:pPr lvl="1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Параметры авторизации  </a:t>
            </a:r>
          </a:p>
          <a:p>
            <a:pPr lvl="1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Системно-зависимые параметры 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4135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 dirty="0">
                <a:latin typeface="+mn-lt"/>
              </a:rPr>
              <a:t>Примеры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0" y="9144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ru-RU"/>
              <a:t> </a:t>
            </a:r>
          </a:p>
        </p:txBody>
      </p:sp>
      <p:graphicFrame>
        <p:nvGraphicFramePr>
          <p:cNvPr id="187442" name="Group 50"/>
          <p:cNvGraphicFramePr>
            <a:graphicFrameLocks noGrp="1"/>
          </p:cNvGraphicFramePr>
          <p:nvPr>
            <p:ph type="tbl" idx="1"/>
          </p:nvPr>
        </p:nvGraphicFramePr>
        <p:xfrm>
          <a:off x="152400" y="914400"/>
          <a:ext cx="8991600" cy="3108960"/>
        </p:xfrm>
        <a:graphic>
          <a:graphicData uri="http://schemas.openxmlformats.org/drawingml/2006/table">
            <a:tbl>
              <a:tblPr/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Название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Производитель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Категория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Nessus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свободно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Сеть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Nmap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свободно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Сеть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Burp intruder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свободно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Web-</a:t>
                      </a: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приложения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DoorWatch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свободно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Сеть, ОС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ru-RU" b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Системы контроля целостности</a:t>
            </a:r>
            <a:r>
              <a:rPr lang="ru-RU"/>
              <a:t> </a:t>
            </a: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0" y="1295400"/>
            <a:ext cx="9144000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ru-RU">
                <a:cs typeface="Times New Roman" pitchFamily="18" charset="0"/>
              </a:rPr>
              <a:t>Системы контроля целостности используют криптографические проверки контрольных сумм, для того чтобы доказать подделки для наиболее важных системных объектов и файлов.</a:t>
            </a:r>
            <a:r>
              <a:rPr lang="ru-RU"/>
              <a:t> </a:t>
            </a:r>
          </a:p>
        </p:txBody>
      </p:sp>
      <p:sp>
        <p:nvSpPr>
          <p:cNvPr id="59396" name="Text Box 5"/>
          <p:cNvSpPr txBox="1">
            <a:spLocks noChangeArrowheads="1"/>
          </p:cNvSpPr>
          <p:nvPr/>
        </p:nvSpPr>
        <p:spPr bwMode="auto">
          <a:xfrm>
            <a:off x="381000" y="3810000"/>
            <a:ext cx="754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>
                <a:cs typeface="Times New Roman" pitchFamily="18" charset="0"/>
              </a:rPr>
              <a:t>Tripwire</a:t>
            </a:r>
            <a:r>
              <a:rPr lang="ru-RU"/>
              <a:t>   </a:t>
            </a:r>
            <a:r>
              <a:rPr lang="en-US">
                <a:cs typeface="Times New Roman" pitchFamily="18" charset="0"/>
                <a:hlinkClick r:id="rId2"/>
              </a:rPr>
              <a:t>www</a:t>
            </a:r>
            <a:r>
              <a:rPr lang="ru-RU">
                <a:cs typeface="Times New Roman" pitchFamily="18" charset="0"/>
                <a:hlinkClick r:id="rId2"/>
              </a:rPr>
              <a:t>.</a:t>
            </a:r>
            <a:r>
              <a:rPr lang="en-US">
                <a:cs typeface="Times New Roman" pitchFamily="18" charset="0"/>
                <a:hlinkClick r:id="rId2"/>
              </a:rPr>
              <a:t>tripwiresecurity</a:t>
            </a:r>
            <a:r>
              <a:rPr lang="ru-RU">
                <a:cs typeface="Times New Roman" pitchFamily="18" charset="0"/>
                <a:hlinkClick r:id="rId2"/>
              </a:rPr>
              <a:t>.</a:t>
            </a:r>
            <a:r>
              <a:rPr lang="en-US">
                <a:cs typeface="Times New Roman" pitchFamily="18" charset="0"/>
                <a:hlinkClick r:id="rId2"/>
              </a:rPr>
              <a:t>com</a:t>
            </a:r>
            <a:endParaRPr lang="ru-RU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0"/>
            <a:ext cx="7772400" cy="762000"/>
          </a:xfrm>
        </p:spPr>
        <p:txBody>
          <a:bodyPr/>
          <a:lstStyle/>
          <a:p>
            <a:pPr eaLnBrk="1" hangingPunct="1"/>
            <a:r>
              <a:rPr lang="ru-RU" b="1" dirty="0">
                <a:latin typeface="+mn-lt"/>
              </a:rPr>
              <a:t>Метод сигнатур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179388" y="836613"/>
            <a:ext cx="8964612" cy="582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Сигнатурные методы позволяют описать атаку набором правил или с помощью формальной модели, в качестве которой может применяться символьная строка, семантическое выражение на специальном языке и т.п. 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ru-RU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Реализация метода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Blip>
                <a:blip r:embed="rId2"/>
              </a:buBlip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Создается и ведется база данных сигнатур для известных атак </a:t>
            </a:r>
          </a:p>
          <a:p>
            <a:pPr marL="342900" indent="-342900">
              <a:buFontTx/>
              <a:buBlip>
                <a:blip r:embed="rId2"/>
              </a:buBlip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результате анализа происходит сопоставление регистрируемой последовательности событий известным сигнатурам атак. </a:t>
            </a:r>
          </a:p>
          <a:p>
            <a:pPr marL="342900" indent="-342900">
              <a:buFontTx/>
              <a:buBlip>
                <a:blip r:embed="rId2"/>
              </a:buBlip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случае соответствия выдается сигнал о попытке вторжения.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50000"/>
              </a:spcBef>
              <a:buFontTx/>
              <a:buNone/>
            </a:pPr>
            <a:endParaRPr lang="ru-RU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6781"/>
            <a:ext cx="9143999" cy="707886"/>
          </a:xfrm>
        </p:spPr>
        <p:txBody>
          <a:bodyPr/>
          <a:lstStyle/>
          <a:p>
            <a:pPr eaLnBrk="1" hangingPunct="1"/>
            <a:r>
              <a:rPr lang="ru-RU" sz="4000" b="1" dirty="0">
                <a:latin typeface="+mn-lt"/>
              </a:rPr>
              <a:t>Преимущества метода сигнатур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4744"/>
            <a:ext cx="9144000" cy="5373687"/>
          </a:xfrm>
        </p:spPr>
        <p:txBody>
          <a:bodyPr/>
          <a:lstStyle/>
          <a:p>
            <a:pPr eaLnBrk="1" hangingPunct="1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Системы на основе этого метода очень быстры, т.к. не проводится полный анализ пакета</a:t>
            </a:r>
          </a:p>
          <a:p>
            <a:pPr eaLnBrk="1" hangingPunct="1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Довольно легко написать, понять и настроить правила</a:t>
            </a:r>
          </a:p>
          <a:p>
            <a:pPr eaLnBrk="1" hangingPunct="1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Фантастическая поддержка компьютерного сообщества в быстром производстве сигнатур</a:t>
            </a:r>
          </a:p>
          <a:p>
            <a:pPr eaLnBrk="1" hangingPunct="1">
              <a:spcBef>
                <a:spcPct val="50000"/>
              </a:spcBef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Анализ, основанный на сигнатуре, точно и быстро сообщает, что в системе все нормально (если это действительно так), поскольку должны произойти некие особые события для объявления тревоги.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9332"/>
            <a:ext cx="9144000" cy="707886"/>
          </a:xfrm>
        </p:spPr>
        <p:txBody>
          <a:bodyPr/>
          <a:lstStyle/>
          <a:p>
            <a:pPr eaLnBrk="1" hangingPunct="1"/>
            <a:r>
              <a:rPr lang="ru-RU" sz="4000" b="1" dirty="0">
                <a:latin typeface="+mn-lt"/>
              </a:rPr>
              <a:t>Недостатки метода сигнатур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752"/>
            <a:ext cx="9144000" cy="4114800"/>
          </a:xfrm>
        </p:spPr>
        <p:txBody>
          <a:bodyPr/>
          <a:lstStyle/>
          <a:p>
            <a:pPr eaLnBrk="1" hangingPunct="1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Чем больше сигнатур проверяется, тем медленнее работает система</a:t>
            </a:r>
          </a:p>
          <a:p>
            <a:pPr eaLnBrk="1" hangingPunct="1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Распознаются только известные атаки, небольшие изменения в атаки приводят к невозможности ее обнаружения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IDS/IPS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использующие только сигнатурный анализ, не в состоянии проникнуть в содержимое зашифрованных пакетов, а значит, атаки становятся невидимыми для системы</a:t>
            </a:r>
          </a:p>
          <a:p>
            <a:pPr eaLnBrk="1" hangingPunct="1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Обязательное обновление базы данных для получения сигнатур новых атак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-3720"/>
            <a:ext cx="8458200" cy="769441"/>
          </a:xfrm>
        </p:spPr>
        <p:txBody>
          <a:bodyPr/>
          <a:lstStyle/>
          <a:p>
            <a:pPr eaLnBrk="1" hangingPunct="1"/>
            <a:r>
              <a:rPr lang="ru-RU" b="1" dirty="0">
                <a:latin typeface="+mn-lt"/>
              </a:rPr>
              <a:t>Обнаружение аномалий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41438"/>
            <a:ext cx="9144000" cy="55165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Основной постулат обнаружения аномалий состоит в том, что атаки отличаются от нормального поведения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Суть этого метода заключается в том, что устанавливаются стандартные требования  поведения протокола, конкретного узла или сегмента сети и проверяется отклонение от этих требований</a:t>
            </a:r>
            <a:r>
              <a:rPr lang="ru-RU" dirty="0"/>
              <a:t>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312"/>
            <a:ext cx="9144000" cy="1446550"/>
          </a:xfrm>
        </p:spPr>
        <p:txBody>
          <a:bodyPr/>
          <a:lstStyle/>
          <a:p>
            <a:pPr eaLnBrk="1" hangingPunct="1"/>
            <a:r>
              <a:rPr lang="ru-RU" b="1" dirty="0">
                <a:latin typeface="+mn-lt"/>
              </a:rPr>
              <a:t>Детекторы аномалий протоколов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12875"/>
            <a:ext cx="9144000" cy="54451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Проверка трафика на соответствие  стандартам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RFC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Например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•   отсутствие ответа SYN-ACK на запрос TCP SYN;</a:t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•   отсутствие ответа в виде UDP-пакетов на отправленные UDP-пакеты;</a:t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•   отсутствие ответов на ICMP-запросы или запросы, переданные с использованием других протоколов.</a:t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endParaRPr lang="ru-RU" sz="1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Положительные стороны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снижает вероятность ложных срабатываний, если протокол точно определен;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позволяет жестко увязать образец с атакой;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позволяет улавливать различные варианты на основе одной атаки;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позволяет обнаружить случаи нарушения правил работы с протоколами.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Отрицательные стороны: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если стандарт протокола допускает разночтения, то вероятен высокий процент ложных срабатываний.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Электронная паутина">
  <a:themeElements>
    <a:clrScheme name="Электронная паутина 3">
      <a:dk1>
        <a:srgbClr val="000000"/>
      </a:dk1>
      <a:lt1>
        <a:srgbClr val="EAEAEA"/>
      </a:lt1>
      <a:dk2>
        <a:srgbClr val="333333"/>
      </a:dk2>
      <a:lt2>
        <a:srgbClr val="DDDDDD"/>
      </a:lt2>
      <a:accent1>
        <a:srgbClr val="C0C0C0"/>
      </a:accent1>
      <a:accent2>
        <a:srgbClr val="FFFFFF"/>
      </a:accent2>
      <a:accent3>
        <a:srgbClr val="F3F3F3"/>
      </a:accent3>
      <a:accent4>
        <a:srgbClr val="000000"/>
      </a:accent4>
      <a:accent5>
        <a:srgbClr val="DCDCDC"/>
      </a:accent5>
      <a:accent6>
        <a:srgbClr val="E7E7E7"/>
      </a:accent6>
      <a:hlink>
        <a:srgbClr val="5F5F5F"/>
      </a:hlink>
      <a:folHlink>
        <a:srgbClr val="969696"/>
      </a:folHlink>
    </a:clrScheme>
    <a:fontScheme name="Электронная паутина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85000"/>
          <a:buFontTx/>
          <a:buBlip>
            <a:blip xmlns:r="http://schemas.openxmlformats.org/officeDocument/2006/relationships" r:embed="rId1"/>
          </a:buBlip>
          <a:tabLst/>
          <a:defRPr kumimoji="0" lang="ru-RU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85000"/>
          <a:buFontTx/>
          <a:buBlip>
            <a:blip xmlns:r="http://schemas.openxmlformats.org/officeDocument/2006/relationships" r:embed="rId1"/>
          </a:buBlip>
          <a:tabLst/>
          <a:defRPr kumimoji="0" lang="ru-RU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Электронная паутина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Электронная паутина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Электронная паутина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Электронная паутина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Электронная паутина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Электронная паутина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Designs\Электронная паутина.pot</Template>
  <TotalTime>8525</TotalTime>
  <Words>2276</Words>
  <Application>Microsoft Office PowerPoint</Application>
  <PresentationFormat>Экран (4:3)</PresentationFormat>
  <Paragraphs>249</Paragraphs>
  <Slides>48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7" baseType="lpstr">
      <vt:lpstr>MS PGothic</vt:lpstr>
      <vt:lpstr>新細明體</vt:lpstr>
      <vt:lpstr>Arial</vt:lpstr>
      <vt:lpstr>Arial Black</vt:lpstr>
      <vt:lpstr>Times New Roman</vt:lpstr>
      <vt:lpstr>Verdana</vt:lpstr>
      <vt:lpstr>Wingdings</vt:lpstr>
      <vt:lpstr>Электронная паутина</vt:lpstr>
      <vt:lpstr>Visio</vt:lpstr>
      <vt:lpstr>Системы обнаружения и предотвращения вторжений</vt:lpstr>
      <vt:lpstr>Определения</vt:lpstr>
      <vt:lpstr>Функции IDS/IPS </vt:lpstr>
      <vt:lpstr>Методы обнаружения вторжений</vt:lpstr>
      <vt:lpstr>Метод сигнатур</vt:lpstr>
      <vt:lpstr>Преимущества метода сигнатур</vt:lpstr>
      <vt:lpstr>Недостатки метода сигнатур</vt:lpstr>
      <vt:lpstr>Обнаружение аномалий</vt:lpstr>
      <vt:lpstr>Детекторы аномалий протоколов </vt:lpstr>
      <vt:lpstr>Контроль поведенческого профиля системы</vt:lpstr>
      <vt:lpstr>Контроль поведенческого профиля системы</vt:lpstr>
      <vt:lpstr>Метод выявление аномального поведения системы</vt:lpstr>
      <vt:lpstr>Метод, основанный на политике</vt:lpstr>
      <vt:lpstr>Типы IPS</vt:lpstr>
      <vt:lpstr>Сетевые IPS</vt:lpstr>
      <vt:lpstr>Архитектура IPS</vt:lpstr>
      <vt:lpstr>Основные компоненты NIPS</vt:lpstr>
      <vt:lpstr>Презентация PowerPoint</vt:lpstr>
      <vt:lpstr>Методы размещение сенсоров</vt:lpstr>
      <vt:lpstr>In-line устройство </vt:lpstr>
      <vt:lpstr>Методы размещение сенсоров</vt:lpstr>
      <vt:lpstr>Размещение сенсоров</vt:lpstr>
      <vt:lpstr>Презентация PowerPoint</vt:lpstr>
      <vt:lpstr>Презентация PowerPoint</vt:lpstr>
      <vt:lpstr>Презентация PowerPoint</vt:lpstr>
      <vt:lpstr>Презентация PowerPoint</vt:lpstr>
      <vt:lpstr>Расположение  системы управления IPS</vt:lpstr>
      <vt:lpstr>Узловые IPS </vt:lpstr>
      <vt:lpstr>Архитектура HIPS</vt:lpstr>
      <vt:lpstr>Преимущества HIPS </vt:lpstr>
      <vt:lpstr>Недостатки узловых IDPS </vt:lpstr>
      <vt:lpstr>Совместное использование сетевых и узловых IPS</vt:lpstr>
      <vt:lpstr>Ответные действия IPS</vt:lpstr>
      <vt:lpstr>Цели IDPS </vt:lpstr>
      <vt:lpstr>Примеры</vt:lpstr>
      <vt:lpstr>Контроль защищенности</vt:lpstr>
      <vt:lpstr>Инструментальные средства контроля защищенности</vt:lpstr>
      <vt:lpstr>Цель внедрения системы</vt:lpstr>
      <vt:lpstr>Роль систем анализа защищенности</vt:lpstr>
      <vt:lpstr>Классификация систем анализа защищенности</vt:lpstr>
      <vt:lpstr>Инвентаризация ресурсов сети</vt:lpstr>
      <vt:lpstr>Аудит безопасности сети</vt:lpstr>
      <vt:lpstr>Тестирование сети на устойчивость ко взлому</vt:lpstr>
      <vt:lpstr>Тестирование сети на устойчивость ко взлому</vt:lpstr>
      <vt:lpstr>Системные средства анализа защищенности</vt:lpstr>
      <vt:lpstr>Системные средства анализа защищенности</vt:lpstr>
      <vt:lpstr>Примеры</vt:lpstr>
      <vt:lpstr>Системы контроля целостности </vt:lpstr>
    </vt:vector>
  </TitlesOfParts>
  <Company>bsu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обнаружения атак</dc:title>
  <dc:creator>krutix</dc:creator>
  <cp:lastModifiedBy>Соболь A. M.</cp:lastModifiedBy>
  <cp:revision>279</cp:revision>
  <dcterms:created xsi:type="dcterms:W3CDTF">2005-11-03T15:12:39Z</dcterms:created>
  <dcterms:modified xsi:type="dcterms:W3CDTF">2021-03-28T16:45:53Z</dcterms:modified>
</cp:coreProperties>
</file>