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33"/>
  </p:notesMasterIdLst>
  <p:sldIdLst>
    <p:sldId id="256" r:id="rId2"/>
    <p:sldId id="257" r:id="rId3"/>
    <p:sldId id="258" r:id="rId4"/>
    <p:sldId id="259" r:id="rId5"/>
    <p:sldId id="260" r:id="rId6"/>
    <p:sldId id="262" r:id="rId7"/>
    <p:sldId id="264" r:id="rId8"/>
    <p:sldId id="265" r:id="rId9"/>
    <p:sldId id="266" r:id="rId10"/>
    <p:sldId id="267" r:id="rId11"/>
    <p:sldId id="268" r:id="rId12"/>
    <p:sldId id="269" r:id="rId13"/>
    <p:sldId id="261" r:id="rId14"/>
    <p:sldId id="276" r:id="rId15"/>
    <p:sldId id="277" r:id="rId16"/>
    <p:sldId id="278" r:id="rId17"/>
    <p:sldId id="279" r:id="rId18"/>
    <p:sldId id="280" r:id="rId19"/>
    <p:sldId id="281" r:id="rId20"/>
    <p:sldId id="263" r:id="rId21"/>
    <p:sldId id="282" r:id="rId22"/>
    <p:sldId id="284" r:id="rId23"/>
    <p:sldId id="285" r:id="rId24"/>
    <p:sldId id="286" r:id="rId25"/>
    <p:sldId id="287" r:id="rId26"/>
    <p:sldId id="288" r:id="rId27"/>
    <p:sldId id="289" r:id="rId28"/>
    <p:sldId id="290" r:id="rId29"/>
    <p:sldId id="291" r:id="rId30"/>
    <p:sldId id="292" r:id="rId31"/>
    <p:sldId id="293" r:id="rId3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9" autoAdjust="0"/>
    <p:restoredTop sz="76879" autoAdjust="0"/>
  </p:normalViewPr>
  <p:slideViewPr>
    <p:cSldViewPr snapToGrid="0">
      <p:cViewPr varScale="1">
        <p:scale>
          <a:sx n="85" d="100"/>
          <a:sy n="85" d="100"/>
        </p:scale>
        <p:origin x="151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1EDFA1-7591-4A56-BDC2-C7728857E2DA}" type="datetimeFigureOut">
              <a:rPr lang="ru-RU" smtClean="0"/>
              <a:t>30.01.2022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CA070D-6D65-4C07-A51A-F5E5C4B09FD4}" type="slidenum">
              <a:rPr lang="ru-RU" smtClean="0"/>
              <a:t>‹#›</a:t>
            </a:fld>
            <a:endParaRPr lang="ru-RU"/>
          </a:p>
        </p:txBody>
      </p:sp>
    </p:spTree>
    <p:extLst>
      <p:ext uri="{BB962C8B-B14F-4D97-AF65-F5344CB8AC3E}">
        <p14:creationId xmlns:p14="http://schemas.microsoft.com/office/powerpoint/2010/main" val="2461290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DCA070D-6D65-4C07-A51A-F5E5C4B09FD4}" type="slidenum">
              <a:rPr lang="ru-RU" smtClean="0"/>
              <a:t>5</a:t>
            </a:fld>
            <a:endParaRPr lang="ru-RU"/>
          </a:p>
        </p:txBody>
      </p:sp>
    </p:spTree>
    <p:extLst>
      <p:ext uri="{BB962C8B-B14F-4D97-AF65-F5344CB8AC3E}">
        <p14:creationId xmlns:p14="http://schemas.microsoft.com/office/powerpoint/2010/main" val="2945274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DCA070D-6D65-4C07-A51A-F5E5C4B09FD4}" type="slidenum">
              <a:rPr lang="ru-RU" smtClean="0"/>
              <a:t>12</a:t>
            </a:fld>
            <a:endParaRPr lang="ru-RU"/>
          </a:p>
        </p:txBody>
      </p:sp>
    </p:spTree>
    <p:extLst>
      <p:ext uri="{BB962C8B-B14F-4D97-AF65-F5344CB8AC3E}">
        <p14:creationId xmlns:p14="http://schemas.microsoft.com/office/powerpoint/2010/main" val="2945274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52004A-72F4-4F28-A5FA-C1E4DBF0678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B2EFAEE9-C366-4079-95D3-6A998AA0DB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6B7D6B4-EB1E-4C59-B368-82991C9DB492}"/>
              </a:ext>
            </a:extLst>
          </p:cNvPr>
          <p:cNvSpPr>
            <a:spLocks noGrp="1"/>
          </p:cNvSpPr>
          <p:nvPr>
            <p:ph type="dt" sz="half" idx="10"/>
          </p:nvPr>
        </p:nvSpPr>
        <p:spPr/>
        <p:txBody>
          <a:bodyPr/>
          <a:lstStyle/>
          <a:p>
            <a:fld id="{33069EE3-F2CA-4326-988D-132825F31538}" type="datetimeFigureOut">
              <a:rPr lang="ru-RU" smtClean="0"/>
              <a:t>30.01.2022</a:t>
            </a:fld>
            <a:endParaRPr lang="ru-RU"/>
          </a:p>
        </p:txBody>
      </p:sp>
      <p:sp>
        <p:nvSpPr>
          <p:cNvPr id="5" name="Нижний колонтитул 4">
            <a:extLst>
              <a:ext uri="{FF2B5EF4-FFF2-40B4-BE49-F238E27FC236}">
                <a16:creationId xmlns:a16="http://schemas.microsoft.com/office/drawing/2014/main" id="{0A08145A-4D28-405E-9941-DCF74DB2D1D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A03E80A-C3AD-4B7E-AC36-3DCE7276FFAC}"/>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2654094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7F2F53-C7FC-4424-B670-34B5A9140122}"/>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EEA1DF22-4114-4F9D-9C0F-1DBC05FF2EF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B7545CD-7655-4415-9DEC-F792ACFF4D5C}"/>
              </a:ext>
            </a:extLst>
          </p:cNvPr>
          <p:cNvSpPr>
            <a:spLocks noGrp="1"/>
          </p:cNvSpPr>
          <p:nvPr>
            <p:ph type="dt" sz="half" idx="10"/>
          </p:nvPr>
        </p:nvSpPr>
        <p:spPr/>
        <p:txBody>
          <a:bodyPr/>
          <a:lstStyle/>
          <a:p>
            <a:fld id="{33069EE3-F2CA-4326-988D-132825F31538}" type="datetimeFigureOut">
              <a:rPr lang="ru-RU" smtClean="0"/>
              <a:t>30.01.2022</a:t>
            </a:fld>
            <a:endParaRPr lang="ru-RU"/>
          </a:p>
        </p:txBody>
      </p:sp>
      <p:sp>
        <p:nvSpPr>
          <p:cNvPr id="5" name="Нижний колонтитул 4">
            <a:extLst>
              <a:ext uri="{FF2B5EF4-FFF2-40B4-BE49-F238E27FC236}">
                <a16:creationId xmlns:a16="http://schemas.microsoft.com/office/drawing/2014/main" id="{5CD79B5D-9DCF-4115-A3A5-F3DE1BB7B71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BDF4FD4-4200-415B-A2B5-24938D4933D5}"/>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3988098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087867A6-195C-4AC0-8C81-654D7EFEBCB0}"/>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CAA4984F-5706-48E3-834E-030166008DB2}"/>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8A9B4BE-ABA5-4BA1-A274-00D5D972083D}"/>
              </a:ext>
            </a:extLst>
          </p:cNvPr>
          <p:cNvSpPr>
            <a:spLocks noGrp="1"/>
          </p:cNvSpPr>
          <p:nvPr>
            <p:ph type="dt" sz="half" idx="10"/>
          </p:nvPr>
        </p:nvSpPr>
        <p:spPr/>
        <p:txBody>
          <a:bodyPr/>
          <a:lstStyle/>
          <a:p>
            <a:fld id="{33069EE3-F2CA-4326-988D-132825F31538}" type="datetimeFigureOut">
              <a:rPr lang="ru-RU" smtClean="0"/>
              <a:t>30.01.2022</a:t>
            </a:fld>
            <a:endParaRPr lang="ru-RU"/>
          </a:p>
        </p:txBody>
      </p:sp>
      <p:sp>
        <p:nvSpPr>
          <p:cNvPr id="5" name="Нижний колонтитул 4">
            <a:extLst>
              <a:ext uri="{FF2B5EF4-FFF2-40B4-BE49-F238E27FC236}">
                <a16:creationId xmlns:a16="http://schemas.microsoft.com/office/drawing/2014/main" id="{1C8C5F00-D066-4E64-A612-A131B158992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73F2E3D-74A8-45D1-95DC-9D8576C53C1D}"/>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1669949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DED204-2A68-4F8D-86BA-1198431C11E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D655F4B-AACA-4DD4-AFCE-0B153FFB89F7}"/>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E5CEE82-F100-4F9D-B0BB-2C86F3936D7B}"/>
              </a:ext>
            </a:extLst>
          </p:cNvPr>
          <p:cNvSpPr>
            <a:spLocks noGrp="1"/>
          </p:cNvSpPr>
          <p:nvPr>
            <p:ph type="dt" sz="half" idx="10"/>
          </p:nvPr>
        </p:nvSpPr>
        <p:spPr/>
        <p:txBody>
          <a:bodyPr/>
          <a:lstStyle/>
          <a:p>
            <a:fld id="{33069EE3-F2CA-4326-988D-132825F31538}" type="datetimeFigureOut">
              <a:rPr lang="ru-RU" smtClean="0"/>
              <a:t>30.01.2022</a:t>
            </a:fld>
            <a:endParaRPr lang="ru-RU"/>
          </a:p>
        </p:txBody>
      </p:sp>
      <p:sp>
        <p:nvSpPr>
          <p:cNvPr id="5" name="Нижний колонтитул 4">
            <a:extLst>
              <a:ext uri="{FF2B5EF4-FFF2-40B4-BE49-F238E27FC236}">
                <a16:creationId xmlns:a16="http://schemas.microsoft.com/office/drawing/2014/main" id="{FEFE5906-EC57-427C-A16C-C8268FF28CF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0A53EA3-31DF-4EE0-9E21-C3B9C21B13EE}"/>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3064573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141B85-6BB2-4A24-89B2-25FE41C6CC1C}"/>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015BCB65-FA5F-4F0D-A351-025D830A9E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AB566D2A-A087-4154-A168-A305B3808D5D}"/>
              </a:ext>
            </a:extLst>
          </p:cNvPr>
          <p:cNvSpPr>
            <a:spLocks noGrp="1"/>
          </p:cNvSpPr>
          <p:nvPr>
            <p:ph type="dt" sz="half" idx="10"/>
          </p:nvPr>
        </p:nvSpPr>
        <p:spPr/>
        <p:txBody>
          <a:bodyPr/>
          <a:lstStyle/>
          <a:p>
            <a:fld id="{33069EE3-F2CA-4326-988D-132825F31538}" type="datetimeFigureOut">
              <a:rPr lang="ru-RU" smtClean="0"/>
              <a:t>30.01.2022</a:t>
            </a:fld>
            <a:endParaRPr lang="ru-RU"/>
          </a:p>
        </p:txBody>
      </p:sp>
      <p:sp>
        <p:nvSpPr>
          <p:cNvPr id="5" name="Нижний колонтитул 4">
            <a:extLst>
              <a:ext uri="{FF2B5EF4-FFF2-40B4-BE49-F238E27FC236}">
                <a16:creationId xmlns:a16="http://schemas.microsoft.com/office/drawing/2014/main" id="{CBE679DF-636C-4477-9A83-5BD108F2428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49AD24C-D6C3-4185-AC9C-522FD1E887D4}"/>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951857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4D89DE-A8D3-40D7-B742-32D12586800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673920F-B276-4450-9C33-ACF58A01ACC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53A3F038-961B-4F05-984D-92ACAB06E557}"/>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D359E6A1-1B77-4010-A05B-16C0161043E1}"/>
              </a:ext>
            </a:extLst>
          </p:cNvPr>
          <p:cNvSpPr>
            <a:spLocks noGrp="1"/>
          </p:cNvSpPr>
          <p:nvPr>
            <p:ph type="dt" sz="half" idx="10"/>
          </p:nvPr>
        </p:nvSpPr>
        <p:spPr/>
        <p:txBody>
          <a:bodyPr/>
          <a:lstStyle/>
          <a:p>
            <a:fld id="{33069EE3-F2CA-4326-988D-132825F31538}" type="datetimeFigureOut">
              <a:rPr lang="ru-RU" smtClean="0"/>
              <a:t>30.01.2022</a:t>
            </a:fld>
            <a:endParaRPr lang="ru-RU"/>
          </a:p>
        </p:txBody>
      </p:sp>
      <p:sp>
        <p:nvSpPr>
          <p:cNvPr id="6" name="Нижний колонтитул 5">
            <a:extLst>
              <a:ext uri="{FF2B5EF4-FFF2-40B4-BE49-F238E27FC236}">
                <a16:creationId xmlns:a16="http://schemas.microsoft.com/office/drawing/2014/main" id="{882C7FC7-5219-4858-860B-C520524B4D2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E39EDC6-A80E-48A2-88D0-4114AF828745}"/>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2630397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B40E69-C358-45BA-9118-643754AA47C6}"/>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437ED94E-A6FC-45F3-898B-B3B8F8B68A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0DA3BF4-A38D-475C-AB45-CA8C46601EA9}"/>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B8257CD-7146-4A84-A414-FC19008760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36AD3BE9-6FD6-4A63-8485-B27EB02EB3A1}"/>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EFC3F7E6-9944-4689-A6EE-9DACF2400A09}"/>
              </a:ext>
            </a:extLst>
          </p:cNvPr>
          <p:cNvSpPr>
            <a:spLocks noGrp="1"/>
          </p:cNvSpPr>
          <p:nvPr>
            <p:ph type="dt" sz="half" idx="10"/>
          </p:nvPr>
        </p:nvSpPr>
        <p:spPr/>
        <p:txBody>
          <a:bodyPr/>
          <a:lstStyle/>
          <a:p>
            <a:fld id="{33069EE3-F2CA-4326-988D-132825F31538}" type="datetimeFigureOut">
              <a:rPr lang="ru-RU" smtClean="0"/>
              <a:t>30.01.2022</a:t>
            </a:fld>
            <a:endParaRPr lang="ru-RU"/>
          </a:p>
        </p:txBody>
      </p:sp>
      <p:sp>
        <p:nvSpPr>
          <p:cNvPr id="8" name="Нижний колонтитул 7">
            <a:extLst>
              <a:ext uri="{FF2B5EF4-FFF2-40B4-BE49-F238E27FC236}">
                <a16:creationId xmlns:a16="http://schemas.microsoft.com/office/drawing/2014/main" id="{227CA845-F500-4876-8D25-244C31FC50C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8A266E11-1155-4CD3-92C9-34DC5BB63FD0}"/>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470865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BD57F2-8DFE-42A3-BE02-A53B7EF2A375}"/>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6DE4C70D-CFB4-4B08-B20A-AE18E2D42618}"/>
              </a:ext>
            </a:extLst>
          </p:cNvPr>
          <p:cNvSpPr>
            <a:spLocks noGrp="1"/>
          </p:cNvSpPr>
          <p:nvPr>
            <p:ph type="dt" sz="half" idx="10"/>
          </p:nvPr>
        </p:nvSpPr>
        <p:spPr/>
        <p:txBody>
          <a:bodyPr/>
          <a:lstStyle/>
          <a:p>
            <a:fld id="{33069EE3-F2CA-4326-988D-132825F31538}" type="datetimeFigureOut">
              <a:rPr lang="ru-RU" smtClean="0"/>
              <a:t>30.01.2022</a:t>
            </a:fld>
            <a:endParaRPr lang="ru-RU"/>
          </a:p>
        </p:txBody>
      </p:sp>
      <p:sp>
        <p:nvSpPr>
          <p:cNvPr id="4" name="Нижний колонтитул 3">
            <a:extLst>
              <a:ext uri="{FF2B5EF4-FFF2-40B4-BE49-F238E27FC236}">
                <a16:creationId xmlns:a16="http://schemas.microsoft.com/office/drawing/2014/main" id="{23F7BB24-D9DD-43FE-8218-1E5FC242483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2BE6D043-D7FB-40B7-B844-218408EFDC26}"/>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3769755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9DD796F3-FDF3-42EA-BD21-55466F0C2736}"/>
              </a:ext>
            </a:extLst>
          </p:cNvPr>
          <p:cNvSpPr>
            <a:spLocks noGrp="1"/>
          </p:cNvSpPr>
          <p:nvPr>
            <p:ph type="dt" sz="half" idx="10"/>
          </p:nvPr>
        </p:nvSpPr>
        <p:spPr/>
        <p:txBody>
          <a:bodyPr/>
          <a:lstStyle/>
          <a:p>
            <a:fld id="{33069EE3-F2CA-4326-988D-132825F31538}" type="datetimeFigureOut">
              <a:rPr lang="ru-RU" smtClean="0"/>
              <a:t>30.01.2022</a:t>
            </a:fld>
            <a:endParaRPr lang="ru-RU"/>
          </a:p>
        </p:txBody>
      </p:sp>
      <p:sp>
        <p:nvSpPr>
          <p:cNvPr id="3" name="Нижний колонтитул 2">
            <a:extLst>
              <a:ext uri="{FF2B5EF4-FFF2-40B4-BE49-F238E27FC236}">
                <a16:creationId xmlns:a16="http://schemas.microsoft.com/office/drawing/2014/main" id="{261E4066-DA6B-4358-87D8-FEF65DC568A2}"/>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C16783C-25C0-4F78-92CF-EB6F735DF0D5}"/>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266299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B93874-568B-4F7F-8364-148155F471A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B373C3D6-9F75-4AF5-A0CF-919DFC1A16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22F2785D-8582-422B-ADAA-95A3AAB32C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135E893-F5CC-4968-BE51-E64EC5C24D4C}"/>
              </a:ext>
            </a:extLst>
          </p:cNvPr>
          <p:cNvSpPr>
            <a:spLocks noGrp="1"/>
          </p:cNvSpPr>
          <p:nvPr>
            <p:ph type="dt" sz="half" idx="10"/>
          </p:nvPr>
        </p:nvSpPr>
        <p:spPr/>
        <p:txBody>
          <a:bodyPr/>
          <a:lstStyle/>
          <a:p>
            <a:fld id="{33069EE3-F2CA-4326-988D-132825F31538}" type="datetimeFigureOut">
              <a:rPr lang="ru-RU" smtClean="0"/>
              <a:t>30.01.2022</a:t>
            </a:fld>
            <a:endParaRPr lang="ru-RU"/>
          </a:p>
        </p:txBody>
      </p:sp>
      <p:sp>
        <p:nvSpPr>
          <p:cNvPr id="6" name="Нижний колонтитул 5">
            <a:extLst>
              <a:ext uri="{FF2B5EF4-FFF2-40B4-BE49-F238E27FC236}">
                <a16:creationId xmlns:a16="http://schemas.microsoft.com/office/drawing/2014/main" id="{EE11E990-5652-4E62-A9D9-F2A6FEE949D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AA54875-7F98-4531-A0C2-FD0DC4066744}"/>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3541522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F3DE2E-9DE6-43AF-8C0D-756007EEB38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003153CA-2B5E-4B73-BD23-37D0393DC6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6DCD3666-4D6D-4A9D-9D00-B476B2416E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CFBE2DC-4477-4E5C-B17B-8904D3DD30CB}"/>
              </a:ext>
            </a:extLst>
          </p:cNvPr>
          <p:cNvSpPr>
            <a:spLocks noGrp="1"/>
          </p:cNvSpPr>
          <p:nvPr>
            <p:ph type="dt" sz="half" idx="10"/>
          </p:nvPr>
        </p:nvSpPr>
        <p:spPr/>
        <p:txBody>
          <a:bodyPr/>
          <a:lstStyle/>
          <a:p>
            <a:fld id="{33069EE3-F2CA-4326-988D-132825F31538}" type="datetimeFigureOut">
              <a:rPr lang="ru-RU" smtClean="0"/>
              <a:t>30.01.2022</a:t>
            </a:fld>
            <a:endParaRPr lang="ru-RU"/>
          </a:p>
        </p:txBody>
      </p:sp>
      <p:sp>
        <p:nvSpPr>
          <p:cNvPr id="6" name="Нижний колонтитул 5">
            <a:extLst>
              <a:ext uri="{FF2B5EF4-FFF2-40B4-BE49-F238E27FC236}">
                <a16:creationId xmlns:a16="http://schemas.microsoft.com/office/drawing/2014/main" id="{8F5DD267-36D3-4E05-BD16-56C26736D8B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862461E-821B-4058-A4D1-36FE8A65036D}"/>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3919591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4CB196-23B1-441B-8B15-348ED02CD6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44CD5BE0-7246-487B-8146-767D469CF8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027DA7D-82CD-4631-9002-D0544E88B5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069EE3-F2CA-4326-988D-132825F31538}" type="datetimeFigureOut">
              <a:rPr lang="ru-RU" smtClean="0"/>
              <a:t>30.01.2022</a:t>
            </a:fld>
            <a:endParaRPr lang="ru-RU"/>
          </a:p>
        </p:txBody>
      </p:sp>
      <p:sp>
        <p:nvSpPr>
          <p:cNvPr id="5" name="Нижний колонтитул 4">
            <a:extLst>
              <a:ext uri="{FF2B5EF4-FFF2-40B4-BE49-F238E27FC236}">
                <a16:creationId xmlns:a16="http://schemas.microsoft.com/office/drawing/2014/main" id="{7038DC3D-704A-4526-B2FA-1C0B16FFB8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3FFBDEB-1442-4907-A079-41A1CAC02A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A4EBF-D7B4-4A48-ABFB-E3D9077D1157}" type="slidenum">
              <a:rPr lang="ru-RU" smtClean="0"/>
              <a:t>‹#›</a:t>
            </a:fld>
            <a:endParaRPr lang="ru-RU"/>
          </a:p>
        </p:txBody>
      </p:sp>
    </p:spTree>
    <p:extLst>
      <p:ext uri="{BB962C8B-B14F-4D97-AF65-F5344CB8AC3E}">
        <p14:creationId xmlns:p14="http://schemas.microsoft.com/office/powerpoint/2010/main" val="318103099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9AD583-9452-4A9F-A572-66AF16854BD7}"/>
              </a:ext>
            </a:extLst>
          </p:cNvPr>
          <p:cNvSpPr>
            <a:spLocks noGrp="1"/>
          </p:cNvSpPr>
          <p:nvPr>
            <p:ph type="ctrTitle"/>
          </p:nvPr>
        </p:nvSpPr>
        <p:spPr>
          <a:xfrm>
            <a:off x="1492531" y="3091784"/>
            <a:ext cx="9752117" cy="1811254"/>
          </a:xfrm>
        </p:spPr>
        <p:txBody>
          <a:bodyPr>
            <a:noAutofit/>
          </a:bodyPr>
          <a:lstStyle/>
          <a:p>
            <a:pPr algn="ctr"/>
            <a:r>
              <a:rPr lang="ru-RU" dirty="0"/>
              <a:t>Аппаратное и программное обеспечение сетей и защита информации</a:t>
            </a:r>
          </a:p>
        </p:txBody>
      </p:sp>
    </p:spTree>
    <p:extLst>
      <p:ext uri="{BB962C8B-B14F-4D97-AF65-F5344CB8AC3E}">
        <p14:creationId xmlns:p14="http://schemas.microsoft.com/office/powerpoint/2010/main" val="3850702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CF85B6-4AF1-493F-853B-5822F0615594}"/>
              </a:ext>
            </a:extLst>
          </p:cNvPr>
          <p:cNvSpPr>
            <a:spLocks noGrp="1"/>
          </p:cNvSpPr>
          <p:nvPr>
            <p:ph type="title"/>
          </p:nvPr>
        </p:nvSpPr>
        <p:spPr>
          <a:xfrm>
            <a:off x="0" y="100964"/>
            <a:ext cx="11979994" cy="1163288"/>
          </a:xfrm>
        </p:spPr>
        <p:txBody>
          <a:bodyPr>
            <a:normAutofit fontScale="90000"/>
          </a:bodyPr>
          <a:lstStyle/>
          <a:p>
            <a:pPr algn="ctr"/>
            <a:r>
              <a:rPr lang="ru-RU" dirty="0"/>
              <a:t>1990-е - 2000-е: Всемирная паутина, коммерциализация сетей и новые разработки</a:t>
            </a:r>
            <a:endParaRPr lang="ru-BY" dirty="0"/>
          </a:p>
        </p:txBody>
      </p:sp>
      <p:sp>
        <p:nvSpPr>
          <p:cNvPr id="3" name="Объект 2">
            <a:extLst>
              <a:ext uri="{FF2B5EF4-FFF2-40B4-BE49-F238E27FC236}">
                <a16:creationId xmlns:a16="http://schemas.microsoft.com/office/drawing/2014/main" id="{6A5CB51E-FE8D-49F6-BC99-341189393FAD}"/>
              </a:ext>
            </a:extLst>
          </p:cNvPr>
          <p:cNvSpPr>
            <a:spLocks noGrp="1"/>
          </p:cNvSpPr>
          <p:nvPr>
            <p:ph idx="1"/>
          </p:nvPr>
        </p:nvSpPr>
        <p:spPr>
          <a:xfrm>
            <a:off x="0" y="1320593"/>
            <a:ext cx="6052593" cy="5537407"/>
          </a:xfrm>
        </p:spPr>
        <p:txBody>
          <a:bodyPr>
            <a:noAutofit/>
          </a:bodyPr>
          <a:lstStyle/>
          <a:p>
            <a:pPr algn="just"/>
            <a:r>
              <a:rPr lang="ru-RU" b="1" dirty="0">
                <a:latin typeface="+mj-lt"/>
              </a:rPr>
              <a:t>начало 1990-х</a:t>
            </a:r>
            <a:r>
              <a:rPr lang="ru-RU" dirty="0">
                <a:latin typeface="+mj-lt"/>
              </a:rPr>
              <a:t>: окончание проекта </a:t>
            </a:r>
            <a:r>
              <a:rPr lang="ru-RU" dirty="0" err="1">
                <a:latin typeface="+mj-lt"/>
              </a:rPr>
              <a:t>ARPAnet</a:t>
            </a:r>
            <a:r>
              <a:rPr lang="ru-RU" dirty="0">
                <a:latin typeface="+mj-lt"/>
              </a:rPr>
              <a:t> </a:t>
            </a:r>
          </a:p>
          <a:p>
            <a:pPr algn="just"/>
            <a:r>
              <a:rPr lang="ru-RU" b="1" dirty="0">
                <a:latin typeface="+mj-lt"/>
              </a:rPr>
              <a:t>1991</a:t>
            </a:r>
            <a:r>
              <a:rPr lang="ru-RU" dirty="0">
                <a:latin typeface="+mj-lt"/>
              </a:rPr>
              <a:t>: NSF ограничивает коммерческое использование сети </a:t>
            </a:r>
            <a:r>
              <a:rPr lang="ru-RU" dirty="0" err="1">
                <a:latin typeface="+mj-lt"/>
              </a:rPr>
              <a:t>NSFnet</a:t>
            </a:r>
            <a:r>
              <a:rPr lang="ru-RU" dirty="0">
                <a:latin typeface="+mj-lt"/>
              </a:rPr>
              <a:t> (расформируется в1995)</a:t>
            </a:r>
          </a:p>
          <a:p>
            <a:pPr algn="just"/>
            <a:r>
              <a:rPr lang="ru-RU" b="1" dirty="0">
                <a:latin typeface="+mj-lt"/>
              </a:rPr>
              <a:t>начало 1990-х</a:t>
            </a:r>
            <a:r>
              <a:rPr lang="ru-RU" dirty="0">
                <a:latin typeface="+mj-lt"/>
              </a:rPr>
              <a:t>: </a:t>
            </a:r>
            <a:r>
              <a:rPr lang="ru-RU" dirty="0" err="1">
                <a:latin typeface="+mj-lt"/>
              </a:rPr>
              <a:t>Web</a:t>
            </a:r>
            <a:r>
              <a:rPr lang="ru-RU" dirty="0">
                <a:latin typeface="+mj-lt"/>
              </a:rPr>
              <a:t> </a:t>
            </a:r>
          </a:p>
          <a:p>
            <a:pPr lvl="1" algn="just"/>
            <a:r>
              <a:rPr lang="ru-RU" sz="2800" dirty="0">
                <a:latin typeface="+mj-lt"/>
              </a:rPr>
              <a:t> гипертекст [</a:t>
            </a:r>
            <a:r>
              <a:rPr lang="ru-RU" sz="2800" dirty="0" err="1">
                <a:latin typeface="+mj-lt"/>
              </a:rPr>
              <a:t>Bush</a:t>
            </a:r>
            <a:r>
              <a:rPr lang="ru-RU" sz="2800" dirty="0">
                <a:latin typeface="+mj-lt"/>
              </a:rPr>
              <a:t> 1945, </a:t>
            </a:r>
            <a:r>
              <a:rPr lang="ru-RU" sz="2800" dirty="0" err="1">
                <a:latin typeface="+mj-lt"/>
              </a:rPr>
              <a:t>Nelson</a:t>
            </a:r>
            <a:r>
              <a:rPr lang="ru-RU" sz="2800" dirty="0">
                <a:latin typeface="+mj-lt"/>
              </a:rPr>
              <a:t> 1960’s] </a:t>
            </a:r>
          </a:p>
          <a:p>
            <a:pPr lvl="1" algn="just"/>
            <a:r>
              <a:rPr lang="ru-RU" sz="2800" dirty="0">
                <a:latin typeface="+mj-lt"/>
              </a:rPr>
              <a:t> HTML, HTTP: Т. </a:t>
            </a:r>
            <a:r>
              <a:rPr lang="ru-RU" sz="2800" dirty="0" err="1">
                <a:latin typeface="+mj-lt"/>
              </a:rPr>
              <a:t>Бернерс</a:t>
            </a:r>
            <a:r>
              <a:rPr lang="ru-RU" sz="2800" dirty="0">
                <a:latin typeface="+mj-lt"/>
              </a:rPr>
              <a:t>-Ли </a:t>
            </a:r>
          </a:p>
          <a:p>
            <a:pPr lvl="1" algn="just"/>
            <a:r>
              <a:rPr lang="ru-RU" sz="2800" dirty="0">
                <a:latin typeface="+mj-lt"/>
              </a:rPr>
              <a:t>1994: </a:t>
            </a:r>
            <a:r>
              <a:rPr lang="ru-RU" sz="2800" dirty="0" err="1">
                <a:latin typeface="+mj-lt"/>
              </a:rPr>
              <a:t>Mosaic</a:t>
            </a:r>
            <a:r>
              <a:rPr lang="ru-RU" sz="2800" dirty="0">
                <a:latin typeface="+mj-lt"/>
              </a:rPr>
              <a:t>, позже </a:t>
            </a:r>
            <a:r>
              <a:rPr lang="ru-RU" sz="2800" dirty="0" err="1">
                <a:latin typeface="+mj-lt"/>
              </a:rPr>
              <a:t>Netscape</a:t>
            </a:r>
            <a:r>
              <a:rPr lang="ru-RU" sz="2800" dirty="0">
                <a:latin typeface="+mj-lt"/>
              </a:rPr>
              <a:t> </a:t>
            </a:r>
          </a:p>
          <a:p>
            <a:pPr lvl="1" algn="just"/>
            <a:r>
              <a:rPr lang="ru-RU" sz="2800" dirty="0">
                <a:latin typeface="+mj-lt"/>
              </a:rPr>
              <a:t> конец 1990-х: коммерциализация сети </a:t>
            </a:r>
          </a:p>
        </p:txBody>
      </p:sp>
      <p:sp>
        <p:nvSpPr>
          <p:cNvPr id="4" name="Объект 2">
            <a:extLst>
              <a:ext uri="{FF2B5EF4-FFF2-40B4-BE49-F238E27FC236}">
                <a16:creationId xmlns:a16="http://schemas.microsoft.com/office/drawing/2014/main" id="{9CCF6179-858E-4A0F-A178-08BDD966A9A5}"/>
              </a:ext>
            </a:extLst>
          </p:cNvPr>
          <p:cNvSpPr txBox="1">
            <a:spLocks/>
          </p:cNvSpPr>
          <p:nvPr/>
        </p:nvSpPr>
        <p:spPr>
          <a:xfrm>
            <a:off x="5989997" y="1320593"/>
            <a:ext cx="6202003" cy="5537407"/>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just"/>
            <a:r>
              <a:rPr lang="ru-RU" sz="2800" b="1" dirty="0">
                <a:latin typeface="+mj-lt"/>
              </a:rPr>
              <a:t>конец 1990-х – 2000-е</a:t>
            </a:r>
            <a:r>
              <a:rPr lang="ru-RU" sz="2800" dirty="0">
                <a:latin typeface="+mj-lt"/>
              </a:rPr>
              <a:t>: </a:t>
            </a:r>
          </a:p>
          <a:p>
            <a:pPr lvl="2" algn="just"/>
            <a:r>
              <a:rPr lang="ru-RU" sz="2800" dirty="0">
                <a:latin typeface="+mj-lt"/>
              </a:rPr>
              <a:t>новые революционные разработки: системы мгновенных сообщений, файлообменные одноранговые сети </a:t>
            </a:r>
          </a:p>
          <a:p>
            <a:pPr lvl="2" algn="just"/>
            <a:r>
              <a:rPr lang="ru-RU" sz="2800" dirty="0">
                <a:latin typeface="+mj-lt"/>
              </a:rPr>
              <a:t> актуализация сетевой безопасности </a:t>
            </a:r>
          </a:p>
          <a:p>
            <a:pPr lvl="2" algn="just"/>
            <a:r>
              <a:rPr lang="ru-RU" sz="2800" dirty="0">
                <a:latin typeface="+mj-lt"/>
              </a:rPr>
              <a:t>около 50 млн хостов, &gt;100 млн пользователей </a:t>
            </a:r>
          </a:p>
          <a:p>
            <a:pPr lvl="2" algn="just"/>
            <a:r>
              <a:rPr lang="ru-RU" sz="2800" dirty="0">
                <a:latin typeface="+mj-lt"/>
              </a:rPr>
              <a:t>порядок скоростей передачи на магистралях выражается в Гбит/c</a:t>
            </a:r>
            <a:endParaRPr lang="ru-BY" sz="2800" dirty="0">
              <a:latin typeface="+mj-lt"/>
            </a:endParaRPr>
          </a:p>
        </p:txBody>
      </p:sp>
    </p:spTree>
    <p:extLst>
      <p:ext uri="{BB962C8B-B14F-4D97-AF65-F5344CB8AC3E}">
        <p14:creationId xmlns:p14="http://schemas.microsoft.com/office/powerpoint/2010/main" val="3689177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CC9E36-4FEA-4BBA-8473-D0C68B4072F4}"/>
              </a:ext>
            </a:extLst>
          </p:cNvPr>
          <p:cNvSpPr>
            <a:spLocks noGrp="1"/>
          </p:cNvSpPr>
          <p:nvPr>
            <p:ph type="title"/>
          </p:nvPr>
        </p:nvSpPr>
        <p:spPr>
          <a:xfrm>
            <a:off x="1261872" y="365760"/>
            <a:ext cx="9692640" cy="973643"/>
          </a:xfrm>
        </p:spPr>
        <p:txBody>
          <a:bodyPr/>
          <a:lstStyle/>
          <a:p>
            <a:pPr algn="ctr"/>
            <a:r>
              <a:rPr lang="ru-RU" dirty="0"/>
              <a:t>2005 – наши дни</a:t>
            </a:r>
            <a:endParaRPr lang="ru-BY" dirty="0"/>
          </a:p>
        </p:txBody>
      </p:sp>
      <p:sp>
        <p:nvSpPr>
          <p:cNvPr id="3" name="Объект 2">
            <a:extLst>
              <a:ext uri="{FF2B5EF4-FFF2-40B4-BE49-F238E27FC236}">
                <a16:creationId xmlns:a16="http://schemas.microsoft.com/office/drawing/2014/main" id="{F351D9D3-9EE0-4577-9F34-587BE867424E}"/>
              </a:ext>
            </a:extLst>
          </p:cNvPr>
          <p:cNvSpPr>
            <a:spLocks noGrp="1"/>
          </p:cNvSpPr>
          <p:nvPr>
            <p:ph idx="1"/>
          </p:nvPr>
        </p:nvSpPr>
        <p:spPr>
          <a:xfrm>
            <a:off x="383823" y="1596980"/>
            <a:ext cx="11616266" cy="4895260"/>
          </a:xfrm>
        </p:spPr>
        <p:txBody>
          <a:bodyPr>
            <a:normAutofit/>
          </a:bodyPr>
          <a:lstStyle/>
          <a:p>
            <a:pPr algn="just"/>
            <a:r>
              <a:rPr lang="ru-RU" dirty="0">
                <a:latin typeface="+mj-lt"/>
              </a:rPr>
              <a:t>~750 млн хостов </a:t>
            </a:r>
          </a:p>
          <a:p>
            <a:pPr lvl="1" algn="just"/>
            <a:r>
              <a:rPr lang="ru-RU" sz="2800" dirty="0">
                <a:latin typeface="+mj-lt"/>
              </a:rPr>
              <a:t>Планшеты и смартфоны </a:t>
            </a:r>
          </a:p>
          <a:p>
            <a:pPr algn="just"/>
            <a:r>
              <a:rPr lang="ru-RU" dirty="0">
                <a:latin typeface="+mj-lt"/>
              </a:rPr>
              <a:t>Массовое распространение широкополосного доступа </a:t>
            </a:r>
          </a:p>
          <a:p>
            <a:pPr algn="just"/>
            <a:r>
              <a:rPr lang="ru-RU" dirty="0">
                <a:latin typeface="+mj-lt"/>
              </a:rPr>
              <a:t>Широкая доступность высокоскоростного беспроводного доступа </a:t>
            </a:r>
          </a:p>
          <a:p>
            <a:pPr algn="just"/>
            <a:r>
              <a:rPr lang="ru-RU" dirty="0">
                <a:latin typeface="+mj-lt"/>
              </a:rPr>
              <a:t>Появление социальных сетей:</a:t>
            </a:r>
          </a:p>
          <a:p>
            <a:pPr lvl="1" algn="just"/>
            <a:r>
              <a:rPr lang="ru-RU" sz="2800" dirty="0" err="1">
                <a:latin typeface="+mj-lt"/>
              </a:rPr>
              <a:t>Facebook</a:t>
            </a:r>
            <a:r>
              <a:rPr lang="ru-RU" sz="2800" dirty="0">
                <a:latin typeface="+mj-lt"/>
              </a:rPr>
              <a:t>: скоро млрд пользователей </a:t>
            </a:r>
          </a:p>
          <a:p>
            <a:pPr algn="just"/>
            <a:r>
              <a:rPr lang="ru-RU" dirty="0">
                <a:latin typeface="+mj-lt"/>
              </a:rPr>
              <a:t>Создание собственных сетей провайдерами контента (</a:t>
            </a:r>
            <a:r>
              <a:rPr lang="ru-RU" dirty="0" err="1">
                <a:latin typeface="+mj-lt"/>
              </a:rPr>
              <a:t>Google</a:t>
            </a:r>
            <a:r>
              <a:rPr lang="ru-RU" dirty="0">
                <a:latin typeface="+mj-lt"/>
              </a:rPr>
              <a:t>, </a:t>
            </a:r>
            <a:r>
              <a:rPr lang="ru-RU" dirty="0" err="1">
                <a:latin typeface="+mj-lt"/>
              </a:rPr>
              <a:t>Microsoft</a:t>
            </a:r>
            <a:r>
              <a:rPr lang="ru-RU" dirty="0">
                <a:latin typeface="+mj-lt"/>
              </a:rPr>
              <a:t>) </a:t>
            </a:r>
          </a:p>
          <a:p>
            <a:pPr lvl="1" algn="just"/>
            <a:r>
              <a:rPr lang="ru-RU" sz="2800" dirty="0">
                <a:latin typeface="+mj-lt"/>
              </a:rPr>
              <a:t>Мгновенный доступ к поисковым системам, электронной почте и т.д.</a:t>
            </a:r>
          </a:p>
          <a:p>
            <a:pPr algn="just"/>
            <a:r>
              <a:rPr lang="ru-RU" dirty="0">
                <a:latin typeface="+mj-lt"/>
              </a:rPr>
              <a:t>Электронная коммерция, использование облачных технологий для доступа к сетевым службам (например, </a:t>
            </a:r>
            <a:r>
              <a:rPr lang="ru-RU" dirty="0" err="1">
                <a:latin typeface="+mj-lt"/>
              </a:rPr>
              <a:t>Amazon</a:t>
            </a:r>
            <a:r>
              <a:rPr lang="ru-RU" dirty="0">
                <a:latin typeface="+mj-lt"/>
              </a:rPr>
              <a:t> EC2)</a:t>
            </a:r>
            <a:endParaRPr lang="ru-BY" dirty="0">
              <a:latin typeface="+mj-lt"/>
            </a:endParaRPr>
          </a:p>
        </p:txBody>
      </p:sp>
    </p:spTree>
    <p:extLst>
      <p:ext uri="{BB962C8B-B14F-4D97-AF65-F5344CB8AC3E}">
        <p14:creationId xmlns:p14="http://schemas.microsoft.com/office/powerpoint/2010/main" val="576016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0C9F5A-545D-4B58-8940-96FCF198A44E}"/>
              </a:ext>
            </a:extLst>
          </p:cNvPr>
          <p:cNvSpPr>
            <a:spLocks noGrp="1"/>
          </p:cNvSpPr>
          <p:nvPr>
            <p:ph type="title"/>
          </p:nvPr>
        </p:nvSpPr>
        <p:spPr>
          <a:xfrm>
            <a:off x="1261872" y="139982"/>
            <a:ext cx="9692640" cy="860612"/>
          </a:xfrm>
        </p:spPr>
        <p:txBody>
          <a:bodyPr/>
          <a:lstStyle/>
          <a:p>
            <a:pPr algn="ctr"/>
            <a:r>
              <a:rPr lang="ru-RU" dirty="0"/>
              <a:t>Классификация сетей</a:t>
            </a:r>
          </a:p>
        </p:txBody>
      </p:sp>
      <p:sp>
        <p:nvSpPr>
          <p:cNvPr id="5" name="Объект 4">
            <a:extLst>
              <a:ext uri="{FF2B5EF4-FFF2-40B4-BE49-F238E27FC236}">
                <a16:creationId xmlns:a16="http://schemas.microsoft.com/office/drawing/2014/main" id="{3C8D7162-7215-4D48-AFC9-B22B4CA1BC99}"/>
              </a:ext>
            </a:extLst>
          </p:cNvPr>
          <p:cNvSpPr>
            <a:spLocks noGrp="1"/>
          </p:cNvSpPr>
          <p:nvPr>
            <p:ph idx="1"/>
          </p:nvPr>
        </p:nvSpPr>
        <p:spPr>
          <a:xfrm>
            <a:off x="257161" y="1000594"/>
            <a:ext cx="11663906" cy="5603406"/>
          </a:xfrm>
        </p:spPr>
        <p:txBody>
          <a:bodyPr>
            <a:normAutofit/>
          </a:bodyPr>
          <a:lstStyle/>
          <a:p>
            <a:pPr marL="0" indent="0" algn="just">
              <a:buNone/>
            </a:pPr>
            <a:r>
              <a:rPr lang="ru-RU" b="1" dirty="0">
                <a:latin typeface="+mj-lt"/>
              </a:rPr>
              <a:t>Классификация</a:t>
            </a:r>
            <a:r>
              <a:rPr lang="ru-RU" dirty="0">
                <a:latin typeface="+mj-lt"/>
              </a:rPr>
              <a:t> – это процесс группирования объектов изучения в соответствии с их общими признаками.</a:t>
            </a:r>
            <a:endParaRPr lang="ru-RU" b="1" dirty="0">
              <a:latin typeface="+mj-lt"/>
            </a:endParaRPr>
          </a:p>
          <a:p>
            <a:pPr marL="0" indent="0" algn="just">
              <a:buNone/>
            </a:pPr>
            <a:r>
              <a:rPr lang="ru-RU" dirty="0">
                <a:latin typeface="+mj-lt"/>
              </a:rPr>
              <a:t>Сети можно классифицировать по следующим критериям:</a:t>
            </a:r>
          </a:p>
          <a:p>
            <a:pPr algn="just">
              <a:buClrTx/>
            </a:pPr>
            <a:r>
              <a:rPr lang="ru-RU" dirty="0">
                <a:latin typeface="+mj-lt"/>
              </a:rPr>
              <a:t>по территориальной распространённости;</a:t>
            </a:r>
          </a:p>
          <a:p>
            <a:pPr algn="just">
              <a:buClrTx/>
            </a:pPr>
            <a:r>
              <a:rPr lang="ru-RU" dirty="0">
                <a:latin typeface="+mj-lt"/>
              </a:rPr>
              <a:t>по архитектуре;</a:t>
            </a:r>
          </a:p>
          <a:p>
            <a:pPr algn="just">
              <a:buClrTx/>
            </a:pPr>
            <a:r>
              <a:rPr lang="ru-RU" dirty="0">
                <a:latin typeface="+mj-lt"/>
              </a:rPr>
              <a:t>по функциональному назначению;</a:t>
            </a:r>
          </a:p>
          <a:p>
            <a:pPr algn="just">
              <a:buClrTx/>
            </a:pPr>
            <a:r>
              <a:rPr lang="ru-RU" dirty="0">
                <a:latin typeface="+mj-lt"/>
              </a:rPr>
              <a:t>по типу сетевой топологии;</a:t>
            </a:r>
          </a:p>
          <a:p>
            <a:pPr algn="just">
              <a:buClrTx/>
            </a:pPr>
            <a:r>
              <a:rPr lang="ru-RU" dirty="0">
                <a:latin typeface="+mj-lt"/>
              </a:rPr>
              <a:t>по типу среды передачи данных;</a:t>
            </a:r>
          </a:p>
          <a:p>
            <a:pPr algn="just">
              <a:buClrTx/>
            </a:pPr>
            <a:r>
              <a:rPr lang="ru-RU" dirty="0">
                <a:latin typeface="+mj-lt"/>
              </a:rPr>
              <a:t>по скорости передачи данных;</a:t>
            </a:r>
          </a:p>
          <a:p>
            <a:pPr algn="just">
              <a:buClrTx/>
            </a:pPr>
            <a:r>
              <a:rPr lang="ru-RU" dirty="0">
                <a:latin typeface="+mj-lt"/>
              </a:rPr>
              <a:t>по способу коммутации.</a:t>
            </a:r>
          </a:p>
          <a:p>
            <a:pPr algn="just">
              <a:buClrTx/>
            </a:pPr>
            <a:endParaRPr lang="ru-RU" dirty="0">
              <a:latin typeface="+mj-lt"/>
            </a:endParaRPr>
          </a:p>
          <a:p>
            <a:pPr algn="just">
              <a:buClrTx/>
            </a:pPr>
            <a:endParaRPr lang="ru-RU" dirty="0">
              <a:latin typeface="+mj-lt"/>
            </a:endParaRPr>
          </a:p>
        </p:txBody>
      </p:sp>
    </p:spTree>
    <p:extLst>
      <p:ext uri="{BB962C8B-B14F-4D97-AF65-F5344CB8AC3E}">
        <p14:creationId xmlns:p14="http://schemas.microsoft.com/office/powerpoint/2010/main" val="730957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59B44B-69FA-4A42-B4D8-9CC268802C51}"/>
              </a:ext>
            </a:extLst>
          </p:cNvPr>
          <p:cNvSpPr>
            <a:spLocks noGrp="1"/>
          </p:cNvSpPr>
          <p:nvPr>
            <p:ph type="title"/>
          </p:nvPr>
        </p:nvSpPr>
        <p:spPr>
          <a:xfrm>
            <a:off x="1261871" y="365760"/>
            <a:ext cx="9990627" cy="774551"/>
          </a:xfrm>
        </p:spPr>
        <p:txBody>
          <a:bodyPr>
            <a:normAutofit fontScale="90000"/>
          </a:bodyPr>
          <a:lstStyle/>
          <a:p>
            <a:pPr algn="ctr"/>
            <a:r>
              <a:rPr lang="ru-RU" dirty="0"/>
              <a:t>По территориальной распространённости</a:t>
            </a:r>
          </a:p>
        </p:txBody>
      </p:sp>
      <p:sp>
        <p:nvSpPr>
          <p:cNvPr id="3" name="Объект 2">
            <a:extLst>
              <a:ext uri="{FF2B5EF4-FFF2-40B4-BE49-F238E27FC236}">
                <a16:creationId xmlns:a16="http://schemas.microsoft.com/office/drawing/2014/main" id="{DC2C42E6-1331-4309-8D45-38F78E518661}"/>
              </a:ext>
            </a:extLst>
          </p:cNvPr>
          <p:cNvSpPr>
            <a:spLocks noGrp="1"/>
          </p:cNvSpPr>
          <p:nvPr>
            <p:ph idx="1"/>
          </p:nvPr>
        </p:nvSpPr>
        <p:spPr>
          <a:xfrm>
            <a:off x="193114" y="1847385"/>
            <a:ext cx="5248129" cy="2656881"/>
          </a:xfrm>
        </p:spPr>
        <p:txBody>
          <a:bodyPr>
            <a:noAutofit/>
          </a:bodyPr>
          <a:lstStyle/>
          <a:p>
            <a:pPr marL="0" indent="0" algn="just">
              <a:buClrTx/>
              <a:buNone/>
            </a:pPr>
            <a:r>
              <a:rPr lang="ru-RU" i="1" dirty="0">
                <a:latin typeface="+mj-lt"/>
              </a:rPr>
              <a:t>PAN (</a:t>
            </a:r>
            <a:r>
              <a:rPr lang="ru-RU" i="1" dirty="0" err="1">
                <a:latin typeface="+mj-lt"/>
              </a:rPr>
              <a:t>Personal</a:t>
            </a:r>
            <a:r>
              <a:rPr lang="ru-RU" i="1" dirty="0">
                <a:latin typeface="+mj-lt"/>
              </a:rPr>
              <a:t> </a:t>
            </a:r>
            <a:r>
              <a:rPr lang="ru-RU" i="1" dirty="0" err="1">
                <a:latin typeface="+mj-lt"/>
              </a:rPr>
              <a:t>Area</a:t>
            </a:r>
            <a:r>
              <a:rPr lang="ru-RU" i="1" dirty="0">
                <a:latin typeface="+mj-lt"/>
              </a:rPr>
              <a:t> </a:t>
            </a:r>
            <a:r>
              <a:rPr lang="ru-RU" i="1" dirty="0" err="1">
                <a:latin typeface="+mj-lt"/>
              </a:rPr>
              <a:t>Network</a:t>
            </a:r>
            <a:r>
              <a:rPr lang="ru-RU" i="1" dirty="0">
                <a:latin typeface="+mj-lt"/>
              </a:rPr>
              <a:t>) </a:t>
            </a:r>
            <a:r>
              <a:rPr lang="en-US" i="1" dirty="0">
                <a:latin typeface="+mj-lt"/>
              </a:rPr>
              <a:t> - </a:t>
            </a:r>
            <a:r>
              <a:rPr lang="ru-RU" dirty="0">
                <a:latin typeface="+mj-lt"/>
              </a:rPr>
              <a:t>персональная сеть, предназначенная для взаимодействия различных устройств, принадлежащих одному владельцу.</a:t>
            </a:r>
          </a:p>
          <a:p>
            <a:pPr algn="just"/>
            <a:endParaRPr lang="ru-RU" dirty="0">
              <a:latin typeface="+mj-lt"/>
            </a:endParaRPr>
          </a:p>
        </p:txBody>
      </p:sp>
      <p:pic>
        <p:nvPicPr>
          <p:cNvPr id="4" name="Рисунок 3">
            <a:extLst>
              <a:ext uri="{FF2B5EF4-FFF2-40B4-BE49-F238E27FC236}">
                <a16:creationId xmlns:a16="http://schemas.microsoft.com/office/drawing/2014/main" id="{3A34302B-C54B-4FD8-B496-EBCA0492E670}"/>
              </a:ext>
            </a:extLst>
          </p:cNvPr>
          <p:cNvPicPr>
            <a:picLocks noChangeAspect="1"/>
          </p:cNvPicPr>
          <p:nvPr/>
        </p:nvPicPr>
        <p:blipFill>
          <a:blip r:embed="rId2"/>
          <a:stretch>
            <a:fillRect/>
          </a:stretch>
        </p:blipFill>
        <p:spPr>
          <a:xfrm>
            <a:off x="5882808" y="1366089"/>
            <a:ext cx="5973009" cy="4744112"/>
          </a:xfrm>
          <a:prstGeom prst="rect">
            <a:avLst/>
          </a:prstGeom>
        </p:spPr>
      </p:pic>
    </p:spTree>
    <p:extLst>
      <p:ext uri="{BB962C8B-B14F-4D97-AF65-F5344CB8AC3E}">
        <p14:creationId xmlns:p14="http://schemas.microsoft.com/office/powerpoint/2010/main" val="3730645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B0E2B1D-AF69-4F58-8365-02F2E28F1780}"/>
              </a:ext>
            </a:extLst>
          </p:cNvPr>
          <p:cNvSpPr>
            <a:spLocks noGrp="1"/>
          </p:cNvSpPr>
          <p:nvPr>
            <p:ph idx="1"/>
          </p:nvPr>
        </p:nvSpPr>
        <p:spPr>
          <a:xfrm>
            <a:off x="112889" y="909969"/>
            <a:ext cx="11966222" cy="1897492"/>
          </a:xfrm>
        </p:spPr>
        <p:txBody>
          <a:bodyPr>
            <a:noAutofit/>
          </a:bodyPr>
          <a:lstStyle/>
          <a:p>
            <a:pPr marL="0" indent="0" algn="just">
              <a:buClrTx/>
              <a:buNone/>
            </a:pPr>
            <a:r>
              <a:rPr lang="ru-RU" i="1" dirty="0">
                <a:latin typeface="+mj-lt"/>
              </a:rPr>
              <a:t>LAN (</a:t>
            </a:r>
            <a:r>
              <a:rPr lang="ru-RU" i="1" dirty="0" err="1">
                <a:latin typeface="+mj-lt"/>
              </a:rPr>
              <a:t>Local</a:t>
            </a:r>
            <a:r>
              <a:rPr lang="ru-RU" i="1" dirty="0">
                <a:latin typeface="+mj-lt"/>
              </a:rPr>
              <a:t> </a:t>
            </a:r>
            <a:r>
              <a:rPr lang="ru-RU" i="1" dirty="0" err="1">
                <a:latin typeface="+mj-lt"/>
              </a:rPr>
              <a:t>Area</a:t>
            </a:r>
            <a:r>
              <a:rPr lang="ru-RU" i="1" dirty="0">
                <a:latin typeface="+mj-lt"/>
              </a:rPr>
              <a:t> </a:t>
            </a:r>
            <a:r>
              <a:rPr lang="ru-RU" i="1" dirty="0" err="1">
                <a:latin typeface="+mj-lt"/>
              </a:rPr>
              <a:t>Network</a:t>
            </a:r>
            <a:r>
              <a:rPr lang="ru-RU" i="1" dirty="0">
                <a:latin typeface="+mj-lt"/>
              </a:rPr>
              <a:t>) </a:t>
            </a:r>
            <a:r>
              <a:rPr lang="ru-RU" dirty="0">
                <a:latin typeface="+mj-lt"/>
              </a:rPr>
              <a:t>— локальные сети, имеющие замкнутую инфраструктуру до выхода на поставщиков услуг. Термин «LAN» может описывать и маленькую офисную сеть, и сеть уровня большого завода, занимающего несколько сотен гектаров</a:t>
            </a:r>
            <a:r>
              <a:rPr lang="en-US" dirty="0">
                <a:latin typeface="+mj-lt"/>
              </a:rPr>
              <a:t>. </a:t>
            </a:r>
            <a:r>
              <a:rPr lang="ru-RU" dirty="0">
                <a:latin typeface="+mj-lt"/>
              </a:rPr>
              <a:t>Локальные сети являются сетями закрытого типа, доступ к ним разрешен только ограниченному кругу пользователей, для которых работа в такой сети непосредственно связана с их профессиональной деятельностью.</a:t>
            </a:r>
          </a:p>
          <a:p>
            <a:endParaRPr lang="ru-RU" dirty="0">
              <a:latin typeface="+mj-lt"/>
            </a:endParaRPr>
          </a:p>
        </p:txBody>
      </p:sp>
      <p:pic>
        <p:nvPicPr>
          <p:cNvPr id="4" name="Рисунок 3">
            <a:extLst>
              <a:ext uri="{FF2B5EF4-FFF2-40B4-BE49-F238E27FC236}">
                <a16:creationId xmlns:a16="http://schemas.microsoft.com/office/drawing/2014/main" id="{B98E5A63-8C81-4D91-8E9E-A9304DA2B0E9}"/>
              </a:ext>
            </a:extLst>
          </p:cNvPr>
          <p:cNvPicPr>
            <a:picLocks noChangeAspect="1"/>
          </p:cNvPicPr>
          <p:nvPr/>
        </p:nvPicPr>
        <p:blipFill>
          <a:blip r:embed="rId2"/>
          <a:stretch>
            <a:fillRect/>
          </a:stretch>
        </p:blipFill>
        <p:spPr>
          <a:xfrm>
            <a:off x="2136708" y="3715706"/>
            <a:ext cx="7918583" cy="3142294"/>
          </a:xfrm>
          <a:prstGeom prst="rect">
            <a:avLst/>
          </a:prstGeom>
        </p:spPr>
      </p:pic>
      <p:sp>
        <p:nvSpPr>
          <p:cNvPr id="5" name="Заголовок 1">
            <a:extLst>
              <a:ext uri="{FF2B5EF4-FFF2-40B4-BE49-F238E27FC236}">
                <a16:creationId xmlns:a16="http://schemas.microsoft.com/office/drawing/2014/main" id="{65D20C66-26EC-4DF8-8026-BA493956E2E1}"/>
              </a:ext>
            </a:extLst>
          </p:cNvPr>
          <p:cNvSpPr>
            <a:spLocks noGrp="1"/>
          </p:cNvSpPr>
          <p:nvPr>
            <p:ph type="title"/>
          </p:nvPr>
        </p:nvSpPr>
        <p:spPr>
          <a:xfrm>
            <a:off x="1284449" y="135418"/>
            <a:ext cx="9990627" cy="774551"/>
          </a:xfrm>
        </p:spPr>
        <p:txBody>
          <a:bodyPr>
            <a:normAutofit fontScale="90000"/>
          </a:bodyPr>
          <a:lstStyle/>
          <a:p>
            <a:r>
              <a:rPr lang="ru-RU" dirty="0"/>
              <a:t>По территориальной распространённости</a:t>
            </a:r>
          </a:p>
        </p:txBody>
      </p:sp>
    </p:spTree>
    <p:extLst>
      <p:ext uri="{BB962C8B-B14F-4D97-AF65-F5344CB8AC3E}">
        <p14:creationId xmlns:p14="http://schemas.microsoft.com/office/powerpoint/2010/main" val="1962040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7C05DFF-D820-46C2-9829-6939E1555E3A}"/>
              </a:ext>
            </a:extLst>
          </p:cNvPr>
          <p:cNvSpPr>
            <a:spLocks noGrp="1"/>
          </p:cNvSpPr>
          <p:nvPr>
            <p:ph idx="1"/>
          </p:nvPr>
        </p:nvSpPr>
        <p:spPr>
          <a:xfrm>
            <a:off x="0" y="1300766"/>
            <a:ext cx="12079111" cy="1155218"/>
          </a:xfrm>
        </p:spPr>
        <p:txBody>
          <a:bodyPr>
            <a:noAutofit/>
          </a:bodyPr>
          <a:lstStyle/>
          <a:p>
            <a:pPr marL="0" indent="0" algn="just">
              <a:buClrTx/>
              <a:buNone/>
            </a:pPr>
            <a:r>
              <a:rPr lang="ru-RU" i="1" dirty="0">
                <a:latin typeface="+mj-lt"/>
              </a:rPr>
              <a:t>MAN (</a:t>
            </a:r>
            <a:r>
              <a:rPr lang="ru-RU" i="1" dirty="0" err="1">
                <a:latin typeface="+mj-lt"/>
              </a:rPr>
              <a:t>Metropolitan</a:t>
            </a:r>
            <a:r>
              <a:rPr lang="ru-RU" i="1" dirty="0">
                <a:latin typeface="+mj-lt"/>
              </a:rPr>
              <a:t> </a:t>
            </a:r>
            <a:r>
              <a:rPr lang="ru-RU" i="1" dirty="0" err="1">
                <a:latin typeface="+mj-lt"/>
              </a:rPr>
              <a:t>Area</a:t>
            </a:r>
            <a:r>
              <a:rPr lang="ru-RU" i="1" dirty="0">
                <a:latin typeface="+mj-lt"/>
              </a:rPr>
              <a:t> </a:t>
            </a:r>
            <a:r>
              <a:rPr lang="ru-RU" i="1" dirty="0" err="1">
                <a:latin typeface="+mj-lt"/>
              </a:rPr>
              <a:t>Network</a:t>
            </a:r>
            <a:r>
              <a:rPr lang="ru-RU" i="1" dirty="0">
                <a:latin typeface="+mj-lt"/>
              </a:rPr>
              <a:t>) </a:t>
            </a:r>
            <a:r>
              <a:rPr lang="ru-RU" dirty="0">
                <a:latin typeface="+mj-lt"/>
              </a:rPr>
              <a:t>— городские сети между учреждениями в пределах одного или нескольких городов, связывающие много локальных вычислительных сетей.</a:t>
            </a:r>
          </a:p>
          <a:p>
            <a:endParaRPr lang="ru-RU" dirty="0">
              <a:latin typeface="+mj-lt"/>
            </a:endParaRPr>
          </a:p>
        </p:txBody>
      </p:sp>
      <p:sp>
        <p:nvSpPr>
          <p:cNvPr id="4" name="Заголовок 1">
            <a:extLst>
              <a:ext uri="{FF2B5EF4-FFF2-40B4-BE49-F238E27FC236}">
                <a16:creationId xmlns:a16="http://schemas.microsoft.com/office/drawing/2014/main" id="{78C548CD-7789-4862-9FA9-EAB14E6CD4E4}"/>
              </a:ext>
            </a:extLst>
          </p:cNvPr>
          <p:cNvSpPr>
            <a:spLocks noGrp="1"/>
          </p:cNvSpPr>
          <p:nvPr>
            <p:ph type="title"/>
          </p:nvPr>
        </p:nvSpPr>
        <p:spPr>
          <a:xfrm>
            <a:off x="1283904" y="364491"/>
            <a:ext cx="10022708" cy="785943"/>
          </a:xfrm>
        </p:spPr>
        <p:txBody>
          <a:bodyPr>
            <a:normAutofit fontScale="90000"/>
          </a:bodyPr>
          <a:lstStyle/>
          <a:p>
            <a:r>
              <a:rPr lang="ru-RU" dirty="0"/>
              <a:t>По территориальной распространённости</a:t>
            </a:r>
          </a:p>
        </p:txBody>
      </p:sp>
      <p:pic>
        <p:nvPicPr>
          <p:cNvPr id="5" name="Рисунок 4">
            <a:extLst>
              <a:ext uri="{FF2B5EF4-FFF2-40B4-BE49-F238E27FC236}">
                <a16:creationId xmlns:a16="http://schemas.microsoft.com/office/drawing/2014/main" id="{79F24431-A54C-4556-8A86-4F7488C8FC6B}"/>
              </a:ext>
            </a:extLst>
          </p:cNvPr>
          <p:cNvPicPr>
            <a:picLocks noChangeAspect="1"/>
          </p:cNvPicPr>
          <p:nvPr/>
        </p:nvPicPr>
        <p:blipFill>
          <a:blip r:embed="rId2"/>
          <a:stretch>
            <a:fillRect/>
          </a:stretch>
        </p:blipFill>
        <p:spPr>
          <a:xfrm>
            <a:off x="2258227" y="2455984"/>
            <a:ext cx="7675546" cy="4058406"/>
          </a:xfrm>
          <a:prstGeom prst="rect">
            <a:avLst/>
          </a:prstGeom>
        </p:spPr>
      </p:pic>
    </p:spTree>
    <p:extLst>
      <p:ext uri="{BB962C8B-B14F-4D97-AF65-F5344CB8AC3E}">
        <p14:creationId xmlns:p14="http://schemas.microsoft.com/office/powerpoint/2010/main" val="2483052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F77BBFF-94AD-476E-AD76-6E24B7C00315}"/>
              </a:ext>
            </a:extLst>
          </p:cNvPr>
          <p:cNvSpPr>
            <a:spLocks noGrp="1"/>
          </p:cNvSpPr>
          <p:nvPr>
            <p:ph idx="1"/>
          </p:nvPr>
        </p:nvSpPr>
        <p:spPr>
          <a:xfrm>
            <a:off x="135468" y="885365"/>
            <a:ext cx="12056532" cy="2543635"/>
          </a:xfrm>
        </p:spPr>
        <p:txBody>
          <a:bodyPr>
            <a:noAutofit/>
          </a:bodyPr>
          <a:lstStyle/>
          <a:p>
            <a:pPr marL="0" indent="0" algn="just">
              <a:buNone/>
            </a:pPr>
            <a:r>
              <a:rPr lang="ru-RU" i="1" dirty="0">
                <a:latin typeface="+mj-lt"/>
              </a:rPr>
              <a:t>WAN (</a:t>
            </a:r>
            <a:r>
              <a:rPr lang="ru-RU" i="1" dirty="0" err="1">
                <a:latin typeface="+mj-lt"/>
              </a:rPr>
              <a:t>Wide</a:t>
            </a:r>
            <a:r>
              <a:rPr lang="ru-RU" i="1" dirty="0">
                <a:latin typeface="+mj-lt"/>
              </a:rPr>
              <a:t> </a:t>
            </a:r>
            <a:r>
              <a:rPr lang="ru-RU" i="1" dirty="0" err="1">
                <a:latin typeface="+mj-lt"/>
              </a:rPr>
              <a:t>Area</a:t>
            </a:r>
            <a:r>
              <a:rPr lang="ru-RU" i="1" dirty="0">
                <a:latin typeface="+mj-lt"/>
              </a:rPr>
              <a:t> </a:t>
            </a:r>
            <a:r>
              <a:rPr lang="ru-RU" i="1" dirty="0" err="1">
                <a:latin typeface="+mj-lt"/>
              </a:rPr>
              <a:t>Network</a:t>
            </a:r>
            <a:r>
              <a:rPr lang="ru-RU" i="1" dirty="0">
                <a:latin typeface="+mj-lt"/>
              </a:rPr>
              <a:t>)</a:t>
            </a:r>
            <a:r>
              <a:rPr lang="ru-RU" dirty="0">
                <a:latin typeface="+mj-lt"/>
              </a:rPr>
              <a:t> — глобальная сеть, покрывающая большие географические регионы, включающие в себя как локальные сети, так и прочие телекоммуникационные сети и устройства. Пример WAN — сети с коммутацией пакетов (</a:t>
            </a:r>
            <a:r>
              <a:rPr lang="ru-RU" dirty="0" err="1">
                <a:latin typeface="+mj-lt"/>
              </a:rPr>
              <a:t>Frame</a:t>
            </a:r>
            <a:r>
              <a:rPr lang="ru-RU" dirty="0">
                <a:latin typeface="+mj-lt"/>
              </a:rPr>
              <a:t> </a:t>
            </a:r>
            <a:r>
              <a:rPr lang="ru-RU" dirty="0" err="1">
                <a:latin typeface="+mj-lt"/>
              </a:rPr>
              <a:t>relay</a:t>
            </a:r>
            <a:r>
              <a:rPr lang="ru-RU" dirty="0">
                <a:latin typeface="+mj-lt"/>
              </a:rPr>
              <a:t>), через которую могут «разговаривать» между собой различные компьютерные сети. Глобальные сети являются открытыми и ориентированы на обслуживание любых пользователей.</a:t>
            </a:r>
          </a:p>
        </p:txBody>
      </p:sp>
      <p:sp>
        <p:nvSpPr>
          <p:cNvPr id="4" name="Заголовок 1">
            <a:extLst>
              <a:ext uri="{FF2B5EF4-FFF2-40B4-BE49-F238E27FC236}">
                <a16:creationId xmlns:a16="http://schemas.microsoft.com/office/drawing/2014/main" id="{06CB9035-81A2-4436-B063-D05BFA8815BA}"/>
              </a:ext>
            </a:extLst>
          </p:cNvPr>
          <p:cNvSpPr>
            <a:spLocks noGrp="1"/>
          </p:cNvSpPr>
          <p:nvPr>
            <p:ph type="title"/>
          </p:nvPr>
        </p:nvSpPr>
        <p:spPr>
          <a:xfrm>
            <a:off x="1475815" y="99422"/>
            <a:ext cx="10022708" cy="785943"/>
          </a:xfrm>
        </p:spPr>
        <p:txBody>
          <a:bodyPr>
            <a:normAutofit fontScale="90000"/>
          </a:bodyPr>
          <a:lstStyle/>
          <a:p>
            <a:r>
              <a:rPr lang="ru-RU" dirty="0"/>
              <a:t>По территориальной распространённости</a:t>
            </a:r>
          </a:p>
        </p:txBody>
      </p:sp>
      <p:pic>
        <p:nvPicPr>
          <p:cNvPr id="5" name="Рисунок 4">
            <a:extLst>
              <a:ext uri="{FF2B5EF4-FFF2-40B4-BE49-F238E27FC236}">
                <a16:creationId xmlns:a16="http://schemas.microsoft.com/office/drawing/2014/main" id="{941CADA1-66F4-4566-8001-4B0CCD64940C}"/>
              </a:ext>
            </a:extLst>
          </p:cNvPr>
          <p:cNvPicPr>
            <a:picLocks noChangeAspect="1"/>
          </p:cNvPicPr>
          <p:nvPr/>
        </p:nvPicPr>
        <p:blipFill>
          <a:blip r:embed="rId2"/>
          <a:stretch>
            <a:fillRect/>
          </a:stretch>
        </p:blipFill>
        <p:spPr>
          <a:xfrm>
            <a:off x="3141822" y="3347171"/>
            <a:ext cx="5908355" cy="3510829"/>
          </a:xfrm>
          <a:prstGeom prst="rect">
            <a:avLst/>
          </a:prstGeom>
        </p:spPr>
      </p:pic>
    </p:spTree>
    <p:extLst>
      <p:ext uri="{BB962C8B-B14F-4D97-AF65-F5344CB8AC3E}">
        <p14:creationId xmlns:p14="http://schemas.microsoft.com/office/powerpoint/2010/main" val="4160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462ACF-41FD-4FD4-B2F6-D5CDBEEA28B1}"/>
              </a:ext>
            </a:extLst>
          </p:cNvPr>
          <p:cNvSpPr>
            <a:spLocks noGrp="1"/>
          </p:cNvSpPr>
          <p:nvPr>
            <p:ph type="title"/>
          </p:nvPr>
        </p:nvSpPr>
        <p:spPr>
          <a:xfrm>
            <a:off x="1249680" y="121062"/>
            <a:ext cx="9692640" cy="793339"/>
          </a:xfrm>
        </p:spPr>
        <p:txBody>
          <a:bodyPr/>
          <a:lstStyle/>
          <a:p>
            <a:pPr algn="ctr"/>
            <a:r>
              <a:rPr lang="ru-RU" dirty="0"/>
              <a:t>По архитектуре</a:t>
            </a:r>
          </a:p>
        </p:txBody>
      </p:sp>
      <p:sp>
        <p:nvSpPr>
          <p:cNvPr id="3" name="Объект 2">
            <a:extLst>
              <a:ext uri="{FF2B5EF4-FFF2-40B4-BE49-F238E27FC236}">
                <a16:creationId xmlns:a16="http://schemas.microsoft.com/office/drawing/2014/main" id="{2944E121-88A8-46A8-8F04-584362A60C69}"/>
              </a:ext>
            </a:extLst>
          </p:cNvPr>
          <p:cNvSpPr>
            <a:spLocks noGrp="1"/>
          </p:cNvSpPr>
          <p:nvPr>
            <p:ph idx="1"/>
          </p:nvPr>
        </p:nvSpPr>
        <p:spPr>
          <a:xfrm>
            <a:off x="939996" y="1014429"/>
            <a:ext cx="5018468" cy="2249294"/>
          </a:xfrm>
        </p:spPr>
        <p:txBody>
          <a:bodyPr>
            <a:normAutofit/>
          </a:bodyPr>
          <a:lstStyle/>
          <a:p>
            <a:pPr marL="0" indent="0" algn="just">
              <a:buClrTx/>
              <a:buNone/>
            </a:pPr>
            <a:r>
              <a:rPr lang="ru-RU" i="1" dirty="0">
                <a:latin typeface="+mj-lt"/>
              </a:rPr>
              <a:t>Одноранговая сеть </a:t>
            </a:r>
            <a:r>
              <a:rPr lang="ru-RU" dirty="0">
                <a:latin typeface="+mj-lt"/>
              </a:rPr>
              <a:t>– это сеть в котором все компьютеры равноправны.</a:t>
            </a:r>
          </a:p>
          <a:p>
            <a:pPr algn="just">
              <a:buClrTx/>
            </a:pPr>
            <a:endParaRPr lang="ru-RU" dirty="0">
              <a:latin typeface="+mj-lt"/>
            </a:endParaRPr>
          </a:p>
        </p:txBody>
      </p:sp>
      <p:pic>
        <p:nvPicPr>
          <p:cNvPr id="2050" name="Picture 2" descr="https://upload.wikimedia.org/wikipedia/commons/thumb/3/3f/P2P-network.svg/1024px-P2P-network.svg.png">
            <a:extLst>
              <a:ext uri="{FF2B5EF4-FFF2-40B4-BE49-F238E27FC236}">
                <a16:creationId xmlns:a16="http://schemas.microsoft.com/office/drawing/2014/main" id="{EFEDC1FB-65DB-4525-BE95-5A6C6D2C03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914" y="2513528"/>
            <a:ext cx="4820992" cy="49812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upload.wikimedia.org/wikipedia/commons/thumb/f/fb/Server-based-network.svg/1024px-Server-based-network.svg.png">
            <a:extLst>
              <a:ext uri="{FF2B5EF4-FFF2-40B4-BE49-F238E27FC236}">
                <a16:creationId xmlns:a16="http://schemas.microsoft.com/office/drawing/2014/main" id="{0752DE15-26E8-4156-ADE3-5D7EB340BC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0551" y="3133400"/>
            <a:ext cx="4353635" cy="4498375"/>
          </a:xfrm>
          <a:prstGeom prst="rect">
            <a:avLst/>
          </a:prstGeom>
          <a:noFill/>
          <a:extLst>
            <a:ext uri="{909E8E84-426E-40DD-AFC4-6F175D3DCCD1}">
              <a14:hiddenFill xmlns:a14="http://schemas.microsoft.com/office/drawing/2010/main">
                <a:solidFill>
                  <a:srgbClr val="FFFFFF"/>
                </a:solidFill>
              </a14:hiddenFill>
            </a:ext>
          </a:extLst>
        </p:spPr>
      </p:pic>
      <p:sp>
        <p:nvSpPr>
          <p:cNvPr id="6" name="Объект 2">
            <a:extLst>
              <a:ext uri="{FF2B5EF4-FFF2-40B4-BE49-F238E27FC236}">
                <a16:creationId xmlns:a16="http://schemas.microsoft.com/office/drawing/2014/main" id="{9844D061-1DA0-4F42-ADB7-177ACB490539}"/>
              </a:ext>
            </a:extLst>
          </p:cNvPr>
          <p:cNvSpPr txBox="1">
            <a:spLocks/>
          </p:cNvSpPr>
          <p:nvPr/>
        </p:nvSpPr>
        <p:spPr>
          <a:xfrm>
            <a:off x="6233538" y="1014429"/>
            <a:ext cx="5800418" cy="299819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ClrTx/>
              <a:buNone/>
            </a:pPr>
            <a:r>
              <a:rPr lang="ru-RU" sz="2800" i="1" dirty="0">
                <a:latin typeface="+mj-lt"/>
              </a:rPr>
              <a:t>Клиент-серверная архитектура </a:t>
            </a:r>
            <a:r>
              <a:rPr lang="ru-RU" sz="2800" dirty="0">
                <a:latin typeface="+mj-lt"/>
              </a:rPr>
              <a:t>– архитектура при которой в сеть должно быть объединено много пользователей и возможностей одноранговой сети может не хватить. Тогда в сеть включается специализированный компьютер – сервер.</a:t>
            </a:r>
          </a:p>
          <a:p>
            <a:pPr algn="just">
              <a:buClrTx/>
            </a:pPr>
            <a:endParaRPr lang="ru-RU" sz="2800" dirty="0">
              <a:latin typeface="+mj-lt"/>
            </a:endParaRPr>
          </a:p>
        </p:txBody>
      </p:sp>
    </p:spTree>
    <p:extLst>
      <p:ext uri="{BB962C8B-B14F-4D97-AF65-F5344CB8AC3E}">
        <p14:creationId xmlns:p14="http://schemas.microsoft.com/office/powerpoint/2010/main" val="4039119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2ED693-F87A-4392-931D-0B616433D236}"/>
              </a:ext>
            </a:extLst>
          </p:cNvPr>
          <p:cNvSpPr>
            <a:spLocks noGrp="1"/>
          </p:cNvSpPr>
          <p:nvPr>
            <p:ph type="title"/>
          </p:nvPr>
        </p:nvSpPr>
        <p:spPr>
          <a:xfrm>
            <a:off x="372532" y="106116"/>
            <a:ext cx="11616267" cy="853440"/>
          </a:xfrm>
        </p:spPr>
        <p:txBody>
          <a:bodyPr>
            <a:normAutofit fontScale="90000"/>
          </a:bodyPr>
          <a:lstStyle/>
          <a:p>
            <a:pPr algn="ctr"/>
            <a:r>
              <a:rPr lang="ru-RU" dirty="0"/>
              <a:t>Преимущества и недостатки одноранговых сетей</a:t>
            </a:r>
            <a:endParaRPr lang="ru-BY" dirty="0"/>
          </a:p>
        </p:txBody>
      </p:sp>
      <p:sp>
        <p:nvSpPr>
          <p:cNvPr id="3" name="Объект 2">
            <a:extLst>
              <a:ext uri="{FF2B5EF4-FFF2-40B4-BE49-F238E27FC236}">
                <a16:creationId xmlns:a16="http://schemas.microsoft.com/office/drawing/2014/main" id="{F2D46689-5EAF-42D8-8B5F-AB193DB4D2E2}"/>
              </a:ext>
            </a:extLst>
          </p:cNvPr>
          <p:cNvSpPr>
            <a:spLocks noGrp="1"/>
          </p:cNvSpPr>
          <p:nvPr>
            <p:ph idx="1"/>
          </p:nvPr>
        </p:nvSpPr>
        <p:spPr>
          <a:xfrm>
            <a:off x="372532" y="1050344"/>
            <a:ext cx="11514668" cy="5406900"/>
          </a:xfrm>
        </p:spPr>
        <p:txBody>
          <a:bodyPr>
            <a:normAutofit/>
          </a:bodyPr>
          <a:lstStyle/>
          <a:p>
            <a:pPr marL="0" indent="0" algn="just">
              <a:buNone/>
            </a:pPr>
            <a:r>
              <a:rPr lang="ru-RU" dirty="0">
                <a:latin typeface="+mj-lt"/>
              </a:rPr>
              <a:t>+ высокая гибкость: в зависимости от конкретной задачи сеть может использоваться очень активно, либо совсем не использоваться;</a:t>
            </a:r>
          </a:p>
          <a:p>
            <a:pPr marL="0" indent="0" algn="just">
              <a:buNone/>
            </a:pPr>
            <a:r>
              <a:rPr lang="ru-RU" dirty="0">
                <a:latin typeface="+mj-lt"/>
              </a:rPr>
              <a:t>+ простота установки;</a:t>
            </a:r>
          </a:p>
          <a:p>
            <a:pPr marL="0" indent="0" algn="just">
              <a:buNone/>
            </a:pPr>
            <a:r>
              <a:rPr lang="ru-RU" dirty="0">
                <a:latin typeface="+mj-lt"/>
              </a:rPr>
              <a:t>+ нет необходимости в системном администрировании, пользователи могут сами управлять своими ресурсами.</a:t>
            </a:r>
            <a:br>
              <a:rPr lang="ru-RU" dirty="0">
                <a:latin typeface="+mj-lt"/>
              </a:rPr>
            </a:br>
            <a:br>
              <a:rPr lang="ru-RU" dirty="0">
                <a:latin typeface="+mj-lt"/>
              </a:rPr>
            </a:br>
            <a:r>
              <a:rPr lang="ru-RU" dirty="0">
                <a:latin typeface="+mj-lt"/>
              </a:rPr>
              <a:t>- слабая система контроля и протоколирования работы сети;</a:t>
            </a:r>
          </a:p>
          <a:p>
            <a:pPr algn="just">
              <a:buClrTx/>
              <a:buFontTx/>
              <a:buChar char="-"/>
            </a:pPr>
            <a:r>
              <a:rPr lang="ru-RU" dirty="0">
                <a:latin typeface="+mj-lt"/>
              </a:rPr>
              <a:t>трудности с резервным копированием распределенной информации;</a:t>
            </a:r>
          </a:p>
          <a:p>
            <a:pPr algn="just">
              <a:buClrTx/>
              <a:buFontTx/>
              <a:buChar char="-"/>
            </a:pPr>
            <a:r>
              <a:rPr lang="ru-RU" dirty="0">
                <a:latin typeface="+mj-lt"/>
              </a:rPr>
              <a:t>выход из строя любого компьютера-сервера приводит к потере части общей информации;</a:t>
            </a:r>
          </a:p>
          <a:p>
            <a:pPr algn="just">
              <a:buClrTx/>
              <a:buFontTx/>
              <a:buChar char="-"/>
            </a:pPr>
            <a:r>
              <a:rPr lang="ru-RU" dirty="0">
                <a:latin typeface="+mj-lt"/>
              </a:rPr>
              <a:t>скорость передачи информации по одноранговой сети часто оказывается недостаточной.</a:t>
            </a:r>
            <a:endParaRPr lang="ru-BY" dirty="0">
              <a:latin typeface="+mj-lt"/>
            </a:endParaRPr>
          </a:p>
        </p:txBody>
      </p:sp>
    </p:spTree>
    <p:extLst>
      <p:ext uri="{BB962C8B-B14F-4D97-AF65-F5344CB8AC3E}">
        <p14:creationId xmlns:p14="http://schemas.microsoft.com/office/powerpoint/2010/main" val="1353382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9C60E5-66D3-49A3-91A6-2A6F89F83858}"/>
              </a:ext>
            </a:extLst>
          </p:cNvPr>
          <p:cNvSpPr>
            <a:spLocks noGrp="1"/>
          </p:cNvSpPr>
          <p:nvPr>
            <p:ph type="title"/>
          </p:nvPr>
        </p:nvSpPr>
        <p:spPr>
          <a:xfrm>
            <a:off x="361244" y="202197"/>
            <a:ext cx="11469511" cy="1282736"/>
          </a:xfrm>
        </p:spPr>
        <p:txBody>
          <a:bodyPr>
            <a:normAutofit fontScale="90000"/>
          </a:bodyPr>
          <a:lstStyle/>
          <a:p>
            <a:pPr algn="ctr"/>
            <a:r>
              <a:rPr lang="ru-RU" dirty="0"/>
              <a:t>Преимущества и недостатки клиент-серверной архитектуры</a:t>
            </a:r>
            <a:endParaRPr lang="ru-BY" dirty="0"/>
          </a:p>
        </p:txBody>
      </p:sp>
      <p:sp>
        <p:nvSpPr>
          <p:cNvPr id="3" name="Объект 2">
            <a:extLst>
              <a:ext uri="{FF2B5EF4-FFF2-40B4-BE49-F238E27FC236}">
                <a16:creationId xmlns:a16="http://schemas.microsoft.com/office/drawing/2014/main" id="{6DF7C4B5-6F6B-44EA-81CF-C21ACAD09E91}"/>
              </a:ext>
            </a:extLst>
          </p:cNvPr>
          <p:cNvSpPr>
            <a:spLocks noGrp="1"/>
          </p:cNvSpPr>
          <p:nvPr>
            <p:ph idx="1"/>
          </p:nvPr>
        </p:nvSpPr>
        <p:spPr>
          <a:xfrm>
            <a:off x="361244" y="1605727"/>
            <a:ext cx="11684000" cy="5050076"/>
          </a:xfrm>
        </p:spPr>
        <p:txBody>
          <a:bodyPr>
            <a:normAutofit/>
          </a:bodyPr>
          <a:lstStyle/>
          <a:p>
            <a:pPr marL="0" indent="0" algn="just">
              <a:buNone/>
            </a:pPr>
            <a:r>
              <a:rPr lang="ru-RU" dirty="0">
                <a:latin typeface="+mj-lt"/>
              </a:rPr>
              <a:t>+ надежность, если сервер действительно очень надежен. В противном случае любой отказ сервера приводит к полному параличу сети в отличие от ситуации с одноранговой сетью, где отказ одного из компьютеров не приводит к отказу всей сети;</a:t>
            </a:r>
          </a:p>
          <a:p>
            <a:pPr marL="0" indent="0" algn="just">
              <a:buNone/>
            </a:pPr>
            <a:r>
              <a:rPr lang="ru-RU" dirty="0">
                <a:latin typeface="+mj-lt"/>
              </a:rPr>
              <a:t>+ высокая скорость обмена.</a:t>
            </a:r>
          </a:p>
          <a:p>
            <a:pPr algn="just">
              <a:buFontTx/>
              <a:buChar char="-"/>
            </a:pPr>
            <a:r>
              <a:rPr lang="ru-RU" dirty="0">
                <a:latin typeface="+mj-lt"/>
              </a:rPr>
              <a:t>громоздкость в случае небольшого количества компьютеров, зависимость всех компьютеров-клиентов от сервера, более высокая стоимость сети вследствие использования дорогого сервера.</a:t>
            </a:r>
          </a:p>
          <a:p>
            <a:pPr marL="0" indent="0" algn="just">
              <a:buNone/>
            </a:pPr>
            <a:br>
              <a:rPr lang="ru-RU" dirty="0">
                <a:latin typeface="+mj-lt"/>
              </a:rPr>
            </a:br>
            <a:endParaRPr lang="ru-BY" dirty="0">
              <a:latin typeface="+mj-lt"/>
            </a:endParaRPr>
          </a:p>
        </p:txBody>
      </p:sp>
    </p:spTree>
    <p:extLst>
      <p:ext uri="{BB962C8B-B14F-4D97-AF65-F5344CB8AC3E}">
        <p14:creationId xmlns:p14="http://schemas.microsoft.com/office/powerpoint/2010/main" val="217803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CFB624-994F-4D74-8FA3-A5E8E65CF558}"/>
              </a:ext>
            </a:extLst>
          </p:cNvPr>
          <p:cNvSpPr>
            <a:spLocks noGrp="1"/>
          </p:cNvSpPr>
          <p:nvPr>
            <p:ph type="title"/>
          </p:nvPr>
        </p:nvSpPr>
        <p:spPr>
          <a:xfrm>
            <a:off x="0" y="132736"/>
            <a:ext cx="11875911" cy="1075863"/>
          </a:xfrm>
        </p:spPr>
        <p:txBody>
          <a:bodyPr>
            <a:normAutofit fontScale="90000"/>
          </a:bodyPr>
          <a:lstStyle/>
          <a:p>
            <a:pPr algn="ctr"/>
            <a:r>
              <a:rPr lang="ru-RU" dirty="0"/>
              <a:t>Аппаратное и программное обеспечение сетей и защита информации</a:t>
            </a:r>
          </a:p>
        </p:txBody>
      </p:sp>
      <p:sp>
        <p:nvSpPr>
          <p:cNvPr id="3" name="Объект 2">
            <a:extLst>
              <a:ext uri="{FF2B5EF4-FFF2-40B4-BE49-F238E27FC236}">
                <a16:creationId xmlns:a16="http://schemas.microsoft.com/office/drawing/2014/main" id="{075F725F-B951-4605-9393-4795A38BF2D3}"/>
              </a:ext>
            </a:extLst>
          </p:cNvPr>
          <p:cNvSpPr>
            <a:spLocks noGrp="1"/>
          </p:cNvSpPr>
          <p:nvPr>
            <p:ph idx="1"/>
          </p:nvPr>
        </p:nvSpPr>
        <p:spPr>
          <a:xfrm>
            <a:off x="0" y="1295475"/>
            <a:ext cx="12191999" cy="5429789"/>
          </a:xfrm>
        </p:spPr>
        <p:txBody>
          <a:bodyPr>
            <a:normAutofit/>
          </a:bodyPr>
          <a:lstStyle/>
          <a:p>
            <a:pPr marL="0" indent="0" algn="just">
              <a:buNone/>
            </a:pPr>
            <a:r>
              <a:rPr lang="ru-RU" sz="3200" dirty="0">
                <a:latin typeface="+mj-lt"/>
              </a:rPr>
              <a:t>Лекционный курс – 48 ч (24 лекции)</a:t>
            </a:r>
          </a:p>
          <a:p>
            <a:pPr marL="0" indent="0" algn="just">
              <a:buNone/>
            </a:pPr>
            <a:r>
              <a:rPr lang="ru-RU" sz="3200" dirty="0">
                <a:latin typeface="+mj-lt"/>
              </a:rPr>
              <a:t>Лабораторные работы – 32 ч (9 лабораторных работ)</a:t>
            </a:r>
          </a:p>
          <a:p>
            <a:pPr marL="0" indent="0" algn="just">
              <a:buNone/>
            </a:pPr>
            <a:r>
              <a:rPr lang="ru-RU" sz="3200" dirty="0">
                <a:latin typeface="+mj-lt"/>
              </a:rPr>
              <a:t>Отчетность – экзамен</a:t>
            </a:r>
          </a:p>
          <a:p>
            <a:pPr marL="0" indent="0" algn="ctr">
              <a:buNone/>
            </a:pPr>
            <a:r>
              <a:rPr lang="ru-RU" sz="3200" b="1" dirty="0">
                <a:latin typeface="+mj-lt"/>
              </a:rPr>
              <a:t>Итоговая оценка </a:t>
            </a:r>
            <a:r>
              <a:rPr lang="ru-RU" sz="3200" dirty="0">
                <a:latin typeface="+mj-lt"/>
              </a:rPr>
              <a:t>= (Лаб. 1-4)*0,15 + (Лаб. 5-9)*0,15 + УСР*0,3 + Экзамен*0,4</a:t>
            </a:r>
          </a:p>
          <a:p>
            <a:pPr marL="0" indent="0" algn="ctr">
              <a:buNone/>
            </a:pPr>
            <a:r>
              <a:rPr lang="ru-RU" sz="3200" dirty="0">
                <a:latin typeface="+mj-lt"/>
              </a:rPr>
              <a:t>Для </a:t>
            </a:r>
            <a:r>
              <a:rPr lang="ru-RU" sz="3200" b="1" dirty="0">
                <a:latin typeface="+mj-lt"/>
              </a:rPr>
              <a:t>допуска к экзамену </a:t>
            </a:r>
            <a:r>
              <a:rPr lang="ru-RU" sz="3200" dirty="0">
                <a:latin typeface="+mj-lt"/>
              </a:rPr>
              <a:t>необходимо </a:t>
            </a:r>
            <a:r>
              <a:rPr lang="ru-RU" sz="3200" b="1" dirty="0">
                <a:latin typeface="+mj-lt"/>
              </a:rPr>
              <a:t>сдать 1-3 и 5-7 лабораторные работы</a:t>
            </a:r>
          </a:p>
          <a:p>
            <a:pPr marL="0" indent="0" algn="ctr">
              <a:buNone/>
            </a:pPr>
            <a:r>
              <a:rPr lang="ru-RU" sz="3200" b="1" dirty="0">
                <a:latin typeface="+mj-lt"/>
              </a:rPr>
              <a:t>При не сдачи УСР оценка -10 (минус десять)</a:t>
            </a:r>
          </a:p>
        </p:txBody>
      </p:sp>
    </p:spTree>
    <p:extLst>
      <p:ext uri="{BB962C8B-B14F-4D97-AF65-F5344CB8AC3E}">
        <p14:creationId xmlns:p14="http://schemas.microsoft.com/office/powerpoint/2010/main" val="3916375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32C256-5891-4534-BEF6-7A86D287A3C6}"/>
              </a:ext>
            </a:extLst>
          </p:cNvPr>
          <p:cNvSpPr>
            <a:spLocks noGrp="1"/>
          </p:cNvSpPr>
          <p:nvPr>
            <p:ph type="title"/>
          </p:nvPr>
        </p:nvSpPr>
        <p:spPr>
          <a:xfrm>
            <a:off x="1860183" y="207715"/>
            <a:ext cx="9692640" cy="767581"/>
          </a:xfrm>
        </p:spPr>
        <p:txBody>
          <a:bodyPr/>
          <a:lstStyle/>
          <a:p>
            <a:r>
              <a:rPr lang="ru-RU" dirty="0"/>
              <a:t>По функциональному назначению</a:t>
            </a:r>
          </a:p>
        </p:txBody>
      </p:sp>
      <p:sp>
        <p:nvSpPr>
          <p:cNvPr id="3" name="Объект 2">
            <a:extLst>
              <a:ext uri="{FF2B5EF4-FFF2-40B4-BE49-F238E27FC236}">
                <a16:creationId xmlns:a16="http://schemas.microsoft.com/office/drawing/2014/main" id="{A10F1011-2E89-4714-AD0B-F18E2D548F60}"/>
              </a:ext>
            </a:extLst>
          </p:cNvPr>
          <p:cNvSpPr>
            <a:spLocks noGrp="1"/>
          </p:cNvSpPr>
          <p:nvPr>
            <p:ph idx="1"/>
          </p:nvPr>
        </p:nvSpPr>
        <p:spPr/>
        <p:txBody>
          <a:bodyPr>
            <a:normAutofit/>
          </a:bodyPr>
          <a:lstStyle/>
          <a:p>
            <a:r>
              <a:rPr lang="ru-RU" sz="2400" dirty="0">
                <a:latin typeface="+mj-lt"/>
              </a:rPr>
              <a:t>Сети хранения данных;</a:t>
            </a:r>
          </a:p>
          <a:p>
            <a:r>
              <a:rPr lang="ru-RU" sz="2400" dirty="0">
                <a:latin typeface="+mj-lt"/>
              </a:rPr>
              <a:t>Серверные фермы;</a:t>
            </a:r>
          </a:p>
          <a:p>
            <a:r>
              <a:rPr lang="ru-RU" sz="2400" dirty="0">
                <a:latin typeface="+mj-lt"/>
              </a:rPr>
              <a:t>Сети управления процессом;</a:t>
            </a:r>
          </a:p>
          <a:p>
            <a:r>
              <a:rPr lang="ru-RU" sz="2400" dirty="0">
                <a:latin typeface="+mj-lt"/>
              </a:rPr>
              <a:t>Сети SOHO, домовые сети.</a:t>
            </a:r>
          </a:p>
        </p:txBody>
      </p:sp>
    </p:spTree>
    <p:extLst>
      <p:ext uri="{BB962C8B-B14F-4D97-AF65-F5344CB8AC3E}">
        <p14:creationId xmlns:p14="http://schemas.microsoft.com/office/powerpoint/2010/main" val="2041230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6ACFBA-CAAF-4ED4-AF9C-6C91F35080DE}"/>
              </a:ext>
            </a:extLst>
          </p:cNvPr>
          <p:cNvSpPr>
            <a:spLocks noGrp="1"/>
          </p:cNvSpPr>
          <p:nvPr>
            <p:ph type="title"/>
          </p:nvPr>
        </p:nvSpPr>
        <p:spPr>
          <a:xfrm>
            <a:off x="1354334" y="139983"/>
            <a:ext cx="9712734" cy="756030"/>
          </a:xfrm>
        </p:spPr>
        <p:txBody>
          <a:bodyPr/>
          <a:lstStyle/>
          <a:p>
            <a:pPr algn="ctr"/>
            <a:r>
              <a:rPr lang="ru-RU" dirty="0"/>
              <a:t>Топология сетей</a:t>
            </a:r>
            <a:endParaRPr lang="ru-BY" dirty="0"/>
          </a:p>
        </p:txBody>
      </p:sp>
      <p:sp>
        <p:nvSpPr>
          <p:cNvPr id="3" name="Объект 2">
            <a:extLst>
              <a:ext uri="{FF2B5EF4-FFF2-40B4-BE49-F238E27FC236}">
                <a16:creationId xmlns:a16="http://schemas.microsoft.com/office/drawing/2014/main" id="{483F8C01-CB59-4DEB-AC5E-5F360CB94F70}"/>
              </a:ext>
            </a:extLst>
          </p:cNvPr>
          <p:cNvSpPr>
            <a:spLocks noGrp="1"/>
          </p:cNvSpPr>
          <p:nvPr>
            <p:ph idx="1"/>
          </p:nvPr>
        </p:nvSpPr>
        <p:spPr>
          <a:xfrm>
            <a:off x="293512" y="1045941"/>
            <a:ext cx="11796888" cy="5672076"/>
          </a:xfrm>
        </p:spPr>
        <p:txBody>
          <a:bodyPr>
            <a:normAutofit/>
          </a:bodyPr>
          <a:lstStyle/>
          <a:p>
            <a:pPr marL="0" indent="0" algn="just">
              <a:buNone/>
            </a:pPr>
            <a:r>
              <a:rPr lang="ru-RU" dirty="0">
                <a:latin typeface="+mj-lt"/>
              </a:rPr>
              <a:t>Под топологией (конфигурацией, структурой) компьютерной сети обычно понимается расположение компьютеров сети друг относительно друга и способ соединения их линиями связи.</a:t>
            </a:r>
          </a:p>
          <a:p>
            <a:pPr marL="0" indent="0" algn="just">
              <a:buNone/>
            </a:pPr>
            <a:r>
              <a:rPr lang="ru-RU" dirty="0">
                <a:latin typeface="+mj-lt"/>
              </a:rPr>
              <a:t>Топологию сетей будет разделять на:</a:t>
            </a:r>
          </a:p>
          <a:p>
            <a:pPr algn="just">
              <a:buClrTx/>
              <a:buSzPct val="100000"/>
            </a:pPr>
            <a:r>
              <a:rPr lang="ru-RU" b="1" dirty="0">
                <a:latin typeface="+mj-lt"/>
              </a:rPr>
              <a:t>физической</a:t>
            </a:r>
            <a:r>
              <a:rPr lang="ru-RU" dirty="0">
                <a:latin typeface="+mj-lt"/>
              </a:rPr>
              <a:t>  – описывает реальное расположение и связи между узлами сети.</a:t>
            </a:r>
          </a:p>
          <a:p>
            <a:pPr algn="just">
              <a:buClrTx/>
              <a:buSzPct val="100000"/>
            </a:pPr>
            <a:r>
              <a:rPr lang="ru-RU" b="1" dirty="0">
                <a:latin typeface="+mj-lt"/>
              </a:rPr>
              <a:t>логической</a:t>
            </a:r>
            <a:r>
              <a:rPr lang="ru-RU" dirty="0">
                <a:latin typeface="+mj-lt"/>
              </a:rPr>
              <a:t>  – описывает хождение сигнала в рамках физической топологии.</a:t>
            </a:r>
          </a:p>
          <a:p>
            <a:pPr algn="just">
              <a:buClrTx/>
              <a:buSzPct val="100000"/>
            </a:pPr>
            <a:r>
              <a:rPr lang="ru-RU" b="1" dirty="0">
                <a:latin typeface="+mj-lt"/>
              </a:rPr>
              <a:t>информационной</a:t>
            </a:r>
            <a:r>
              <a:rPr lang="ru-RU" dirty="0">
                <a:latin typeface="+mj-lt"/>
              </a:rPr>
              <a:t>  – описывает направление потоков информации, передаваемых по сети.</a:t>
            </a:r>
          </a:p>
          <a:p>
            <a:pPr algn="just">
              <a:buClrTx/>
              <a:buSzPct val="100000"/>
            </a:pPr>
            <a:r>
              <a:rPr lang="ru-RU" b="1" dirty="0">
                <a:latin typeface="+mj-lt"/>
              </a:rPr>
              <a:t>управления обменом</a:t>
            </a:r>
            <a:r>
              <a:rPr lang="ru-RU" dirty="0">
                <a:latin typeface="+mj-lt"/>
              </a:rPr>
              <a:t>  – это принцип передачи права на пользование сетью.</a:t>
            </a:r>
          </a:p>
        </p:txBody>
      </p:sp>
    </p:spTree>
    <p:extLst>
      <p:ext uri="{BB962C8B-B14F-4D97-AF65-F5344CB8AC3E}">
        <p14:creationId xmlns:p14="http://schemas.microsoft.com/office/powerpoint/2010/main" val="532494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Топология построения сетей. Топологии локальных сетей. Топология сети: типы">
            <a:extLst>
              <a:ext uri="{FF2B5EF4-FFF2-40B4-BE49-F238E27FC236}">
                <a16:creationId xmlns:a16="http://schemas.microsoft.com/office/drawing/2014/main" id="{C0A5A8D2-3DEA-40C2-9B53-B7A275143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8281" y="1823506"/>
            <a:ext cx="4543719" cy="2012656"/>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0969D87A-64C0-4292-81F3-0CDD91E8816C}"/>
              </a:ext>
            </a:extLst>
          </p:cNvPr>
          <p:cNvSpPr>
            <a:spLocks noGrp="1"/>
          </p:cNvSpPr>
          <p:nvPr>
            <p:ph type="title"/>
          </p:nvPr>
        </p:nvSpPr>
        <p:spPr>
          <a:xfrm>
            <a:off x="1249680" y="118929"/>
            <a:ext cx="9692640" cy="695396"/>
          </a:xfrm>
        </p:spPr>
        <p:txBody>
          <a:bodyPr/>
          <a:lstStyle/>
          <a:p>
            <a:pPr algn="ctr"/>
            <a:r>
              <a:rPr lang="ru-RU" dirty="0"/>
              <a:t>Шинная топология</a:t>
            </a:r>
            <a:endParaRPr lang="ru-BY" dirty="0"/>
          </a:p>
        </p:txBody>
      </p:sp>
      <p:sp>
        <p:nvSpPr>
          <p:cNvPr id="3" name="Объект 2">
            <a:extLst>
              <a:ext uri="{FF2B5EF4-FFF2-40B4-BE49-F238E27FC236}">
                <a16:creationId xmlns:a16="http://schemas.microsoft.com/office/drawing/2014/main" id="{0CA5C730-0261-46C3-A9B1-8FD3A3162A2C}"/>
              </a:ext>
            </a:extLst>
          </p:cNvPr>
          <p:cNvSpPr>
            <a:spLocks noGrp="1"/>
          </p:cNvSpPr>
          <p:nvPr>
            <p:ph idx="1"/>
          </p:nvPr>
        </p:nvSpPr>
        <p:spPr>
          <a:xfrm>
            <a:off x="112888" y="814324"/>
            <a:ext cx="12079112" cy="6043675"/>
          </a:xfrm>
        </p:spPr>
        <p:txBody>
          <a:bodyPr>
            <a:normAutofit fontScale="92500" lnSpcReduction="10000"/>
          </a:bodyPr>
          <a:lstStyle/>
          <a:p>
            <a:pPr marL="0" indent="0" algn="just">
              <a:buNone/>
            </a:pPr>
            <a:r>
              <a:rPr lang="ru-RU" dirty="0">
                <a:latin typeface="+mj-lt"/>
              </a:rPr>
              <a:t>Топология данного типа представляет собой общий кабель (называемый шина или магистраль), к которому подсоединены все рабочие станции. На концах кабеля находятся терминаторы, для предотвращения отражения сигнала.</a:t>
            </a:r>
          </a:p>
          <a:p>
            <a:pPr marL="0" indent="0" algn="just">
              <a:buNone/>
            </a:pPr>
            <a:r>
              <a:rPr lang="ru-RU" dirty="0">
                <a:latin typeface="+mj-lt"/>
              </a:rPr>
              <a:t>Преимущества сетей шинной топологии:</a:t>
            </a:r>
          </a:p>
          <a:p>
            <a:pPr algn="just">
              <a:buClrTx/>
            </a:pPr>
            <a:r>
              <a:rPr lang="ru-RU" dirty="0">
                <a:latin typeface="+mj-lt"/>
              </a:rPr>
              <a:t>расход кабеля существенно уменьшен;</a:t>
            </a:r>
          </a:p>
          <a:p>
            <a:pPr algn="just">
              <a:buClrTx/>
            </a:pPr>
            <a:r>
              <a:rPr lang="ru-RU" dirty="0">
                <a:latin typeface="+mj-lt"/>
              </a:rPr>
              <a:t>отказ одного из узлов не влияет на работу сети в целом;</a:t>
            </a:r>
          </a:p>
          <a:p>
            <a:pPr algn="just">
              <a:buClrTx/>
            </a:pPr>
            <a:r>
              <a:rPr lang="ru-RU" dirty="0">
                <a:latin typeface="+mj-lt"/>
              </a:rPr>
              <a:t>сеть легко настраивать и конфигурировать;</a:t>
            </a:r>
          </a:p>
          <a:p>
            <a:pPr algn="just">
              <a:buClrTx/>
            </a:pPr>
            <a:r>
              <a:rPr lang="ru-RU" dirty="0">
                <a:latin typeface="+mj-lt"/>
              </a:rPr>
              <a:t>сеть устойчива к неисправностям отдельных узлов.</a:t>
            </a:r>
          </a:p>
          <a:p>
            <a:pPr marL="0" indent="0" algn="just">
              <a:buNone/>
            </a:pPr>
            <a:r>
              <a:rPr lang="ru-RU" dirty="0">
                <a:latin typeface="+mj-lt"/>
              </a:rPr>
              <a:t>Недостатки сетей шинной топологии:</a:t>
            </a:r>
          </a:p>
          <a:p>
            <a:pPr algn="just">
              <a:buClrTx/>
            </a:pPr>
            <a:r>
              <a:rPr lang="ru-RU" dirty="0">
                <a:latin typeface="+mj-lt"/>
              </a:rPr>
              <a:t>разрыв кабеля может повлиять на работу всей сети;</a:t>
            </a:r>
          </a:p>
          <a:p>
            <a:pPr algn="just">
              <a:buClrTx/>
            </a:pPr>
            <a:r>
              <a:rPr lang="ru-RU" dirty="0">
                <a:latin typeface="+mj-lt"/>
              </a:rPr>
              <a:t>ограниченная длина кабеля и количество рабочих станций;</a:t>
            </a:r>
          </a:p>
          <a:p>
            <a:pPr algn="just">
              <a:buClrTx/>
            </a:pPr>
            <a:r>
              <a:rPr lang="ru-RU" dirty="0">
                <a:latin typeface="+mj-lt"/>
              </a:rPr>
              <a:t>недостаточная надежность сети из-за проблем с разъемами кабеля;</a:t>
            </a:r>
          </a:p>
          <a:p>
            <a:pPr algn="just">
              <a:buClrTx/>
            </a:pPr>
            <a:r>
              <a:rPr lang="ru-RU" dirty="0">
                <a:latin typeface="+mj-lt"/>
              </a:rPr>
              <a:t>низкая производительность, обусловлена разделением канала между всеми абонентами.</a:t>
            </a:r>
          </a:p>
          <a:p>
            <a:pPr algn="just"/>
            <a:endParaRPr lang="ru-BY" dirty="0">
              <a:latin typeface="+mj-lt"/>
            </a:endParaRPr>
          </a:p>
        </p:txBody>
      </p:sp>
    </p:spTree>
    <p:extLst>
      <p:ext uri="{BB962C8B-B14F-4D97-AF65-F5344CB8AC3E}">
        <p14:creationId xmlns:p14="http://schemas.microsoft.com/office/powerpoint/2010/main" val="3055843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EE488D-38E9-410A-BA02-0E7D2A247D61}"/>
              </a:ext>
            </a:extLst>
          </p:cNvPr>
          <p:cNvSpPr>
            <a:spLocks noGrp="1"/>
          </p:cNvSpPr>
          <p:nvPr>
            <p:ph type="title"/>
          </p:nvPr>
        </p:nvSpPr>
        <p:spPr>
          <a:xfrm>
            <a:off x="1724717" y="37970"/>
            <a:ext cx="9692640" cy="746603"/>
          </a:xfrm>
        </p:spPr>
        <p:txBody>
          <a:bodyPr/>
          <a:lstStyle/>
          <a:p>
            <a:pPr algn="ctr"/>
            <a:r>
              <a:rPr lang="ru-RU" dirty="0"/>
              <a:t>Кольцевая топология</a:t>
            </a:r>
            <a:endParaRPr lang="ru-BY" dirty="0"/>
          </a:p>
        </p:txBody>
      </p:sp>
      <p:sp>
        <p:nvSpPr>
          <p:cNvPr id="3" name="Объект 2">
            <a:extLst>
              <a:ext uri="{FF2B5EF4-FFF2-40B4-BE49-F238E27FC236}">
                <a16:creationId xmlns:a16="http://schemas.microsoft.com/office/drawing/2014/main" id="{8927BB8D-190E-421C-8035-062F9870E8D7}"/>
              </a:ext>
            </a:extLst>
          </p:cNvPr>
          <p:cNvSpPr>
            <a:spLocks noGrp="1"/>
          </p:cNvSpPr>
          <p:nvPr>
            <p:ph idx="1"/>
          </p:nvPr>
        </p:nvSpPr>
        <p:spPr>
          <a:xfrm>
            <a:off x="124304" y="699911"/>
            <a:ext cx="6658465" cy="6050845"/>
          </a:xfrm>
        </p:spPr>
        <p:txBody>
          <a:bodyPr>
            <a:normAutofit fontScale="92500" lnSpcReduction="20000"/>
          </a:bodyPr>
          <a:lstStyle/>
          <a:p>
            <a:pPr marL="0" indent="0" algn="just">
              <a:buNone/>
            </a:pPr>
            <a:r>
              <a:rPr lang="ru-RU" dirty="0">
                <a:latin typeface="+mj-lt"/>
              </a:rPr>
              <a:t>В сети с топологией типа «кольцо» все узлы соединены каналами связи в неразрывное кольцо, по которому передаются данные. Выход одного ПК соединяется со входом другого ПК. Начав движение из одной точки, данные, в конечном счете, попадают на его начало. Данные в кольце всегда движутся в одном и том же направлении.</a:t>
            </a:r>
          </a:p>
          <a:p>
            <a:pPr marL="0" indent="0" algn="just">
              <a:buNone/>
            </a:pPr>
            <a:r>
              <a:rPr lang="ru-RU" dirty="0">
                <a:latin typeface="+mj-lt"/>
              </a:rPr>
              <a:t>В сети с топологией типа физическое кольцо используется маркерный доступ, который предоставляет станции право на использование кольца в определенном порядке. Данную сеть очень легко создавать и настраивать.</a:t>
            </a:r>
          </a:p>
          <a:p>
            <a:pPr marL="0" indent="0" algn="just">
              <a:buNone/>
            </a:pPr>
            <a:r>
              <a:rPr lang="ru-RU" dirty="0">
                <a:latin typeface="+mj-lt"/>
              </a:rPr>
              <a:t>К основному недостатку сетей топологии кольцо относится то, что повреждение линии связи в одном месте или отказ ПК приводит к неработоспособности всей сети.</a:t>
            </a:r>
          </a:p>
        </p:txBody>
      </p:sp>
      <p:pic>
        <p:nvPicPr>
          <p:cNvPr id="2053" name="Picture 5" descr="Топология типа кольцо - Компьютерные сети (Озорович)">
            <a:extLst>
              <a:ext uri="{FF2B5EF4-FFF2-40B4-BE49-F238E27FC236}">
                <a16:creationId xmlns:a16="http://schemas.microsoft.com/office/drawing/2014/main" id="{B04596F6-0AC3-4206-B723-C478BA760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2770" y="1811328"/>
            <a:ext cx="5409230" cy="3539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771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89852B-2BAA-488E-8F3D-B2D4F9DC1356}"/>
              </a:ext>
            </a:extLst>
          </p:cNvPr>
          <p:cNvSpPr>
            <a:spLocks noGrp="1"/>
          </p:cNvSpPr>
          <p:nvPr>
            <p:ph type="title"/>
          </p:nvPr>
        </p:nvSpPr>
        <p:spPr>
          <a:xfrm>
            <a:off x="1498939" y="0"/>
            <a:ext cx="9692640" cy="897432"/>
          </a:xfrm>
        </p:spPr>
        <p:txBody>
          <a:bodyPr/>
          <a:lstStyle/>
          <a:p>
            <a:pPr algn="ctr"/>
            <a:r>
              <a:rPr lang="ru-RU" dirty="0"/>
              <a:t>Топология звезда</a:t>
            </a:r>
            <a:endParaRPr lang="ru-BY" dirty="0"/>
          </a:p>
        </p:txBody>
      </p:sp>
      <p:sp>
        <p:nvSpPr>
          <p:cNvPr id="3" name="Объект 2">
            <a:extLst>
              <a:ext uri="{FF2B5EF4-FFF2-40B4-BE49-F238E27FC236}">
                <a16:creationId xmlns:a16="http://schemas.microsoft.com/office/drawing/2014/main" id="{AE0B3EB6-2851-455C-A9EB-BD26FD63B0F1}"/>
              </a:ext>
            </a:extLst>
          </p:cNvPr>
          <p:cNvSpPr>
            <a:spLocks noGrp="1"/>
          </p:cNvSpPr>
          <p:nvPr>
            <p:ph idx="1"/>
          </p:nvPr>
        </p:nvSpPr>
        <p:spPr>
          <a:xfrm>
            <a:off x="102623" y="806400"/>
            <a:ext cx="7528666" cy="5854044"/>
          </a:xfrm>
        </p:spPr>
        <p:txBody>
          <a:bodyPr>
            <a:normAutofit lnSpcReduction="10000"/>
          </a:bodyPr>
          <a:lstStyle/>
          <a:p>
            <a:pPr marL="0" indent="0" algn="just">
              <a:buNone/>
            </a:pPr>
            <a:r>
              <a:rPr lang="ru-RU" dirty="0">
                <a:latin typeface="+mj-lt"/>
              </a:rPr>
              <a:t>В сети, построенной по топологии типа «звезда», каждая рабочая станция подсоединяется кабелем к компьютеру, концентратору или коммутатору.</a:t>
            </a:r>
          </a:p>
          <a:p>
            <a:pPr marL="0" indent="0" algn="just">
              <a:buNone/>
            </a:pPr>
            <a:r>
              <a:rPr lang="ru-RU" dirty="0">
                <a:latin typeface="+mj-lt"/>
              </a:rPr>
              <a:t>Преимущества сетей топологии звезда:</a:t>
            </a:r>
          </a:p>
          <a:p>
            <a:pPr algn="just"/>
            <a:r>
              <a:rPr lang="ru-RU" dirty="0">
                <a:latin typeface="+mj-lt"/>
              </a:rPr>
              <a:t>легко подключить новый ПК;</a:t>
            </a:r>
          </a:p>
          <a:p>
            <a:pPr algn="just"/>
            <a:r>
              <a:rPr lang="ru-RU" dirty="0">
                <a:latin typeface="+mj-lt"/>
              </a:rPr>
              <a:t>имеется возможность централизованного управления;</a:t>
            </a:r>
          </a:p>
          <a:p>
            <a:pPr algn="just"/>
            <a:r>
              <a:rPr lang="ru-RU" dirty="0">
                <a:latin typeface="+mj-lt"/>
              </a:rPr>
              <a:t>сеть устойчива к неисправностям отдельных ПК и к разрывам соединения отдельных ПК.</a:t>
            </a:r>
          </a:p>
          <a:p>
            <a:pPr marL="0" indent="0" algn="just">
              <a:buNone/>
            </a:pPr>
            <a:r>
              <a:rPr lang="ru-RU" dirty="0">
                <a:latin typeface="+mj-lt"/>
              </a:rPr>
              <a:t>Недостатки сетей топологии звезда:</a:t>
            </a:r>
          </a:p>
          <a:p>
            <a:pPr algn="just"/>
            <a:r>
              <a:rPr lang="ru-RU" dirty="0">
                <a:latin typeface="+mj-lt"/>
              </a:rPr>
              <a:t>отказ концентратора влияет на работу всей сети;</a:t>
            </a:r>
          </a:p>
          <a:p>
            <a:pPr algn="just"/>
            <a:r>
              <a:rPr lang="ru-RU" dirty="0">
                <a:latin typeface="+mj-lt"/>
              </a:rPr>
              <a:t>большой расход кабеля.</a:t>
            </a:r>
          </a:p>
          <a:p>
            <a:pPr algn="just"/>
            <a:endParaRPr lang="ru-BY" dirty="0">
              <a:latin typeface="+mj-lt"/>
            </a:endParaRPr>
          </a:p>
        </p:txBody>
      </p:sp>
      <p:pic>
        <p:nvPicPr>
          <p:cNvPr id="3074" name="Picture 2" descr="Топология — ПИЭ.Wiki">
            <a:extLst>
              <a:ext uri="{FF2B5EF4-FFF2-40B4-BE49-F238E27FC236}">
                <a16:creationId xmlns:a16="http://schemas.microsoft.com/office/drawing/2014/main" id="{E5519EDE-2974-46E3-9171-F5EE2B62C6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975" y="2345037"/>
            <a:ext cx="4310402" cy="2524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571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3E45C3-54A3-46D6-BAC0-93E6E84E5711}"/>
              </a:ext>
            </a:extLst>
          </p:cNvPr>
          <p:cNvSpPr>
            <a:spLocks noGrp="1"/>
          </p:cNvSpPr>
          <p:nvPr>
            <p:ph type="title"/>
          </p:nvPr>
        </p:nvSpPr>
        <p:spPr>
          <a:xfrm>
            <a:off x="1803739" y="0"/>
            <a:ext cx="9692640" cy="953993"/>
          </a:xfrm>
        </p:spPr>
        <p:txBody>
          <a:bodyPr/>
          <a:lstStyle/>
          <a:p>
            <a:pPr algn="ctr"/>
            <a:r>
              <a:rPr lang="ru-RU" dirty="0" err="1"/>
              <a:t>Полносвязная</a:t>
            </a:r>
            <a:r>
              <a:rPr lang="ru-RU" dirty="0"/>
              <a:t> топология</a:t>
            </a:r>
            <a:endParaRPr lang="ru-BY" dirty="0"/>
          </a:p>
        </p:txBody>
      </p:sp>
      <p:sp>
        <p:nvSpPr>
          <p:cNvPr id="3" name="Объект 2">
            <a:extLst>
              <a:ext uri="{FF2B5EF4-FFF2-40B4-BE49-F238E27FC236}">
                <a16:creationId xmlns:a16="http://schemas.microsoft.com/office/drawing/2014/main" id="{45A17CE0-C06E-4B39-911D-673DC56ED773}"/>
              </a:ext>
            </a:extLst>
          </p:cNvPr>
          <p:cNvSpPr>
            <a:spLocks noGrp="1"/>
          </p:cNvSpPr>
          <p:nvPr>
            <p:ph idx="1"/>
          </p:nvPr>
        </p:nvSpPr>
        <p:spPr>
          <a:xfrm>
            <a:off x="347472" y="1138001"/>
            <a:ext cx="5872706" cy="5330531"/>
          </a:xfrm>
        </p:spPr>
        <p:txBody>
          <a:bodyPr>
            <a:normAutofit/>
          </a:bodyPr>
          <a:lstStyle/>
          <a:p>
            <a:pPr marL="0" indent="0" algn="just">
              <a:buNone/>
            </a:pPr>
            <a:r>
              <a:rPr lang="ru-RU" dirty="0">
                <a:latin typeface="+mj-lt"/>
              </a:rPr>
              <a:t>Сеть, в которой каждый компьютер непосредственно связан со всеми остальными. Однако этот вариант громоздкий и неэффективный, потому что каждый компьютер в сети должен иметь большое количество коммуникационных портов, достаточное для связи с каждым из остальных компьютеров.</a:t>
            </a:r>
            <a:endParaRPr lang="ru-BY" dirty="0">
              <a:latin typeface="+mj-lt"/>
            </a:endParaRPr>
          </a:p>
        </p:txBody>
      </p:sp>
      <p:pic>
        <p:nvPicPr>
          <p:cNvPr id="1026" name="Picture 2" descr="Топологии сетей передачи данных">
            <a:extLst>
              <a:ext uri="{FF2B5EF4-FFF2-40B4-BE49-F238E27FC236}">
                <a16:creationId xmlns:a16="http://schemas.microsoft.com/office/drawing/2014/main" id="{793BB21A-5554-4DF6-89FC-0E510A1FC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0059" y="1598142"/>
            <a:ext cx="5067300"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728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C9A0EE-B57B-474E-9271-3260C73949E2}"/>
              </a:ext>
            </a:extLst>
          </p:cNvPr>
          <p:cNvSpPr>
            <a:spLocks noGrp="1"/>
          </p:cNvSpPr>
          <p:nvPr>
            <p:ph type="title"/>
          </p:nvPr>
        </p:nvSpPr>
        <p:spPr>
          <a:xfrm>
            <a:off x="1261872" y="365760"/>
            <a:ext cx="9692640" cy="853440"/>
          </a:xfrm>
        </p:spPr>
        <p:txBody>
          <a:bodyPr/>
          <a:lstStyle/>
          <a:p>
            <a:pPr algn="ctr"/>
            <a:r>
              <a:rPr lang="ru-RU" dirty="0"/>
              <a:t>Топология дерево</a:t>
            </a:r>
            <a:endParaRPr lang="ru-BY" dirty="0"/>
          </a:p>
        </p:txBody>
      </p:sp>
      <p:sp>
        <p:nvSpPr>
          <p:cNvPr id="3" name="Объект 2">
            <a:extLst>
              <a:ext uri="{FF2B5EF4-FFF2-40B4-BE49-F238E27FC236}">
                <a16:creationId xmlns:a16="http://schemas.microsoft.com/office/drawing/2014/main" id="{C6623A36-63EE-4171-8F27-C08D66B97B68}"/>
              </a:ext>
            </a:extLst>
          </p:cNvPr>
          <p:cNvSpPr>
            <a:spLocks noGrp="1"/>
          </p:cNvSpPr>
          <p:nvPr>
            <p:ph idx="1"/>
          </p:nvPr>
        </p:nvSpPr>
        <p:spPr>
          <a:xfrm>
            <a:off x="186669" y="1121526"/>
            <a:ext cx="7805864" cy="5736474"/>
          </a:xfrm>
        </p:spPr>
        <p:txBody>
          <a:bodyPr>
            <a:normAutofit/>
          </a:bodyPr>
          <a:lstStyle/>
          <a:p>
            <a:pPr marL="0" indent="0" algn="just">
              <a:buNone/>
            </a:pPr>
            <a:r>
              <a:rPr lang="ru-RU" dirty="0">
                <a:latin typeface="+mj-lt"/>
              </a:rPr>
              <a:t>Название дерево пришло из теории графов. Первый узел дерева принято называть корнем, следующие узлы высокого уровня – родительскими, а узлы более низкого уровня  – дочерними. Таким образом каждый дочерний узел, который имеет связь с более низкими узлами, является для этих узлов родительским.</a:t>
            </a:r>
          </a:p>
          <a:p>
            <a:pPr marL="0" indent="0" algn="just">
              <a:buNone/>
            </a:pPr>
            <a:r>
              <a:rPr lang="ru-RU" dirty="0">
                <a:latin typeface="+mj-lt"/>
              </a:rPr>
              <a:t>По количеству дочерних узлов деревья делятся на двоичные (бинарные) и N-</a:t>
            </a:r>
            <a:r>
              <a:rPr lang="ru-RU" dirty="0" err="1">
                <a:latin typeface="+mj-lt"/>
              </a:rPr>
              <a:t>арные</a:t>
            </a:r>
            <a:r>
              <a:rPr lang="ru-RU" dirty="0">
                <a:latin typeface="+mj-lt"/>
              </a:rPr>
              <a:t> деревья. Топология двоичного дерева подразумевает, аналогично двоичному дереву, что у каждого родительского узла может быть не более двух дочерних.</a:t>
            </a:r>
          </a:p>
        </p:txBody>
      </p:sp>
      <p:pic>
        <p:nvPicPr>
          <p:cNvPr id="2050" name="Picture 2" descr="Дерево (топология компьютерной сети) — Википедия">
            <a:extLst>
              <a:ext uri="{FF2B5EF4-FFF2-40B4-BE49-F238E27FC236}">
                <a16:creationId xmlns:a16="http://schemas.microsoft.com/office/drawing/2014/main" id="{25ED4951-33D5-46EC-8EFA-A2A53C0CA7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06" r="7433"/>
          <a:stretch/>
        </p:blipFill>
        <p:spPr bwMode="auto">
          <a:xfrm>
            <a:off x="8365689" y="1593484"/>
            <a:ext cx="3639642" cy="3768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523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D0238C-A25D-4A78-AC6F-10592C35A10C}"/>
              </a:ext>
            </a:extLst>
          </p:cNvPr>
          <p:cNvSpPr>
            <a:spLocks noGrp="1"/>
          </p:cNvSpPr>
          <p:nvPr>
            <p:ph type="title"/>
          </p:nvPr>
        </p:nvSpPr>
        <p:spPr>
          <a:xfrm>
            <a:off x="1261872" y="365760"/>
            <a:ext cx="9692640" cy="878154"/>
          </a:xfrm>
        </p:spPr>
        <p:txBody>
          <a:bodyPr/>
          <a:lstStyle/>
          <a:p>
            <a:r>
              <a:rPr lang="ru-RU" dirty="0"/>
              <a:t>По типу среды передачи данных</a:t>
            </a:r>
          </a:p>
        </p:txBody>
      </p:sp>
      <p:sp>
        <p:nvSpPr>
          <p:cNvPr id="3" name="Объект 2">
            <a:extLst>
              <a:ext uri="{FF2B5EF4-FFF2-40B4-BE49-F238E27FC236}">
                <a16:creationId xmlns:a16="http://schemas.microsoft.com/office/drawing/2014/main" id="{8D3BCC11-EFD2-498C-81EE-225413FAF6DE}"/>
              </a:ext>
            </a:extLst>
          </p:cNvPr>
          <p:cNvSpPr>
            <a:spLocks noGrp="1"/>
          </p:cNvSpPr>
          <p:nvPr>
            <p:ph idx="1"/>
          </p:nvPr>
        </p:nvSpPr>
        <p:spPr>
          <a:xfrm>
            <a:off x="262467" y="1253330"/>
            <a:ext cx="11737622" cy="5238909"/>
          </a:xfrm>
        </p:spPr>
        <p:txBody>
          <a:bodyPr/>
          <a:lstStyle/>
          <a:p>
            <a:pPr algn="just"/>
            <a:r>
              <a:rPr lang="ru-RU" dirty="0">
                <a:latin typeface="+mj-lt"/>
              </a:rPr>
              <a:t>Проводные (телефонный провод, коаксиальный кабель, витая пара, волоконно-оптический кабель)</a:t>
            </a:r>
          </a:p>
          <a:p>
            <a:pPr algn="just"/>
            <a:r>
              <a:rPr lang="ru-RU" dirty="0">
                <a:latin typeface="+mj-lt"/>
              </a:rPr>
              <a:t>Беспроводные (передачей информации по радиоволнам в определенном частотном диапазоне)</a:t>
            </a:r>
          </a:p>
          <a:p>
            <a:pPr algn="just"/>
            <a:endParaRPr lang="ru-RU" dirty="0">
              <a:latin typeface="+mj-lt"/>
            </a:endParaRPr>
          </a:p>
        </p:txBody>
      </p:sp>
      <p:pic>
        <p:nvPicPr>
          <p:cNvPr id="1026" name="Picture 2" descr="Физическая среда передачи данных | Компьютерные сети">
            <a:extLst>
              <a:ext uri="{FF2B5EF4-FFF2-40B4-BE49-F238E27FC236}">
                <a16:creationId xmlns:a16="http://schemas.microsoft.com/office/drawing/2014/main" id="{74AC470E-0FCE-496F-9846-798E8465C8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038"/>
          <a:stretch/>
        </p:blipFill>
        <p:spPr bwMode="auto">
          <a:xfrm>
            <a:off x="2751437" y="3596159"/>
            <a:ext cx="5932721" cy="2376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716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56AC99-BE64-40D1-968A-1CCD5F292F7E}"/>
              </a:ext>
            </a:extLst>
          </p:cNvPr>
          <p:cNvSpPr>
            <a:spLocks noGrp="1"/>
          </p:cNvSpPr>
          <p:nvPr>
            <p:ph type="title"/>
          </p:nvPr>
        </p:nvSpPr>
        <p:spPr>
          <a:xfrm>
            <a:off x="1261872" y="365760"/>
            <a:ext cx="9692640" cy="779299"/>
          </a:xfrm>
        </p:spPr>
        <p:txBody>
          <a:bodyPr/>
          <a:lstStyle/>
          <a:p>
            <a:r>
              <a:rPr lang="ru-RU" dirty="0"/>
              <a:t>По скорости передачи данных</a:t>
            </a:r>
          </a:p>
        </p:txBody>
      </p:sp>
      <p:sp>
        <p:nvSpPr>
          <p:cNvPr id="3" name="Объект 2">
            <a:extLst>
              <a:ext uri="{FF2B5EF4-FFF2-40B4-BE49-F238E27FC236}">
                <a16:creationId xmlns:a16="http://schemas.microsoft.com/office/drawing/2014/main" id="{43B2F52A-9ACC-409A-A9FC-C0CD93472789}"/>
              </a:ext>
            </a:extLst>
          </p:cNvPr>
          <p:cNvSpPr>
            <a:spLocks noGrp="1"/>
          </p:cNvSpPr>
          <p:nvPr>
            <p:ph idx="1"/>
          </p:nvPr>
        </p:nvSpPr>
        <p:spPr/>
        <p:txBody>
          <a:bodyPr/>
          <a:lstStyle/>
          <a:p>
            <a:r>
              <a:rPr lang="ru-RU" dirty="0">
                <a:latin typeface="+mj-lt"/>
              </a:rPr>
              <a:t>низкоскоростные (до 10 Мбит/с),</a:t>
            </a:r>
          </a:p>
          <a:p>
            <a:r>
              <a:rPr lang="ru-RU" dirty="0">
                <a:latin typeface="+mj-lt"/>
              </a:rPr>
              <a:t>среднескоростные (до 100 Мбит/с),</a:t>
            </a:r>
          </a:p>
          <a:p>
            <a:r>
              <a:rPr lang="ru-RU" dirty="0">
                <a:latin typeface="+mj-lt"/>
              </a:rPr>
              <a:t>высокоскоростные (свыше 100 Мбит/с);</a:t>
            </a:r>
          </a:p>
          <a:p>
            <a:endParaRPr lang="ru-RU" dirty="0">
              <a:latin typeface="+mj-lt"/>
            </a:endParaRPr>
          </a:p>
        </p:txBody>
      </p:sp>
    </p:spTree>
    <p:extLst>
      <p:ext uri="{BB962C8B-B14F-4D97-AF65-F5344CB8AC3E}">
        <p14:creationId xmlns:p14="http://schemas.microsoft.com/office/powerpoint/2010/main" val="3255807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79A7CF-4F55-4EA9-BD6F-A06A6C9953C2}"/>
              </a:ext>
            </a:extLst>
          </p:cNvPr>
          <p:cNvSpPr>
            <a:spLocks noGrp="1"/>
          </p:cNvSpPr>
          <p:nvPr>
            <p:ph type="title"/>
          </p:nvPr>
        </p:nvSpPr>
        <p:spPr>
          <a:xfrm>
            <a:off x="1261872" y="365760"/>
            <a:ext cx="9692640" cy="911105"/>
          </a:xfrm>
        </p:spPr>
        <p:txBody>
          <a:bodyPr/>
          <a:lstStyle/>
          <a:p>
            <a:r>
              <a:rPr lang="ru-RU" dirty="0"/>
              <a:t>По способу коммутации</a:t>
            </a:r>
            <a:endParaRPr lang="ru-BY" dirty="0"/>
          </a:p>
        </p:txBody>
      </p:sp>
      <p:sp>
        <p:nvSpPr>
          <p:cNvPr id="3" name="Объект 2">
            <a:extLst>
              <a:ext uri="{FF2B5EF4-FFF2-40B4-BE49-F238E27FC236}">
                <a16:creationId xmlns:a16="http://schemas.microsoft.com/office/drawing/2014/main" id="{FC7FC96A-E5CF-4624-A81C-0358A4ED2D12}"/>
              </a:ext>
            </a:extLst>
          </p:cNvPr>
          <p:cNvSpPr>
            <a:spLocks noGrp="1"/>
          </p:cNvSpPr>
          <p:nvPr>
            <p:ph idx="1"/>
          </p:nvPr>
        </p:nvSpPr>
        <p:spPr/>
        <p:txBody>
          <a:bodyPr/>
          <a:lstStyle/>
          <a:p>
            <a:r>
              <a:rPr lang="ru-RU" dirty="0">
                <a:latin typeface="+mj-lt"/>
              </a:rPr>
              <a:t>коммутация каналов;</a:t>
            </a:r>
          </a:p>
          <a:p>
            <a:r>
              <a:rPr lang="ru-RU" dirty="0">
                <a:latin typeface="+mj-lt"/>
              </a:rPr>
              <a:t>коммутация пакетов.</a:t>
            </a:r>
            <a:endParaRPr lang="ru-BY" dirty="0">
              <a:latin typeface="+mj-lt"/>
            </a:endParaRPr>
          </a:p>
        </p:txBody>
      </p:sp>
    </p:spTree>
    <p:extLst>
      <p:ext uri="{BB962C8B-B14F-4D97-AF65-F5344CB8AC3E}">
        <p14:creationId xmlns:p14="http://schemas.microsoft.com/office/powerpoint/2010/main" val="2843136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64E617-2E5B-4B01-A421-3D2D95BA9ED2}"/>
              </a:ext>
            </a:extLst>
          </p:cNvPr>
          <p:cNvSpPr>
            <a:spLocks noGrp="1"/>
          </p:cNvSpPr>
          <p:nvPr>
            <p:ph type="title"/>
          </p:nvPr>
        </p:nvSpPr>
        <p:spPr>
          <a:xfrm>
            <a:off x="1003285" y="275855"/>
            <a:ext cx="9692640" cy="804013"/>
          </a:xfrm>
        </p:spPr>
        <p:txBody>
          <a:bodyPr/>
          <a:lstStyle/>
          <a:p>
            <a:pPr algn="ctr"/>
            <a:r>
              <a:rPr lang="ru-RU" dirty="0"/>
              <a:t>Список литературы</a:t>
            </a:r>
          </a:p>
        </p:txBody>
      </p:sp>
      <p:sp>
        <p:nvSpPr>
          <p:cNvPr id="3" name="Объект 2">
            <a:extLst>
              <a:ext uri="{FF2B5EF4-FFF2-40B4-BE49-F238E27FC236}">
                <a16:creationId xmlns:a16="http://schemas.microsoft.com/office/drawing/2014/main" id="{58A218E1-5742-4853-A96B-ABABF2572A00}"/>
              </a:ext>
            </a:extLst>
          </p:cNvPr>
          <p:cNvSpPr>
            <a:spLocks noGrp="1"/>
          </p:cNvSpPr>
          <p:nvPr>
            <p:ph idx="1"/>
          </p:nvPr>
        </p:nvSpPr>
        <p:spPr>
          <a:xfrm>
            <a:off x="316088" y="1416909"/>
            <a:ext cx="11627556" cy="4852086"/>
          </a:xfrm>
        </p:spPr>
        <p:txBody>
          <a:bodyPr>
            <a:normAutofit/>
          </a:bodyPr>
          <a:lstStyle/>
          <a:p>
            <a:pPr marL="342900" indent="-342900" algn="just">
              <a:buClrTx/>
              <a:buSzPct val="100000"/>
              <a:buAutoNum type="arabicPeriod"/>
            </a:pPr>
            <a:r>
              <a:rPr lang="ru-RU" sz="2800" dirty="0" err="1">
                <a:latin typeface="+mj-lt"/>
              </a:rPr>
              <a:t>Олифер</a:t>
            </a:r>
            <a:r>
              <a:rPr lang="ru-RU" sz="2800" dirty="0">
                <a:latin typeface="+mj-lt"/>
              </a:rPr>
              <a:t> В., </a:t>
            </a:r>
            <a:r>
              <a:rPr lang="ru-RU" sz="2800" dirty="0" err="1">
                <a:latin typeface="+mj-lt"/>
              </a:rPr>
              <a:t>Олифер</a:t>
            </a:r>
            <a:r>
              <a:rPr lang="ru-RU" sz="2800" dirty="0">
                <a:latin typeface="+mj-lt"/>
              </a:rPr>
              <a:t> Н. Компьютерные сети. Принципы, технологии, протоколы: Юбилейное издание. – СПб.: Питер, 2020. – 1008 с.</a:t>
            </a:r>
          </a:p>
          <a:p>
            <a:pPr marL="342900" indent="-342900" algn="just">
              <a:buClrTx/>
              <a:buSzPct val="100000"/>
              <a:buAutoNum type="arabicPeriod"/>
            </a:pPr>
            <a:r>
              <a:rPr lang="ru-RU" sz="2800" dirty="0">
                <a:latin typeface="+mj-lt"/>
              </a:rPr>
              <a:t>Таненбаум Э., </a:t>
            </a:r>
            <a:r>
              <a:rPr lang="ru-RU" sz="2800" dirty="0" err="1">
                <a:latin typeface="+mj-lt"/>
              </a:rPr>
              <a:t>Уэзеролл</a:t>
            </a:r>
            <a:r>
              <a:rPr lang="ru-RU" sz="2800" dirty="0">
                <a:latin typeface="+mj-lt"/>
              </a:rPr>
              <a:t> Д. Компьютерные сети. 5-е изд. – СПб.: Питер, 2019. – 920 с.</a:t>
            </a:r>
          </a:p>
          <a:p>
            <a:pPr marL="342900" indent="-342900" algn="just">
              <a:buClrTx/>
              <a:buSzPct val="100000"/>
              <a:buAutoNum type="arabicPeriod"/>
            </a:pPr>
            <a:r>
              <a:rPr lang="ru-RU" sz="2800" dirty="0" err="1">
                <a:latin typeface="+mj-lt"/>
              </a:rPr>
              <a:t>Куроуз</a:t>
            </a:r>
            <a:r>
              <a:rPr lang="ru-RU" sz="2800" dirty="0">
                <a:latin typeface="+mj-lt"/>
              </a:rPr>
              <a:t> Дж. Компьютерные сети: нисходящий подход </a:t>
            </a:r>
            <a:r>
              <a:rPr lang="en-US" sz="2800" dirty="0">
                <a:latin typeface="+mj-lt"/>
              </a:rPr>
              <a:t>/ </a:t>
            </a:r>
            <a:r>
              <a:rPr lang="ru-RU" sz="2800" dirty="0">
                <a:latin typeface="+mj-lt"/>
              </a:rPr>
              <a:t>Джеймс </a:t>
            </a:r>
            <a:r>
              <a:rPr lang="ru-RU" sz="2800" dirty="0" err="1">
                <a:latin typeface="+mj-lt"/>
              </a:rPr>
              <a:t>Куроуз</a:t>
            </a:r>
            <a:r>
              <a:rPr lang="ru-RU" sz="2800" dirty="0">
                <a:latin typeface="+mj-lt"/>
              </a:rPr>
              <a:t>, Кит Росс. – 6-е изд. – Москва: Издательство «Э», 2016. – 912 с. – (Мировой компьютерный бестселлер).</a:t>
            </a:r>
          </a:p>
          <a:p>
            <a:pPr marL="342900" indent="-342900" algn="just">
              <a:buClrTx/>
              <a:buSzPct val="100000"/>
              <a:buFont typeface="Arial" pitchFamily="34" charset="0"/>
              <a:buAutoNum type="arabicPeriod"/>
            </a:pPr>
            <a:r>
              <a:rPr lang="ru-RU" sz="2800" dirty="0" err="1">
                <a:latin typeface="+mj-lt"/>
              </a:rPr>
              <a:t>Диогенес</a:t>
            </a:r>
            <a:r>
              <a:rPr lang="ru-RU" sz="2800" dirty="0">
                <a:latin typeface="+mj-lt"/>
              </a:rPr>
              <a:t> Ю., </a:t>
            </a:r>
            <a:r>
              <a:rPr lang="ru-RU" sz="2800" dirty="0" err="1">
                <a:latin typeface="+mj-lt"/>
              </a:rPr>
              <a:t>Озкайя</a:t>
            </a:r>
            <a:r>
              <a:rPr lang="ru-RU" sz="2800" dirty="0">
                <a:latin typeface="+mj-lt"/>
              </a:rPr>
              <a:t> Э. Кибербезопасность: стратегии атак и обороны / пер. с </a:t>
            </a:r>
            <a:r>
              <a:rPr lang="ru-RU" sz="2800" dirty="0" err="1">
                <a:latin typeface="+mj-lt"/>
              </a:rPr>
              <a:t>анг</a:t>
            </a:r>
            <a:r>
              <a:rPr lang="ru-RU" sz="2800" dirty="0">
                <a:latin typeface="+mj-lt"/>
              </a:rPr>
              <a:t>. Д. А. Беликова. – М.: ДМК Пресс, 2020. – 326 с.</a:t>
            </a:r>
          </a:p>
          <a:p>
            <a:pPr marL="0" indent="0" algn="just">
              <a:buClrTx/>
              <a:buSzPct val="100000"/>
              <a:buNone/>
            </a:pPr>
            <a:endParaRPr lang="ru-RU" sz="2800" dirty="0">
              <a:latin typeface="+mj-lt"/>
            </a:endParaRPr>
          </a:p>
          <a:p>
            <a:pPr marL="342900" indent="-342900" algn="just">
              <a:buClrTx/>
              <a:buSzPct val="100000"/>
              <a:buFont typeface="Arial" pitchFamily="34" charset="0"/>
              <a:buAutoNum type="arabicPeriod"/>
            </a:pPr>
            <a:endParaRPr lang="ru-RU" sz="2800" dirty="0">
              <a:latin typeface="+mj-lt"/>
            </a:endParaRPr>
          </a:p>
          <a:p>
            <a:pPr marL="342900" indent="-342900" algn="just">
              <a:buClrTx/>
              <a:buSzPct val="100000"/>
              <a:buFont typeface="Arial" pitchFamily="34" charset="0"/>
              <a:buAutoNum type="arabicPeriod"/>
            </a:pPr>
            <a:endParaRPr lang="ru-RU" sz="2800" dirty="0">
              <a:latin typeface="+mj-lt"/>
            </a:endParaRPr>
          </a:p>
          <a:p>
            <a:pPr marL="342900" indent="-342900" algn="just">
              <a:buAutoNum type="arabicPeriod"/>
            </a:pPr>
            <a:endParaRPr lang="ru-RU" sz="2800" dirty="0">
              <a:latin typeface="+mj-lt"/>
            </a:endParaRPr>
          </a:p>
        </p:txBody>
      </p:sp>
    </p:spTree>
    <p:extLst>
      <p:ext uri="{BB962C8B-B14F-4D97-AF65-F5344CB8AC3E}">
        <p14:creationId xmlns:p14="http://schemas.microsoft.com/office/powerpoint/2010/main" val="4114178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6EA0BC-DDC7-439A-8DD4-1BE8FBFE92B8}"/>
              </a:ext>
            </a:extLst>
          </p:cNvPr>
          <p:cNvSpPr>
            <a:spLocks noGrp="1"/>
          </p:cNvSpPr>
          <p:nvPr>
            <p:ph type="title"/>
          </p:nvPr>
        </p:nvSpPr>
        <p:spPr>
          <a:xfrm>
            <a:off x="1261872" y="365760"/>
            <a:ext cx="9692640" cy="919343"/>
          </a:xfrm>
        </p:spPr>
        <p:txBody>
          <a:bodyPr/>
          <a:lstStyle/>
          <a:p>
            <a:pPr algn="ctr"/>
            <a:r>
              <a:rPr lang="ru-RU" dirty="0"/>
              <a:t>Коммутация каналов</a:t>
            </a:r>
            <a:endParaRPr lang="ru-BY" dirty="0"/>
          </a:p>
        </p:txBody>
      </p:sp>
      <p:sp>
        <p:nvSpPr>
          <p:cNvPr id="3" name="Объект 2">
            <a:extLst>
              <a:ext uri="{FF2B5EF4-FFF2-40B4-BE49-F238E27FC236}">
                <a16:creationId xmlns:a16="http://schemas.microsoft.com/office/drawing/2014/main" id="{1537E2FB-9B72-4109-AB86-081BD7E98D6A}"/>
              </a:ext>
            </a:extLst>
          </p:cNvPr>
          <p:cNvSpPr>
            <a:spLocks noGrp="1"/>
          </p:cNvSpPr>
          <p:nvPr>
            <p:ph idx="1"/>
          </p:nvPr>
        </p:nvSpPr>
        <p:spPr>
          <a:xfrm>
            <a:off x="210952" y="1073970"/>
            <a:ext cx="6731715" cy="5620341"/>
          </a:xfrm>
        </p:spPr>
        <p:txBody>
          <a:bodyPr>
            <a:normAutofit fontScale="92500" lnSpcReduction="20000"/>
          </a:bodyPr>
          <a:lstStyle/>
          <a:p>
            <a:pPr marL="0" indent="0" algn="just">
              <a:buNone/>
            </a:pPr>
            <a:r>
              <a:rPr lang="ru-RU" dirty="0">
                <a:latin typeface="+mj-lt"/>
              </a:rPr>
              <a:t>При коммутации каналов коммутационная сеть образует между конечными узлами непрерывный составной физический канал из последовательно соединенных коммутаторами промежуточных канальных участков. Условием того, что несколько физических каналов при последовательном соединении образуют единый физический канал, является равенство скоростей передачи данных в каждом из составляющих физических каналов. Равенство скоростей означает, что коммутаторы такой сети не должны буферизовать передаваемые данные.</a:t>
            </a:r>
          </a:p>
          <a:p>
            <a:pPr marL="0" indent="0" algn="just">
              <a:buNone/>
            </a:pPr>
            <a:r>
              <a:rPr lang="ru-RU" dirty="0">
                <a:latin typeface="+mj-lt"/>
              </a:rPr>
              <a:t>В сети с коммутацией каналов перед передачей данных всегда необходимо выполнить процедуру установления соединения, в процессе которой и создается составной канал. И только после этого можно начинать передавать данные.</a:t>
            </a:r>
          </a:p>
          <a:p>
            <a:pPr marL="0" indent="0" algn="just">
              <a:buNone/>
            </a:pPr>
            <a:endParaRPr lang="ru-BY" dirty="0">
              <a:latin typeface="+mj-lt"/>
            </a:endParaRPr>
          </a:p>
        </p:txBody>
      </p:sp>
      <p:pic>
        <p:nvPicPr>
          <p:cNvPr id="3074" name="Picture 2" descr="https://www.raisecom.su/images/108108406235.jpg">
            <a:extLst>
              <a:ext uri="{FF2B5EF4-FFF2-40B4-BE49-F238E27FC236}">
                <a16:creationId xmlns:a16="http://schemas.microsoft.com/office/drawing/2014/main" id="{A0405722-3B3D-46DE-8092-C49B8D5A85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1062" y="1854810"/>
            <a:ext cx="4619625"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395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6EA0BC-DDC7-439A-8DD4-1BE8FBFE92B8}"/>
              </a:ext>
            </a:extLst>
          </p:cNvPr>
          <p:cNvSpPr>
            <a:spLocks noGrp="1"/>
          </p:cNvSpPr>
          <p:nvPr>
            <p:ph type="title"/>
          </p:nvPr>
        </p:nvSpPr>
        <p:spPr>
          <a:xfrm>
            <a:off x="1488567" y="0"/>
            <a:ext cx="9692640" cy="593796"/>
          </a:xfrm>
        </p:spPr>
        <p:txBody>
          <a:bodyPr>
            <a:normAutofit fontScale="90000"/>
          </a:bodyPr>
          <a:lstStyle/>
          <a:p>
            <a:pPr algn="ctr"/>
            <a:r>
              <a:rPr lang="ru-RU" dirty="0"/>
              <a:t>Коммутация пакетов</a:t>
            </a:r>
            <a:endParaRPr lang="ru-BY" dirty="0"/>
          </a:p>
        </p:txBody>
      </p:sp>
      <p:sp>
        <p:nvSpPr>
          <p:cNvPr id="3" name="Объект 2">
            <a:extLst>
              <a:ext uri="{FF2B5EF4-FFF2-40B4-BE49-F238E27FC236}">
                <a16:creationId xmlns:a16="http://schemas.microsoft.com/office/drawing/2014/main" id="{1537E2FB-9B72-4109-AB86-081BD7E98D6A}"/>
              </a:ext>
            </a:extLst>
          </p:cNvPr>
          <p:cNvSpPr>
            <a:spLocks noGrp="1"/>
          </p:cNvSpPr>
          <p:nvPr>
            <p:ph idx="1"/>
          </p:nvPr>
        </p:nvSpPr>
        <p:spPr>
          <a:xfrm>
            <a:off x="0" y="593796"/>
            <a:ext cx="7439378" cy="6264204"/>
          </a:xfrm>
        </p:spPr>
        <p:txBody>
          <a:bodyPr>
            <a:normAutofit fontScale="85000" lnSpcReduction="20000"/>
          </a:bodyPr>
          <a:lstStyle/>
          <a:p>
            <a:pPr marL="0" indent="0" algn="just">
              <a:buNone/>
            </a:pPr>
            <a:r>
              <a:rPr lang="ru-RU" dirty="0">
                <a:latin typeface="+mj-lt"/>
              </a:rPr>
              <a:t>Эта техника коммутации была специально разработана для эффективной передачи компьютерного трафика. Первые шаги на пути создания компьютерных сетей на основе техники коммутации каналов показали, что этот вид коммутации не позволяет достичь высокой общей пропускной способности сети. Типичные сетевые приложения генерируют трафик очень неравномерно, с высоким уровнем пульсации скорости передачи данных. Например, при обращении к удаленному файловому серверу пользователь сначала просматривает содержимое каталога этого сервера, что порождает передачу небольшого объема данных. Затем он открывает требуемый файл в текстовом редакторе, и эта операция может создать достаточно интенсивный обмен данными, особенно если файл содержит объемные графические включения. После отображения нескольких страниц файла пользователь некоторое время работает с ними локально, что вообще не требует передачи данных по сети, а затем возвращает модифицированные копии страниц на сервер — и это снова порождает интенсивную передачу данных по сети.</a:t>
            </a:r>
            <a:endParaRPr lang="ru-BY" dirty="0">
              <a:latin typeface="+mj-lt"/>
            </a:endParaRPr>
          </a:p>
        </p:txBody>
      </p:sp>
      <p:pic>
        <p:nvPicPr>
          <p:cNvPr id="4098" name="Picture 2" descr="https://www.raisecom.su/images/386470307754.jpg">
            <a:extLst>
              <a:ext uri="{FF2B5EF4-FFF2-40B4-BE49-F238E27FC236}">
                <a16:creationId xmlns:a16="http://schemas.microsoft.com/office/drawing/2014/main" id="{0358A254-8B39-4670-BFCB-0C8F51AA2E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75" y="1285103"/>
            <a:ext cx="4619625"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046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2">
            <a:extLst>
              <a:ext uri="{FF2B5EF4-FFF2-40B4-BE49-F238E27FC236}">
                <a16:creationId xmlns:a16="http://schemas.microsoft.com/office/drawing/2014/main" id="{1A5C7B90-25DE-4F2B-8B4B-2840FDE74A00}"/>
              </a:ext>
            </a:extLst>
          </p:cNvPr>
          <p:cNvSpPr txBox="1">
            <a:spLocks/>
          </p:cNvSpPr>
          <p:nvPr/>
        </p:nvSpPr>
        <p:spPr>
          <a:xfrm>
            <a:off x="1200348" y="2198876"/>
            <a:ext cx="9418320" cy="2120625"/>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lnSpc>
                <a:spcPct val="110000"/>
              </a:lnSpc>
              <a:buNone/>
            </a:pPr>
            <a:r>
              <a:rPr lang="ru-RU" sz="4400" dirty="0">
                <a:latin typeface="+mj-lt"/>
              </a:rPr>
              <a:t>Лекция 1</a:t>
            </a:r>
          </a:p>
          <a:p>
            <a:pPr marL="0" indent="0" algn="ctr">
              <a:lnSpc>
                <a:spcPct val="120000"/>
              </a:lnSpc>
              <a:spcBef>
                <a:spcPts val="0"/>
              </a:spcBef>
              <a:spcAft>
                <a:spcPts val="0"/>
              </a:spcAft>
              <a:buNone/>
            </a:pPr>
            <a:r>
              <a:rPr lang="ru-RU" sz="4400" dirty="0">
                <a:latin typeface="+mj-lt"/>
              </a:rPr>
              <a:t>Назначение и определение сети. </a:t>
            </a:r>
          </a:p>
          <a:p>
            <a:pPr marL="0" indent="0" algn="ctr">
              <a:lnSpc>
                <a:spcPct val="110000"/>
              </a:lnSpc>
              <a:spcBef>
                <a:spcPts val="0"/>
              </a:spcBef>
              <a:spcAft>
                <a:spcPts val="0"/>
              </a:spcAft>
              <a:buNone/>
            </a:pPr>
            <a:r>
              <a:rPr lang="ru-RU" sz="4400" dirty="0">
                <a:latin typeface="+mj-lt"/>
              </a:rPr>
              <a:t>История развития сетей</a:t>
            </a:r>
          </a:p>
        </p:txBody>
      </p:sp>
    </p:spTree>
    <p:extLst>
      <p:ext uri="{BB962C8B-B14F-4D97-AF65-F5344CB8AC3E}">
        <p14:creationId xmlns:p14="http://schemas.microsoft.com/office/powerpoint/2010/main" val="1590769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0C9F5A-545D-4B58-8940-96FCF198A44E}"/>
              </a:ext>
            </a:extLst>
          </p:cNvPr>
          <p:cNvSpPr>
            <a:spLocks noGrp="1"/>
          </p:cNvSpPr>
          <p:nvPr>
            <p:ph type="title"/>
          </p:nvPr>
        </p:nvSpPr>
        <p:spPr>
          <a:xfrm>
            <a:off x="1032734" y="430155"/>
            <a:ext cx="9692640" cy="806217"/>
          </a:xfrm>
        </p:spPr>
        <p:txBody>
          <a:bodyPr>
            <a:normAutofit fontScale="90000"/>
          </a:bodyPr>
          <a:lstStyle/>
          <a:p>
            <a:r>
              <a:rPr lang="ru-RU" dirty="0"/>
              <a:t>Основные понятия компьютерных сетей</a:t>
            </a:r>
          </a:p>
        </p:txBody>
      </p:sp>
      <p:sp>
        <p:nvSpPr>
          <p:cNvPr id="3" name="Объект 2">
            <a:extLst>
              <a:ext uri="{FF2B5EF4-FFF2-40B4-BE49-F238E27FC236}">
                <a16:creationId xmlns:a16="http://schemas.microsoft.com/office/drawing/2014/main" id="{E5EF9FAB-F9D5-4097-8E65-36C1FD9F8FC1}"/>
              </a:ext>
            </a:extLst>
          </p:cNvPr>
          <p:cNvSpPr>
            <a:spLocks noGrp="1"/>
          </p:cNvSpPr>
          <p:nvPr>
            <p:ph idx="1"/>
          </p:nvPr>
        </p:nvSpPr>
        <p:spPr>
          <a:xfrm>
            <a:off x="248356" y="1584102"/>
            <a:ext cx="11763022" cy="4686188"/>
          </a:xfrm>
        </p:spPr>
        <p:txBody>
          <a:bodyPr>
            <a:normAutofit/>
          </a:bodyPr>
          <a:lstStyle/>
          <a:p>
            <a:pPr marL="0" indent="0" algn="just">
              <a:lnSpc>
                <a:spcPct val="90000"/>
              </a:lnSpc>
              <a:buNone/>
            </a:pPr>
            <a:r>
              <a:rPr lang="ru-RU" sz="2400" dirty="0">
                <a:latin typeface="+mj-lt"/>
              </a:rPr>
              <a:t>Исторически главной целью объединения компьютеров в сеть являлось </a:t>
            </a:r>
            <a:r>
              <a:rPr lang="ru-RU" sz="2400" u="sng" dirty="0">
                <a:latin typeface="+mj-lt"/>
              </a:rPr>
              <a:t>совместное использование ресурсов.</a:t>
            </a:r>
            <a:endParaRPr lang="ru-RU" altLang="ru-RU" sz="2400" b="1" dirty="0">
              <a:latin typeface="+mj-lt"/>
            </a:endParaRPr>
          </a:p>
          <a:p>
            <a:pPr marL="0" indent="0" algn="just">
              <a:lnSpc>
                <a:spcPct val="90000"/>
              </a:lnSpc>
              <a:buNone/>
            </a:pPr>
            <a:r>
              <a:rPr lang="ru-RU" altLang="ru-RU" sz="2400" b="1" dirty="0">
                <a:latin typeface="+mj-lt"/>
              </a:rPr>
              <a:t>Компьютерная сеть</a:t>
            </a:r>
            <a:r>
              <a:rPr lang="ru-RU" altLang="ru-RU" sz="2400" dirty="0">
                <a:latin typeface="+mj-lt"/>
              </a:rPr>
              <a:t> – это совокупность компьютеров, которые могут обмениваться между собой информацией.</a:t>
            </a:r>
          </a:p>
          <a:p>
            <a:pPr marL="0" indent="0" algn="just">
              <a:lnSpc>
                <a:spcPct val="90000"/>
              </a:lnSpc>
              <a:buNone/>
            </a:pPr>
            <a:r>
              <a:rPr lang="ru-RU" altLang="ru-RU" sz="2400" b="1" dirty="0">
                <a:latin typeface="+mj-lt"/>
              </a:rPr>
              <a:t>Компоненты компьютерной сети:</a:t>
            </a:r>
          </a:p>
          <a:p>
            <a:pPr marL="274320" lvl="1" indent="0" algn="just">
              <a:buNone/>
            </a:pPr>
            <a:r>
              <a:rPr lang="ru-RU" altLang="ru-RU" sz="2000" u="sng" dirty="0">
                <a:solidFill>
                  <a:schemeClr val="tx1"/>
                </a:solidFill>
                <a:latin typeface="+mj-lt"/>
              </a:rPr>
              <a:t>Конечное устройство</a:t>
            </a:r>
          </a:p>
          <a:p>
            <a:pPr marL="274320" lvl="1" indent="0" algn="just">
              <a:buNone/>
            </a:pPr>
            <a:r>
              <a:rPr lang="ru-RU" altLang="ru-RU" sz="2000" u="sng" dirty="0"/>
              <a:t>Линии связи</a:t>
            </a:r>
            <a:r>
              <a:rPr lang="ru-RU" altLang="ru-RU" sz="2000" dirty="0"/>
              <a:t> (коммуникационное оборудование) – техника, которая реализует возможность обмена информацией (провода, устройства, иногда – компьютер, выполняющий функцию коммуникационного оборудования)</a:t>
            </a:r>
          </a:p>
          <a:p>
            <a:pPr marL="274320" lvl="1" indent="0" algn="just">
              <a:buNone/>
            </a:pPr>
            <a:r>
              <a:rPr lang="ru-RU" altLang="ru-RU" sz="2000" u="sng" dirty="0">
                <a:solidFill>
                  <a:schemeClr val="tx1"/>
                </a:solidFill>
                <a:latin typeface="+mj-lt"/>
              </a:rPr>
              <a:t>Распределенные приложения</a:t>
            </a:r>
            <a:r>
              <a:rPr lang="ru-RU" altLang="ru-RU" sz="2000" dirty="0">
                <a:solidFill>
                  <a:schemeClr val="tx1"/>
                </a:solidFill>
                <a:latin typeface="+mj-lt"/>
              </a:rPr>
              <a:t> – программы, которые работают одновременно на разных компьютерах</a:t>
            </a:r>
            <a:endParaRPr lang="en-US" altLang="ru-RU" sz="2000" dirty="0">
              <a:solidFill>
                <a:schemeClr val="tx1"/>
              </a:solidFill>
              <a:latin typeface="+mj-lt"/>
            </a:endParaRPr>
          </a:p>
          <a:p>
            <a:pPr marL="274320" lvl="1" indent="0" algn="just">
              <a:buNone/>
            </a:pPr>
            <a:endParaRPr lang="ru-RU" altLang="ru-RU" sz="2000" dirty="0">
              <a:solidFill>
                <a:schemeClr val="tx1"/>
              </a:solidFill>
              <a:latin typeface="+mj-lt"/>
            </a:endParaRPr>
          </a:p>
          <a:p>
            <a:pPr marL="0" indent="0" algn="just">
              <a:lnSpc>
                <a:spcPct val="90000"/>
              </a:lnSpc>
              <a:buNone/>
            </a:pPr>
            <a:endParaRPr lang="ru-RU" altLang="ru-RU" sz="2400" dirty="0">
              <a:latin typeface="+mj-lt"/>
            </a:endParaRPr>
          </a:p>
        </p:txBody>
      </p:sp>
    </p:spTree>
    <p:extLst>
      <p:ext uri="{BB962C8B-B14F-4D97-AF65-F5344CB8AC3E}">
        <p14:creationId xmlns:p14="http://schemas.microsoft.com/office/powerpoint/2010/main" val="3231103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133837-2B01-4EAE-A0A5-2BA13A256E1B}"/>
              </a:ext>
            </a:extLst>
          </p:cNvPr>
          <p:cNvSpPr>
            <a:spLocks noGrp="1"/>
          </p:cNvSpPr>
          <p:nvPr>
            <p:ph type="title"/>
          </p:nvPr>
        </p:nvSpPr>
        <p:spPr>
          <a:xfrm>
            <a:off x="721217" y="365760"/>
            <a:ext cx="10233295" cy="1102432"/>
          </a:xfrm>
        </p:spPr>
        <p:txBody>
          <a:bodyPr>
            <a:normAutofit fontScale="90000"/>
          </a:bodyPr>
          <a:lstStyle/>
          <a:p>
            <a:r>
              <a:rPr lang="ru-RU" dirty="0"/>
              <a:t>1961 – 1972</a:t>
            </a:r>
            <a:r>
              <a:rPr lang="en-US" dirty="0"/>
              <a:t>: </a:t>
            </a:r>
            <a:r>
              <a:rPr lang="ru-RU" dirty="0"/>
              <a:t>Зарождение основ коммутации пакетов</a:t>
            </a:r>
          </a:p>
        </p:txBody>
      </p:sp>
      <p:sp>
        <p:nvSpPr>
          <p:cNvPr id="3" name="Объект 2">
            <a:extLst>
              <a:ext uri="{FF2B5EF4-FFF2-40B4-BE49-F238E27FC236}">
                <a16:creationId xmlns:a16="http://schemas.microsoft.com/office/drawing/2014/main" id="{84DB0F03-6160-4B93-AC73-A29839FD1B29}"/>
              </a:ext>
            </a:extLst>
          </p:cNvPr>
          <p:cNvSpPr>
            <a:spLocks noGrp="1"/>
          </p:cNvSpPr>
          <p:nvPr>
            <p:ph idx="1"/>
          </p:nvPr>
        </p:nvSpPr>
        <p:spPr>
          <a:xfrm>
            <a:off x="515156" y="1609860"/>
            <a:ext cx="4971244" cy="4570278"/>
          </a:xfrm>
        </p:spPr>
        <p:txBody>
          <a:bodyPr>
            <a:normAutofit/>
          </a:bodyPr>
          <a:lstStyle/>
          <a:p>
            <a:pPr marL="0" indent="0" algn="just">
              <a:buNone/>
            </a:pPr>
            <a:r>
              <a:rPr lang="ru-RU" sz="2400" b="1" dirty="0">
                <a:latin typeface="+mj-lt"/>
              </a:rPr>
              <a:t>1961: </a:t>
            </a:r>
            <a:r>
              <a:rPr lang="ru-RU" sz="2400" dirty="0">
                <a:latin typeface="+mj-lt"/>
              </a:rPr>
              <a:t>Леонард </a:t>
            </a:r>
            <a:r>
              <a:rPr lang="ru-RU" sz="2400" dirty="0" err="1">
                <a:latin typeface="+mj-lt"/>
              </a:rPr>
              <a:t>Клейнрок</a:t>
            </a:r>
            <a:r>
              <a:rPr lang="ru-RU" sz="2400" dirty="0">
                <a:latin typeface="+mj-lt"/>
              </a:rPr>
              <a:t> – теория очередей показывает эффективность коммутации пакетов</a:t>
            </a:r>
          </a:p>
          <a:p>
            <a:pPr marL="0" indent="0" algn="just">
              <a:buNone/>
            </a:pPr>
            <a:r>
              <a:rPr lang="ru-RU" sz="2400" b="1" dirty="0">
                <a:latin typeface="+mj-lt"/>
              </a:rPr>
              <a:t>1964: </a:t>
            </a:r>
            <a:r>
              <a:rPr lang="ru-RU" sz="2400" dirty="0">
                <a:latin typeface="+mj-lt"/>
              </a:rPr>
              <a:t>Пол </a:t>
            </a:r>
            <a:r>
              <a:rPr lang="ru-RU" sz="2400" dirty="0" err="1">
                <a:latin typeface="+mj-lt"/>
              </a:rPr>
              <a:t>Бэран</a:t>
            </a:r>
            <a:r>
              <a:rPr lang="ru-RU" sz="2400" dirty="0">
                <a:latin typeface="+mj-lt"/>
              </a:rPr>
              <a:t> – сети с коммутацией пакетов министерства обороны США</a:t>
            </a:r>
          </a:p>
          <a:p>
            <a:pPr marL="0" indent="0" algn="just">
              <a:buNone/>
            </a:pPr>
            <a:r>
              <a:rPr lang="ru-RU" sz="2400" b="1" dirty="0">
                <a:latin typeface="+mj-lt"/>
              </a:rPr>
              <a:t>1967: </a:t>
            </a:r>
            <a:r>
              <a:rPr lang="ru-RU" sz="2400" dirty="0">
                <a:latin typeface="+mj-lt"/>
              </a:rPr>
              <a:t>сеть </a:t>
            </a:r>
            <a:r>
              <a:rPr lang="en-US" sz="2400" dirty="0">
                <a:latin typeface="+mj-lt"/>
              </a:rPr>
              <a:t>ARPAnet </a:t>
            </a:r>
            <a:r>
              <a:rPr lang="ru-RU" sz="2400" dirty="0">
                <a:latin typeface="+mj-lt"/>
              </a:rPr>
              <a:t>представлена агентством </a:t>
            </a:r>
            <a:r>
              <a:rPr lang="en-US" sz="2400" dirty="0">
                <a:latin typeface="+mj-lt"/>
              </a:rPr>
              <a:t>ARPA</a:t>
            </a:r>
            <a:endParaRPr lang="ru-RU" sz="2400" dirty="0">
              <a:latin typeface="+mj-lt"/>
            </a:endParaRPr>
          </a:p>
          <a:p>
            <a:pPr marL="0" indent="0" algn="just">
              <a:buNone/>
            </a:pPr>
            <a:r>
              <a:rPr lang="ru-RU" sz="2400" b="1" dirty="0">
                <a:latin typeface="+mj-lt"/>
              </a:rPr>
              <a:t>1969: </a:t>
            </a:r>
            <a:r>
              <a:rPr lang="ru-RU" sz="2400" dirty="0">
                <a:latin typeface="+mj-lt"/>
              </a:rPr>
              <a:t>заработал первый узел сети </a:t>
            </a:r>
            <a:r>
              <a:rPr lang="en-US" sz="2400" dirty="0">
                <a:latin typeface="+mj-lt"/>
              </a:rPr>
              <a:t>ARPAnet</a:t>
            </a:r>
            <a:endParaRPr lang="ru-RU" sz="2400" b="1" dirty="0">
              <a:latin typeface="+mj-lt"/>
            </a:endParaRPr>
          </a:p>
        </p:txBody>
      </p:sp>
      <p:sp>
        <p:nvSpPr>
          <p:cNvPr id="4" name="Объект 2">
            <a:extLst>
              <a:ext uri="{FF2B5EF4-FFF2-40B4-BE49-F238E27FC236}">
                <a16:creationId xmlns:a16="http://schemas.microsoft.com/office/drawing/2014/main" id="{20DFDD6B-557E-4F83-930B-7D4F7A964D12}"/>
              </a:ext>
            </a:extLst>
          </p:cNvPr>
          <p:cNvSpPr txBox="1">
            <a:spLocks/>
          </p:cNvSpPr>
          <p:nvPr/>
        </p:nvSpPr>
        <p:spPr>
          <a:xfrm>
            <a:off x="5705341" y="1468193"/>
            <a:ext cx="5409127" cy="4570278"/>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Font typeface="Arial" pitchFamily="34" charset="0"/>
              <a:buNone/>
            </a:pPr>
            <a:r>
              <a:rPr lang="ru-RU" sz="2400" b="1" dirty="0">
                <a:latin typeface="+mj-lt"/>
              </a:rPr>
              <a:t>19</a:t>
            </a:r>
            <a:r>
              <a:rPr lang="en-US" sz="2400" b="1" dirty="0">
                <a:latin typeface="+mj-lt"/>
              </a:rPr>
              <a:t>7</a:t>
            </a:r>
            <a:r>
              <a:rPr lang="ru-RU" sz="2400" b="1" dirty="0">
                <a:latin typeface="+mj-lt"/>
              </a:rPr>
              <a:t>1:</a:t>
            </a:r>
            <a:endParaRPr lang="en-US" sz="2400" b="1" dirty="0">
              <a:latin typeface="+mj-lt"/>
            </a:endParaRPr>
          </a:p>
          <a:p>
            <a:pPr algn="just">
              <a:buClrTx/>
            </a:pPr>
            <a:r>
              <a:rPr lang="ru-RU" sz="2400" dirty="0">
                <a:latin typeface="+mj-lt"/>
              </a:rPr>
              <a:t>Публичная демонстрация сети </a:t>
            </a:r>
            <a:r>
              <a:rPr lang="en-US" sz="2400" dirty="0" err="1">
                <a:latin typeface="+mj-lt"/>
              </a:rPr>
              <a:t>APRAnet</a:t>
            </a:r>
            <a:endParaRPr lang="en-US" sz="2400" dirty="0">
              <a:latin typeface="+mj-lt"/>
            </a:endParaRPr>
          </a:p>
          <a:p>
            <a:pPr algn="just">
              <a:buClrTx/>
            </a:pPr>
            <a:r>
              <a:rPr lang="ru-RU" sz="2400" dirty="0">
                <a:latin typeface="+mj-lt"/>
              </a:rPr>
              <a:t>Первый протокол обмена между хостами </a:t>
            </a:r>
            <a:r>
              <a:rPr lang="en-US" sz="2400" dirty="0">
                <a:latin typeface="+mj-lt"/>
              </a:rPr>
              <a:t>NCP</a:t>
            </a:r>
          </a:p>
          <a:p>
            <a:pPr algn="just">
              <a:buClrTx/>
            </a:pPr>
            <a:r>
              <a:rPr lang="ru-RU" sz="2400" dirty="0">
                <a:latin typeface="+mj-lt"/>
              </a:rPr>
              <a:t>Первая программа электронной почты</a:t>
            </a:r>
          </a:p>
          <a:p>
            <a:pPr algn="just">
              <a:buClrTx/>
            </a:pPr>
            <a:r>
              <a:rPr lang="en-US" sz="2400" dirty="0">
                <a:latin typeface="+mj-lt"/>
              </a:rPr>
              <a:t>ARPAnet </a:t>
            </a:r>
            <a:r>
              <a:rPr lang="ru-RU" sz="2400" dirty="0">
                <a:latin typeface="+mj-lt"/>
              </a:rPr>
              <a:t>насчитывает 15 узлов</a:t>
            </a:r>
          </a:p>
        </p:txBody>
      </p:sp>
    </p:spTree>
    <p:extLst>
      <p:ext uri="{BB962C8B-B14F-4D97-AF65-F5344CB8AC3E}">
        <p14:creationId xmlns:p14="http://schemas.microsoft.com/office/powerpoint/2010/main" val="3702136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784A52-3772-4553-AE75-EFF935D5501E}"/>
              </a:ext>
            </a:extLst>
          </p:cNvPr>
          <p:cNvSpPr>
            <a:spLocks noGrp="1"/>
          </p:cNvSpPr>
          <p:nvPr>
            <p:ph type="title"/>
          </p:nvPr>
        </p:nvSpPr>
        <p:spPr/>
        <p:txBody>
          <a:bodyPr/>
          <a:lstStyle/>
          <a:p>
            <a:endParaRPr lang="ru-BY"/>
          </a:p>
        </p:txBody>
      </p:sp>
      <p:pic>
        <p:nvPicPr>
          <p:cNvPr id="4" name="Объект 3">
            <a:extLst>
              <a:ext uri="{FF2B5EF4-FFF2-40B4-BE49-F238E27FC236}">
                <a16:creationId xmlns:a16="http://schemas.microsoft.com/office/drawing/2014/main" id="{0E7924BA-6D86-4332-B6A0-E2E288A69BCE}"/>
              </a:ext>
            </a:extLst>
          </p:cNvPr>
          <p:cNvPicPr>
            <a:picLocks noGrp="1" noChangeAspect="1"/>
          </p:cNvPicPr>
          <p:nvPr>
            <p:ph idx="1"/>
          </p:nvPr>
        </p:nvPicPr>
        <p:blipFill>
          <a:blip r:embed="rId2"/>
          <a:stretch>
            <a:fillRect/>
          </a:stretch>
        </p:blipFill>
        <p:spPr>
          <a:xfrm>
            <a:off x="6261133" y="802138"/>
            <a:ext cx="4144997" cy="5512270"/>
          </a:xfrm>
          <a:prstGeom prst="rect">
            <a:avLst/>
          </a:prstGeom>
        </p:spPr>
      </p:pic>
      <p:pic>
        <p:nvPicPr>
          <p:cNvPr id="1026" name="Picture 2" descr="Early sketch of ARPANET's first four nodes - Scientific American">
            <a:extLst>
              <a:ext uri="{FF2B5EF4-FFF2-40B4-BE49-F238E27FC236}">
                <a16:creationId xmlns:a16="http://schemas.microsoft.com/office/drawing/2014/main" id="{C985EE9D-CADD-458C-B5AB-9B01290165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899" y="677863"/>
            <a:ext cx="4333405" cy="5200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26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D09CF4-2C96-49D8-9626-89F82A5F7B1B}"/>
              </a:ext>
            </a:extLst>
          </p:cNvPr>
          <p:cNvSpPr>
            <a:spLocks noGrp="1"/>
          </p:cNvSpPr>
          <p:nvPr>
            <p:ph type="title"/>
          </p:nvPr>
        </p:nvSpPr>
        <p:spPr>
          <a:xfrm>
            <a:off x="0" y="0"/>
            <a:ext cx="12192000" cy="840862"/>
          </a:xfrm>
        </p:spPr>
        <p:txBody>
          <a:bodyPr/>
          <a:lstStyle/>
          <a:p>
            <a:r>
              <a:rPr lang="en-US" dirty="0"/>
              <a:t>1972 – 1980: </a:t>
            </a:r>
            <a:r>
              <a:rPr lang="ru-RU" dirty="0"/>
              <a:t>Развитие частных сетей и Интернета</a:t>
            </a:r>
            <a:endParaRPr lang="ru-BY" dirty="0"/>
          </a:p>
        </p:txBody>
      </p:sp>
      <p:sp>
        <p:nvSpPr>
          <p:cNvPr id="3" name="Объект 2">
            <a:extLst>
              <a:ext uri="{FF2B5EF4-FFF2-40B4-BE49-F238E27FC236}">
                <a16:creationId xmlns:a16="http://schemas.microsoft.com/office/drawing/2014/main" id="{1B69422B-D28D-424F-A9E6-7C3E76EB5A99}"/>
              </a:ext>
            </a:extLst>
          </p:cNvPr>
          <p:cNvSpPr>
            <a:spLocks noGrp="1"/>
          </p:cNvSpPr>
          <p:nvPr>
            <p:ph idx="1"/>
          </p:nvPr>
        </p:nvSpPr>
        <p:spPr>
          <a:xfrm>
            <a:off x="146755" y="1093011"/>
            <a:ext cx="5760931" cy="5273922"/>
          </a:xfrm>
        </p:spPr>
        <p:txBody>
          <a:bodyPr>
            <a:noAutofit/>
          </a:bodyPr>
          <a:lstStyle/>
          <a:p>
            <a:pPr marL="0" indent="0">
              <a:buNone/>
            </a:pPr>
            <a:r>
              <a:rPr lang="ru-RU" sz="2400" b="1" dirty="0">
                <a:latin typeface="+mj-lt"/>
              </a:rPr>
              <a:t>1970: </a:t>
            </a:r>
            <a:r>
              <a:rPr lang="ru-RU" sz="2400" dirty="0">
                <a:latin typeface="+mj-lt"/>
              </a:rPr>
              <a:t>сеть </a:t>
            </a:r>
            <a:r>
              <a:rPr lang="en-US" sz="2400" dirty="0" err="1">
                <a:latin typeface="+mj-lt"/>
              </a:rPr>
              <a:t>ALOHAnet</a:t>
            </a:r>
            <a:r>
              <a:rPr lang="en-US" sz="2400" dirty="0">
                <a:latin typeface="+mj-lt"/>
              </a:rPr>
              <a:t> </a:t>
            </a:r>
            <a:r>
              <a:rPr lang="ru-RU" sz="2400" dirty="0">
                <a:latin typeface="+mj-lt"/>
              </a:rPr>
              <a:t>на Гавайях с передачей данных по спутниковой связи</a:t>
            </a:r>
          </a:p>
          <a:p>
            <a:pPr marL="0" indent="0">
              <a:buNone/>
            </a:pPr>
            <a:r>
              <a:rPr lang="ru-RU" sz="2400" b="1" dirty="0">
                <a:latin typeface="+mj-lt"/>
              </a:rPr>
              <a:t>1974: </a:t>
            </a:r>
            <a:r>
              <a:rPr lang="ru-RU" sz="2400" dirty="0" err="1">
                <a:latin typeface="+mj-lt"/>
              </a:rPr>
              <a:t>Винтон</a:t>
            </a:r>
            <a:r>
              <a:rPr lang="ru-RU" sz="2400" dirty="0">
                <a:latin typeface="+mj-lt"/>
              </a:rPr>
              <a:t> </a:t>
            </a:r>
            <a:r>
              <a:rPr lang="ru-RU" sz="2400" dirty="0" err="1">
                <a:latin typeface="+mj-lt"/>
              </a:rPr>
              <a:t>Серф</a:t>
            </a:r>
            <a:r>
              <a:rPr lang="ru-RU" sz="2400" dirty="0">
                <a:latin typeface="+mj-lt"/>
              </a:rPr>
              <a:t> и Роберт Кан – архитектур, объединяющая сети</a:t>
            </a:r>
          </a:p>
          <a:p>
            <a:pPr marL="0" indent="0">
              <a:buNone/>
            </a:pPr>
            <a:r>
              <a:rPr lang="ru-RU" sz="2400" b="1" dirty="0">
                <a:latin typeface="+mj-lt"/>
              </a:rPr>
              <a:t>1976: </a:t>
            </a:r>
            <a:r>
              <a:rPr lang="en-US" sz="2400" dirty="0">
                <a:latin typeface="+mj-lt"/>
              </a:rPr>
              <a:t>Ethernet </a:t>
            </a:r>
            <a:r>
              <a:rPr lang="ru-RU" sz="2400" dirty="0">
                <a:latin typeface="+mj-lt"/>
              </a:rPr>
              <a:t>в центре </a:t>
            </a:r>
            <a:r>
              <a:rPr lang="en-US" sz="2400" dirty="0">
                <a:latin typeface="+mj-lt"/>
              </a:rPr>
              <a:t>Xerox PARC</a:t>
            </a:r>
          </a:p>
          <a:p>
            <a:pPr marL="0" indent="0">
              <a:buNone/>
            </a:pPr>
            <a:r>
              <a:rPr lang="ru-RU" sz="2400" b="1" dirty="0">
                <a:latin typeface="+mj-lt"/>
              </a:rPr>
              <a:t>Конец 70-х: </a:t>
            </a:r>
            <a:r>
              <a:rPr lang="ru-RU" sz="2400" dirty="0">
                <a:latin typeface="+mj-lt"/>
              </a:rPr>
              <a:t>частные сети: </a:t>
            </a:r>
            <a:r>
              <a:rPr lang="en-US" sz="2400" dirty="0" err="1">
                <a:latin typeface="+mj-lt"/>
              </a:rPr>
              <a:t>DECnet</a:t>
            </a:r>
            <a:r>
              <a:rPr lang="en-US" sz="2400" dirty="0">
                <a:latin typeface="+mj-lt"/>
              </a:rPr>
              <a:t>, SNA, XNA</a:t>
            </a:r>
          </a:p>
          <a:p>
            <a:pPr marL="0" indent="0">
              <a:buNone/>
            </a:pPr>
            <a:r>
              <a:rPr lang="ru-RU" sz="2400" b="1" dirty="0">
                <a:latin typeface="+mj-lt"/>
              </a:rPr>
              <a:t>Конец 70-х: </a:t>
            </a:r>
            <a:r>
              <a:rPr lang="ru-RU" sz="2400" dirty="0">
                <a:latin typeface="+mj-lt"/>
              </a:rPr>
              <a:t>метод коммутации пакетов фиксированной длины</a:t>
            </a:r>
          </a:p>
          <a:p>
            <a:pPr marL="0" indent="0">
              <a:buNone/>
            </a:pPr>
            <a:r>
              <a:rPr lang="ru-RU" sz="2400" b="1" dirty="0">
                <a:latin typeface="+mj-lt"/>
              </a:rPr>
              <a:t>1979: </a:t>
            </a:r>
            <a:r>
              <a:rPr lang="en-US" sz="2400" dirty="0">
                <a:latin typeface="+mj-lt"/>
              </a:rPr>
              <a:t>ARPAnet </a:t>
            </a:r>
            <a:r>
              <a:rPr lang="ru-RU" sz="2400" dirty="0">
                <a:latin typeface="+mj-lt"/>
              </a:rPr>
              <a:t>включает 200 узлов</a:t>
            </a:r>
            <a:endParaRPr lang="ru-BY" sz="2400" b="1" dirty="0">
              <a:latin typeface="+mj-lt"/>
            </a:endParaRPr>
          </a:p>
        </p:txBody>
      </p:sp>
      <p:sp>
        <p:nvSpPr>
          <p:cNvPr id="4" name="Объект 2">
            <a:extLst>
              <a:ext uri="{FF2B5EF4-FFF2-40B4-BE49-F238E27FC236}">
                <a16:creationId xmlns:a16="http://schemas.microsoft.com/office/drawing/2014/main" id="{F8EB17FA-FCFC-4FD9-8662-838F8B4E86EA}"/>
              </a:ext>
            </a:extLst>
          </p:cNvPr>
          <p:cNvSpPr txBox="1">
            <a:spLocks/>
          </p:cNvSpPr>
          <p:nvPr/>
        </p:nvSpPr>
        <p:spPr>
          <a:xfrm>
            <a:off x="6284314" y="1093011"/>
            <a:ext cx="5523864" cy="5002989"/>
          </a:xfrm>
          <a:prstGeom prst="rect">
            <a:avLst/>
          </a:prstGeom>
          <a:ln>
            <a:solidFill>
              <a:srgbClr val="FF0000"/>
            </a:solidFill>
          </a:ln>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Font typeface="Arial" pitchFamily="34" charset="0"/>
              <a:buNone/>
            </a:pPr>
            <a:r>
              <a:rPr lang="ru-RU" sz="2400" b="1" dirty="0">
                <a:latin typeface="+mj-lt"/>
              </a:rPr>
              <a:t>Принципы сетевого взаимодействия </a:t>
            </a:r>
            <a:r>
              <a:rPr lang="ru-RU" sz="2400" b="1" dirty="0" err="1">
                <a:latin typeface="+mj-lt"/>
              </a:rPr>
              <a:t>Серфа</a:t>
            </a:r>
            <a:r>
              <a:rPr lang="ru-RU" sz="2400" b="1" dirty="0">
                <a:latin typeface="+mj-lt"/>
              </a:rPr>
              <a:t> и Кана:</a:t>
            </a:r>
          </a:p>
          <a:p>
            <a:pPr algn="just">
              <a:buClrTx/>
            </a:pPr>
            <a:r>
              <a:rPr lang="ru-RU" sz="2400" dirty="0">
                <a:latin typeface="+mj-lt"/>
              </a:rPr>
              <a:t>Минимализм, автономия – для взаимодействия сетей не нужно менять их внутреннюю структуру</a:t>
            </a:r>
          </a:p>
          <a:p>
            <a:pPr algn="just">
              <a:buClrTx/>
            </a:pPr>
            <a:r>
              <a:rPr lang="ru-RU" sz="2400" dirty="0">
                <a:latin typeface="+mj-lt"/>
              </a:rPr>
              <a:t>Качество обслуживания</a:t>
            </a:r>
          </a:p>
          <a:p>
            <a:pPr algn="just">
              <a:buClrTx/>
            </a:pPr>
            <a:r>
              <a:rPr lang="ru-RU" sz="2400" dirty="0">
                <a:latin typeface="+mj-lt"/>
              </a:rPr>
              <a:t>Маршрутизаторы без сохранения состояния</a:t>
            </a:r>
          </a:p>
          <a:p>
            <a:pPr algn="just">
              <a:buClrTx/>
            </a:pPr>
            <a:r>
              <a:rPr lang="ru-RU" sz="2400" dirty="0" err="1">
                <a:latin typeface="+mj-lt"/>
              </a:rPr>
              <a:t>Децентрилизованное</a:t>
            </a:r>
            <a:r>
              <a:rPr lang="ru-RU" sz="2400" dirty="0">
                <a:latin typeface="+mj-lt"/>
              </a:rPr>
              <a:t> </a:t>
            </a:r>
            <a:r>
              <a:rPr lang="ru-RU" sz="2400" dirty="0" err="1">
                <a:latin typeface="+mj-lt"/>
              </a:rPr>
              <a:t>управлени</a:t>
            </a:r>
            <a:endParaRPr lang="ru-RU" sz="2400" dirty="0">
              <a:latin typeface="+mj-lt"/>
            </a:endParaRPr>
          </a:p>
          <a:p>
            <a:pPr marL="0" indent="0" algn="just">
              <a:buClrTx/>
              <a:buNone/>
            </a:pPr>
            <a:r>
              <a:rPr lang="ru-RU" sz="2400" b="1" dirty="0">
                <a:latin typeface="+mj-lt"/>
              </a:rPr>
              <a:t>Определяют архитектуру сегодняшнего Интернета</a:t>
            </a:r>
            <a:endParaRPr lang="ru-BY" sz="2400" b="1" dirty="0">
              <a:latin typeface="+mj-lt"/>
            </a:endParaRPr>
          </a:p>
        </p:txBody>
      </p:sp>
    </p:spTree>
    <p:extLst>
      <p:ext uri="{BB962C8B-B14F-4D97-AF65-F5344CB8AC3E}">
        <p14:creationId xmlns:p14="http://schemas.microsoft.com/office/powerpoint/2010/main" val="1083242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9F6258-EEC8-4C62-AB40-C44DD0946C9E}"/>
              </a:ext>
            </a:extLst>
          </p:cNvPr>
          <p:cNvSpPr>
            <a:spLocks noGrp="1"/>
          </p:cNvSpPr>
          <p:nvPr>
            <p:ph type="title"/>
          </p:nvPr>
        </p:nvSpPr>
        <p:spPr>
          <a:xfrm>
            <a:off x="183443" y="139347"/>
            <a:ext cx="11737623" cy="1325563"/>
          </a:xfrm>
        </p:spPr>
        <p:txBody>
          <a:bodyPr/>
          <a:lstStyle/>
          <a:p>
            <a:pPr algn="ctr"/>
            <a:r>
              <a:rPr lang="ru-RU" dirty="0"/>
              <a:t>1980 – 1990: новые протоколы, распространение сетей</a:t>
            </a:r>
            <a:endParaRPr lang="ru-BY" dirty="0"/>
          </a:p>
        </p:txBody>
      </p:sp>
      <p:sp>
        <p:nvSpPr>
          <p:cNvPr id="3" name="Объект 2">
            <a:extLst>
              <a:ext uri="{FF2B5EF4-FFF2-40B4-BE49-F238E27FC236}">
                <a16:creationId xmlns:a16="http://schemas.microsoft.com/office/drawing/2014/main" id="{B2781E11-C135-43D9-AD92-67B7774391ED}"/>
              </a:ext>
            </a:extLst>
          </p:cNvPr>
          <p:cNvSpPr>
            <a:spLocks noGrp="1"/>
          </p:cNvSpPr>
          <p:nvPr>
            <p:ph idx="1"/>
          </p:nvPr>
        </p:nvSpPr>
        <p:spPr/>
        <p:txBody>
          <a:bodyPr>
            <a:normAutofit/>
          </a:bodyPr>
          <a:lstStyle/>
          <a:p>
            <a:pPr algn="just"/>
            <a:r>
              <a:rPr lang="ru-RU" b="1" dirty="0">
                <a:latin typeface="+mj-lt"/>
              </a:rPr>
              <a:t>1983: </a:t>
            </a:r>
            <a:r>
              <a:rPr lang="ru-RU" dirty="0">
                <a:latin typeface="+mj-lt"/>
              </a:rPr>
              <a:t>внедрение TCP/IP </a:t>
            </a:r>
          </a:p>
          <a:p>
            <a:pPr algn="just"/>
            <a:r>
              <a:rPr lang="ru-RU" b="1" dirty="0">
                <a:latin typeface="+mj-lt"/>
              </a:rPr>
              <a:t>1982: </a:t>
            </a:r>
            <a:r>
              <a:rPr lang="ru-RU" dirty="0">
                <a:latin typeface="+mj-lt"/>
              </a:rPr>
              <a:t>разработка протокола SMTP для электронной почты </a:t>
            </a:r>
          </a:p>
          <a:p>
            <a:pPr algn="just"/>
            <a:r>
              <a:rPr lang="ru-RU" b="1" dirty="0">
                <a:latin typeface="+mj-lt"/>
              </a:rPr>
              <a:t>1983: </a:t>
            </a:r>
            <a:r>
              <a:rPr lang="ru-RU" dirty="0">
                <a:latin typeface="+mj-lt"/>
              </a:rPr>
              <a:t>определен DNS для трансляции имен в адреса </a:t>
            </a:r>
          </a:p>
          <a:p>
            <a:pPr algn="just"/>
            <a:r>
              <a:rPr lang="ru-RU" b="1" dirty="0">
                <a:latin typeface="+mj-lt"/>
              </a:rPr>
              <a:t>1985: </a:t>
            </a:r>
            <a:r>
              <a:rPr lang="ru-RU" dirty="0">
                <a:latin typeface="+mj-lt"/>
              </a:rPr>
              <a:t>внедрение FTP </a:t>
            </a:r>
          </a:p>
          <a:p>
            <a:pPr algn="just"/>
            <a:r>
              <a:rPr lang="ru-RU" b="1" dirty="0">
                <a:latin typeface="+mj-lt"/>
              </a:rPr>
              <a:t>1988: </a:t>
            </a:r>
            <a:r>
              <a:rPr lang="ru-RU" dirty="0">
                <a:latin typeface="+mj-lt"/>
              </a:rPr>
              <a:t>механизм контроля потока данных в TCP</a:t>
            </a:r>
          </a:p>
          <a:p>
            <a:pPr algn="just"/>
            <a:r>
              <a:rPr lang="ru-RU" dirty="0">
                <a:latin typeface="+mj-lt"/>
              </a:rPr>
              <a:t>Новые сети: </a:t>
            </a:r>
            <a:r>
              <a:rPr lang="ru-RU" dirty="0" err="1">
                <a:latin typeface="+mj-lt"/>
              </a:rPr>
              <a:t>Csnet</a:t>
            </a:r>
            <a:r>
              <a:rPr lang="ru-RU" dirty="0">
                <a:latin typeface="+mj-lt"/>
              </a:rPr>
              <a:t>, </a:t>
            </a:r>
            <a:r>
              <a:rPr lang="ru-RU" dirty="0" err="1">
                <a:latin typeface="+mj-lt"/>
              </a:rPr>
              <a:t>BITnet</a:t>
            </a:r>
            <a:r>
              <a:rPr lang="ru-RU" dirty="0">
                <a:latin typeface="+mj-lt"/>
              </a:rPr>
              <a:t>, </a:t>
            </a:r>
            <a:r>
              <a:rPr lang="ru-RU" dirty="0" err="1">
                <a:latin typeface="+mj-lt"/>
              </a:rPr>
              <a:t>NSFnet</a:t>
            </a:r>
            <a:r>
              <a:rPr lang="ru-RU" dirty="0">
                <a:latin typeface="+mj-lt"/>
              </a:rPr>
              <a:t>, </a:t>
            </a:r>
            <a:r>
              <a:rPr lang="ru-RU" dirty="0" err="1">
                <a:latin typeface="+mj-lt"/>
              </a:rPr>
              <a:t>Minitel</a:t>
            </a:r>
            <a:r>
              <a:rPr lang="ru-RU" dirty="0">
                <a:latin typeface="+mj-lt"/>
              </a:rPr>
              <a:t> </a:t>
            </a:r>
          </a:p>
          <a:p>
            <a:pPr algn="just"/>
            <a:r>
              <a:rPr lang="ru-RU" dirty="0">
                <a:latin typeface="+mj-lt"/>
              </a:rPr>
              <a:t>100 000 хостов насчитывается в конфедерации сетей</a:t>
            </a:r>
            <a:endParaRPr lang="ru-BY" dirty="0">
              <a:latin typeface="+mj-lt"/>
            </a:endParaRPr>
          </a:p>
        </p:txBody>
      </p:sp>
    </p:spTree>
    <p:extLst>
      <p:ext uri="{BB962C8B-B14F-4D97-AF65-F5344CB8AC3E}">
        <p14:creationId xmlns:p14="http://schemas.microsoft.com/office/powerpoint/2010/main" val="270083833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Другая 1">
      <a:majorFont>
        <a:latin typeface="Times New Roman"/>
        <a:ea typeface=""/>
        <a:cs typeface=""/>
      </a:majorFont>
      <a:minorFont>
        <a:latin typeface="Times New Roman"/>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713</TotalTime>
  <Words>1648</Words>
  <Application>Microsoft Office PowerPoint</Application>
  <PresentationFormat>Широкоэкранный</PresentationFormat>
  <Paragraphs>171</Paragraphs>
  <Slides>31</Slides>
  <Notes>2</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31</vt:i4>
      </vt:variant>
    </vt:vector>
  </HeadingPairs>
  <TitlesOfParts>
    <vt:vector size="36" baseType="lpstr">
      <vt:lpstr>Arial</vt:lpstr>
      <vt:lpstr>Calibri</vt:lpstr>
      <vt:lpstr>Times New Roman</vt:lpstr>
      <vt:lpstr>Wingdings 2</vt:lpstr>
      <vt:lpstr>Тема Office</vt:lpstr>
      <vt:lpstr>Аппаратное и программное обеспечение сетей и защита информации</vt:lpstr>
      <vt:lpstr>Аппаратное и программное обеспечение сетей и защита информации</vt:lpstr>
      <vt:lpstr>Список литературы</vt:lpstr>
      <vt:lpstr>Презентация PowerPoint</vt:lpstr>
      <vt:lpstr>Основные понятия компьютерных сетей</vt:lpstr>
      <vt:lpstr>1961 – 1972: Зарождение основ коммутации пакетов</vt:lpstr>
      <vt:lpstr>Презентация PowerPoint</vt:lpstr>
      <vt:lpstr>1972 – 1980: Развитие частных сетей и Интернета</vt:lpstr>
      <vt:lpstr>1980 – 1990: новые протоколы, распространение сетей</vt:lpstr>
      <vt:lpstr>1990-е - 2000-е: Всемирная паутина, коммерциализация сетей и новые разработки</vt:lpstr>
      <vt:lpstr>2005 – наши дни</vt:lpstr>
      <vt:lpstr>Классификация сетей</vt:lpstr>
      <vt:lpstr>По территориальной распространённости</vt:lpstr>
      <vt:lpstr>По территориальной распространённости</vt:lpstr>
      <vt:lpstr>По территориальной распространённости</vt:lpstr>
      <vt:lpstr>По территориальной распространённости</vt:lpstr>
      <vt:lpstr>По архитектуре</vt:lpstr>
      <vt:lpstr>Преимущества и недостатки одноранговых сетей</vt:lpstr>
      <vt:lpstr>Преимущества и недостатки клиент-серверной архитектуры</vt:lpstr>
      <vt:lpstr>По функциональному назначению</vt:lpstr>
      <vt:lpstr>Топология сетей</vt:lpstr>
      <vt:lpstr>Шинная топология</vt:lpstr>
      <vt:lpstr>Кольцевая топология</vt:lpstr>
      <vt:lpstr>Топология звезда</vt:lpstr>
      <vt:lpstr>Полносвязная топология</vt:lpstr>
      <vt:lpstr>Топология дерево</vt:lpstr>
      <vt:lpstr>По типу среды передачи данных</vt:lpstr>
      <vt:lpstr>По скорости передачи данных</vt:lpstr>
      <vt:lpstr>По способу коммутации</vt:lpstr>
      <vt:lpstr>Коммутация каналов</vt:lpstr>
      <vt:lpstr>Коммутация пакетов</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Аппаратное и программное обеспечение сетей и защита информации</dc:title>
  <dc:creator>Соболь A. M.</dc:creator>
  <cp:lastModifiedBy>Соболь A. M.</cp:lastModifiedBy>
  <cp:revision>23</cp:revision>
  <dcterms:created xsi:type="dcterms:W3CDTF">2021-01-23T08:32:29Z</dcterms:created>
  <dcterms:modified xsi:type="dcterms:W3CDTF">2022-01-30T14:51:51Z</dcterms:modified>
</cp:coreProperties>
</file>