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8"/>
  </p:notesMasterIdLst>
  <p:sldIdLst>
    <p:sldId id="256" r:id="rId2"/>
    <p:sldId id="257" r:id="rId3"/>
    <p:sldId id="258" r:id="rId4"/>
    <p:sldId id="259" r:id="rId5"/>
    <p:sldId id="260" r:id="rId6"/>
    <p:sldId id="261" r:id="rId7"/>
    <p:sldId id="262" r:id="rId8"/>
    <p:sldId id="264" r:id="rId9"/>
    <p:sldId id="265" r:id="rId10"/>
    <p:sldId id="267" r:id="rId11"/>
    <p:sldId id="268"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 id="263" r:id="rId26"/>
    <p:sldId id="284" r:id="rId27"/>
    <p:sldId id="285" r:id="rId28"/>
    <p:sldId id="266" r:id="rId29"/>
    <p:sldId id="286" r:id="rId30"/>
    <p:sldId id="287" r:id="rId31"/>
    <p:sldId id="269" r:id="rId32"/>
    <p:sldId id="288" r:id="rId33"/>
    <p:sldId id="289" r:id="rId34"/>
    <p:sldId id="290" r:id="rId35"/>
    <p:sldId id="291"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оболь A. M." initials="А. М." lastIdx="1" clrIdx="0">
    <p:extLst>
      <p:ext uri="{19B8F6BF-5375-455C-9EA6-DF929625EA0E}">
        <p15:presenceInfo xmlns:p15="http://schemas.microsoft.com/office/powerpoint/2012/main" userId="Соболь 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1" autoAdjust="0"/>
    <p:restoredTop sz="87980" autoAdjust="0"/>
  </p:normalViewPr>
  <p:slideViewPr>
    <p:cSldViewPr snapToGrid="0">
      <p:cViewPr varScale="1">
        <p:scale>
          <a:sx n="98" d="100"/>
          <a:sy n="98" d="100"/>
        </p:scale>
        <p:origin x="1266" y="102"/>
      </p:cViewPr>
      <p:guideLst/>
    </p:cSldViewPr>
  </p:slideViewPr>
  <p:outlineViewPr>
    <p:cViewPr>
      <p:scale>
        <a:sx n="33" d="100"/>
        <a:sy n="33" d="100"/>
      </p:scale>
      <p:origin x="0" y="-54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04.04.2022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5</a:t>
            </a:fld>
            <a:endParaRPr lang="ru-RU"/>
          </a:p>
        </p:txBody>
      </p:sp>
    </p:spTree>
    <p:extLst>
      <p:ext uri="{BB962C8B-B14F-4D97-AF65-F5344CB8AC3E}">
        <p14:creationId xmlns:p14="http://schemas.microsoft.com/office/powerpoint/2010/main" val="62373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15</a:t>
            </a:fld>
            <a:endParaRPr lang="ru-RU"/>
          </a:p>
        </p:txBody>
      </p:sp>
    </p:spTree>
    <p:extLst>
      <p:ext uri="{BB962C8B-B14F-4D97-AF65-F5344CB8AC3E}">
        <p14:creationId xmlns:p14="http://schemas.microsoft.com/office/powerpoint/2010/main" val="2351322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16</a:t>
            </a:fld>
            <a:endParaRPr lang="ru-RU"/>
          </a:p>
        </p:txBody>
      </p:sp>
    </p:spTree>
    <p:extLst>
      <p:ext uri="{BB962C8B-B14F-4D97-AF65-F5344CB8AC3E}">
        <p14:creationId xmlns:p14="http://schemas.microsoft.com/office/powerpoint/2010/main" val="311135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6</a:t>
            </a:fld>
            <a:endParaRPr lang="ru-RU"/>
          </a:p>
        </p:txBody>
      </p:sp>
    </p:spTree>
    <p:extLst>
      <p:ext uri="{BB962C8B-B14F-4D97-AF65-F5344CB8AC3E}">
        <p14:creationId xmlns:p14="http://schemas.microsoft.com/office/powerpoint/2010/main" val="368166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7</a:t>
            </a:fld>
            <a:endParaRPr lang="ru-RU"/>
          </a:p>
        </p:txBody>
      </p:sp>
    </p:spTree>
    <p:extLst>
      <p:ext uri="{BB962C8B-B14F-4D97-AF65-F5344CB8AC3E}">
        <p14:creationId xmlns:p14="http://schemas.microsoft.com/office/powerpoint/2010/main" val="312144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8</a:t>
            </a:fld>
            <a:endParaRPr lang="ru-RU"/>
          </a:p>
        </p:txBody>
      </p:sp>
    </p:spTree>
    <p:extLst>
      <p:ext uri="{BB962C8B-B14F-4D97-AF65-F5344CB8AC3E}">
        <p14:creationId xmlns:p14="http://schemas.microsoft.com/office/powerpoint/2010/main" val="289024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9</a:t>
            </a:fld>
            <a:endParaRPr lang="ru-RU"/>
          </a:p>
        </p:txBody>
      </p:sp>
    </p:spTree>
    <p:extLst>
      <p:ext uri="{BB962C8B-B14F-4D97-AF65-F5344CB8AC3E}">
        <p14:creationId xmlns:p14="http://schemas.microsoft.com/office/powerpoint/2010/main" val="316177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величина IP-пакета составляет 4000 плюс 20 (размер заголовка IP), то есть 4020 байт, что умещается в поле данных кадра </a:t>
            </a:r>
            <a:r>
              <a:rPr lang="ru-RU" dirty="0" err="1"/>
              <a:t>Frame</a:t>
            </a:r>
            <a:r>
              <a:rPr lang="ru-RU" dirty="0"/>
              <a:t> </a:t>
            </a:r>
            <a:r>
              <a:rPr lang="ru-RU" dirty="0" err="1"/>
              <a:t>Relay</a:t>
            </a:r>
            <a:r>
              <a:rPr lang="ru-RU" dirty="0"/>
              <a:t>, которое в данном примере равно 4080. Далее модуль IP хоста-отправителя передает этот кадр своему сетевому интерфейсу </a:t>
            </a:r>
            <a:r>
              <a:rPr lang="ru-RU" dirty="0" err="1"/>
              <a:t>Frame</a:t>
            </a:r>
            <a:r>
              <a:rPr lang="ru-RU" dirty="0"/>
              <a:t> </a:t>
            </a:r>
            <a:r>
              <a:rPr lang="ru-RU" dirty="0" err="1"/>
              <a:t>Relay</a:t>
            </a:r>
            <a:r>
              <a:rPr lang="ru-RU" dirty="0"/>
              <a:t>, который отправляет кадры следующему маршрутизатору. Модуль IP следующего маршрутизатора по сетевому адресу прибывшего IP-пакета определяет, что пакет нужно передать в сеть </a:t>
            </a:r>
            <a:r>
              <a:rPr lang="ru-RU" dirty="0" err="1"/>
              <a:t>Ethernet</a:t>
            </a:r>
            <a:r>
              <a:rPr lang="ru-RU" dirty="0"/>
              <a:t>. Однако она имеет значение MTU, равное 1492, что значительно меньше размера поступившего на входной интерфейс пакета. Следовательно, IP-пакет необходимо фрагментировать. Модуль IP выбирает размер поля данных фрагмента равным 1000, так что из одного большого IP-пакета получается четыре маленьких пакета-фрагмента. Для каждого фрагмента и его заголовка IP в маршрутизаторе создается отдельный буфер (на рисунке фрагменты и соответствующие им буферы пронумерованы от 1 до 4). Протокол IP копирует в эти буферы содержимое некоторых полей заголовка IP исходного пакета, создавая тем самым «заготовки» заголовков IP всех новых пакетов-фрагментов. Одни параметры заголовка IP копируются в заголовки всех фрагментов, другие – лишь в заголовок первого фрагмента. В процессе фрагментации могут измениться значения некоторых полей заголовков IP в пакетах-фрагментах по сравнению с заголовком IP исходного пакета. Так, каждый фрагмент имеет собственные значения контрольной суммы заголовка, смещения фрагмента и общей длины пакета. Во всех пакетах, кроме последнего, флаг MF устанавливается в единицу, а в последнем фрагменте – в нуль. Полученные пакеты-фрагменты имеют длину 1020 байт (с учетом заголовка IP), поэтому они свободно помещаются в поле данных кадров </a:t>
            </a:r>
            <a:r>
              <a:rPr lang="ru-RU" dirty="0" err="1"/>
              <a:t>Ethernet</a:t>
            </a:r>
            <a:r>
              <a:rPr lang="ru-RU" dirty="0"/>
              <a:t>. На рисунке показаны разные стадии перемещения фрагментов по сети. Фрагмент 2 уже достиг хоста-получателя и помещен в приемный теперь обсудим, как происходит </a:t>
            </a:r>
            <a:r>
              <a:rPr lang="ru-RU" i="1" dirty="0"/>
              <a:t>сборка фрагментированного пакета на хосте назначения.</a:t>
            </a:r>
            <a:r>
              <a:rPr lang="ru-RU" dirty="0"/>
              <a:t> буфер. Фрагмент 1 еще перемещается по сети </a:t>
            </a:r>
            <a:r>
              <a:rPr lang="ru-RU" dirty="0" err="1"/>
              <a:t>Ethernet</a:t>
            </a:r>
            <a:r>
              <a:rPr lang="ru-RU" dirty="0"/>
              <a:t>, остальные фрагменты находятся в буферах маршрутизатора. На хосте назначения для каждого фрагментированного пакета отводится отдельный буфер. В этот буфер принимающий протокол IP помещает IP-фрагменты, у которых совпадают как IP-адреса отправителя и получателя, так и значения в полях идентификатора (в нашем примере – 12456). Все эти признаки говорят модулю IP, что данные пакеты являются фрагментами одного исходного пакета. Сборка заключается в помещении данных из каждого фрагмента в позицию, определенную </a:t>
            </a:r>
            <a:r>
              <a:rPr lang="ru-RU" i="1" dirty="0"/>
              <a:t>смещением, </a:t>
            </a:r>
            <a:r>
              <a:rPr lang="ru-RU" dirty="0"/>
              <a:t>указанным в заголовке фрагмента. Когда первый фрагмент исходного пакета приходит на хост-получатель, тот запускает </a:t>
            </a:r>
            <a:r>
              <a:rPr lang="ru-RU" i="1" dirty="0"/>
              <a:t>таймер, </a:t>
            </a:r>
            <a:r>
              <a:rPr lang="ru-RU" dirty="0"/>
              <a:t>определяющий максимальное время ожидания прибытия остальных фрагментов данного пакета. В различных реализациях IP применяются разные правила выбора максимального времени ожидания. В частности, таймер может быть установлен на фиксированный период времени (от 60 до 120 секунд), рекомендуемый RFC. Как правило, этот интервал достаточен для доставки пакета от отправителя получателю. В других реализациях максимальное время ожидания определяется с помощью адаптивных алгоритмов измерения и статистической обработки временных параметров сети, позволяющих оценивать ожидаемое время прибытия фрагментов. Наконец, тайм-аут может быть выбран и на основе значений TTL прибывающих фрагментов. Последний подход основан на том, что нет смысла ожидать, пока прибудут другие фрагменты пакета, если время жизни одного из прибывших фрагментов уже истекло. Если хотя бы один фрагмент пакета не успеет прийти на хост назначения к моменту истечения таймера, то никаких действий по дублированию отсутствующего фрагмента не предпринимается, а все полученные к этому времени фрагменты пакета отбрасываются. Хосту, пославшему исходный пакет, направляется ICMP-сообщение об ошибке. Такому поведению протокола IP вполне соответствует его кредо «по возможности» –, но никаких гарантий не давать. Признаком окончания сборки является отсутствие незаполненных промежутков в поле данных и прибытие последнего фрагмента (с равным нулю флагом MF) до истечения тайм-аута. Когда пакет собран, протокол IP передает его вышележащему протоколу, например TCP.</a:t>
            </a:r>
            <a:endParaRPr lang="ru-BY"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BY" dirty="0"/>
          </a:p>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11</a:t>
            </a:fld>
            <a:endParaRPr lang="ru-RU"/>
          </a:p>
        </p:txBody>
      </p:sp>
    </p:spTree>
    <p:extLst>
      <p:ext uri="{BB962C8B-B14F-4D97-AF65-F5344CB8AC3E}">
        <p14:creationId xmlns:p14="http://schemas.microsoft.com/office/powerpoint/2010/main" val="166463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12</a:t>
            </a:fld>
            <a:endParaRPr lang="ru-RU"/>
          </a:p>
        </p:txBody>
      </p:sp>
    </p:spTree>
    <p:extLst>
      <p:ext uri="{BB962C8B-B14F-4D97-AF65-F5344CB8AC3E}">
        <p14:creationId xmlns:p14="http://schemas.microsoft.com/office/powerpoint/2010/main" val="200178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13</a:t>
            </a:fld>
            <a:endParaRPr lang="ru-RU"/>
          </a:p>
        </p:txBody>
      </p:sp>
    </p:spTree>
    <p:extLst>
      <p:ext uri="{BB962C8B-B14F-4D97-AF65-F5344CB8AC3E}">
        <p14:creationId xmlns:p14="http://schemas.microsoft.com/office/powerpoint/2010/main" val="113368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dirty="0"/>
          </a:p>
        </p:txBody>
      </p:sp>
      <p:sp>
        <p:nvSpPr>
          <p:cNvPr id="4" name="Номер слайда 3"/>
          <p:cNvSpPr>
            <a:spLocks noGrp="1"/>
          </p:cNvSpPr>
          <p:nvPr>
            <p:ph type="sldNum" sz="quarter" idx="5"/>
          </p:nvPr>
        </p:nvSpPr>
        <p:spPr/>
        <p:txBody>
          <a:bodyPr/>
          <a:lstStyle/>
          <a:p>
            <a:fld id="{5DCA070D-6D65-4C07-A51A-F5E5C4B09FD4}" type="slidenum">
              <a:rPr lang="ru-RU" smtClean="0"/>
              <a:t>14</a:t>
            </a:fld>
            <a:endParaRPr lang="ru-RU"/>
          </a:p>
        </p:txBody>
      </p:sp>
    </p:spTree>
    <p:extLst>
      <p:ext uri="{BB962C8B-B14F-4D97-AF65-F5344CB8AC3E}">
        <p14:creationId xmlns:p14="http://schemas.microsoft.com/office/powerpoint/2010/main" val="396532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86987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3533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81246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3069EE3-F2CA-4326-988D-132825F31538}" type="datetimeFigureOut">
              <a:rPr lang="ru-RU" smtClean="0"/>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17573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3069EE3-F2CA-4326-988D-132825F31538}" type="datetimeFigureOut">
              <a:rPr lang="ru-RU" smtClean="0"/>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62775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3069EE3-F2CA-4326-988D-132825F31538}" type="datetimeFigureOut">
              <a:rPr lang="ru-RU" smtClean="0"/>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35275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3069EE3-F2CA-4326-988D-132825F31538}" type="datetimeFigureOut">
              <a:rPr lang="ru-RU" smtClean="0"/>
              <a:t>04.04.2022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87872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3069EE3-F2CA-4326-988D-132825F31538}" type="datetimeFigureOut">
              <a:rPr lang="ru-RU" smtClean="0"/>
              <a:t>04.04.2022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79385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69EE3-F2CA-4326-988D-132825F31538}" type="datetimeFigureOut">
              <a:rPr lang="ru-RU" smtClean="0"/>
              <a:t>04.04.2022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98203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3069EE3-F2CA-4326-988D-132825F31538}" type="datetimeFigureOut">
              <a:rPr lang="ru-RU" smtClean="0"/>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21052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3069EE3-F2CA-4326-988D-132825F31538}" type="datetimeFigureOut">
              <a:rPr lang="ru-RU" smtClean="0"/>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07205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04.04.2022</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245046624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1492531" y="2682240"/>
            <a:ext cx="9752117" cy="1147902"/>
          </a:xfrm>
        </p:spPr>
        <p:txBody>
          <a:bodyPr>
            <a:noAutofit/>
          </a:bodyPr>
          <a:lstStyle/>
          <a:p>
            <a:pPr algn="ctr">
              <a:lnSpc>
                <a:spcPct val="110000"/>
              </a:lnSpc>
            </a:pPr>
            <a:r>
              <a:rPr lang="ru-RU" dirty="0"/>
              <a:t>Сетевой уровень.</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00968-E3BE-4492-AF94-A1F54B253E49}"/>
              </a:ext>
            </a:extLst>
          </p:cNvPr>
          <p:cNvSpPr>
            <a:spLocks noGrp="1"/>
          </p:cNvSpPr>
          <p:nvPr>
            <p:ph type="title"/>
          </p:nvPr>
        </p:nvSpPr>
        <p:spPr>
          <a:xfrm>
            <a:off x="3012851" y="0"/>
            <a:ext cx="9692640" cy="830580"/>
          </a:xfrm>
        </p:spPr>
        <p:txBody>
          <a:bodyPr/>
          <a:lstStyle/>
          <a:p>
            <a:r>
              <a:rPr lang="ru-RU" dirty="0"/>
              <a:t>Фрагментация </a:t>
            </a:r>
            <a:r>
              <a:rPr lang="en-US" dirty="0"/>
              <a:t>IP-</a:t>
            </a:r>
            <a:r>
              <a:rPr lang="ru-RU" dirty="0"/>
              <a:t>пакета</a:t>
            </a:r>
            <a:endParaRPr lang="ru-BY" dirty="0"/>
          </a:p>
        </p:txBody>
      </p:sp>
      <p:sp>
        <p:nvSpPr>
          <p:cNvPr id="3" name="Объект 2">
            <a:extLst>
              <a:ext uri="{FF2B5EF4-FFF2-40B4-BE49-F238E27FC236}">
                <a16:creationId xmlns:a16="http://schemas.microsoft.com/office/drawing/2014/main" id="{2D75755C-C9A9-41A6-9A2B-0A4D115D5C03}"/>
              </a:ext>
            </a:extLst>
          </p:cNvPr>
          <p:cNvSpPr>
            <a:spLocks noGrp="1"/>
          </p:cNvSpPr>
          <p:nvPr>
            <p:ph idx="1"/>
          </p:nvPr>
        </p:nvSpPr>
        <p:spPr>
          <a:xfrm>
            <a:off x="175746" y="830580"/>
            <a:ext cx="11818457" cy="5959326"/>
          </a:xfrm>
        </p:spPr>
        <p:txBody>
          <a:bodyPr>
            <a:normAutofit fontScale="85000" lnSpcReduction="20000"/>
          </a:bodyPr>
          <a:lstStyle/>
          <a:p>
            <a:pPr marL="0" indent="0" algn="just">
              <a:buNone/>
            </a:pPr>
            <a:r>
              <a:rPr lang="ru-RU" dirty="0"/>
              <a:t>Важной особенностью протокола IP, отличающей его от других сетевых протоколов (например, от сетевого протокола IPX, который какое-то время назад конкурировал с IP), является его способность выполнять </a:t>
            </a:r>
            <a:r>
              <a:rPr lang="ru-RU" i="1" dirty="0"/>
              <a:t>динамическую фрагментацию </a:t>
            </a:r>
            <a:r>
              <a:rPr lang="ru-RU" dirty="0"/>
              <a:t>пакетов при передаче их между сетями с различными максимально допустимыми значениями длины поля данных кадров (</a:t>
            </a:r>
            <a:r>
              <a:rPr lang="ru-RU" dirty="0" err="1"/>
              <a:t>Maximum</a:t>
            </a:r>
            <a:r>
              <a:rPr lang="ru-RU" dirty="0"/>
              <a:t> </a:t>
            </a:r>
            <a:r>
              <a:rPr lang="ru-RU" dirty="0" err="1"/>
              <a:t>Transmission</a:t>
            </a:r>
            <a:r>
              <a:rPr lang="ru-RU" dirty="0"/>
              <a:t> </a:t>
            </a:r>
            <a:r>
              <a:rPr lang="ru-RU" dirty="0" err="1"/>
              <a:t>Unit</a:t>
            </a:r>
            <a:r>
              <a:rPr lang="ru-RU" dirty="0"/>
              <a:t>, </a:t>
            </a:r>
            <a:r>
              <a:rPr lang="ru-RU" b="1" dirty="0"/>
              <a:t>MTU). </a:t>
            </a:r>
            <a:r>
              <a:rPr lang="ru-RU" dirty="0"/>
              <a:t>Значения MTU зависят как от протокола, так и от настройки сетевых интерфейсов.</a:t>
            </a:r>
          </a:p>
          <a:p>
            <a:pPr marL="0" indent="0" algn="just">
              <a:buNone/>
            </a:pPr>
            <a:r>
              <a:rPr lang="ru-RU" dirty="0"/>
              <a:t>Прежде всего отметим разницу между фрагментацией сообщений </a:t>
            </a:r>
            <a:r>
              <a:rPr lang="ru-RU" i="1" dirty="0"/>
              <a:t>в узле-отправителе </a:t>
            </a:r>
            <a:r>
              <a:rPr lang="ru-RU" dirty="0"/>
              <a:t>и динамической фрагментацией сообщений </a:t>
            </a:r>
            <a:r>
              <a:rPr lang="ru-RU" i="1" dirty="0"/>
              <a:t>в транзитных узлах </a:t>
            </a:r>
            <a:r>
              <a:rPr lang="ru-RU" dirty="0"/>
              <a:t>сети – маршрутизаторах. В первом случае деление сообщения на несколько более мелких частей (фрагментация) происходит при передаче данных между протоколами стека в пределах одного и того же компьютера. Протоколы анализируют тип технологии нижнего уровня, определяют ее MTU и делят сообщения на части, умещающиеся в кадры канального уровня того же стека протоколов. В стеке TCP/IP эту задачу решает протокол TCP, который разбивает поток байтов, передаваемых ему с прикладного уровня, на сегменты нужного размера, например по 1460 байт, если на нижнем уровне данной сети работает протокол </a:t>
            </a:r>
            <a:r>
              <a:rPr lang="ru-RU" dirty="0" err="1"/>
              <a:t>Ethernet</a:t>
            </a:r>
            <a:r>
              <a:rPr lang="ru-RU" dirty="0"/>
              <a:t>. Протокол IP в узле-отправителе, как правило, не использует свои возможности по фрагментации пакетов. А вот на транзитном узле – маршрутизаторе, когда пакет необходимо передать из сети с большим значением MTU в сеть с меньшим значением MTU, способности протокола IP выполнять фрагментацию становятся востребованными. </a:t>
            </a:r>
            <a:r>
              <a:rPr lang="ru-RU" i="1" dirty="0"/>
              <a:t>Пакеты-фрагменты, </a:t>
            </a:r>
            <a:r>
              <a:rPr lang="ru-RU" dirty="0"/>
              <a:t>путешествуя по сети, могут вторично подвергнуться фрагментации на каком-либо из промежуточных маршрутизаторов.</a:t>
            </a:r>
            <a:endParaRPr lang="ru-BY" dirty="0"/>
          </a:p>
        </p:txBody>
      </p:sp>
    </p:spTree>
    <p:extLst>
      <p:ext uri="{BB962C8B-B14F-4D97-AF65-F5344CB8AC3E}">
        <p14:creationId xmlns:p14="http://schemas.microsoft.com/office/powerpoint/2010/main" val="21180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505E7-C4F0-46C7-B53C-FF76BD7297D4}"/>
              </a:ext>
            </a:extLst>
          </p:cNvPr>
          <p:cNvSpPr>
            <a:spLocks noGrp="1"/>
          </p:cNvSpPr>
          <p:nvPr>
            <p:ph type="title"/>
          </p:nvPr>
        </p:nvSpPr>
        <p:spPr>
          <a:xfrm>
            <a:off x="1261872" y="160020"/>
            <a:ext cx="9692640" cy="754380"/>
          </a:xfrm>
        </p:spPr>
        <p:txBody>
          <a:bodyPr/>
          <a:lstStyle/>
          <a:p>
            <a:r>
              <a:rPr lang="ru-RU" dirty="0"/>
              <a:t>Механизм фрагментации</a:t>
            </a:r>
            <a:endParaRPr lang="ru-BY" dirty="0"/>
          </a:p>
        </p:txBody>
      </p:sp>
      <p:sp>
        <p:nvSpPr>
          <p:cNvPr id="3" name="Объект 2">
            <a:extLst>
              <a:ext uri="{FF2B5EF4-FFF2-40B4-BE49-F238E27FC236}">
                <a16:creationId xmlns:a16="http://schemas.microsoft.com/office/drawing/2014/main" id="{9BBB73CB-03A1-44DE-9FAA-AE61421E0C24}"/>
              </a:ext>
            </a:extLst>
          </p:cNvPr>
          <p:cNvSpPr>
            <a:spLocks noGrp="1"/>
          </p:cNvSpPr>
          <p:nvPr>
            <p:ph idx="1"/>
          </p:nvPr>
        </p:nvSpPr>
        <p:spPr>
          <a:xfrm>
            <a:off x="259080" y="1089660"/>
            <a:ext cx="6497470" cy="5090477"/>
          </a:xfrm>
        </p:spPr>
        <p:txBody>
          <a:bodyPr>
            <a:normAutofit fontScale="70000" lnSpcReduction="20000"/>
          </a:bodyPr>
          <a:lstStyle/>
          <a:p>
            <a:pPr marL="0" indent="0" algn="just">
              <a:buNone/>
            </a:pPr>
            <a:r>
              <a:rPr lang="ru-RU" dirty="0"/>
              <a:t>В одной из подсетей (</a:t>
            </a:r>
            <a:r>
              <a:rPr lang="ru-RU" dirty="0" err="1"/>
              <a:t>Frame</a:t>
            </a:r>
            <a:r>
              <a:rPr lang="ru-RU" dirty="0"/>
              <a:t> </a:t>
            </a:r>
            <a:r>
              <a:rPr lang="ru-RU" dirty="0" err="1"/>
              <a:t>Relay</a:t>
            </a:r>
            <a:r>
              <a:rPr lang="ru-RU" dirty="0"/>
              <a:t>) значение MTU равно 4080, в другой (</a:t>
            </a:r>
            <a:r>
              <a:rPr lang="ru-RU" dirty="0" err="1"/>
              <a:t>Ethernet</a:t>
            </a:r>
            <a:r>
              <a:rPr lang="ru-RU" dirty="0"/>
              <a:t>) – 1492. Хост, принадлежащий сети </a:t>
            </a:r>
            <a:r>
              <a:rPr lang="ru-RU" dirty="0" err="1"/>
              <a:t>Frame</a:t>
            </a:r>
            <a:r>
              <a:rPr lang="ru-RU" dirty="0"/>
              <a:t> </a:t>
            </a:r>
            <a:r>
              <a:rPr lang="ru-RU" dirty="0" err="1"/>
              <a:t>Relay</a:t>
            </a:r>
            <a:r>
              <a:rPr lang="ru-RU" dirty="0"/>
              <a:t>, передает данные хосту в сети </a:t>
            </a:r>
            <a:r>
              <a:rPr lang="ru-RU" dirty="0" err="1"/>
              <a:t>Ethernet</a:t>
            </a:r>
            <a:r>
              <a:rPr lang="ru-RU" dirty="0"/>
              <a:t>. На обоих хостах и на маршрутизаторе, связывающем подсети, установлен стек протоколов TCP/IP. Транспортному уровню </a:t>
            </a:r>
            <a:r>
              <a:rPr lang="ru-RU" i="1" dirty="0"/>
              <a:t>хоста-отправителя </a:t>
            </a:r>
            <a:r>
              <a:rPr lang="ru-RU" dirty="0"/>
              <a:t>известно значение MTU нижележащей технологии (4080). На основании этого модуль TCP «нарезает» свои сегменты размером 4000 байт и передает вниз протоколу IP, который помещает сегменты в поле данных IP-пакетов и генерирует для них заголовки. Обратим особое внимание на заполнение полей заголовка, прямо связанных с фрагментацией: </a:t>
            </a:r>
          </a:p>
          <a:p>
            <a:pPr lvl="1" algn="just"/>
            <a:r>
              <a:rPr lang="ru-RU" dirty="0"/>
              <a:t>пакету присваивается уникальный </a:t>
            </a:r>
            <a:r>
              <a:rPr lang="ru-RU" i="1" dirty="0"/>
              <a:t>идентификатор, </a:t>
            </a:r>
            <a:r>
              <a:rPr lang="ru-RU" dirty="0"/>
              <a:t>например 12456;</a:t>
            </a:r>
          </a:p>
          <a:p>
            <a:pPr lvl="1" algn="just"/>
            <a:r>
              <a:rPr lang="ru-RU" dirty="0"/>
              <a:t>поскольку пакет еще не фрагментирован, в поле </a:t>
            </a:r>
            <a:r>
              <a:rPr lang="ru-RU" i="1" dirty="0"/>
              <a:t>смещения </a:t>
            </a:r>
            <a:r>
              <a:rPr lang="ru-RU" dirty="0"/>
              <a:t>помещается значение 0;</a:t>
            </a:r>
          </a:p>
          <a:p>
            <a:pPr lvl="1" algn="just"/>
            <a:r>
              <a:rPr lang="ru-RU" dirty="0"/>
              <a:t>признак </a:t>
            </a:r>
            <a:r>
              <a:rPr lang="ru-RU" i="1" dirty="0"/>
              <a:t>MF </a:t>
            </a:r>
            <a:r>
              <a:rPr lang="ru-RU" dirty="0"/>
              <a:t>также обнуляется, это показывает, что пакет одновременно является и своим последним фрагментом;</a:t>
            </a:r>
          </a:p>
          <a:p>
            <a:pPr lvl="1" algn="just"/>
            <a:r>
              <a:rPr lang="ru-RU" dirty="0"/>
              <a:t>признак </a:t>
            </a:r>
            <a:r>
              <a:rPr lang="ru-RU" i="1" dirty="0"/>
              <a:t>DF </a:t>
            </a:r>
            <a:r>
              <a:rPr lang="ru-RU" dirty="0"/>
              <a:t>устанавливается в 1, это означает, что данный пакет можно фрагментировать.</a:t>
            </a:r>
          </a:p>
        </p:txBody>
      </p:sp>
      <p:pic>
        <p:nvPicPr>
          <p:cNvPr id="4" name="Рисунок 3">
            <a:extLst>
              <a:ext uri="{FF2B5EF4-FFF2-40B4-BE49-F238E27FC236}">
                <a16:creationId xmlns:a16="http://schemas.microsoft.com/office/drawing/2014/main" id="{12341D97-10CF-4220-AFB1-17C933AD02C2}"/>
              </a:ext>
            </a:extLst>
          </p:cNvPr>
          <p:cNvPicPr>
            <a:picLocks noChangeAspect="1"/>
          </p:cNvPicPr>
          <p:nvPr/>
        </p:nvPicPr>
        <p:blipFill>
          <a:blip r:embed="rId3"/>
          <a:stretch>
            <a:fillRect/>
          </a:stretch>
        </p:blipFill>
        <p:spPr>
          <a:xfrm>
            <a:off x="6756550" y="1371600"/>
            <a:ext cx="5584290" cy="4765771"/>
          </a:xfrm>
          <a:prstGeom prst="rect">
            <a:avLst/>
          </a:prstGeom>
        </p:spPr>
      </p:pic>
    </p:spTree>
    <p:extLst>
      <p:ext uri="{BB962C8B-B14F-4D97-AF65-F5344CB8AC3E}">
        <p14:creationId xmlns:p14="http://schemas.microsoft.com/office/powerpoint/2010/main" val="185661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189131" y="1093470"/>
            <a:ext cx="5953956" cy="4671060"/>
          </a:xfrm>
        </p:spPr>
        <p:txBody>
          <a:bodyPr>
            <a:normAutofit fontScale="77500" lnSpcReduction="20000"/>
          </a:bodyPr>
          <a:lstStyle/>
          <a:p>
            <a:pPr marL="0" indent="0" algn="just">
              <a:buNone/>
            </a:pPr>
            <a:r>
              <a:rPr lang="ru-RU" b="1" dirty="0"/>
              <a:t>Флаги </a:t>
            </a:r>
            <a:r>
              <a:rPr lang="ru-RU" dirty="0"/>
              <a:t>занимают 3 бита и содержат признаки, связанные с фрагментацией. Установленный в 1 бит DF (</a:t>
            </a:r>
            <a:r>
              <a:rPr lang="ru-RU" dirty="0" err="1"/>
              <a:t>Do</a:t>
            </a:r>
            <a:r>
              <a:rPr lang="ru-RU" dirty="0"/>
              <a:t> </a:t>
            </a:r>
            <a:r>
              <a:rPr lang="ru-RU" dirty="0" err="1"/>
              <a:t>not</a:t>
            </a:r>
            <a:r>
              <a:rPr lang="ru-RU" dirty="0"/>
              <a:t> </a:t>
            </a:r>
            <a:r>
              <a:rPr lang="ru-RU" dirty="0" err="1"/>
              <a:t>Fragment</a:t>
            </a:r>
            <a:r>
              <a:rPr lang="ru-RU" dirty="0"/>
              <a:t> – не фрагментировать) запрещает маршрутизатору фрагментировать данный пакет, а установленный в 1 бит MF (</a:t>
            </a:r>
            <a:r>
              <a:rPr lang="ru-RU" dirty="0" err="1"/>
              <a:t>More</a:t>
            </a:r>
            <a:r>
              <a:rPr lang="ru-RU" dirty="0"/>
              <a:t> </a:t>
            </a:r>
            <a:r>
              <a:rPr lang="ru-RU" dirty="0" err="1"/>
              <a:t>Fragments</a:t>
            </a:r>
            <a:r>
              <a:rPr lang="ru-RU" dirty="0"/>
              <a:t> – больше фрагментов) говорит о том, что данный пакет является промежуточным (не последним) фрагментом. Оставшийся бит зарезервирован.</a:t>
            </a:r>
          </a:p>
          <a:p>
            <a:pPr marL="0" indent="0" algn="just">
              <a:buNone/>
            </a:pPr>
            <a:r>
              <a:rPr lang="ru-RU" dirty="0"/>
              <a:t>Поле </a:t>
            </a:r>
            <a:r>
              <a:rPr lang="ru-RU" b="1" dirty="0"/>
              <a:t>смещения фрагмента </a:t>
            </a:r>
            <a:r>
              <a:rPr lang="ru-RU" dirty="0"/>
              <a:t>занимает 13 бит и задает смещение в байтах поля данных этого фрагмента относительно начала поля данных исходного (</a:t>
            </a:r>
            <a:r>
              <a:rPr lang="ru-RU" dirty="0" err="1"/>
              <a:t>нефрагментированного</a:t>
            </a:r>
            <a:r>
              <a:rPr lang="ru-RU" dirty="0"/>
              <a:t>) пакета. Используется при сборке/разборке фрагментов пакетов. Смещение должно быть кратно 8 байтам.</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81322" y="1487386"/>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9208770" y="2293620"/>
            <a:ext cx="2863751" cy="510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420225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165346" y="471939"/>
            <a:ext cx="6066864" cy="6201235"/>
          </a:xfrm>
        </p:spPr>
        <p:txBody>
          <a:bodyPr>
            <a:normAutofit fontScale="77500" lnSpcReduction="20000"/>
          </a:bodyPr>
          <a:lstStyle/>
          <a:p>
            <a:pPr marL="0" indent="0" algn="just">
              <a:buNone/>
            </a:pPr>
            <a:r>
              <a:rPr lang="ru-RU" dirty="0"/>
              <a:t>Поле </a:t>
            </a:r>
            <a:r>
              <a:rPr lang="ru-RU" b="1" dirty="0"/>
              <a:t>времени жизни </a:t>
            </a:r>
            <a:r>
              <a:rPr lang="ru-RU" dirty="0"/>
              <a:t>(</a:t>
            </a:r>
            <a:r>
              <a:rPr lang="ru-RU" dirty="0" err="1"/>
              <a:t>Time</a:t>
            </a:r>
            <a:r>
              <a:rPr lang="ru-RU" dirty="0"/>
              <a:t> То </a:t>
            </a:r>
            <a:r>
              <a:rPr lang="ru-RU" dirty="0" err="1"/>
              <a:t>Live</a:t>
            </a:r>
            <a:r>
              <a:rPr lang="ru-RU" dirty="0"/>
              <a:t>, TTL) занимает один байт и используется для задания предельного срока, в течение которого пакет может перемещаться по сети. Время жизни пакета измеряется в секундах и задается источником. По истечении каждой секунды пребывания на каждом из маршрутизаторов, через которые проходит пакет во время своего «путешествия» по сети, из его текущего времени жизни вычитается единица; единица вычитается и в том случае, если время пребывания – менее секунды. Поскольку современные маршрутизаторы редко обрабатывают пакет дольше, чем за одну секунду, то время жизни можно интерпретировать как максимальное число транзитных узлов, которые разрешено пройти пакету. Если значение поля времени жизни становится нулевым до того, как пакет достигает получателя, то пакет уничтожается. Таким образом, время жизни является своего рода часовым механизмом самоуничтожения пакета.</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86500" y="156972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6399726" y="2918460"/>
            <a:ext cx="1424521" cy="510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390271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240568" y="986712"/>
            <a:ext cx="5791200" cy="4374036"/>
          </a:xfrm>
        </p:spPr>
        <p:txBody>
          <a:bodyPr>
            <a:normAutofit lnSpcReduction="10000"/>
          </a:bodyPr>
          <a:lstStyle/>
          <a:p>
            <a:pPr marL="0" indent="0" algn="just">
              <a:buNone/>
            </a:pPr>
            <a:r>
              <a:rPr lang="ru-RU" dirty="0"/>
              <a:t>Поле </a:t>
            </a:r>
            <a:r>
              <a:rPr lang="ru-RU" b="1" dirty="0"/>
              <a:t>протокола верхнего уровня </a:t>
            </a:r>
            <a:r>
              <a:rPr lang="ru-RU" dirty="0"/>
              <a:t>занимает 1 байт и содержит идентификатор, указывающий, какому протоколу верхнего уровня принадлежит информация, размещенная в поле данных пакета. Значения идентификаторов для разных протоколов приводятся в документе RFC 1700. Например, 6 означает, что в пакете находится сообщение протокола TCP, 17 –  протокола UDP, 1 – протокола ICMP.</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38044" y="156972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7728908" y="2918460"/>
            <a:ext cx="1424521" cy="510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115938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304800" y="966604"/>
            <a:ext cx="5791200" cy="4321675"/>
          </a:xfrm>
        </p:spPr>
        <p:txBody>
          <a:bodyPr>
            <a:normAutofit fontScale="92500" lnSpcReduction="10000"/>
          </a:bodyPr>
          <a:lstStyle/>
          <a:p>
            <a:pPr marL="0" indent="0" algn="just">
              <a:buNone/>
            </a:pPr>
            <a:r>
              <a:rPr lang="ru-RU" sz="2400" b="1" dirty="0"/>
              <a:t>Контрольная сумма заголовка </a:t>
            </a:r>
            <a:r>
              <a:rPr lang="ru-RU" sz="2400" dirty="0"/>
              <a:t>занимает 2 байта (16 бит) и рассчитывается только по заголовку. Поскольку некоторые поля заголовка меняют свое значение в процессе передачи пакета по сети (например, поле времени жизни), контрольная сумма проверяется и повторно рассчитывается на каждом маршрутизаторе и конечном узле как дополнение к сумме всех 16-битных слов заголовка. При вычислении контрольной суммы значение самого поля контрольной суммы устанавливается в ноль. Если контрольная сумма неверна, то пакет отбрасывается, как только обнаруживается ошибка.</a:t>
            </a:r>
            <a:endParaRPr lang="ru-BY" sz="24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38044" y="156972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9142931" y="2918460"/>
            <a:ext cx="2800830" cy="510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47566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189130" y="933095"/>
            <a:ext cx="6048913" cy="4815951"/>
          </a:xfrm>
        </p:spPr>
        <p:txBody>
          <a:bodyPr>
            <a:normAutofit fontScale="85000" lnSpcReduction="20000"/>
          </a:bodyPr>
          <a:lstStyle/>
          <a:p>
            <a:pPr marL="0" indent="0" algn="just">
              <a:buNone/>
            </a:pPr>
            <a:r>
              <a:rPr lang="ru-RU" dirty="0"/>
              <a:t>Поле </a:t>
            </a:r>
            <a:r>
              <a:rPr lang="ru-RU" b="1" dirty="0"/>
              <a:t>параметров </a:t>
            </a:r>
            <a:r>
              <a:rPr lang="ru-RU" dirty="0"/>
              <a:t>является необязательным и используется обычно только при отладке сети. Это поле состоит из нескольких подполей одного из восьми предопределенных типов. В этих подполях можно указывать точный маршрут, по которому маршрутизаторы должны направлять данный пакет (то есть выполнять </a:t>
            </a:r>
            <a:r>
              <a:rPr lang="ru-RU" b="1" dirty="0"/>
              <a:t>маршрутизацию от источника), </a:t>
            </a:r>
            <a:r>
              <a:rPr lang="ru-RU" dirty="0"/>
              <a:t>регистрировать проходимые пакетом маршрутизаторы или помещать данные системы безопасности и временные отметки. Так как число подполей в поле параметров может быть произвольным, то в конце заголовка должно быть добавлено несколько нулевых байтов для </a:t>
            </a:r>
            <a:r>
              <a:rPr lang="ru-RU" b="1" dirty="0"/>
              <a:t>выравнивания </a:t>
            </a:r>
            <a:r>
              <a:rPr lang="ru-RU" dirty="0"/>
              <a:t>заголовка пакета по 32-битной границе.</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38044" y="156972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6371450" y="4169165"/>
            <a:ext cx="5562883" cy="3274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128546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97786-E413-4F4D-B132-7304FA957B68}"/>
              </a:ext>
            </a:extLst>
          </p:cNvPr>
          <p:cNvSpPr>
            <a:spLocks noGrp="1"/>
          </p:cNvSpPr>
          <p:nvPr>
            <p:ph type="title"/>
          </p:nvPr>
        </p:nvSpPr>
        <p:spPr>
          <a:xfrm>
            <a:off x="1261872" y="365760"/>
            <a:ext cx="9692640" cy="831444"/>
          </a:xfrm>
        </p:spPr>
        <p:txBody>
          <a:bodyPr/>
          <a:lstStyle/>
          <a:p>
            <a:r>
              <a:rPr lang="en-US" dirty="0"/>
              <a:t>IPv4 </a:t>
            </a:r>
            <a:r>
              <a:rPr lang="ru-RU" dirty="0"/>
              <a:t>адресация</a:t>
            </a:r>
            <a:endParaRPr lang="ru-BY" dirty="0"/>
          </a:p>
        </p:txBody>
      </p:sp>
      <p:sp>
        <p:nvSpPr>
          <p:cNvPr id="3" name="Объект 2">
            <a:extLst>
              <a:ext uri="{FF2B5EF4-FFF2-40B4-BE49-F238E27FC236}">
                <a16:creationId xmlns:a16="http://schemas.microsoft.com/office/drawing/2014/main" id="{5CD94B2C-CD52-470F-9DD1-9DCBE60DED0D}"/>
              </a:ext>
            </a:extLst>
          </p:cNvPr>
          <p:cNvSpPr>
            <a:spLocks noGrp="1"/>
          </p:cNvSpPr>
          <p:nvPr>
            <p:ph idx="1"/>
          </p:nvPr>
        </p:nvSpPr>
        <p:spPr>
          <a:xfrm>
            <a:off x="620849" y="1470582"/>
            <a:ext cx="7439069" cy="4487158"/>
          </a:xfrm>
        </p:spPr>
        <p:txBody>
          <a:bodyPr/>
          <a:lstStyle/>
          <a:p>
            <a:endParaRPr lang="ru-BY" dirty="0"/>
          </a:p>
        </p:txBody>
      </p:sp>
      <p:pic>
        <p:nvPicPr>
          <p:cNvPr id="4" name="Рисунок 3">
            <a:extLst>
              <a:ext uri="{FF2B5EF4-FFF2-40B4-BE49-F238E27FC236}">
                <a16:creationId xmlns:a16="http://schemas.microsoft.com/office/drawing/2014/main" id="{DDB687D2-F705-417F-B07A-09B9294B1779}"/>
              </a:ext>
            </a:extLst>
          </p:cNvPr>
          <p:cNvPicPr>
            <a:picLocks noChangeAspect="1"/>
          </p:cNvPicPr>
          <p:nvPr/>
        </p:nvPicPr>
        <p:blipFill>
          <a:blip r:embed="rId2"/>
          <a:stretch>
            <a:fillRect/>
          </a:stretch>
        </p:blipFill>
        <p:spPr>
          <a:xfrm>
            <a:off x="2042080" y="1936680"/>
            <a:ext cx="7878061" cy="2984640"/>
          </a:xfrm>
          <a:prstGeom prst="rect">
            <a:avLst/>
          </a:prstGeom>
        </p:spPr>
      </p:pic>
    </p:spTree>
    <p:extLst>
      <p:ext uri="{BB962C8B-B14F-4D97-AF65-F5344CB8AC3E}">
        <p14:creationId xmlns:p14="http://schemas.microsoft.com/office/powerpoint/2010/main" val="364518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BC316-71C5-4789-A521-479960CDAB90}"/>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A2867197-2E23-4C8B-8724-BA50EFEBB0A6}"/>
              </a:ext>
            </a:extLst>
          </p:cNvPr>
          <p:cNvSpPr>
            <a:spLocks noGrp="1"/>
          </p:cNvSpPr>
          <p:nvPr>
            <p:ph idx="1"/>
          </p:nvPr>
        </p:nvSpPr>
        <p:spPr/>
        <p:txBody>
          <a:bodyPr/>
          <a:lstStyle/>
          <a:p>
            <a:endParaRPr lang="ru-BY"/>
          </a:p>
        </p:txBody>
      </p:sp>
      <p:pic>
        <p:nvPicPr>
          <p:cNvPr id="5" name="Рисунок 4">
            <a:extLst>
              <a:ext uri="{FF2B5EF4-FFF2-40B4-BE49-F238E27FC236}">
                <a16:creationId xmlns:a16="http://schemas.microsoft.com/office/drawing/2014/main" id="{5E339A02-31AF-4FD5-888C-C6F3A82EB783}"/>
              </a:ext>
            </a:extLst>
          </p:cNvPr>
          <p:cNvPicPr>
            <a:picLocks noChangeAspect="1"/>
          </p:cNvPicPr>
          <p:nvPr/>
        </p:nvPicPr>
        <p:blipFill>
          <a:blip r:embed="rId2"/>
          <a:stretch>
            <a:fillRect/>
          </a:stretch>
        </p:blipFill>
        <p:spPr>
          <a:xfrm>
            <a:off x="2668311" y="677863"/>
            <a:ext cx="5782482" cy="5249008"/>
          </a:xfrm>
          <a:prstGeom prst="rect">
            <a:avLst/>
          </a:prstGeom>
        </p:spPr>
      </p:pic>
    </p:spTree>
    <p:extLst>
      <p:ext uri="{BB962C8B-B14F-4D97-AF65-F5344CB8AC3E}">
        <p14:creationId xmlns:p14="http://schemas.microsoft.com/office/powerpoint/2010/main" val="400904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0EDAF5-D4B6-4519-8FC4-FB8CB829CDB7}"/>
              </a:ext>
            </a:extLst>
          </p:cNvPr>
          <p:cNvSpPr>
            <a:spLocks noGrp="1"/>
          </p:cNvSpPr>
          <p:nvPr>
            <p:ph type="title"/>
          </p:nvPr>
        </p:nvSpPr>
        <p:spPr>
          <a:xfrm>
            <a:off x="1261871" y="0"/>
            <a:ext cx="9692640" cy="998583"/>
          </a:xfrm>
        </p:spPr>
        <p:txBody>
          <a:bodyPr/>
          <a:lstStyle/>
          <a:p>
            <a:pPr algn="ctr"/>
            <a:r>
              <a:rPr lang="ru-RU" dirty="0"/>
              <a:t>Маршрутизация в </a:t>
            </a:r>
            <a:r>
              <a:rPr lang="en-US" dirty="0"/>
              <a:t>IP-</a:t>
            </a:r>
            <a:r>
              <a:rPr lang="ru-RU" dirty="0"/>
              <a:t>сетях</a:t>
            </a:r>
          </a:p>
        </p:txBody>
      </p:sp>
      <p:sp>
        <p:nvSpPr>
          <p:cNvPr id="3" name="Объект 2">
            <a:extLst>
              <a:ext uri="{FF2B5EF4-FFF2-40B4-BE49-F238E27FC236}">
                <a16:creationId xmlns:a16="http://schemas.microsoft.com/office/drawing/2014/main" id="{0A7EAEDE-3507-4443-8B11-83B44AD54749}"/>
              </a:ext>
            </a:extLst>
          </p:cNvPr>
          <p:cNvSpPr>
            <a:spLocks noGrp="1"/>
          </p:cNvSpPr>
          <p:nvPr>
            <p:ph idx="1"/>
          </p:nvPr>
        </p:nvSpPr>
        <p:spPr>
          <a:xfrm>
            <a:off x="250140" y="904672"/>
            <a:ext cx="11588421" cy="5476673"/>
          </a:xfrm>
        </p:spPr>
        <p:txBody>
          <a:bodyPr>
            <a:normAutofit/>
          </a:bodyPr>
          <a:lstStyle/>
          <a:p>
            <a:pPr marL="0" indent="0" algn="just">
              <a:buNone/>
            </a:pPr>
            <a:r>
              <a:rPr lang="ru-RU" sz="2400" dirty="0"/>
              <a:t>Маршрутизация – выбор путей передачи пакетов между двумя конечными узлами в составной сети.</a:t>
            </a:r>
          </a:p>
          <a:p>
            <a:pPr marL="0" indent="0" algn="just">
              <a:buNone/>
            </a:pPr>
            <a:r>
              <a:rPr lang="ru-RU" sz="2400" dirty="0"/>
              <a:t>Задача маршрутизации: выбор маршрута для передачи пакета от отправителя к получателю.</a:t>
            </a:r>
          </a:p>
          <a:p>
            <a:pPr marL="0" indent="0" algn="just">
              <a:buNone/>
            </a:pPr>
            <a:r>
              <a:rPr lang="ru-RU" sz="2400" dirty="0"/>
              <a:t>Основные цели:</a:t>
            </a:r>
          </a:p>
          <a:p>
            <a:pPr lvl="1" algn="just"/>
            <a:r>
              <a:rPr lang="ru-RU" sz="2000" dirty="0"/>
              <a:t>Обеспечение минимальной задержки пакета при его передаче от отправителя к получателю;</a:t>
            </a:r>
          </a:p>
          <a:p>
            <a:pPr lvl="1" algn="just"/>
            <a:r>
              <a:rPr lang="ru-RU" sz="2000" dirty="0"/>
              <a:t>Обеспечение максимальной пропускной способности;</a:t>
            </a:r>
          </a:p>
          <a:p>
            <a:pPr lvl="1" algn="just"/>
            <a:r>
              <a:rPr lang="ru-RU" sz="2000" dirty="0"/>
              <a:t>Обеспечение максимальной защиты пакета от угроз безопасности содержащейся в нем информации;</a:t>
            </a:r>
          </a:p>
          <a:p>
            <a:pPr lvl="1" algn="just"/>
            <a:r>
              <a:rPr lang="ru-RU" sz="2000" dirty="0"/>
              <a:t>Обеспечение надежности доставки пакета адресату;</a:t>
            </a:r>
          </a:p>
          <a:p>
            <a:pPr lvl="1" algn="just"/>
            <a:r>
              <a:rPr lang="ru-RU" sz="2000" dirty="0"/>
              <a:t>Обеспечение минимальной стоимости передачи пакета адресату.</a:t>
            </a:r>
          </a:p>
        </p:txBody>
      </p:sp>
    </p:spTree>
    <p:extLst>
      <p:ext uri="{BB962C8B-B14F-4D97-AF65-F5344CB8AC3E}">
        <p14:creationId xmlns:p14="http://schemas.microsoft.com/office/powerpoint/2010/main" val="5120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D2DEFD-7A73-49A5-A8AA-CF686018E061}"/>
              </a:ext>
            </a:extLst>
          </p:cNvPr>
          <p:cNvSpPr>
            <a:spLocks noGrp="1"/>
          </p:cNvSpPr>
          <p:nvPr>
            <p:ph type="title"/>
          </p:nvPr>
        </p:nvSpPr>
        <p:spPr>
          <a:xfrm>
            <a:off x="1534247" y="0"/>
            <a:ext cx="9692640" cy="888005"/>
          </a:xfrm>
        </p:spPr>
        <p:txBody>
          <a:bodyPr/>
          <a:lstStyle/>
          <a:p>
            <a:pPr algn="ctr"/>
            <a:r>
              <a:rPr lang="ru-RU" dirty="0"/>
              <a:t>Задачи сетевого уровня</a:t>
            </a:r>
            <a:endParaRPr lang="ru-BY" dirty="0"/>
          </a:p>
        </p:txBody>
      </p:sp>
      <p:sp>
        <p:nvSpPr>
          <p:cNvPr id="3" name="Объект 2">
            <a:extLst>
              <a:ext uri="{FF2B5EF4-FFF2-40B4-BE49-F238E27FC236}">
                <a16:creationId xmlns:a16="http://schemas.microsoft.com/office/drawing/2014/main" id="{11EC32B5-45B8-4272-B858-3CC027197060}"/>
              </a:ext>
            </a:extLst>
          </p:cNvPr>
          <p:cNvSpPr>
            <a:spLocks noGrp="1"/>
          </p:cNvSpPr>
          <p:nvPr>
            <p:ph idx="1"/>
          </p:nvPr>
        </p:nvSpPr>
        <p:spPr>
          <a:xfrm>
            <a:off x="211801" y="761214"/>
            <a:ext cx="11772675" cy="5873049"/>
          </a:xfrm>
        </p:spPr>
        <p:txBody>
          <a:bodyPr>
            <a:normAutofit fontScale="77500" lnSpcReduction="20000"/>
          </a:bodyPr>
          <a:lstStyle/>
          <a:p>
            <a:pPr algn="just" fontAlgn="base"/>
            <a:r>
              <a:rPr lang="ru-RU" b="1" dirty="0"/>
              <a:t>Адресация оконечных устройств</a:t>
            </a:r>
            <a:r>
              <a:rPr lang="ru-RU" dirty="0"/>
              <a:t>: подобно тому, как телефону присваивается индивидуальный номер, оконечным устройствам необходимо назначить уникальный IP-адрес для возможности идентификации в сети. Оконечное устройство с настроенным IP-адресом называется узлом.</a:t>
            </a:r>
          </a:p>
          <a:p>
            <a:pPr algn="just" fontAlgn="base"/>
            <a:r>
              <a:rPr lang="ru-RU" b="1" dirty="0"/>
              <a:t>Инкапсуляция</a:t>
            </a:r>
            <a:r>
              <a:rPr lang="ru-RU" dirty="0"/>
              <a:t>: сетевой уровень получает блок данных протокола (PDU) от транспортного уровня. Во время выполнения процесса, который называется инкапсуляцией, сетевой уровень добавляет информацию заголовка IP, например IP-адрес узла источника (отправляющего) и узла назначения (получающего). После добавления в блок PDU информации заголовка такой блок будет называться пакетом.</a:t>
            </a:r>
          </a:p>
          <a:p>
            <a:pPr algn="just" fontAlgn="base"/>
            <a:r>
              <a:rPr lang="ru-RU" b="1" dirty="0"/>
              <a:t>Маршрутизация</a:t>
            </a:r>
            <a:r>
              <a:rPr lang="ru-RU" dirty="0"/>
              <a:t>: сетевой уровень предоставляет сервисы, с помощью которых пакеты направляются к узлу назначения в другой сети. Для перемещения к другим сетям пакет должен быть обработан маршрутизатором. Роль маршрутизатора заключается в том, чтобы выбрать пути для пакетов и направить их к узлу назначения. Такой процесс называется маршрутизацией. До того, как достигнуть узла назначения, пакет может пройти через несколько промежуточных устройств. Каждый маршрут на пути пакета к узлу назначения называется переходом.</a:t>
            </a:r>
          </a:p>
          <a:p>
            <a:pPr algn="just" fontAlgn="base"/>
            <a:r>
              <a:rPr lang="ru-RU" b="1" dirty="0" err="1"/>
              <a:t>Деинкапсуляция</a:t>
            </a:r>
            <a:r>
              <a:rPr lang="ru-RU" dirty="0"/>
              <a:t>: по прибытии пакета на сетевой уровень узла назначения этот узел проверяет IP-заголовок пакета. Если IP-адрес назначения в заголовке совпадает с его собственным IP-адресом, заголовок IP удаляется из пакета. Процесс удаления заголовков из нижних уровней называется </a:t>
            </a:r>
            <a:r>
              <a:rPr lang="ru-RU" dirty="0" err="1"/>
              <a:t>деинкапсуляцией</a:t>
            </a:r>
            <a:r>
              <a:rPr lang="ru-RU" dirty="0"/>
              <a:t>. После </a:t>
            </a:r>
            <a:r>
              <a:rPr lang="ru-RU" dirty="0" err="1"/>
              <a:t>деинкапсуляции</a:t>
            </a:r>
            <a:r>
              <a:rPr lang="ru-RU" dirty="0"/>
              <a:t> пакета, выполняемой сетевым узлом, полученный блок PDU уровня 4 пересылается соответствующей службе на транспортном уровне.</a:t>
            </a:r>
          </a:p>
          <a:p>
            <a:pPr marL="0" indent="0" algn="just">
              <a:buNone/>
            </a:pPr>
            <a:endParaRPr lang="ru-BY" dirty="0"/>
          </a:p>
        </p:txBody>
      </p:sp>
    </p:spTree>
    <p:extLst>
      <p:ext uri="{BB962C8B-B14F-4D97-AF65-F5344CB8AC3E}">
        <p14:creationId xmlns:p14="http://schemas.microsoft.com/office/powerpoint/2010/main" val="270995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854682C-0738-4141-AC90-194D51D6F488}"/>
              </a:ext>
            </a:extLst>
          </p:cNvPr>
          <p:cNvSpPr>
            <a:spLocks noGrp="1"/>
          </p:cNvSpPr>
          <p:nvPr>
            <p:ph idx="1"/>
          </p:nvPr>
        </p:nvSpPr>
        <p:spPr>
          <a:xfrm>
            <a:off x="564448" y="449451"/>
            <a:ext cx="10408351" cy="5315918"/>
          </a:xfrm>
        </p:spPr>
        <p:txBody>
          <a:bodyPr>
            <a:normAutofit/>
          </a:bodyPr>
          <a:lstStyle/>
          <a:p>
            <a:pPr marL="0" indent="0" algn="just">
              <a:buNone/>
            </a:pPr>
            <a:r>
              <a:rPr lang="ru-RU" sz="2400" dirty="0"/>
              <a:t>На уровне межсетевого взаимодействия (если рассматривать стек протоколов </a:t>
            </a:r>
            <a:r>
              <a:rPr lang="en-US" sz="2400" dirty="0"/>
              <a:t>TCP/IP</a:t>
            </a:r>
            <a:r>
              <a:rPr lang="ru-RU" sz="2400" dirty="0"/>
              <a:t>)</a:t>
            </a:r>
            <a:r>
              <a:rPr lang="en-US" sz="2400" dirty="0"/>
              <a:t> </a:t>
            </a:r>
            <a:r>
              <a:rPr lang="ru-RU" sz="2400" dirty="0"/>
              <a:t>располагаются два вида протоколов:</a:t>
            </a:r>
          </a:p>
          <a:p>
            <a:pPr marL="0" indent="0" algn="just">
              <a:buNone/>
            </a:pPr>
            <a:r>
              <a:rPr lang="ru-RU" sz="2400" dirty="0"/>
              <a:t>1. </a:t>
            </a:r>
            <a:r>
              <a:rPr lang="ru-RU" sz="2400" b="1" dirty="0"/>
              <a:t>Маршрутизирующие протоколы</a:t>
            </a:r>
            <a:r>
              <a:rPr lang="ru-RU" sz="2400" dirty="0"/>
              <a:t>, которые обеспечивают продвижение пакетов из одной подсети в другую. К таким протоколам относится </a:t>
            </a:r>
            <a:r>
              <a:rPr lang="en-US" sz="2400" dirty="0"/>
              <a:t>IPv4 </a:t>
            </a:r>
            <a:r>
              <a:rPr lang="ru-RU" sz="2400" dirty="0"/>
              <a:t>и </a:t>
            </a:r>
            <a:r>
              <a:rPr lang="en-US" sz="2400" dirty="0"/>
              <a:t>IPv6</a:t>
            </a:r>
            <a:r>
              <a:rPr lang="ru-RU" sz="2400" dirty="0"/>
              <a:t>.</a:t>
            </a:r>
          </a:p>
          <a:p>
            <a:pPr marL="0" indent="0" algn="just">
              <a:buNone/>
            </a:pPr>
            <a:r>
              <a:rPr lang="ru-RU" sz="2400" dirty="0"/>
              <a:t>2. </a:t>
            </a:r>
            <a:r>
              <a:rPr lang="ru-RU" sz="2400" b="1" dirty="0"/>
              <a:t>Протоколы маршрутизации, </a:t>
            </a:r>
            <a:r>
              <a:rPr lang="ru-RU" sz="2400" dirty="0"/>
              <a:t>которые обеспечивают автоматическое заполнение маршрутных таблиц (таблиц маршрутизации).</a:t>
            </a:r>
          </a:p>
          <a:p>
            <a:pPr marL="0" indent="0" algn="just">
              <a:buNone/>
            </a:pPr>
            <a:endParaRPr lang="ru-RU" sz="2400" b="1" dirty="0"/>
          </a:p>
        </p:txBody>
      </p:sp>
      <p:graphicFrame>
        <p:nvGraphicFramePr>
          <p:cNvPr id="4" name="Таблица 3">
            <a:extLst>
              <a:ext uri="{FF2B5EF4-FFF2-40B4-BE49-F238E27FC236}">
                <a16:creationId xmlns:a16="http://schemas.microsoft.com/office/drawing/2014/main" id="{DBF04822-EE1D-4993-A21D-28EE5F778575}"/>
              </a:ext>
            </a:extLst>
          </p:cNvPr>
          <p:cNvGraphicFramePr>
            <a:graphicFrameLocks noGrp="1"/>
          </p:cNvGraphicFramePr>
          <p:nvPr>
            <p:extLst/>
          </p:nvPr>
        </p:nvGraphicFramePr>
        <p:xfrm>
          <a:off x="207987" y="3429000"/>
          <a:ext cx="11028284" cy="3230880"/>
        </p:xfrm>
        <a:graphic>
          <a:graphicData uri="http://schemas.openxmlformats.org/drawingml/2006/table">
            <a:tbl>
              <a:tblPr firstRow="1" bandRow="1">
                <a:tableStyleId>{2D5ABB26-0587-4C30-8999-92F81FD0307C}</a:tableStyleId>
              </a:tblPr>
              <a:tblGrid>
                <a:gridCol w="2757071">
                  <a:extLst>
                    <a:ext uri="{9D8B030D-6E8A-4147-A177-3AD203B41FA5}">
                      <a16:colId xmlns:a16="http://schemas.microsoft.com/office/drawing/2014/main" val="2951766879"/>
                    </a:ext>
                  </a:extLst>
                </a:gridCol>
                <a:gridCol w="2757071">
                  <a:extLst>
                    <a:ext uri="{9D8B030D-6E8A-4147-A177-3AD203B41FA5}">
                      <a16:colId xmlns:a16="http://schemas.microsoft.com/office/drawing/2014/main" val="2392161395"/>
                    </a:ext>
                  </a:extLst>
                </a:gridCol>
                <a:gridCol w="2757071">
                  <a:extLst>
                    <a:ext uri="{9D8B030D-6E8A-4147-A177-3AD203B41FA5}">
                      <a16:colId xmlns:a16="http://schemas.microsoft.com/office/drawing/2014/main" val="1776362447"/>
                    </a:ext>
                  </a:extLst>
                </a:gridCol>
                <a:gridCol w="2757071">
                  <a:extLst>
                    <a:ext uri="{9D8B030D-6E8A-4147-A177-3AD203B41FA5}">
                      <a16:colId xmlns:a16="http://schemas.microsoft.com/office/drawing/2014/main" val="1661624444"/>
                    </a:ext>
                  </a:extLst>
                </a:gridCol>
              </a:tblGrid>
              <a:tr h="926024">
                <a:tc>
                  <a:txBody>
                    <a:bodyPr/>
                    <a:lstStyle/>
                    <a:p>
                      <a:pPr algn="ctr"/>
                      <a:r>
                        <a:rPr lang="ru-RU" sz="2000" b="1" dirty="0"/>
                        <a:t>Адрес сети назначения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порта (интерфейса) следующего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собственного порта (интерфейса) текущего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Метрика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524846"/>
                  </a:ext>
                </a:extLst>
              </a:tr>
              <a:tr h="1182249">
                <a:tc>
                  <a:txBody>
                    <a:bodyPr/>
                    <a:lstStyle/>
                    <a:p>
                      <a:pPr algn="ctr"/>
                      <a:r>
                        <a:rPr lang="ru-RU" sz="2000" dirty="0"/>
                        <a:t>Это </a:t>
                      </a:r>
                      <a:r>
                        <a:rPr lang="ru-RU" sz="2000" b="1" dirty="0"/>
                        <a:t>адрес сети </a:t>
                      </a:r>
                      <a:r>
                        <a:rPr lang="ru-RU" sz="2000" dirty="0"/>
                        <a:t>в которую необходимо </a:t>
                      </a:r>
                      <a:r>
                        <a:rPr lang="ru-RU" sz="2000" b="1" dirty="0"/>
                        <a:t>доставить пакет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Сетевой </a:t>
                      </a:r>
                      <a:r>
                        <a:rPr lang="ru-RU" sz="2000" b="1" dirty="0"/>
                        <a:t>адрес </a:t>
                      </a:r>
                      <a:r>
                        <a:rPr lang="ru-RU" sz="2000" dirty="0"/>
                        <a:t>порта </a:t>
                      </a:r>
                      <a:r>
                        <a:rPr lang="ru-RU" sz="2000" b="1" dirty="0"/>
                        <a:t>следующего </a:t>
                      </a:r>
                      <a:r>
                        <a:rPr lang="ru-RU" sz="2000" dirty="0"/>
                        <a:t>маршрутизатора, которому необходимо передать пакет через подсеть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собственного</a:t>
                      </a:r>
                      <a:r>
                        <a:rPr lang="ru-RU" sz="2000" dirty="0"/>
                        <a:t> </a:t>
                      </a:r>
                      <a:r>
                        <a:rPr lang="ru-RU" sz="2000" b="1" dirty="0"/>
                        <a:t>выходного</a:t>
                      </a:r>
                      <a:r>
                        <a:rPr lang="ru-RU" sz="2000" dirty="0"/>
                        <a:t> </a:t>
                      </a:r>
                      <a:r>
                        <a:rPr lang="ru-RU" sz="2000" b="1" dirty="0"/>
                        <a:t>порта</a:t>
                      </a:r>
                      <a:r>
                        <a:rPr lang="ru-RU" sz="2000" dirty="0"/>
                        <a:t>, с использованием которого пакет должен быть передан в следующую подсеть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Характеристика (некоторая величина), которая позволяет оценить </a:t>
                      </a:r>
                      <a:r>
                        <a:rPr lang="ru-RU" sz="2000" b="1" dirty="0"/>
                        <a:t>оптимальность</a:t>
                      </a:r>
                      <a:r>
                        <a:rPr lang="ru-RU" sz="2000" dirty="0"/>
                        <a:t> того или иного маршрута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76837"/>
                  </a:ext>
                </a:extLst>
              </a:tr>
            </a:tbl>
          </a:graphicData>
        </a:graphic>
      </p:graphicFrame>
    </p:spTree>
    <p:extLst>
      <p:ext uri="{BB962C8B-B14F-4D97-AF65-F5344CB8AC3E}">
        <p14:creationId xmlns:p14="http://schemas.microsoft.com/office/powerpoint/2010/main" val="132020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E4A49E55-2228-4A78-B86C-DADA9734C12F}"/>
              </a:ext>
            </a:extLst>
          </p:cNvPr>
          <p:cNvGraphicFramePr>
            <a:graphicFrameLocks noGrp="1"/>
          </p:cNvGraphicFramePr>
          <p:nvPr>
            <p:extLst/>
          </p:nvPr>
        </p:nvGraphicFramePr>
        <p:xfrm>
          <a:off x="161492" y="198120"/>
          <a:ext cx="11136772" cy="3230880"/>
        </p:xfrm>
        <a:graphic>
          <a:graphicData uri="http://schemas.openxmlformats.org/drawingml/2006/table">
            <a:tbl>
              <a:tblPr firstRow="1" bandRow="1">
                <a:tableStyleId>{2D5ABB26-0587-4C30-8999-92F81FD0307C}</a:tableStyleId>
              </a:tblPr>
              <a:tblGrid>
                <a:gridCol w="2784193">
                  <a:extLst>
                    <a:ext uri="{9D8B030D-6E8A-4147-A177-3AD203B41FA5}">
                      <a16:colId xmlns:a16="http://schemas.microsoft.com/office/drawing/2014/main" val="2951766879"/>
                    </a:ext>
                  </a:extLst>
                </a:gridCol>
                <a:gridCol w="2784193">
                  <a:extLst>
                    <a:ext uri="{9D8B030D-6E8A-4147-A177-3AD203B41FA5}">
                      <a16:colId xmlns:a16="http://schemas.microsoft.com/office/drawing/2014/main" val="2392161395"/>
                    </a:ext>
                  </a:extLst>
                </a:gridCol>
                <a:gridCol w="2784193">
                  <a:extLst>
                    <a:ext uri="{9D8B030D-6E8A-4147-A177-3AD203B41FA5}">
                      <a16:colId xmlns:a16="http://schemas.microsoft.com/office/drawing/2014/main" val="1776362447"/>
                    </a:ext>
                  </a:extLst>
                </a:gridCol>
                <a:gridCol w="2784193">
                  <a:extLst>
                    <a:ext uri="{9D8B030D-6E8A-4147-A177-3AD203B41FA5}">
                      <a16:colId xmlns:a16="http://schemas.microsoft.com/office/drawing/2014/main" val="1661624444"/>
                    </a:ext>
                  </a:extLst>
                </a:gridCol>
              </a:tblGrid>
              <a:tr h="1026151">
                <a:tc>
                  <a:txBody>
                    <a:bodyPr/>
                    <a:lstStyle/>
                    <a:p>
                      <a:pPr algn="ctr"/>
                      <a:r>
                        <a:rPr lang="ru-RU" sz="2000" b="1" dirty="0"/>
                        <a:t>Адрес сети назначения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порта (интерфейса) следующего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собственного порта (интерфейса) текущего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Метрика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524846"/>
                  </a:ext>
                </a:extLst>
              </a:tr>
              <a:tr h="1503431">
                <a:tc>
                  <a:txBody>
                    <a:bodyPr/>
                    <a:lstStyle/>
                    <a:p>
                      <a:pPr algn="ctr"/>
                      <a:r>
                        <a:rPr lang="ru-RU" sz="2000" dirty="0"/>
                        <a:t>Это </a:t>
                      </a:r>
                      <a:r>
                        <a:rPr lang="ru-RU" sz="2000" b="1" dirty="0"/>
                        <a:t>адрес сети </a:t>
                      </a:r>
                      <a:r>
                        <a:rPr lang="ru-RU" sz="2000" dirty="0"/>
                        <a:t>в которую необходимо </a:t>
                      </a:r>
                      <a:r>
                        <a:rPr lang="ru-RU" sz="2000" b="1" dirty="0"/>
                        <a:t>доставить пакет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Сетевой </a:t>
                      </a:r>
                      <a:r>
                        <a:rPr lang="ru-RU" sz="2000" b="1" dirty="0"/>
                        <a:t>адрес </a:t>
                      </a:r>
                      <a:r>
                        <a:rPr lang="ru-RU" sz="2000" dirty="0"/>
                        <a:t>порта </a:t>
                      </a:r>
                      <a:r>
                        <a:rPr lang="ru-RU" sz="2000" b="1" dirty="0"/>
                        <a:t>следующего </a:t>
                      </a:r>
                      <a:r>
                        <a:rPr lang="ru-RU" sz="2000" dirty="0"/>
                        <a:t>маршрутизатора, которому необходимо передать пакет через подсеть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собственного</a:t>
                      </a:r>
                      <a:r>
                        <a:rPr lang="ru-RU" sz="2000" dirty="0"/>
                        <a:t> </a:t>
                      </a:r>
                      <a:r>
                        <a:rPr lang="ru-RU" sz="2000" b="1" dirty="0"/>
                        <a:t>выходного</a:t>
                      </a:r>
                      <a:r>
                        <a:rPr lang="ru-RU" sz="2000" dirty="0"/>
                        <a:t> </a:t>
                      </a:r>
                      <a:r>
                        <a:rPr lang="ru-RU" sz="2000" b="1" dirty="0"/>
                        <a:t>порта</a:t>
                      </a:r>
                      <a:r>
                        <a:rPr lang="ru-RU" sz="2000" dirty="0"/>
                        <a:t>, с использованием которого пакет должен быть передан в следующую подсеть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Характеристика (некоторая величина), которая позволяет оценить </a:t>
                      </a:r>
                      <a:r>
                        <a:rPr lang="ru-RU" sz="2000" b="1" dirty="0"/>
                        <a:t>оптимальность</a:t>
                      </a:r>
                      <a:r>
                        <a:rPr lang="ru-RU" sz="2000" dirty="0"/>
                        <a:t> того или иного маршрута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76837"/>
                  </a:ext>
                </a:extLst>
              </a:tr>
            </a:tbl>
          </a:graphicData>
        </a:graphic>
      </p:graphicFrame>
      <p:pic>
        <p:nvPicPr>
          <p:cNvPr id="5" name="Рисунок 4">
            <a:extLst>
              <a:ext uri="{FF2B5EF4-FFF2-40B4-BE49-F238E27FC236}">
                <a16:creationId xmlns:a16="http://schemas.microsoft.com/office/drawing/2014/main" id="{7992BFAF-9600-4C28-ABBD-9A5482739ADD}"/>
              </a:ext>
            </a:extLst>
          </p:cNvPr>
          <p:cNvPicPr>
            <a:picLocks noChangeAspect="1"/>
          </p:cNvPicPr>
          <p:nvPr/>
        </p:nvPicPr>
        <p:blipFill>
          <a:blip r:embed="rId2"/>
          <a:stretch>
            <a:fillRect/>
          </a:stretch>
        </p:blipFill>
        <p:spPr>
          <a:xfrm>
            <a:off x="694867" y="3506490"/>
            <a:ext cx="10132014" cy="3230880"/>
          </a:xfrm>
          <a:prstGeom prst="rect">
            <a:avLst/>
          </a:prstGeom>
        </p:spPr>
      </p:pic>
    </p:spTree>
    <p:extLst>
      <p:ext uri="{BB962C8B-B14F-4D97-AF65-F5344CB8AC3E}">
        <p14:creationId xmlns:p14="http://schemas.microsoft.com/office/powerpoint/2010/main" val="41447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576F36-7412-4630-B628-3B1E9637EAB9}"/>
              </a:ext>
            </a:extLst>
          </p:cNvPr>
          <p:cNvSpPr>
            <a:spLocks noGrp="1"/>
          </p:cNvSpPr>
          <p:nvPr>
            <p:ph type="title"/>
          </p:nvPr>
        </p:nvSpPr>
        <p:spPr>
          <a:xfrm>
            <a:off x="1261872" y="365760"/>
            <a:ext cx="9692640" cy="905101"/>
          </a:xfrm>
        </p:spPr>
        <p:txBody>
          <a:bodyPr/>
          <a:lstStyle/>
          <a:p>
            <a:r>
              <a:rPr lang="ru-RU" dirty="0"/>
              <a:t>Метрика</a:t>
            </a:r>
          </a:p>
        </p:txBody>
      </p:sp>
      <p:sp>
        <p:nvSpPr>
          <p:cNvPr id="3" name="Объект 2">
            <a:extLst>
              <a:ext uri="{FF2B5EF4-FFF2-40B4-BE49-F238E27FC236}">
                <a16:creationId xmlns:a16="http://schemas.microsoft.com/office/drawing/2014/main" id="{D7400A1E-233F-493A-A2C3-F80CB00E71B8}"/>
              </a:ext>
            </a:extLst>
          </p:cNvPr>
          <p:cNvSpPr>
            <a:spLocks noGrp="1"/>
          </p:cNvSpPr>
          <p:nvPr>
            <p:ph idx="1"/>
          </p:nvPr>
        </p:nvSpPr>
        <p:spPr>
          <a:xfrm>
            <a:off x="1261871" y="1518834"/>
            <a:ext cx="9692639" cy="4661303"/>
          </a:xfrm>
        </p:spPr>
        <p:txBody>
          <a:bodyPr>
            <a:normAutofit/>
          </a:bodyPr>
          <a:lstStyle/>
          <a:p>
            <a:pPr marL="0" indent="0" algn="just">
              <a:buNone/>
            </a:pPr>
            <a:r>
              <a:rPr lang="ru-RU" sz="2800" dirty="0"/>
              <a:t>Метрика может зависеть от многих параметров, таких как:</a:t>
            </a:r>
          </a:p>
          <a:p>
            <a:pPr lvl="1" algn="just"/>
            <a:r>
              <a:rPr lang="ru-RU" sz="2400" dirty="0"/>
              <a:t>Число участков маршрута;</a:t>
            </a:r>
          </a:p>
          <a:p>
            <a:pPr lvl="1" algn="just"/>
            <a:r>
              <a:rPr lang="ru-RU" sz="2400" dirty="0"/>
              <a:t>Полоса пропуская;</a:t>
            </a:r>
          </a:p>
          <a:p>
            <a:pPr lvl="1" algn="just"/>
            <a:r>
              <a:rPr lang="ru-RU" sz="2400" dirty="0"/>
              <a:t>Скорость пропуская;</a:t>
            </a:r>
          </a:p>
          <a:p>
            <a:pPr lvl="1" algn="just"/>
            <a:r>
              <a:rPr lang="ru-RU" sz="2400" dirty="0"/>
              <a:t>Вероятность задержек</a:t>
            </a:r>
          </a:p>
          <a:p>
            <a:pPr lvl="1" algn="just"/>
            <a:r>
              <a:rPr lang="ru-RU" sz="2400" dirty="0"/>
              <a:t>Надежность.</a:t>
            </a:r>
          </a:p>
          <a:p>
            <a:pPr marL="0" indent="0" algn="just">
              <a:buNone/>
            </a:pPr>
            <a:r>
              <a:rPr lang="ru-RU" sz="2600" b="1" dirty="0"/>
              <a:t>Метрика</a:t>
            </a:r>
            <a:r>
              <a:rPr lang="ru-RU" sz="2600" dirty="0"/>
              <a:t> – это </a:t>
            </a:r>
            <a:r>
              <a:rPr lang="ru-RU" sz="2600" b="1" dirty="0"/>
              <a:t>численное значение</a:t>
            </a:r>
            <a:r>
              <a:rPr lang="ru-RU" sz="2600" dirty="0"/>
              <a:t>, которое показывает приоритет маршрута. </a:t>
            </a:r>
            <a:r>
              <a:rPr lang="ru-RU" sz="2600" b="1" u="sng" dirty="0">
                <a:solidFill>
                  <a:srgbClr val="FF0000"/>
                </a:solidFill>
              </a:rPr>
              <a:t>Она ни в чем не измеряется!!!</a:t>
            </a:r>
          </a:p>
          <a:p>
            <a:pPr lvl="1" algn="just"/>
            <a:endParaRPr lang="ru-RU" sz="2400" dirty="0"/>
          </a:p>
        </p:txBody>
      </p:sp>
    </p:spTree>
    <p:extLst>
      <p:ext uri="{BB962C8B-B14F-4D97-AF65-F5344CB8AC3E}">
        <p14:creationId xmlns:p14="http://schemas.microsoft.com/office/powerpoint/2010/main" val="328875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C4453C-2D54-4F31-A4E1-409D2AB80998}"/>
              </a:ext>
            </a:extLst>
          </p:cNvPr>
          <p:cNvSpPr>
            <a:spLocks noGrp="1"/>
          </p:cNvSpPr>
          <p:nvPr>
            <p:ph type="title"/>
          </p:nvPr>
        </p:nvSpPr>
        <p:spPr>
          <a:xfrm>
            <a:off x="1261872" y="365760"/>
            <a:ext cx="9692640" cy="936098"/>
          </a:xfrm>
        </p:spPr>
        <p:txBody>
          <a:bodyPr/>
          <a:lstStyle/>
          <a:p>
            <a:r>
              <a:rPr lang="ru-RU" dirty="0"/>
              <a:t>Принцип одношаговой маршрутизации</a:t>
            </a:r>
          </a:p>
        </p:txBody>
      </p:sp>
      <p:sp>
        <p:nvSpPr>
          <p:cNvPr id="3" name="Объект 2">
            <a:extLst>
              <a:ext uri="{FF2B5EF4-FFF2-40B4-BE49-F238E27FC236}">
                <a16:creationId xmlns:a16="http://schemas.microsoft.com/office/drawing/2014/main" id="{46248DA6-05A4-43E9-A23A-479632FF3E0C}"/>
              </a:ext>
            </a:extLst>
          </p:cNvPr>
          <p:cNvSpPr>
            <a:spLocks noGrp="1"/>
          </p:cNvSpPr>
          <p:nvPr>
            <p:ph idx="1"/>
          </p:nvPr>
        </p:nvSpPr>
        <p:spPr>
          <a:xfrm>
            <a:off x="828238" y="1376314"/>
            <a:ext cx="10126273" cy="2196445"/>
          </a:xfrm>
        </p:spPr>
        <p:txBody>
          <a:bodyPr>
            <a:normAutofit/>
          </a:bodyPr>
          <a:lstStyle/>
          <a:p>
            <a:pPr marL="0" indent="0">
              <a:buNone/>
            </a:pPr>
            <a:r>
              <a:rPr lang="ru-RU" sz="2400" dirty="0"/>
              <a:t>При получении очередного пакета маршрутизатор определяет по таблице маршрутизации</a:t>
            </a:r>
          </a:p>
          <a:p>
            <a:pPr marL="617220" lvl="1" indent="-342900">
              <a:buClrTx/>
              <a:buFont typeface="+mj-lt"/>
              <a:buAutoNum type="arabicPeriod"/>
            </a:pPr>
            <a:r>
              <a:rPr lang="ru-RU" sz="2000" dirty="0">
                <a:solidFill>
                  <a:schemeClr val="tx1"/>
                </a:solidFill>
              </a:rPr>
              <a:t>На какой </a:t>
            </a:r>
            <a:r>
              <a:rPr lang="ru-RU" sz="2000" b="1" dirty="0">
                <a:solidFill>
                  <a:schemeClr val="tx1"/>
                </a:solidFill>
              </a:rPr>
              <a:t>свой</a:t>
            </a:r>
            <a:r>
              <a:rPr lang="ru-RU" sz="2000" dirty="0">
                <a:solidFill>
                  <a:schemeClr val="tx1"/>
                </a:solidFill>
              </a:rPr>
              <a:t> порт (1) необходимо перенаправить пакет и</a:t>
            </a:r>
          </a:p>
          <a:p>
            <a:pPr marL="617220" lvl="1" indent="-342900">
              <a:buClrTx/>
              <a:buFont typeface="+mj-lt"/>
              <a:buAutoNum type="arabicPeriod"/>
            </a:pPr>
            <a:r>
              <a:rPr lang="ru-RU" sz="2000" dirty="0">
                <a:solidFill>
                  <a:schemeClr val="tx1"/>
                </a:solidFill>
              </a:rPr>
              <a:t>Какой </a:t>
            </a:r>
            <a:r>
              <a:rPr lang="ru-RU" sz="2000" b="1" dirty="0">
                <a:solidFill>
                  <a:schemeClr val="tx1"/>
                </a:solidFill>
              </a:rPr>
              <a:t>следующий маршрутизатор </a:t>
            </a:r>
            <a:r>
              <a:rPr lang="ru-RU" sz="2000" dirty="0">
                <a:solidFill>
                  <a:schemeClr val="tx1"/>
                </a:solidFill>
              </a:rPr>
              <a:t>(2) его должен получить</a:t>
            </a:r>
          </a:p>
          <a:p>
            <a:pPr marL="617220" lvl="1" indent="-342900">
              <a:buClrTx/>
              <a:buFont typeface="+mj-lt"/>
              <a:buAutoNum type="arabicPeriod"/>
            </a:pPr>
            <a:r>
              <a:rPr lang="pl-PL" sz="2000" dirty="0">
                <a:solidFill>
                  <a:schemeClr val="tx1"/>
                </a:solidFill>
              </a:rPr>
              <a:t>??? </a:t>
            </a:r>
            <a:endParaRPr lang="ru-RU" sz="2000" dirty="0">
              <a:solidFill>
                <a:schemeClr val="tx1"/>
              </a:solidFill>
            </a:endParaRPr>
          </a:p>
          <a:p>
            <a:pPr marL="274320" lvl="1" indent="0">
              <a:buClrTx/>
              <a:buNone/>
            </a:pPr>
            <a:r>
              <a:rPr lang="pl-PL" sz="2000" dirty="0">
                <a:solidFill>
                  <a:schemeClr val="tx1"/>
                </a:solidFill>
              </a:rPr>
              <a:t>3. </a:t>
            </a:r>
            <a:r>
              <a:rPr lang="ru-RU" sz="2000" dirty="0">
                <a:solidFill>
                  <a:schemeClr val="tx1"/>
                </a:solidFill>
              </a:rPr>
              <a:t>Передать пакет и забыть</a:t>
            </a:r>
          </a:p>
        </p:txBody>
      </p:sp>
      <p:graphicFrame>
        <p:nvGraphicFramePr>
          <p:cNvPr id="4" name="Таблица 3">
            <a:extLst>
              <a:ext uri="{FF2B5EF4-FFF2-40B4-BE49-F238E27FC236}">
                <a16:creationId xmlns:a16="http://schemas.microsoft.com/office/drawing/2014/main" id="{7537CAFA-6C01-4407-8BB4-77A8C0B31EFD}"/>
              </a:ext>
            </a:extLst>
          </p:cNvPr>
          <p:cNvGraphicFramePr>
            <a:graphicFrameLocks noGrp="1"/>
          </p:cNvGraphicFramePr>
          <p:nvPr>
            <p:extLst/>
          </p:nvPr>
        </p:nvGraphicFramePr>
        <p:xfrm>
          <a:off x="68464" y="3686038"/>
          <a:ext cx="11136772" cy="1310640"/>
        </p:xfrm>
        <a:graphic>
          <a:graphicData uri="http://schemas.openxmlformats.org/drawingml/2006/table">
            <a:tbl>
              <a:tblPr firstRow="1" bandRow="1">
                <a:tableStyleId>{2D5ABB26-0587-4C30-8999-92F81FD0307C}</a:tableStyleId>
              </a:tblPr>
              <a:tblGrid>
                <a:gridCol w="2784193">
                  <a:extLst>
                    <a:ext uri="{9D8B030D-6E8A-4147-A177-3AD203B41FA5}">
                      <a16:colId xmlns:a16="http://schemas.microsoft.com/office/drawing/2014/main" val="2951766879"/>
                    </a:ext>
                  </a:extLst>
                </a:gridCol>
                <a:gridCol w="2784193">
                  <a:extLst>
                    <a:ext uri="{9D8B030D-6E8A-4147-A177-3AD203B41FA5}">
                      <a16:colId xmlns:a16="http://schemas.microsoft.com/office/drawing/2014/main" val="2392161395"/>
                    </a:ext>
                  </a:extLst>
                </a:gridCol>
                <a:gridCol w="2784193">
                  <a:extLst>
                    <a:ext uri="{9D8B030D-6E8A-4147-A177-3AD203B41FA5}">
                      <a16:colId xmlns:a16="http://schemas.microsoft.com/office/drawing/2014/main" val="1776362447"/>
                    </a:ext>
                  </a:extLst>
                </a:gridCol>
                <a:gridCol w="2784193">
                  <a:extLst>
                    <a:ext uri="{9D8B030D-6E8A-4147-A177-3AD203B41FA5}">
                      <a16:colId xmlns:a16="http://schemas.microsoft.com/office/drawing/2014/main" val="1661624444"/>
                    </a:ext>
                  </a:extLst>
                </a:gridCol>
              </a:tblGrid>
              <a:tr h="1026151">
                <a:tc>
                  <a:txBody>
                    <a:bodyPr/>
                    <a:lstStyle/>
                    <a:p>
                      <a:pPr algn="ctr"/>
                      <a:r>
                        <a:rPr lang="ru-RU" sz="2000" b="1" dirty="0"/>
                        <a:t>Адрес сети назначения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порта (интерфейса) следующего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Адрес собственного порта (интерфейса) текущего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t>Метрика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524846"/>
                  </a:ext>
                </a:extLst>
              </a:tr>
            </a:tbl>
          </a:graphicData>
        </a:graphic>
      </p:graphicFrame>
      <p:sp>
        <p:nvSpPr>
          <p:cNvPr id="5" name="Овал 4">
            <a:extLst>
              <a:ext uri="{FF2B5EF4-FFF2-40B4-BE49-F238E27FC236}">
                <a16:creationId xmlns:a16="http://schemas.microsoft.com/office/drawing/2014/main" id="{2DE06188-A1DA-4CC0-B016-6EB88CEB9671}"/>
              </a:ext>
            </a:extLst>
          </p:cNvPr>
          <p:cNvSpPr/>
          <p:nvPr/>
        </p:nvSpPr>
        <p:spPr>
          <a:xfrm>
            <a:off x="7927943" y="4308363"/>
            <a:ext cx="490193" cy="4901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1</a:t>
            </a:r>
          </a:p>
        </p:txBody>
      </p:sp>
      <p:sp>
        <p:nvSpPr>
          <p:cNvPr id="7" name="Овал 6">
            <a:extLst>
              <a:ext uri="{FF2B5EF4-FFF2-40B4-BE49-F238E27FC236}">
                <a16:creationId xmlns:a16="http://schemas.microsoft.com/office/drawing/2014/main" id="{E845EABE-34F4-49FF-804F-A58A67FB7AF1}"/>
              </a:ext>
            </a:extLst>
          </p:cNvPr>
          <p:cNvSpPr/>
          <p:nvPr/>
        </p:nvSpPr>
        <p:spPr>
          <a:xfrm>
            <a:off x="5118377" y="4215666"/>
            <a:ext cx="490193" cy="4901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2</a:t>
            </a:r>
          </a:p>
        </p:txBody>
      </p:sp>
    </p:spTree>
    <p:extLst>
      <p:ext uri="{BB962C8B-B14F-4D97-AF65-F5344CB8AC3E}">
        <p14:creationId xmlns:p14="http://schemas.microsoft.com/office/powerpoint/2010/main" val="363796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DFD9B-DD1A-4A6E-8D02-35AB12386D51}"/>
              </a:ext>
            </a:extLst>
          </p:cNvPr>
          <p:cNvSpPr>
            <a:spLocks noGrp="1"/>
          </p:cNvSpPr>
          <p:nvPr>
            <p:ph type="title"/>
          </p:nvPr>
        </p:nvSpPr>
        <p:spPr>
          <a:xfrm>
            <a:off x="1261872" y="365760"/>
            <a:ext cx="9692640" cy="906859"/>
          </a:xfrm>
        </p:spPr>
        <p:txBody>
          <a:bodyPr/>
          <a:lstStyle/>
          <a:p>
            <a:r>
              <a:rPr lang="ru-RU" dirty="0"/>
              <a:t>Замечание</a:t>
            </a:r>
          </a:p>
        </p:txBody>
      </p:sp>
      <p:sp>
        <p:nvSpPr>
          <p:cNvPr id="3" name="Объект 2">
            <a:extLst>
              <a:ext uri="{FF2B5EF4-FFF2-40B4-BE49-F238E27FC236}">
                <a16:creationId xmlns:a16="http://schemas.microsoft.com/office/drawing/2014/main" id="{3F1658DD-9B0E-4E12-AC31-4CA260F1968D}"/>
              </a:ext>
            </a:extLst>
          </p:cNvPr>
          <p:cNvSpPr>
            <a:spLocks noGrp="1"/>
          </p:cNvSpPr>
          <p:nvPr>
            <p:ph idx="1"/>
          </p:nvPr>
        </p:nvSpPr>
        <p:spPr>
          <a:xfrm>
            <a:off x="650929" y="1425844"/>
            <a:ext cx="10523349" cy="4754293"/>
          </a:xfrm>
        </p:spPr>
        <p:txBody>
          <a:bodyPr>
            <a:normAutofit/>
          </a:bodyPr>
          <a:lstStyle/>
          <a:p>
            <a:pPr algn="just"/>
            <a:r>
              <a:rPr lang="ru-RU" sz="2400" dirty="0"/>
              <a:t>Существует и прямо противоположный, многошаговый метод – маршрутизация от источника. В соответствии с ним узел источник </a:t>
            </a:r>
            <a:r>
              <a:rPr lang="ru-RU" sz="2400" b="1" dirty="0"/>
              <a:t>указывает</a:t>
            </a:r>
            <a:r>
              <a:rPr lang="ru-RU" sz="2400" dirty="0"/>
              <a:t> в отправляемом в сеть пакете </a:t>
            </a:r>
            <a:r>
              <a:rPr lang="ru-RU" sz="2400" b="1" dirty="0"/>
              <a:t>полный маршрут его следования </a:t>
            </a:r>
            <a:r>
              <a:rPr lang="ru-RU" sz="2400" dirty="0"/>
              <a:t> через все промежуточные маршрутизаторы.</a:t>
            </a:r>
          </a:p>
          <a:p>
            <a:pPr algn="just"/>
            <a:r>
              <a:rPr lang="ru-RU" sz="2400" dirty="0"/>
              <a:t>Такой способ </a:t>
            </a:r>
            <a:r>
              <a:rPr lang="ru-RU" sz="2400" b="1" dirty="0"/>
              <a:t>не требует </a:t>
            </a:r>
            <a:r>
              <a:rPr lang="ru-RU" sz="2400" dirty="0"/>
              <a:t>построение и анализа таблиц маршрутизации.</a:t>
            </a:r>
          </a:p>
          <a:p>
            <a:pPr algn="just"/>
            <a:r>
              <a:rPr lang="ru-RU" sz="2400" dirty="0"/>
              <a:t>Это ускоряет прохождение пакета по сети и разгружает маршрутизаторы, но при этом большая нагрузка ложится на конечные узлы. (Ведь они каким-то образом должны указать полный маршрут)</a:t>
            </a:r>
          </a:p>
        </p:txBody>
      </p:sp>
    </p:spTree>
    <p:extLst>
      <p:ext uri="{BB962C8B-B14F-4D97-AF65-F5344CB8AC3E}">
        <p14:creationId xmlns:p14="http://schemas.microsoft.com/office/powerpoint/2010/main" val="254071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448FD2-BEDC-4A8F-A9BC-49D7D626A7CC}"/>
              </a:ext>
            </a:extLst>
          </p:cNvPr>
          <p:cNvSpPr>
            <a:spLocks noGrp="1"/>
          </p:cNvSpPr>
          <p:nvPr>
            <p:ph type="title"/>
          </p:nvPr>
        </p:nvSpPr>
        <p:spPr>
          <a:xfrm>
            <a:off x="1261872" y="365760"/>
            <a:ext cx="9692640" cy="920599"/>
          </a:xfrm>
        </p:spPr>
        <p:txBody>
          <a:bodyPr/>
          <a:lstStyle/>
          <a:p>
            <a:r>
              <a:rPr lang="ru-RU" dirty="0"/>
              <a:t>Рассмотрим пример схемы сети</a:t>
            </a:r>
          </a:p>
        </p:txBody>
      </p:sp>
      <p:sp>
        <p:nvSpPr>
          <p:cNvPr id="3" name="Объект 2">
            <a:extLst>
              <a:ext uri="{FF2B5EF4-FFF2-40B4-BE49-F238E27FC236}">
                <a16:creationId xmlns:a16="http://schemas.microsoft.com/office/drawing/2014/main" id="{7C7515D0-476A-485B-85D0-F70D28957E52}"/>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C100B7B7-B6AE-412B-A1F5-C7FD8880EACC}"/>
              </a:ext>
            </a:extLst>
          </p:cNvPr>
          <p:cNvPicPr>
            <a:picLocks noChangeAspect="1"/>
          </p:cNvPicPr>
          <p:nvPr/>
        </p:nvPicPr>
        <p:blipFill>
          <a:blip r:embed="rId2"/>
          <a:stretch>
            <a:fillRect/>
          </a:stretch>
        </p:blipFill>
        <p:spPr>
          <a:xfrm>
            <a:off x="1552738" y="1530926"/>
            <a:ext cx="8013627" cy="4649211"/>
          </a:xfrm>
          <a:prstGeom prst="rect">
            <a:avLst/>
          </a:prstGeom>
        </p:spPr>
      </p:pic>
    </p:spTree>
    <p:extLst>
      <p:ext uri="{BB962C8B-B14F-4D97-AF65-F5344CB8AC3E}">
        <p14:creationId xmlns:p14="http://schemas.microsoft.com/office/powerpoint/2010/main" val="3213120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F39C20-E73C-4776-9194-9C8D02E30AFC}"/>
              </a:ext>
            </a:extLst>
          </p:cNvPr>
          <p:cNvSpPr>
            <a:spLocks noGrp="1"/>
          </p:cNvSpPr>
          <p:nvPr>
            <p:ph type="title"/>
          </p:nvPr>
        </p:nvSpPr>
        <p:spPr>
          <a:xfrm>
            <a:off x="1137886" y="412255"/>
            <a:ext cx="9692640" cy="889603"/>
          </a:xfrm>
        </p:spPr>
        <p:txBody>
          <a:bodyPr/>
          <a:lstStyle/>
          <a:p>
            <a:r>
              <a:rPr lang="ru-RU" dirty="0"/>
              <a:t>Сконфигурируем сетевые устройства</a:t>
            </a:r>
          </a:p>
        </p:txBody>
      </p:sp>
      <p:pic>
        <p:nvPicPr>
          <p:cNvPr id="4" name="Объект 3">
            <a:extLst>
              <a:ext uri="{FF2B5EF4-FFF2-40B4-BE49-F238E27FC236}">
                <a16:creationId xmlns:a16="http://schemas.microsoft.com/office/drawing/2014/main" id="{A8B2033D-009A-40B3-AFB8-15CEC444A840}"/>
              </a:ext>
            </a:extLst>
          </p:cNvPr>
          <p:cNvPicPr>
            <a:picLocks noGrp="1" noChangeAspect="1"/>
          </p:cNvPicPr>
          <p:nvPr>
            <p:ph idx="1"/>
          </p:nvPr>
        </p:nvPicPr>
        <p:blipFill>
          <a:blip r:embed="rId2"/>
          <a:stretch>
            <a:fillRect/>
          </a:stretch>
        </p:blipFill>
        <p:spPr>
          <a:xfrm>
            <a:off x="278575" y="1301857"/>
            <a:ext cx="8747884" cy="5143887"/>
          </a:xfrm>
          <a:prstGeom prst="rect">
            <a:avLst/>
          </a:prstGeom>
        </p:spPr>
      </p:pic>
      <p:graphicFrame>
        <p:nvGraphicFramePr>
          <p:cNvPr id="5" name="Таблица 4">
            <a:extLst>
              <a:ext uri="{FF2B5EF4-FFF2-40B4-BE49-F238E27FC236}">
                <a16:creationId xmlns:a16="http://schemas.microsoft.com/office/drawing/2014/main" id="{D7017AA2-C067-4906-BF73-E282FE3BDD63}"/>
              </a:ext>
            </a:extLst>
          </p:cNvPr>
          <p:cNvGraphicFramePr>
            <a:graphicFrameLocks noGrp="1"/>
          </p:cNvGraphicFramePr>
          <p:nvPr>
            <p:extLst/>
          </p:nvPr>
        </p:nvGraphicFramePr>
        <p:xfrm>
          <a:off x="9403533" y="1648760"/>
          <a:ext cx="2691058" cy="4450080"/>
        </p:xfrm>
        <a:graphic>
          <a:graphicData uri="http://schemas.openxmlformats.org/drawingml/2006/table">
            <a:tbl>
              <a:tblPr firstRow="1" bandRow="1">
                <a:tableStyleId>{2D5ABB26-0587-4C30-8999-92F81FD0307C}</a:tableStyleId>
              </a:tblPr>
              <a:tblGrid>
                <a:gridCol w="767839">
                  <a:extLst>
                    <a:ext uri="{9D8B030D-6E8A-4147-A177-3AD203B41FA5}">
                      <a16:colId xmlns:a16="http://schemas.microsoft.com/office/drawing/2014/main" val="1960444505"/>
                    </a:ext>
                  </a:extLst>
                </a:gridCol>
                <a:gridCol w="1923219">
                  <a:extLst>
                    <a:ext uri="{9D8B030D-6E8A-4147-A177-3AD203B41FA5}">
                      <a16:colId xmlns:a16="http://schemas.microsoft.com/office/drawing/2014/main" val="1147181735"/>
                    </a:ext>
                  </a:extLst>
                </a:gridCol>
              </a:tblGrid>
              <a:tr h="370840">
                <a:tc gridSpan="2">
                  <a:txBody>
                    <a:bodyPr/>
                    <a:lstStyle/>
                    <a:p>
                      <a:pPr algn="ctr"/>
                      <a:r>
                        <a:rPr lang="en-US" dirty="0"/>
                        <a:t>R1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444099"/>
                  </a:ext>
                </a:extLst>
              </a:tr>
              <a:tr h="370840">
                <a:tc>
                  <a:txBody>
                    <a:bodyPr/>
                    <a:lstStyle/>
                    <a:p>
                      <a:r>
                        <a:rPr lang="en-US" dirty="0"/>
                        <a:t>G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192.168.1.1/24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4395007"/>
                  </a:ext>
                </a:extLst>
              </a:tr>
              <a:tr h="370840">
                <a:tc>
                  <a:txBody>
                    <a:bodyPr/>
                    <a:lstStyle/>
                    <a:p>
                      <a:r>
                        <a:rPr lang="en-US" dirty="0"/>
                        <a:t>S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192.168.4.1/30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563929"/>
                  </a:ext>
                </a:extLst>
              </a:tr>
              <a:tr h="370840">
                <a:tc>
                  <a:txBody>
                    <a:bodyPr/>
                    <a:lstStyle/>
                    <a:p>
                      <a:r>
                        <a:rPr lang="en-US" dirty="0"/>
                        <a:t>S 0/2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192.168.4.5/30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0517434"/>
                  </a:ext>
                </a:extLst>
              </a:tr>
              <a:tr h="370840">
                <a:tc gridSpan="2">
                  <a:txBody>
                    <a:bodyPr/>
                    <a:lstStyle/>
                    <a:p>
                      <a:pPr algn="ctr"/>
                      <a:r>
                        <a:rPr lang="en-US" dirty="0"/>
                        <a:t>R2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2600298"/>
                  </a:ext>
                </a:extLst>
              </a:tr>
              <a:tr h="370840">
                <a:tc>
                  <a:txBody>
                    <a:bodyPr/>
                    <a:lstStyle/>
                    <a:p>
                      <a:r>
                        <a:rPr lang="en-US" dirty="0"/>
                        <a:t>G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192.168.2.1/24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2276210"/>
                  </a:ext>
                </a:extLst>
              </a:tr>
              <a:tr h="370840">
                <a:tc>
                  <a:txBody>
                    <a:bodyPr/>
                    <a:lstStyle/>
                    <a:p>
                      <a:r>
                        <a:rPr lang="en-US" dirty="0"/>
                        <a:t>S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192.168.4.6/30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7359594"/>
                  </a:ext>
                </a:extLst>
              </a:tr>
              <a:tr h="370840">
                <a:tc>
                  <a:txBody>
                    <a:bodyPr/>
                    <a:lstStyle/>
                    <a:p>
                      <a:r>
                        <a:rPr lang="en-US" dirty="0"/>
                        <a:t>S 0/2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192.168.4.9/30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44958"/>
                  </a:ext>
                </a:extLst>
              </a:tr>
              <a:tr h="370840">
                <a:tc gridSpan="2">
                  <a:txBody>
                    <a:bodyPr/>
                    <a:lstStyle/>
                    <a:p>
                      <a:pPr algn="ctr"/>
                      <a:r>
                        <a:rPr lang="en-US" dirty="0"/>
                        <a:t>R3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6710577"/>
                  </a:ext>
                </a:extLst>
              </a:tr>
              <a:tr h="370840">
                <a:tc>
                  <a:txBody>
                    <a:bodyPr/>
                    <a:lstStyle/>
                    <a:p>
                      <a:r>
                        <a:rPr lang="en-US" dirty="0"/>
                        <a:t>G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192.168.3.1/24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2803268"/>
                  </a:ext>
                </a:extLst>
              </a:tr>
              <a:tr h="370840">
                <a:tc>
                  <a:txBody>
                    <a:bodyPr/>
                    <a:lstStyle/>
                    <a:p>
                      <a:r>
                        <a:rPr lang="en-US" dirty="0"/>
                        <a:t>S 0/1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192.168.4.2/30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0600994"/>
                  </a:ext>
                </a:extLst>
              </a:tr>
              <a:tr h="370840">
                <a:tc>
                  <a:txBody>
                    <a:bodyPr/>
                    <a:lstStyle/>
                    <a:p>
                      <a:r>
                        <a:rPr lang="en-US" dirty="0"/>
                        <a:t>S 0/2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192.168.4.10/30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5363043"/>
                  </a:ext>
                </a:extLst>
              </a:tr>
            </a:tbl>
          </a:graphicData>
        </a:graphic>
      </p:graphicFrame>
    </p:spTree>
    <p:extLst>
      <p:ext uri="{BB962C8B-B14F-4D97-AF65-F5344CB8AC3E}">
        <p14:creationId xmlns:p14="http://schemas.microsoft.com/office/powerpoint/2010/main" val="42902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15FC9B-9EDC-495B-8218-1635BC971E60}"/>
              </a:ext>
            </a:extLst>
          </p:cNvPr>
          <p:cNvSpPr>
            <a:spLocks noGrp="1"/>
          </p:cNvSpPr>
          <p:nvPr>
            <p:ph type="title"/>
          </p:nvPr>
        </p:nvSpPr>
        <p:spPr>
          <a:xfrm>
            <a:off x="1261872" y="365760"/>
            <a:ext cx="9692640" cy="807968"/>
          </a:xfrm>
        </p:spPr>
        <p:txBody>
          <a:bodyPr/>
          <a:lstStyle/>
          <a:p>
            <a:r>
              <a:rPr lang="ru-RU" dirty="0"/>
              <a:t>Сколько здесь подсетей?</a:t>
            </a:r>
          </a:p>
        </p:txBody>
      </p:sp>
      <p:sp>
        <p:nvSpPr>
          <p:cNvPr id="3" name="Объект 2">
            <a:extLst>
              <a:ext uri="{FF2B5EF4-FFF2-40B4-BE49-F238E27FC236}">
                <a16:creationId xmlns:a16="http://schemas.microsoft.com/office/drawing/2014/main" id="{F6E11D96-33BE-48C5-9102-C04B32DC0709}"/>
              </a:ext>
            </a:extLst>
          </p:cNvPr>
          <p:cNvSpPr>
            <a:spLocks noGrp="1"/>
          </p:cNvSpPr>
          <p:nvPr>
            <p:ph idx="1"/>
          </p:nvPr>
        </p:nvSpPr>
        <p:spPr/>
        <p:txBody>
          <a:bodyPr/>
          <a:lstStyle/>
          <a:p>
            <a:endParaRPr lang="ru-RU"/>
          </a:p>
        </p:txBody>
      </p:sp>
      <p:pic>
        <p:nvPicPr>
          <p:cNvPr id="4" name="Объект 3">
            <a:extLst>
              <a:ext uri="{FF2B5EF4-FFF2-40B4-BE49-F238E27FC236}">
                <a16:creationId xmlns:a16="http://schemas.microsoft.com/office/drawing/2014/main" id="{08765D68-77B7-41D5-B52E-BA702C11FCF0}"/>
              </a:ext>
            </a:extLst>
          </p:cNvPr>
          <p:cNvPicPr>
            <a:picLocks noChangeAspect="1"/>
          </p:cNvPicPr>
          <p:nvPr/>
        </p:nvPicPr>
        <p:blipFill>
          <a:blip r:embed="rId2"/>
          <a:stretch>
            <a:fillRect/>
          </a:stretch>
        </p:blipFill>
        <p:spPr>
          <a:xfrm>
            <a:off x="1185610" y="1584996"/>
            <a:ext cx="8747884" cy="5143887"/>
          </a:xfrm>
          <a:prstGeom prst="rect">
            <a:avLst/>
          </a:prstGeom>
        </p:spPr>
      </p:pic>
      <p:sp>
        <p:nvSpPr>
          <p:cNvPr id="5" name="Овал 4">
            <a:extLst>
              <a:ext uri="{FF2B5EF4-FFF2-40B4-BE49-F238E27FC236}">
                <a16:creationId xmlns:a16="http://schemas.microsoft.com/office/drawing/2014/main" id="{EBF70ABB-63D3-41DD-943C-06614AFE1BC6}"/>
              </a:ext>
            </a:extLst>
          </p:cNvPr>
          <p:cNvSpPr/>
          <p:nvPr/>
        </p:nvSpPr>
        <p:spPr>
          <a:xfrm rot="2410651">
            <a:off x="793698" y="1980818"/>
            <a:ext cx="5230214" cy="2866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B31F9993-FC52-43DF-A7C1-3D850134E020}"/>
              </a:ext>
            </a:extLst>
          </p:cNvPr>
          <p:cNvSpPr/>
          <p:nvPr/>
        </p:nvSpPr>
        <p:spPr>
          <a:xfrm rot="2410651">
            <a:off x="5748697" y="1856403"/>
            <a:ext cx="5230214" cy="33096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3C562D3-B811-4CDC-BC34-5BE124AC5AA1}"/>
              </a:ext>
            </a:extLst>
          </p:cNvPr>
          <p:cNvSpPr/>
          <p:nvPr/>
        </p:nvSpPr>
        <p:spPr>
          <a:xfrm>
            <a:off x="648083" y="5330064"/>
            <a:ext cx="6302658" cy="14240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92F7996D-88D2-4CBF-8013-09F7758F645B}"/>
              </a:ext>
            </a:extLst>
          </p:cNvPr>
          <p:cNvSpPr/>
          <p:nvPr/>
        </p:nvSpPr>
        <p:spPr>
          <a:xfrm>
            <a:off x="4185049" y="4006392"/>
            <a:ext cx="3959710" cy="912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A211D892-5AD4-4032-9179-E81CA6C183B5}"/>
              </a:ext>
            </a:extLst>
          </p:cNvPr>
          <p:cNvSpPr/>
          <p:nvPr/>
        </p:nvSpPr>
        <p:spPr>
          <a:xfrm rot="18783890">
            <a:off x="5222736" y="4814985"/>
            <a:ext cx="3076648" cy="912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6B9F7FF6-E35E-4AD8-9D6C-C658EFD2501C}"/>
              </a:ext>
            </a:extLst>
          </p:cNvPr>
          <p:cNvSpPr/>
          <p:nvPr/>
        </p:nvSpPr>
        <p:spPr>
          <a:xfrm rot="2809964">
            <a:off x="3954685" y="4629960"/>
            <a:ext cx="3076648" cy="12159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057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DDAEB1-AF66-4C4A-9D4C-6B9888D3C8C8}"/>
              </a:ext>
            </a:extLst>
          </p:cNvPr>
          <p:cNvSpPr>
            <a:spLocks noGrp="1"/>
          </p:cNvSpPr>
          <p:nvPr>
            <p:ph type="title"/>
          </p:nvPr>
        </p:nvSpPr>
        <p:spPr>
          <a:xfrm>
            <a:off x="1261872" y="365760"/>
            <a:ext cx="9692640" cy="699469"/>
          </a:xfrm>
        </p:spPr>
        <p:txBody>
          <a:bodyPr/>
          <a:lstStyle/>
          <a:p>
            <a:r>
              <a:rPr lang="ru-RU" dirty="0"/>
              <a:t>Таблица маршрутизации для </a:t>
            </a:r>
            <a:r>
              <a:rPr lang="en-US" dirty="0"/>
              <a:t>R1</a:t>
            </a:r>
            <a:endParaRPr lang="ru-RU" dirty="0"/>
          </a:p>
        </p:txBody>
      </p:sp>
      <p:sp>
        <p:nvSpPr>
          <p:cNvPr id="3" name="Объект 2">
            <a:extLst>
              <a:ext uri="{FF2B5EF4-FFF2-40B4-BE49-F238E27FC236}">
                <a16:creationId xmlns:a16="http://schemas.microsoft.com/office/drawing/2014/main" id="{D862EBF9-BD34-4851-87D8-74BFA24F44EF}"/>
              </a:ext>
            </a:extLst>
          </p:cNvPr>
          <p:cNvSpPr>
            <a:spLocks noGrp="1"/>
          </p:cNvSpPr>
          <p:nvPr>
            <p:ph idx="1"/>
          </p:nvPr>
        </p:nvSpPr>
        <p:spPr/>
        <p:txBody>
          <a:bodyPr/>
          <a:lstStyle/>
          <a:p>
            <a:endParaRPr lang="ru-RU" dirty="0"/>
          </a:p>
        </p:txBody>
      </p:sp>
      <p:pic>
        <p:nvPicPr>
          <p:cNvPr id="4" name="Объект 3">
            <a:extLst>
              <a:ext uri="{FF2B5EF4-FFF2-40B4-BE49-F238E27FC236}">
                <a16:creationId xmlns:a16="http://schemas.microsoft.com/office/drawing/2014/main" id="{8CA7DDCD-B299-4DE6-8288-C415B23395DC}"/>
              </a:ext>
            </a:extLst>
          </p:cNvPr>
          <p:cNvPicPr>
            <a:picLocks noChangeAspect="1"/>
          </p:cNvPicPr>
          <p:nvPr/>
        </p:nvPicPr>
        <p:blipFill>
          <a:blip r:embed="rId2"/>
          <a:stretch>
            <a:fillRect/>
          </a:stretch>
        </p:blipFill>
        <p:spPr>
          <a:xfrm>
            <a:off x="1" y="1658768"/>
            <a:ext cx="5145600" cy="3025690"/>
          </a:xfrm>
          <a:prstGeom prst="rect">
            <a:avLst/>
          </a:prstGeom>
        </p:spPr>
      </p:pic>
      <p:graphicFrame>
        <p:nvGraphicFramePr>
          <p:cNvPr id="5" name="Таблица 4">
            <a:extLst>
              <a:ext uri="{FF2B5EF4-FFF2-40B4-BE49-F238E27FC236}">
                <a16:creationId xmlns:a16="http://schemas.microsoft.com/office/drawing/2014/main" id="{01E696C2-A0DD-4A63-951D-D674F740FDFA}"/>
              </a:ext>
            </a:extLst>
          </p:cNvPr>
          <p:cNvGraphicFramePr>
            <a:graphicFrameLocks noGrp="1"/>
          </p:cNvGraphicFramePr>
          <p:nvPr>
            <p:extLst/>
          </p:nvPr>
        </p:nvGraphicFramePr>
        <p:xfrm>
          <a:off x="5145601" y="1065229"/>
          <a:ext cx="7046400" cy="3623978"/>
        </p:xfrm>
        <a:graphic>
          <a:graphicData uri="http://schemas.openxmlformats.org/drawingml/2006/table">
            <a:tbl>
              <a:tblPr firstRow="1" bandRow="1">
                <a:tableStyleId>{2D5ABB26-0587-4C30-8999-92F81FD0307C}</a:tableStyleId>
              </a:tblPr>
              <a:tblGrid>
                <a:gridCol w="1761600">
                  <a:extLst>
                    <a:ext uri="{9D8B030D-6E8A-4147-A177-3AD203B41FA5}">
                      <a16:colId xmlns:a16="http://schemas.microsoft.com/office/drawing/2014/main" val="2951766879"/>
                    </a:ext>
                  </a:extLst>
                </a:gridCol>
                <a:gridCol w="1761600">
                  <a:extLst>
                    <a:ext uri="{9D8B030D-6E8A-4147-A177-3AD203B41FA5}">
                      <a16:colId xmlns:a16="http://schemas.microsoft.com/office/drawing/2014/main" val="2392161395"/>
                    </a:ext>
                  </a:extLst>
                </a:gridCol>
                <a:gridCol w="1761600">
                  <a:extLst>
                    <a:ext uri="{9D8B030D-6E8A-4147-A177-3AD203B41FA5}">
                      <a16:colId xmlns:a16="http://schemas.microsoft.com/office/drawing/2014/main" val="1776362447"/>
                    </a:ext>
                  </a:extLst>
                </a:gridCol>
                <a:gridCol w="1761600">
                  <a:extLst>
                    <a:ext uri="{9D8B030D-6E8A-4147-A177-3AD203B41FA5}">
                      <a16:colId xmlns:a16="http://schemas.microsoft.com/office/drawing/2014/main" val="1661624444"/>
                    </a:ext>
                  </a:extLst>
                </a:gridCol>
              </a:tblGrid>
              <a:tr h="699469">
                <a:tc>
                  <a:txBody>
                    <a:bodyPr/>
                    <a:lstStyle/>
                    <a:p>
                      <a:pPr algn="ctr"/>
                      <a:r>
                        <a:rPr lang="ru-RU" sz="2000" b="1" dirty="0"/>
                        <a:t>Адрес сети назначения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2000" b="1" dirty="0"/>
                        <a:t>Адрес порта (интерфейса) следующего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2000" b="1" dirty="0"/>
                        <a:t>Адрес собственного порта (интерфейса) текущего маршрутизатора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2000" b="1" dirty="0"/>
                        <a:t>Метрика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7524846"/>
                  </a:ext>
                </a:extLst>
              </a:tr>
              <a:tr h="699469">
                <a:tc>
                  <a:txBody>
                    <a:bodyPr/>
                    <a:lstStyle/>
                    <a:p>
                      <a:pPr algn="ctr"/>
                      <a:r>
                        <a:rPr lang="pl-PL" sz="2000" b="0" dirty="0"/>
                        <a:t>192.168.1.0/24</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1" dirty="0"/>
                        <a:t>-</a:t>
                      </a:r>
                      <a:endParaRPr lang="ru-RU"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0" dirty="0"/>
                        <a:t>G 0/1</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0" dirty="0"/>
                        <a:t>0</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2009245"/>
                  </a:ext>
                </a:extLst>
              </a:tr>
              <a:tr h="699469">
                <a:tc>
                  <a:txBody>
                    <a:bodyPr/>
                    <a:lstStyle/>
                    <a:p>
                      <a:pPr algn="ctr"/>
                      <a:r>
                        <a:rPr lang="pl-PL" sz="2000" b="0" dirty="0"/>
                        <a:t>192.168.2.0/24</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0" dirty="0"/>
                        <a:t>192.168.4.6</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0" dirty="0"/>
                        <a:t>S 0/2</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pl-PL" sz="2000" b="0" dirty="0"/>
                        <a:t>1</a:t>
                      </a:r>
                      <a:endParaRPr lang="ru-RU"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334807"/>
                  </a:ext>
                </a:extLst>
              </a:tr>
            </a:tbl>
          </a:graphicData>
        </a:graphic>
      </p:graphicFrame>
    </p:spTree>
    <p:extLst>
      <p:ext uri="{BB962C8B-B14F-4D97-AF65-F5344CB8AC3E}">
        <p14:creationId xmlns:p14="http://schemas.microsoft.com/office/powerpoint/2010/main" val="2943444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E11E6-1F3B-4C27-BCCA-3D731B8A0518}"/>
              </a:ext>
            </a:extLst>
          </p:cNvPr>
          <p:cNvSpPr>
            <a:spLocks noGrp="1"/>
          </p:cNvSpPr>
          <p:nvPr>
            <p:ph type="title"/>
          </p:nvPr>
        </p:nvSpPr>
        <p:spPr>
          <a:xfrm>
            <a:off x="1261872" y="365760"/>
            <a:ext cx="9692640" cy="902601"/>
          </a:xfrm>
        </p:spPr>
        <p:txBody>
          <a:bodyPr/>
          <a:lstStyle/>
          <a:p>
            <a:r>
              <a:rPr lang="ru-RU" dirty="0"/>
              <a:t>Источники и типы записей в ТМ</a:t>
            </a:r>
          </a:p>
        </p:txBody>
      </p:sp>
      <p:sp>
        <p:nvSpPr>
          <p:cNvPr id="3" name="Объект 2">
            <a:extLst>
              <a:ext uri="{FF2B5EF4-FFF2-40B4-BE49-F238E27FC236}">
                <a16:creationId xmlns:a16="http://schemas.microsoft.com/office/drawing/2014/main" id="{109AAC7D-E930-480A-906F-AE731EA145EF}"/>
              </a:ext>
            </a:extLst>
          </p:cNvPr>
          <p:cNvSpPr>
            <a:spLocks noGrp="1"/>
          </p:cNvSpPr>
          <p:nvPr>
            <p:ph idx="1"/>
          </p:nvPr>
        </p:nvSpPr>
        <p:spPr>
          <a:xfrm>
            <a:off x="589935" y="1268362"/>
            <a:ext cx="10364577" cy="5368412"/>
          </a:xfrm>
        </p:spPr>
        <p:txBody>
          <a:bodyPr>
            <a:normAutofit/>
          </a:bodyPr>
          <a:lstStyle/>
          <a:p>
            <a:pPr marL="0" indent="0" algn="just">
              <a:buNone/>
            </a:pPr>
            <a:r>
              <a:rPr lang="ru-RU" sz="2400" dirty="0"/>
              <a:t>Практически для всех маршрутизаторов существует три основных источника формирования записей в таблице маршрутизации</a:t>
            </a:r>
          </a:p>
          <a:p>
            <a:pPr marL="342900" indent="-342900" algn="just">
              <a:buClrTx/>
              <a:buSzPct val="100000"/>
              <a:buAutoNum type="arabicPeriod"/>
            </a:pPr>
            <a:r>
              <a:rPr lang="ru-RU" sz="2400" dirty="0"/>
              <a:t>Программное обеспечение стека </a:t>
            </a:r>
            <a:r>
              <a:rPr lang="en-US" sz="2400" dirty="0"/>
              <a:t>TCP/IP </a:t>
            </a:r>
            <a:r>
              <a:rPr lang="ru-RU" sz="2400" dirty="0"/>
              <a:t>(протокол </a:t>
            </a:r>
            <a:r>
              <a:rPr lang="en-US" sz="2400" dirty="0"/>
              <a:t>ICMP</a:t>
            </a:r>
            <a:r>
              <a:rPr lang="ru-RU" sz="2400" dirty="0"/>
              <a:t>)</a:t>
            </a:r>
            <a:r>
              <a:rPr lang="en-US" sz="2400" dirty="0"/>
              <a:t>, </a:t>
            </a:r>
            <a:r>
              <a:rPr lang="ru-RU" sz="2400" dirty="0"/>
              <a:t>создающее минимальную ТМ, содержащую запись:</a:t>
            </a:r>
          </a:p>
          <a:p>
            <a:pPr lvl="1" algn="just">
              <a:buClrTx/>
            </a:pPr>
            <a:r>
              <a:rPr lang="ru-RU" sz="2000" dirty="0"/>
              <a:t>О непосредственно подключенных сетях;</a:t>
            </a:r>
          </a:p>
          <a:p>
            <a:pPr lvl="1" algn="just">
              <a:buClrTx/>
            </a:pPr>
            <a:r>
              <a:rPr lang="ru-RU" sz="2000" dirty="0"/>
              <a:t>Маршрутизатора по умолчанию</a:t>
            </a:r>
          </a:p>
          <a:p>
            <a:pPr lvl="1" algn="just">
              <a:buClrTx/>
            </a:pPr>
            <a:r>
              <a:rPr lang="ru-RU" sz="2000" dirty="0"/>
              <a:t>Адресах особого назначения, специфические адреса.</a:t>
            </a:r>
          </a:p>
          <a:p>
            <a:pPr marL="0" indent="0" algn="just">
              <a:buNone/>
            </a:pPr>
            <a:r>
              <a:rPr lang="ru-RU" sz="2400" dirty="0"/>
              <a:t>В </a:t>
            </a:r>
            <a:r>
              <a:rPr lang="en-US" sz="2400" dirty="0"/>
              <a:t>Windows </a:t>
            </a:r>
            <a:r>
              <a:rPr lang="ru-RU" sz="2400" dirty="0"/>
              <a:t>запись, соответствующая маршрутизатора по умолчанию имеет значение 0.0.0.0</a:t>
            </a:r>
            <a:r>
              <a:rPr lang="en-US" sz="2400" dirty="0"/>
              <a:t>/0, </a:t>
            </a:r>
            <a:r>
              <a:rPr lang="ru-RU" sz="2400" dirty="0"/>
              <a:t>а в </a:t>
            </a:r>
            <a:r>
              <a:rPr lang="en-US" sz="2400" dirty="0"/>
              <a:t>Linux – Destination = default</a:t>
            </a:r>
          </a:p>
          <a:p>
            <a:pPr marL="0" indent="0" algn="just">
              <a:buNone/>
            </a:pPr>
            <a:r>
              <a:rPr lang="en-US" sz="2400" dirty="0"/>
              <a:t>2. </a:t>
            </a:r>
            <a:r>
              <a:rPr lang="ru-RU" sz="2400" dirty="0"/>
              <a:t>Администратор КС, непосредственно формирующий записи, например, с помощью системных утилит или конфигурации устройства. Такой тип маршрутизации называется статическим.</a:t>
            </a:r>
          </a:p>
          <a:p>
            <a:pPr marL="0" indent="0" algn="just">
              <a:buNone/>
            </a:pPr>
            <a:r>
              <a:rPr lang="ru-RU" sz="2400" dirty="0"/>
              <a:t>3. Протоколы маршрутизации, работающие на основе адаптивных алгоритмов. Данный тип маршрутизации называется динамическим</a:t>
            </a:r>
          </a:p>
        </p:txBody>
      </p:sp>
    </p:spTree>
    <p:extLst>
      <p:ext uri="{BB962C8B-B14F-4D97-AF65-F5344CB8AC3E}">
        <p14:creationId xmlns:p14="http://schemas.microsoft.com/office/powerpoint/2010/main" val="305532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95354A-275A-4D8C-B1D6-3C5DB35BD8CF}"/>
              </a:ext>
            </a:extLst>
          </p:cNvPr>
          <p:cNvSpPr>
            <a:spLocks noGrp="1"/>
          </p:cNvSpPr>
          <p:nvPr>
            <p:ph type="title"/>
          </p:nvPr>
        </p:nvSpPr>
        <p:spPr>
          <a:xfrm>
            <a:off x="1261872" y="365760"/>
            <a:ext cx="9692640" cy="897432"/>
          </a:xfrm>
        </p:spPr>
        <p:txBody>
          <a:bodyPr>
            <a:normAutofit fontScale="90000"/>
          </a:bodyPr>
          <a:lstStyle/>
          <a:p>
            <a:r>
              <a:rPr lang="ru-RU" dirty="0"/>
              <a:t>Протокол межсетевого взаимодействия (</a:t>
            </a:r>
            <a:r>
              <a:rPr lang="en-US" dirty="0"/>
              <a:t>IP</a:t>
            </a:r>
            <a:r>
              <a:rPr lang="ru-RU" dirty="0"/>
              <a:t>)</a:t>
            </a:r>
            <a:endParaRPr lang="ru-BY" dirty="0"/>
          </a:p>
        </p:txBody>
      </p:sp>
      <p:sp>
        <p:nvSpPr>
          <p:cNvPr id="3" name="Объект 2">
            <a:extLst>
              <a:ext uri="{FF2B5EF4-FFF2-40B4-BE49-F238E27FC236}">
                <a16:creationId xmlns:a16="http://schemas.microsoft.com/office/drawing/2014/main" id="{9D34C2C0-477B-45C6-AD32-9017EFD69FDB}"/>
              </a:ext>
            </a:extLst>
          </p:cNvPr>
          <p:cNvSpPr>
            <a:spLocks noGrp="1"/>
          </p:cNvSpPr>
          <p:nvPr>
            <p:ph idx="1"/>
          </p:nvPr>
        </p:nvSpPr>
        <p:spPr>
          <a:xfrm>
            <a:off x="376654" y="1478604"/>
            <a:ext cx="11510545" cy="4834647"/>
          </a:xfrm>
        </p:spPr>
        <p:txBody>
          <a:bodyPr>
            <a:normAutofit/>
          </a:bodyPr>
          <a:lstStyle/>
          <a:p>
            <a:pPr algn="just"/>
            <a:r>
              <a:rPr lang="ru-RU" sz="2400" dirty="0"/>
              <a:t>Обеспечивает передачу </a:t>
            </a:r>
            <a:r>
              <a:rPr lang="en-US" sz="2400" dirty="0"/>
              <a:t>IP-</a:t>
            </a:r>
            <a:r>
              <a:rPr lang="ru-RU" sz="2400" dirty="0"/>
              <a:t>дейтаграмм (</a:t>
            </a:r>
            <a:r>
              <a:rPr lang="en-US" sz="2400" dirty="0"/>
              <a:t>IP-</a:t>
            </a:r>
            <a:r>
              <a:rPr lang="ru-RU" sz="2400" dirty="0"/>
              <a:t>пакетов) от отправителя к получателю через объединенную систему компьютерных сетей (между сетями).</a:t>
            </a:r>
          </a:p>
          <a:p>
            <a:pPr algn="just"/>
            <a:r>
              <a:rPr lang="ru-RU" sz="2400" dirty="0"/>
              <a:t>Не устанавливает соединение (</a:t>
            </a:r>
            <a:r>
              <a:rPr lang="ru-RU" sz="2400" dirty="0" err="1"/>
              <a:t>дейтаграммный</a:t>
            </a:r>
            <a:r>
              <a:rPr lang="ru-RU" sz="2400" dirty="0"/>
              <a:t> протокол)</a:t>
            </a:r>
          </a:p>
          <a:p>
            <a:pPr algn="just"/>
            <a:r>
              <a:rPr lang="ru-RU" sz="2400" dirty="0"/>
              <a:t>Не дает гарантии доставки и сохранение порядка доставки</a:t>
            </a:r>
          </a:p>
          <a:p>
            <a:pPr algn="just"/>
            <a:r>
              <a:rPr lang="ru-RU" sz="2400" dirty="0"/>
              <a:t>Обрабатывает каждый </a:t>
            </a:r>
            <a:r>
              <a:rPr lang="en-US" sz="2400" dirty="0"/>
              <a:t>IP-</a:t>
            </a:r>
            <a:r>
              <a:rPr lang="ru-RU" sz="2400" dirty="0"/>
              <a:t>пакет как независимую единицу, не имеющую связи ни с какими другими </a:t>
            </a:r>
            <a:r>
              <a:rPr lang="en-US" sz="2400" dirty="0"/>
              <a:t>IP-</a:t>
            </a:r>
            <a:r>
              <a:rPr lang="ru-RU" sz="2400" dirty="0"/>
              <a:t>пакетами</a:t>
            </a:r>
          </a:p>
          <a:p>
            <a:pPr algn="just"/>
            <a:r>
              <a:rPr lang="ru-RU" sz="2400" dirty="0"/>
              <a:t>Способен выполнять динамическую фрагментацию пакетов при передаче их между сетями с различным максимальным размером кадра.</a:t>
            </a:r>
          </a:p>
          <a:p>
            <a:pPr algn="just"/>
            <a:endParaRPr lang="ru-BY" sz="2400" dirty="0"/>
          </a:p>
        </p:txBody>
      </p:sp>
    </p:spTree>
    <p:extLst>
      <p:ext uri="{BB962C8B-B14F-4D97-AF65-F5344CB8AC3E}">
        <p14:creationId xmlns:p14="http://schemas.microsoft.com/office/powerpoint/2010/main" val="1069859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DB051C-8A45-4EE7-B4A5-03D6255A63EF}"/>
              </a:ext>
            </a:extLst>
          </p:cNvPr>
          <p:cNvSpPr>
            <a:spLocks noGrp="1"/>
          </p:cNvSpPr>
          <p:nvPr>
            <p:ph type="title"/>
          </p:nvPr>
        </p:nvSpPr>
        <p:spPr>
          <a:xfrm>
            <a:off x="1261872" y="365760"/>
            <a:ext cx="9692640" cy="843608"/>
          </a:xfrm>
        </p:spPr>
        <p:txBody>
          <a:bodyPr/>
          <a:lstStyle/>
          <a:p>
            <a:r>
              <a:rPr lang="ru-RU" dirty="0"/>
              <a:t>Разделение сетей на подсети</a:t>
            </a:r>
          </a:p>
        </p:txBody>
      </p:sp>
      <p:sp>
        <p:nvSpPr>
          <p:cNvPr id="3" name="Объект 2">
            <a:extLst>
              <a:ext uri="{FF2B5EF4-FFF2-40B4-BE49-F238E27FC236}">
                <a16:creationId xmlns:a16="http://schemas.microsoft.com/office/drawing/2014/main" id="{30E20ED8-B6D8-4274-8540-CCB00F95182A}"/>
              </a:ext>
            </a:extLst>
          </p:cNvPr>
          <p:cNvSpPr>
            <a:spLocks noGrp="1"/>
          </p:cNvSpPr>
          <p:nvPr>
            <p:ph idx="1"/>
          </p:nvPr>
        </p:nvSpPr>
        <p:spPr>
          <a:xfrm>
            <a:off x="741044" y="1253331"/>
            <a:ext cx="10213467" cy="1829081"/>
          </a:xfrm>
        </p:spPr>
        <p:txBody>
          <a:bodyPr>
            <a:normAutofit/>
          </a:bodyPr>
          <a:lstStyle/>
          <a:p>
            <a:pPr marL="0" indent="0" algn="just">
              <a:buNone/>
            </a:pPr>
            <a:r>
              <a:rPr lang="ru-RU" sz="2400" dirty="0"/>
              <a:t>Задача: Дан сетевой адрес 10.140.208.0/21 для разделения на подсети с указанной сетевой топологией. Определите необходимое количество сетей и составьте соответствующую схему адресации.</a:t>
            </a:r>
          </a:p>
        </p:txBody>
      </p:sp>
      <p:pic>
        <p:nvPicPr>
          <p:cNvPr id="4" name="Рисунок 3">
            <a:extLst>
              <a:ext uri="{FF2B5EF4-FFF2-40B4-BE49-F238E27FC236}">
                <a16:creationId xmlns:a16="http://schemas.microsoft.com/office/drawing/2014/main" id="{14A87522-B222-4F7B-B7A7-D875932DA7BA}"/>
              </a:ext>
            </a:extLst>
          </p:cNvPr>
          <p:cNvPicPr/>
          <p:nvPr/>
        </p:nvPicPr>
        <p:blipFill>
          <a:blip r:embed="rId2"/>
          <a:stretch>
            <a:fillRect/>
          </a:stretch>
        </p:blipFill>
        <p:spPr>
          <a:xfrm>
            <a:off x="1261872" y="2765042"/>
            <a:ext cx="8545805" cy="2951491"/>
          </a:xfrm>
          <a:prstGeom prst="rect">
            <a:avLst/>
          </a:prstGeom>
        </p:spPr>
      </p:pic>
    </p:spTree>
    <p:extLst>
      <p:ext uri="{BB962C8B-B14F-4D97-AF65-F5344CB8AC3E}">
        <p14:creationId xmlns:p14="http://schemas.microsoft.com/office/powerpoint/2010/main" val="2968159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A8888-D7D1-4C7F-A97D-3E43285C060E}"/>
              </a:ext>
            </a:extLst>
          </p:cNvPr>
          <p:cNvSpPr>
            <a:spLocks noGrp="1"/>
          </p:cNvSpPr>
          <p:nvPr>
            <p:ph type="title"/>
          </p:nvPr>
        </p:nvSpPr>
        <p:spPr>
          <a:xfrm>
            <a:off x="1261872" y="365760"/>
            <a:ext cx="9692640" cy="858356"/>
          </a:xfrm>
        </p:spPr>
        <p:txBody>
          <a:bodyPr/>
          <a:lstStyle/>
          <a:p>
            <a:r>
              <a:rPr lang="ru-RU" dirty="0"/>
              <a:t>Метод с фиксированной маской</a:t>
            </a:r>
          </a:p>
        </p:txBody>
      </p:sp>
      <p:sp>
        <p:nvSpPr>
          <p:cNvPr id="3" name="Объект 2">
            <a:extLst>
              <a:ext uri="{FF2B5EF4-FFF2-40B4-BE49-F238E27FC236}">
                <a16:creationId xmlns:a16="http://schemas.microsoft.com/office/drawing/2014/main" id="{D761C34A-0B1B-42D4-AEAD-95CC37B0AD0D}"/>
              </a:ext>
            </a:extLst>
          </p:cNvPr>
          <p:cNvSpPr>
            <a:spLocks noGrp="1"/>
          </p:cNvSpPr>
          <p:nvPr>
            <p:ph idx="1"/>
          </p:nvPr>
        </p:nvSpPr>
        <p:spPr>
          <a:xfrm>
            <a:off x="922659" y="1445342"/>
            <a:ext cx="9017754" cy="2271252"/>
          </a:xfrm>
        </p:spPr>
        <p:txBody>
          <a:bodyPr>
            <a:normAutofit/>
          </a:bodyPr>
          <a:lstStyle/>
          <a:p>
            <a:pPr marL="342900" indent="-342900">
              <a:buClrTx/>
              <a:buSzPct val="100000"/>
              <a:buAutoNum type="arabicPeriod"/>
            </a:pPr>
            <a:r>
              <a:rPr lang="ru-RU" sz="2400" dirty="0"/>
              <a:t>Определяем количество сетей</a:t>
            </a:r>
          </a:p>
          <a:p>
            <a:pPr marL="342900" indent="-342900">
              <a:buClrTx/>
              <a:buSzPct val="100000"/>
              <a:buAutoNum type="arabicPeriod"/>
            </a:pPr>
            <a:r>
              <a:rPr lang="ru-RU" sz="2400" dirty="0"/>
              <a:t>Заимствуем определенное количества бит в маске подсети</a:t>
            </a:r>
          </a:p>
          <a:p>
            <a:pPr marL="0" indent="0">
              <a:buClrTx/>
              <a:buSzPct val="100000"/>
              <a:buNone/>
            </a:pPr>
            <a:r>
              <a:rPr lang="ru-RU" sz="2400" dirty="0"/>
              <a:t>Первоначально у нас дан адрес </a:t>
            </a:r>
            <a:r>
              <a:rPr lang="ru-RU" sz="2400" b="1" dirty="0"/>
              <a:t>10.140.208.0/21. </a:t>
            </a:r>
            <a:endParaRPr lang="ru-RU" sz="2400" dirty="0"/>
          </a:p>
          <a:p>
            <a:pPr marL="0" indent="0">
              <a:buClrTx/>
              <a:buSzPct val="100000"/>
              <a:buNone/>
            </a:pPr>
            <a:r>
              <a:rPr lang="ru-RU" sz="2400" dirty="0"/>
              <a:t>Сколько подсетей в данной сети????</a:t>
            </a:r>
          </a:p>
        </p:txBody>
      </p:sp>
      <p:pic>
        <p:nvPicPr>
          <p:cNvPr id="4" name="Рисунок 3">
            <a:extLst>
              <a:ext uri="{FF2B5EF4-FFF2-40B4-BE49-F238E27FC236}">
                <a16:creationId xmlns:a16="http://schemas.microsoft.com/office/drawing/2014/main" id="{85FA0C62-E9B3-42EC-8EAE-56ACA7E119DA}"/>
              </a:ext>
            </a:extLst>
          </p:cNvPr>
          <p:cNvPicPr/>
          <p:nvPr/>
        </p:nvPicPr>
        <p:blipFill>
          <a:blip r:embed="rId2"/>
          <a:stretch>
            <a:fillRect/>
          </a:stretch>
        </p:blipFill>
        <p:spPr>
          <a:xfrm>
            <a:off x="6719955" y="5198526"/>
            <a:ext cx="5596128" cy="1659474"/>
          </a:xfrm>
          <a:prstGeom prst="rect">
            <a:avLst/>
          </a:prstGeom>
        </p:spPr>
      </p:pic>
      <p:graphicFrame>
        <p:nvGraphicFramePr>
          <p:cNvPr id="7" name="Таблица 6">
            <a:extLst>
              <a:ext uri="{FF2B5EF4-FFF2-40B4-BE49-F238E27FC236}">
                <a16:creationId xmlns:a16="http://schemas.microsoft.com/office/drawing/2014/main" id="{77E198BE-30DE-4727-90F0-2CC2D4095D2F}"/>
              </a:ext>
            </a:extLst>
          </p:cNvPr>
          <p:cNvGraphicFramePr>
            <a:graphicFrameLocks noGrp="1"/>
          </p:cNvGraphicFramePr>
          <p:nvPr>
            <p:extLst/>
          </p:nvPr>
        </p:nvGraphicFramePr>
        <p:xfrm>
          <a:off x="763639" y="3716594"/>
          <a:ext cx="4053458" cy="3235960"/>
        </p:xfrm>
        <a:graphic>
          <a:graphicData uri="http://schemas.openxmlformats.org/drawingml/2006/table">
            <a:tbl>
              <a:tblPr firstRow="1" bandRow="1">
                <a:tableStyleId>{5940675A-B579-460E-94D1-54222C63F5DA}</a:tableStyleId>
              </a:tblPr>
              <a:tblGrid>
                <a:gridCol w="1234843">
                  <a:extLst>
                    <a:ext uri="{9D8B030D-6E8A-4147-A177-3AD203B41FA5}">
                      <a16:colId xmlns:a16="http://schemas.microsoft.com/office/drawing/2014/main" val="1545904973"/>
                    </a:ext>
                  </a:extLst>
                </a:gridCol>
                <a:gridCol w="2818615">
                  <a:extLst>
                    <a:ext uri="{9D8B030D-6E8A-4147-A177-3AD203B41FA5}">
                      <a16:colId xmlns:a16="http://schemas.microsoft.com/office/drawing/2014/main" val="2344638642"/>
                    </a:ext>
                  </a:extLst>
                </a:gridCol>
              </a:tblGrid>
              <a:tr h="370840">
                <a:tc>
                  <a:txBody>
                    <a:bodyPr/>
                    <a:lstStyle/>
                    <a:p>
                      <a:r>
                        <a:rPr lang="ru-RU" dirty="0"/>
                        <a:t>№ подсети</a:t>
                      </a:r>
                    </a:p>
                  </a:txBody>
                  <a:tcPr/>
                </a:tc>
                <a:tc>
                  <a:txBody>
                    <a:bodyPr/>
                    <a:lstStyle/>
                    <a:p>
                      <a:r>
                        <a:rPr lang="en-US" dirty="0"/>
                        <a:t>IP-</a:t>
                      </a:r>
                      <a:r>
                        <a:rPr lang="ru-RU" dirty="0"/>
                        <a:t>адрес сети и маска</a:t>
                      </a:r>
                    </a:p>
                  </a:txBody>
                  <a:tcPr/>
                </a:tc>
                <a:extLst>
                  <a:ext uri="{0D108BD9-81ED-4DB2-BD59-A6C34878D82A}">
                    <a16:rowId xmlns:a16="http://schemas.microsoft.com/office/drawing/2014/main" val="1222666894"/>
                  </a:ext>
                </a:extLst>
              </a:tr>
              <a:tr h="370840">
                <a:tc>
                  <a:txBody>
                    <a:bodyPr/>
                    <a:lstStyle/>
                    <a:p>
                      <a:pPr algn="ctr"/>
                      <a:r>
                        <a:rPr lang="ru-RU" dirty="0"/>
                        <a:t>1</a:t>
                      </a:r>
                    </a:p>
                  </a:txBody>
                  <a:tcPr/>
                </a:tc>
                <a:tc>
                  <a:txBody>
                    <a:bodyPr/>
                    <a:lstStyle/>
                    <a:p>
                      <a:pPr algn="ctr"/>
                      <a:r>
                        <a:rPr lang="en-US" dirty="0"/>
                        <a:t>10.140.208.0/24</a:t>
                      </a:r>
                      <a:endParaRPr lang="ru-RU" dirty="0"/>
                    </a:p>
                  </a:txBody>
                  <a:tcPr/>
                </a:tc>
                <a:extLst>
                  <a:ext uri="{0D108BD9-81ED-4DB2-BD59-A6C34878D82A}">
                    <a16:rowId xmlns:a16="http://schemas.microsoft.com/office/drawing/2014/main" val="1365824855"/>
                  </a:ext>
                </a:extLst>
              </a:tr>
              <a:tr h="370840">
                <a:tc>
                  <a:txBody>
                    <a:bodyPr/>
                    <a:lstStyle/>
                    <a:p>
                      <a:pPr algn="ctr"/>
                      <a:r>
                        <a:rPr lang="ru-RU" dirty="0"/>
                        <a:t>2</a:t>
                      </a:r>
                    </a:p>
                  </a:txBody>
                  <a:tcPr/>
                </a:tc>
                <a:tc>
                  <a:txBody>
                    <a:bodyPr/>
                    <a:lstStyle/>
                    <a:p>
                      <a:pPr algn="ctr"/>
                      <a:r>
                        <a:rPr lang="en-US" dirty="0"/>
                        <a:t>10.140.209.0/24</a:t>
                      </a:r>
                      <a:endParaRPr lang="ru-RU" dirty="0"/>
                    </a:p>
                  </a:txBody>
                  <a:tcPr/>
                </a:tc>
                <a:extLst>
                  <a:ext uri="{0D108BD9-81ED-4DB2-BD59-A6C34878D82A}">
                    <a16:rowId xmlns:a16="http://schemas.microsoft.com/office/drawing/2014/main" val="1013201604"/>
                  </a:ext>
                </a:extLst>
              </a:tr>
              <a:tr h="370840">
                <a:tc>
                  <a:txBody>
                    <a:bodyPr/>
                    <a:lstStyle/>
                    <a:p>
                      <a:pPr algn="ctr"/>
                      <a:r>
                        <a:rPr lang="ru-RU" dirty="0"/>
                        <a:t>3</a:t>
                      </a:r>
                    </a:p>
                  </a:txBody>
                  <a:tcPr/>
                </a:tc>
                <a:tc>
                  <a:txBody>
                    <a:bodyPr/>
                    <a:lstStyle/>
                    <a:p>
                      <a:pPr algn="ctr"/>
                      <a:r>
                        <a:rPr lang="en-US" dirty="0"/>
                        <a:t>10.140.210.0/24</a:t>
                      </a:r>
                      <a:endParaRPr lang="ru-RU" dirty="0"/>
                    </a:p>
                  </a:txBody>
                  <a:tcPr/>
                </a:tc>
                <a:extLst>
                  <a:ext uri="{0D108BD9-81ED-4DB2-BD59-A6C34878D82A}">
                    <a16:rowId xmlns:a16="http://schemas.microsoft.com/office/drawing/2014/main" val="3054761473"/>
                  </a:ext>
                </a:extLst>
              </a:tr>
              <a:tr h="370840">
                <a:tc>
                  <a:txBody>
                    <a:bodyPr/>
                    <a:lstStyle/>
                    <a:p>
                      <a:pPr algn="ctr"/>
                      <a:r>
                        <a:rPr lang="ru-RU" dirty="0"/>
                        <a:t>4</a:t>
                      </a:r>
                    </a:p>
                  </a:txBody>
                  <a:tcPr/>
                </a:tc>
                <a:tc>
                  <a:txBody>
                    <a:bodyPr/>
                    <a:lstStyle/>
                    <a:p>
                      <a:pPr algn="ctr"/>
                      <a:r>
                        <a:rPr lang="en-US" dirty="0"/>
                        <a:t>10.140.211.0/24</a:t>
                      </a:r>
                      <a:endParaRPr lang="ru-RU" dirty="0"/>
                    </a:p>
                  </a:txBody>
                  <a:tcPr/>
                </a:tc>
                <a:extLst>
                  <a:ext uri="{0D108BD9-81ED-4DB2-BD59-A6C34878D82A}">
                    <a16:rowId xmlns:a16="http://schemas.microsoft.com/office/drawing/2014/main" val="368383878"/>
                  </a:ext>
                </a:extLst>
              </a:tr>
              <a:tr h="370840">
                <a:tc>
                  <a:txBody>
                    <a:bodyPr/>
                    <a:lstStyle/>
                    <a:p>
                      <a:pPr algn="ctr"/>
                      <a:r>
                        <a:rPr lang="ru-RU" dirty="0"/>
                        <a:t>5</a:t>
                      </a:r>
                    </a:p>
                  </a:txBody>
                  <a:tcPr/>
                </a:tc>
                <a:tc>
                  <a:txBody>
                    <a:bodyPr/>
                    <a:lstStyle/>
                    <a:p>
                      <a:pPr algn="ctr"/>
                      <a:r>
                        <a:rPr lang="en-US" dirty="0"/>
                        <a:t>10.140.212.0/24</a:t>
                      </a:r>
                      <a:endParaRPr lang="ru-RU" dirty="0"/>
                    </a:p>
                  </a:txBody>
                  <a:tcPr/>
                </a:tc>
                <a:extLst>
                  <a:ext uri="{0D108BD9-81ED-4DB2-BD59-A6C34878D82A}">
                    <a16:rowId xmlns:a16="http://schemas.microsoft.com/office/drawing/2014/main" val="3820147113"/>
                  </a:ext>
                </a:extLst>
              </a:tr>
              <a:tr h="370840">
                <a:tc>
                  <a:txBody>
                    <a:bodyPr/>
                    <a:lstStyle/>
                    <a:p>
                      <a:pPr algn="ctr"/>
                      <a:r>
                        <a:rPr lang="ru-RU" dirty="0"/>
                        <a:t>6</a:t>
                      </a:r>
                    </a:p>
                  </a:txBody>
                  <a:tcPr/>
                </a:tc>
                <a:tc>
                  <a:txBody>
                    <a:bodyPr/>
                    <a:lstStyle/>
                    <a:p>
                      <a:pPr algn="ctr"/>
                      <a:r>
                        <a:rPr lang="en-US" dirty="0"/>
                        <a:t>10.140.213.0/24</a:t>
                      </a:r>
                      <a:endParaRPr lang="ru-RU" dirty="0"/>
                    </a:p>
                  </a:txBody>
                  <a:tcPr/>
                </a:tc>
                <a:extLst>
                  <a:ext uri="{0D108BD9-81ED-4DB2-BD59-A6C34878D82A}">
                    <a16:rowId xmlns:a16="http://schemas.microsoft.com/office/drawing/2014/main" val="864921167"/>
                  </a:ext>
                </a:extLst>
              </a:tr>
              <a:tr h="370840">
                <a:tc>
                  <a:txBody>
                    <a:bodyPr/>
                    <a:lstStyle/>
                    <a:p>
                      <a:pPr algn="ctr"/>
                      <a:r>
                        <a:rPr lang="ru-RU" dirty="0"/>
                        <a:t>7</a:t>
                      </a:r>
                    </a:p>
                  </a:txBody>
                  <a:tcPr/>
                </a:tc>
                <a:tc>
                  <a:txBody>
                    <a:bodyPr/>
                    <a:lstStyle/>
                    <a:p>
                      <a:pPr algn="ctr"/>
                      <a:r>
                        <a:rPr lang="en-US" dirty="0"/>
                        <a:t>10.140.214.0/24</a:t>
                      </a:r>
                      <a:endParaRPr lang="ru-RU" dirty="0"/>
                    </a:p>
                  </a:txBody>
                  <a:tcPr/>
                </a:tc>
                <a:extLst>
                  <a:ext uri="{0D108BD9-81ED-4DB2-BD59-A6C34878D82A}">
                    <a16:rowId xmlns:a16="http://schemas.microsoft.com/office/drawing/2014/main" val="2701605556"/>
                  </a:ext>
                </a:extLst>
              </a:tr>
            </a:tbl>
          </a:graphicData>
        </a:graphic>
      </p:graphicFrame>
      <p:graphicFrame>
        <p:nvGraphicFramePr>
          <p:cNvPr id="8" name="Таблица 7">
            <a:extLst>
              <a:ext uri="{FF2B5EF4-FFF2-40B4-BE49-F238E27FC236}">
                <a16:creationId xmlns:a16="http://schemas.microsoft.com/office/drawing/2014/main" id="{12DA5056-1CDD-414A-A503-3F8F05B26758}"/>
              </a:ext>
            </a:extLst>
          </p:cNvPr>
          <p:cNvGraphicFramePr>
            <a:graphicFrameLocks noGrp="1"/>
          </p:cNvGraphicFramePr>
          <p:nvPr>
            <p:extLst/>
          </p:nvPr>
        </p:nvGraphicFramePr>
        <p:xfrm>
          <a:off x="6096003" y="2979994"/>
          <a:ext cx="6117080" cy="365760"/>
        </p:xfrm>
        <a:graphic>
          <a:graphicData uri="http://schemas.openxmlformats.org/drawingml/2006/table">
            <a:tbl>
              <a:tblPr firstRow="1" bandRow="1">
                <a:tableStyleId>{5940675A-B579-460E-94D1-54222C63F5DA}</a:tableStyleId>
              </a:tblPr>
              <a:tblGrid>
                <a:gridCol w="764635">
                  <a:extLst>
                    <a:ext uri="{9D8B030D-6E8A-4147-A177-3AD203B41FA5}">
                      <a16:colId xmlns:a16="http://schemas.microsoft.com/office/drawing/2014/main" val="1956586549"/>
                    </a:ext>
                  </a:extLst>
                </a:gridCol>
                <a:gridCol w="764635">
                  <a:extLst>
                    <a:ext uri="{9D8B030D-6E8A-4147-A177-3AD203B41FA5}">
                      <a16:colId xmlns:a16="http://schemas.microsoft.com/office/drawing/2014/main" val="419452633"/>
                    </a:ext>
                  </a:extLst>
                </a:gridCol>
                <a:gridCol w="764635">
                  <a:extLst>
                    <a:ext uri="{9D8B030D-6E8A-4147-A177-3AD203B41FA5}">
                      <a16:colId xmlns:a16="http://schemas.microsoft.com/office/drawing/2014/main" val="3165391274"/>
                    </a:ext>
                  </a:extLst>
                </a:gridCol>
                <a:gridCol w="764635">
                  <a:extLst>
                    <a:ext uri="{9D8B030D-6E8A-4147-A177-3AD203B41FA5}">
                      <a16:colId xmlns:a16="http://schemas.microsoft.com/office/drawing/2014/main" val="2452734281"/>
                    </a:ext>
                  </a:extLst>
                </a:gridCol>
                <a:gridCol w="764635">
                  <a:extLst>
                    <a:ext uri="{9D8B030D-6E8A-4147-A177-3AD203B41FA5}">
                      <a16:colId xmlns:a16="http://schemas.microsoft.com/office/drawing/2014/main" val="4160087508"/>
                    </a:ext>
                  </a:extLst>
                </a:gridCol>
                <a:gridCol w="764635">
                  <a:extLst>
                    <a:ext uri="{9D8B030D-6E8A-4147-A177-3AD203B41FA5}">
                      <a16:colId xmlns:a16="http://schemas.microsoft.com/office/drawing/2014/main" val="149294846"/>
                    </a:ext>
                  </a:extLst>
                </a:gridCol>
                <a:gridCol w="764635">
                  <a:extLst>
                    <a:ext uri="{9D8B030D-6E8A-4147-A177-3AD203B41FA5}">
                      <a16:colId xmlns:a16="http://schemas.microsoft.com/office/drawing/2014/main" val="848703516"/>
                    </a:ext>
                  </a:extLst>
                </a:gridCol>
                <a:gridCol w="764635">
                  <a:extLst>
                    <a:ext uri="{9D8B030D-6E8A-4147-A177-3AD203B41FA5}">
                      <a16:colId xmlns:a16="http://schemas.microsoft.com/office/drawing/2014/main" val="3434446616"/>
                    </a:ext>
                  </a:extLst>
                </a:gridCol>
              </a:tblGrid>
              <a:tr h="365760">
                <a:tc>
                  <a:txBody>
                    <a:bodyPr/>
                    <a:lstStyle/>
                    <a:p>
                      <a:pPr algn="ctr"/>
                      <a:r>
                        <a:rPr lang="en-US" dirty="0"/>
                        <a:t>1</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0</a:t>
                      </a:r>
                      <a:endParaRPr lang="ru-RU" dirty="0"/>
                    </a:p>
                  </a:txBody>
                  <a:tcPr>
                    <a:solidFill>
                      <a:schemeClr val="bg1"/>
                    </a:solidFill>
                  </a:tcPr>
                </a:tc>
                <a:extLst>
                  <a:ext uri="{0D108BD9-81ED-4DB2-BD59-A6C34878D82A}">
                    <a16:rowId xmlns:a16="http://schemas.microsoft.com/office/drawing/2014/main" val="1569119984"/>
                  </a:ext>
                </a:extLst>
              </a:tr>
            </a:tbl>
          </a:graphicData>
        </a:graphic>
      </p:graphicFrame>
      <p:graphicFrame>
        <p:nvGraphicFramePr>
          <p:cNvPr id="9" name="Таблица 8">
            <a:extLst>
              <a:ext uri="{FF2B5EF4-FFF2-40B4-BE49-F238E27FC236}">
                <a16:creationId xmlns:a16="http://schemas.microsoft.com/office/drawing/2014/main" id="{9894FE0C-3582-4BE4-94A9-31EA7047B4E3}"/>
              </a:ext>
            </a:extLst>
          </p:cNvPr>
          <p:cNvGraphicFramePr>
            <a:graphicFrameLocks noGrp="1"/>
          </p:cNvGraphicFramePr>
          <p:nvPr>
            <p:extLst/>
          </p:nvPr>
        </p:nvGraphicFramePr>
        <p:xfrm>
          <a:off x="6096000" y="3350834"/>
          <a:ext cx="6117080" cy="365760"/>
        </p:xfrm>
        <a:graphic>
          <a:graphicData uri="http://schemas.openxmlformats.org/drawingml/2006/table">
            <a:tbl>
              <a:tblPr firstRow="1" bandRow="1">
                <a:tableStyleId>{5940675A-B579-460E-94D1-54222C63F5DA}</a:tableStyleId>
              </a:tblPr>
              <a:tblGrid>
                <a:gridCol w="764635">
                  <a:extLst>
                    <a:ext uri="{9D8B030D-6E8A-4147-A177-3AD203B41FA5}">
                      <a16:colId xmlns:a16="http://schemas.microsoft.com/office/drawing/2014/main" val="1956586549"/>
                    </a:ext>
                  </a:extLst>
                </a:gridCol>
                <a:gridCol w="764635">
                  <a:extLst>
                    <a:ext uri="{9D8B030D-6E8A-4147-A177-3AD203B41FA5}">
                      <a16:colId xmlns:a16="http://schemas.microsoft.com/office/drawing/2014/main" val="419452633"/>
                    </a:ext>
                  </a:extLst>
                </a:gridCol>
                <a:gridCol w="764635">
                  <a:extLst>
                    <a:ext uri="{9D8B030D-6E8A-4147-A177-3AD203B41FA5}">
                      <a16:colId xmlns:a16="http://schemas.microsoft.com/office/drawing/2014/main" val="3165391274"/>
                    </a:ext>
                  </a:extLst>
                </a:gridCol>
                <a:gridCol w="764635">
                  <a:extLst>
                    <a:ext uri="{9D8B030D-6E8A-4147-A177-3AD203B41FA5}">
                      <a16:colId xmlns:a16="http://schemas.microsoft.com/office/drawing/2014/main" val="2452734281"/>
                    </a:ext>
                  </a:extLst>
                </a:gridCol>
                <a:gridCol w="764635">
                  <a:extLst>
                    <a:ext uri="{9D8B030D-6E8A-4147-A177-3AD203B41FA5}">
                      <a16:colId xmlns:a16="http://schemas.microsoft.com/office/drawing/2014/main" val="4160087508"/>
                    </a:ext>
                  </a:extLst>
                </a:gridCol>
                <a:gridCol w="764635">
                  <a:extLst>
                    <a:ext uri="{9D8B030D-6E8A-4147-A177-3AD203B41FA5}">
                      <a16:colId xmlns:a16="http://schemas.microsoft.com/office/drawing/2014/main" val="149294846"/>
                    </a:ext>
                  </a:extLst>
                </a:gridCol>
                <a:gridCol w="764635">
                  <a:extLst>
                    <a:ext uri="{9D8B030D-6E8A-4147-A177-3AD203B41FA5}">
                      <a16:colId xmlns:a16="http://schemas.microsoft.com/office/drawing/2014/main" val="848703516"/>
                    </a:ext>
                  </a:extLst>
                </a:gridCol>
                <a:gridCol w="764635">
                  <a:extLst>
                    <a:ext uri="{9D8B030D-6E8A-4147-A177-3AD203B41FA5}">
                      <a16:colId xmlns:a16="http://schemas.microsoft.com/office/drawing/2014/main" val="3434446616"/>
                    </a:ext>
                  </a:extLst>
                </a:gridCol>
              </a:tblGrid>
              <a:tr h="298328">
                <a:tc>
                  <a:txBody>
                    <a:bodyPr/>
                    <a:lstStyle/>
                    <a:p>
                      <a:pPr algn="ctr"/>
                      <a:r>
                        <a:rPr lang="en-US" dirty="0"/>
                        <a:t>1</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1</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0</a:t>
                      </a:r>
                      <a:endParaRPr lang="ru-RU" dirty="0"/>
                    </a:p>
                  </a:txBody>
                  <a:tcPr>
                    <a:solidFill>
                      <a:schemeClr val="bg1"/>
                    </a:solidFill>
                  </a:tcPr>
                </a:tc>
                <a:tc>
                  <a:txBody>
                    <a:bodyPr/>
                    <a:lstStyle/>
                    <a:p>
                      <a:pPr algn="ctr"/>
                      <a:r>
                        <a:rPr lang="en-US" dirty="0"/>
                        <a:t>0</a:t>
                      </a:r>
                      <a:endParaRPr lang="ru-RU" dirty="0"/>
                    </a:p>
                  </a:txBody>
                  <a:tcPr>
                    <a:solidFill>
                      <a:schemeClr val="bg1"/>
                    </a:solidFill>
                  </a:tcPr>
                </a:tc>
                <a:extLst>
                  <a:ext uri="{0D108BD9-81ED-4DB2-BD59-A6C34878D82A}">
                    <a16:rowId xmlns:a16="http://schemas.microsoft.com/office/drawing/2014/main" val="1569119984"/>
                  </a:ext>
                </a:extLst>
              </a:tr>
            </a:tbl>
          </a:graphicData>
        </a:graphic>
      </p:graphicFrame>
    </p:spTree>
    <p:extLst>
      <p:ext uri="{BB962C8B-B14F-4D97-AF65-F5344CB8AC3E}">
        <p14:creationId xmlns:p14="http://schemas.microsoft.com/office/powerpoint/2010/main" val="34389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9241E-4238-4D85-B9F7-4F22B1C614AC}"/>
              </a:ext>
            </a:extLst>
          </p:cNvPr>
          <p:cNvSpPr>
            <a:spLocks noGrp="1"/>
          </p:cNvSpPr>
          <p:nvPr>
            <p:ph type="title"/>
          </p:nvPr>
        </p:nvSpPr>
        <p:spPr>
          <a:xfrm>
            <a:off x="1261872" y="365760"/>
            <a:ext cx="9692640" cy="888005"/>
          </a:xfrm>
        </p:spPr>
        <p:txBody>
          <a:bodyPr/>
          <a:lstStyle/>
          <a:p>
            <a:r>
              <a:rPr lang="ru-RU" dirty="0"/>
              <a:t>Метод с маской переменной длины</a:t>
            </a:r>
          </a:p>
        </p:txBody>
      </p:sp>
      <p:sp>
        <p:nvSpPr>
          <p:cNvPr id="3" name="Объект 2">
            <a:extLst>
              <a:ext uri="{FF2B5EF4-FFF2-40B4-BE49-F238E27FC236}">
                <a16:creationId xmlns:a16="http://schemas.microsoft.com/office/drawing/2014/main" id="{72CDEBDD-D998-4BBC-B209-4D7D6A2EC634}"/>
              </a:ext>
            </a:extLst>
          </p:cNvPr>
          <p:cNvSpPr>
            <a:spLocks noGrp="1"/>
          </p:cNvSpPr>
          <p:nvPr>
            <p:ph idx="1"/>
          </p:nvPr>
        </p:nvSpPr>
        <p:spPr>
          <a:xfrm>
            <a:off x="1261871" y="1555423"/>
            <a:ext cx="9437551" cy="4581426"/>
          </a:xfrm>
        </p:spPr>
        <p:txBody>
          <a:bodyPr>
            <a:normAutofit/>
          </a:bodyPr>
          <a:lstStyle/>
          <a:p>
            <a:pPr marL="0" indent="0">
              <a:buNone/>
            </a:pPr>
            <a:r>
              <a:rPr lang="ru-RU" sz="2400" dirty="0"/>
              <a:t>1. Расставляем сети в порядке убывание хостов</a:t>
            </a:r>
          </a:p>
          <a:p>
            <a:pPr marL="0" indent="0">
              <a:buNone/>
            </a:pPr>
            <a:r>
              <a:rPr lang="ru-RU" sz="2400" dirty="0"/>
              <a:t>2. Выбираем маску подходящую для данного количества хостов</a:t>
            </a:r>
          </a:p>
          <a:p>
            <a:pPr marL="0" indent="0">
              <a:buNone/>
            </a:pPr>
            <a:r>
              <a:rPr lang="ru-RU" sz="2400" dirty="0"/>
              <a:t>Первоначально у нас дан адрес </a:t>
            </a:r>
            <a:r>
              <a:rPr lang="ru-RU" sz="2400" b="1" dirty="0"/>
              <a:t>10.140.208.0/21. </a:t>
            </a:r>
            <a:endParaRPr lang="ru-RU" sz="2400" dirty="0"/>
          </a:p>
          <a:p>
            <a:pPr marL="0" indent="0">
              <a:buNone/>
            </a:pPr>
            <a:endParaRPr lang="ru-RU" sz="2400" dirty="0"/>
          </a:p>
        </p:txBody>
      </p:sp>
      <p:pic>
        <p:nvPicPr>
          <p:cNvPr id="4" name="Рисунок 3">
            <a:extLst>
              <a:ext uri="{FF2B5EF4-FFF2-40B4-BE49-F238E27FC236}">
                <a16:creationId xmlns:a16="http://schemas.microsoft.com/office/drawing/2014/main" id="{7E4036DB-0452-424A-9FB8-F1C2AD4B97BB}"/>
              </a:ext>
            </a:extLst>
          </p:cNvPr>
          <p:cNvPicPr/>
          <p:nvPr/>
        </p:nvPicPr>
        <p:blipFill>
          <a:blip r:embed="rId2"/>
          <a:stretch>
            <a:fillRect/>
          </a:stretch>
        </p:blipFill>
        <p:spPr>
          <a:xfrm>
            <a:off x="1987699" y="3429000"/>
            <a:ext cx="7156301" cy="2503173"/>
          </a:xfrm>
          <a:prstGeom prst="rect">
            <a:avLst/>
          </a:prstGeom>
        </p:spPr>
      </p:pic>
    </p:spTree>
    <p:extLst>
      <p:ext uri="{BB962C8B-B14F-4D97-AF65-F5344CB8AC3E}">
        <p14:creationId xmlns:p14="http://schemas.microsoft.com/office/powerpoint/2010/main" val="1010743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118F8C-E2E9-4A57-9963-E7C51BC77573}"/>
              </a:ext>
            </a:extLst>
          </p:cNvPr>
          <p:cNvSpPr>
            <a:spLocks noGrp="1"/>
          </p:cNvSpPr>
          <p:nvPr>
            <p:ph type="title"/>
          </p:nvPr>
        </p:nvSpPr>
        <p:spPr>
          <a:xfrm>
            <a:off x="1249680" y="132296"/>
            <a:ext cx="9692640" cy="935139"/>
          </a:xfrm>
        </p:spPr>
        <p:txBody>
          <a:bodyPr/>
          <a:lstStyle/>
          <a:p>
            <a:pPr algn="ctr"/>
            <a:r>
              <a:rPr lang="ru-RU" dirty="0"/>
              <a:t>Протокол </a:t>
            </a:r>
            <a:r>
              <a:rPr lang="en-US" dirty="0"/>
              <a:t>ICMP</a:t>
            </a:r>
            <a:endParaRPr lang="ru-RU" dirty="0"/>
          </a:p>
        </p:txBody>
      </p:sp>
      <p:sp>
        <p:nvSpPr>
          <p:cNvPr id="3" name="Объект 2">
            <a:extLst>
              <a:ext uri="{FF2B5EF4-FFF2-40B4-BE49-F238E27FC236}">
                <a16:creationId xmlns:a16="http://schemas.microsoft.com/office/drawing/2014/main" id="{F27E9572-3132-4244-9CB0-0CA3A3B9CA44}"/>
              </a:ext>
            </a:extLst>
          </p:cNvPr>
          <p:cNvSpPr>
            <a:spLocks noGrp="1"/>
          </p:cNvSpPr>
          <p:nvPr>
            <p:ph idx="1"/>
          </p:nvPr>
        </p:nvSpPr>
        <p:spPr>
          <a:xfrm>
            <a:off x="136187" y="1067435"/>
            <a:ext cx="11751013" cy="5790565"/>
          </a:xfrm>
        </p:spPr>
        <p:txBody>
          <a:bodyPr>
            <a:normAutofit fontScale="92500"/>
          </a:bodyPr>
          <a:lstStyle/>
          <a:p>
            <a:pPr marL="0" indent="0" algn="just">
              <a:buNone/>
            </a:pPr>
            <a:r>
              <a:rPr lang="ru-RU" dirty="0"/>
              <a:t>Протокол </a:t>
            </a:r>
            <a:r>
              <a:rPr lang="en-US" dirty="0"/>
              <a:t>IP </a:t>
            </a:r>
            <a:r>
              <a:rPr lang="ru-RU" dirty="0"/>
              <a:t>не может доставить пакет адресату, например по следующим причинам:</a:t>
            </a:r>
          </a:p>
          <a:p>
            <a:pPr lvl="1" algn="just">
              <a:buClrTx/>
            </a:pPr>
            <a:r>
              <a:rPr lang="ru-RU" dirty="0"/>
              <a:t>Истекает время жизни пакета</a:t>
            </a:r>
          </a:p>
          <a:p>
            <a:pPr lvl="1" algn="just">
              <a:buClrTx/>
            </a:pPr>
            <a:r>
              <a:rPr lang="ru-RU" dirty="0"/>
              <a:t>В таблице маршрутизации отсутствует маршрут к заданному в пакете адресу назначения</a:t>
            </a:r>
          </a:p>
          <a:p>
            <a:pPr lvl="1" algn="just">
              <a:buClrTx/>
            </a:pPr>
            <a:r>
              <a:rPr lang="ru-RU" dirty="0"/>
              <a:t>Пакет не проходит проверку по контрольной сумме</a:t>
            </a:r>
          </a:p>
          <a:p>
            <a:pPr lvl="1" algn="just">
              <a:buClrTx/>
            </a:pPr>
            <a:r>
              <a:rPr lang="ru-RU" dirty="0"/>
              <a:t>Шлюз не имеет достаточно места в своем буфере для передачи какого-либо пакета и т. д.</a:t>
            </a:r>
          </a:p>
          <a:p>
            <a:pPr marL="0" indent="0" algn="just">
              <a:buClrTx/>
              <a:buNone/>
            </a:pPr>
            <a:r>
              <a:rPr lang="ru-RU" dirty="0"/>
              <a:t>Это свойство «необязательности» протокола </a:t>
            </a:r>
            <a:r>
              <a:rPr lang="en-US" dirty="0"/>
              <a:t>IP </a:t>
            </a:r>
            <a:r>
              <a:rPr lang="ru-RU" dirty="0"/>
              <a:t>компенсируется протоколами более высоких уровней стека </a:t>
            </a:r>
            <a:r>
              <a:rPr lang="en-US" dirty="0"/>
              <a:t>TCP/IP</a:t>
            </a:r>
            <a:r>
              <a:rPr lang="ru-RU" dirty="0"/>
              <a:t>, например, </a:t>
            </a:r>
            <a:r>
              <a:rPr lang="en-US" dirty="0"/>
              <a:t>TCP </a:t>
            </a:r>
            <a:r>
              <a:rPr lang="ru-RU" dirty="0"/>
              <a:t>на транспортном уровне.</a:t>
            </a:r>
          </a:p>
          <a:p>
            <a:pPr marL="0" indent="0" algn="just">
              <a:buClrTx/>
              <a:buNone/>
            </a:pPr>
            <a:r>
              <a:rPr lang="ru-RU" dirty="0"/>
              <a:t>Такие протоколы берут на себя обязанности по обеспечению надежности, применяя такие известные приемы:</a:t>
            </a:r>
          </a:p>
          <a:p>
            <a:pPr lvl="1" algn="just">
              <a:buClrTx/>
            </a:pPr>
            <a:r>
              <a:rPr lang="ru-RU" dirty="0"/>
              <a:t>Нумерация сообщений</a:t>
            </a:r>
          </a:p>
          <a:p>
            <a:pPr lvl="1" algn="just">
              <a:buClrTx/>
            </a:pPr>
            <a:r>
              <a:rPr lang="ru-RU" dirty="0"/>
              <a:t>Подтверждение доставки</a:t>
            </a:r>
          </a:p>
          <a:p>
            <a:pPr lvl="1" algn="just">
              <a:buClrTx/>
            </a:pPr>
            <a:r>
              <a:rPr lang="ru-RU" dirty="0"/>
              <a:t>Повторная посылка данных</a:t>
            </a:r>
          </a:p>
        </p:txBody>
      </p:sp>
    </p:spTree>
    <p:extLst>
      <p:ext uri="{BB962C8B-B14F-4D97-AF65-F5344CB8AC3E}">
        <p14:creationId xmlns:p14="http://schemas.microsoft.com/office/powerpoint/2010/main" val="2706218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19D6B5D-7855-4A16-84F6-CD45278E1461}"/>
              </a:ext>
            </a:extLst>
          </p:cNvPr>
          <p:cNvSpPr>
            <a:spLocks noGrp="1"/>
          </p:cNvSpPr>
          <p:nvPr>
            <p:ph idx="1"/>
          </p:nvPr>
        </p:nvSpPr>
        <p:spPr>
          <a:xfrm>
            <a:off x="282102" y="449451"/>
            <a:ext cx="11673192" cy="2727702"/>
          </a:xfrm>
        </p:spPr>
        <p:txBody>
          <a:bodyPr>
            <a:normAutofit/>
          </a:bodyPr>
          <a:lstStyle/>
          <a:p>
            <a:pPr marL="0" indent="0" algn="just">
              <a:buNone/>
            </a:pPr>
            <a:r>
              <a:rPr lang="ru-RU" sz="2400" dirty="0"/>
              <a:t>Протокол </a:t>
            </a:r>
            <a:r>
              <a:rPr lang="en-US" sz="2400" dirty="0"/>
              <a:t>ICMP </a:t>
            </a:r>
            <a:r>
              <a:rPr lang="ru-RU" sz="2400" dirty="0"/>
              <a:t>также служит своего рода дополнением, компенсирующим ненадежность протокола </a:t>
            </a:r>
            <a:r>
              <a:rPr lang="en-US" sz="2400" dirty="0"/>
              <a:t>IP, </a:t>
            </a:r>
            <a:r>
              <a:rPr lang="ru-RU" sz="2400" dirty="0"/>
              <a:t>но несколько в другом смысле</a:t>
            </a:r>
          </a:p>
          <a:p>
            <a:pPr marL="0" indent="0" algn="just">
              <a:buNone/>
            </a:pPr>
            <a:r>
              <a:rPr lang="ru-RU" sz="2400" dirty="0"/>
              <a:t>Он не предназначен для исправления возникших при передаче пакета проблем: если пакет потерян, </a:t>
            </a:r>
            <a:r>
              <a:rPr lang="en-US" sz="2400" dirty="0"/>
              <a:t>ICMP </a:t>
            </a:r>
            <a:r>
              <a:rPr lang="ru-RU" sz="2400" dirty="0"/>
              <a:t>не может послать его заново.</a:t>
            </a:r>
          </a:p>
          <a:p>
            <a:pPr marL="0" indent="0" algn="just">
              <a:buNone/>
            </a:pPr>
            <a:r>
              <a:rPr lang="ru-RU" sz="2400" dirty="0"/>
              <a:t>Задача </a:t>
            </a:r>
            <a:r>
              <a:rPr lang="en-US" sz="2400" dirty="0"/>
              <a:t>ICMP </a:t>
            </a:r>
            <a:r>
              <a:rPr lang="ru-RU" sz="2400" dirty="0"/>
              <a:t>другая – он является средством оповещения отправителя о «несчастных случаях», произошедших с его.</a:t>
            </a:r>
          </a:p>
          <a:p>
            <a:pPr marL="0" indent="0" algn="just">
              <a:buNone/>
            </a:pPr>
            <a:endParaRPr lang="ru-RU" sz="2400" dirty="0"/>
          </a:p>
        </p:txBody>
      </p:sp>
      <p:pic>
        <p:nvPicPr>
          <p:cNvPr id="1026" name="Picture 2" descr="Протокол ICMP | Компьютерные сети">
            <a:extLst>
              <a:ext uri="{FF2B5EF4-FFF2-40B4-BE49-F238E27FC236}">
                <a16:creationId xmlns:a16="http://schemas.microsoft.com/office/drawing/2014/main" id="{4F56408D-172B-46E3-8515-5139A9691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062" y="3341048"/>
            <a:ext cx="5054707" cy="331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67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D3CC6-300D-4547-8FD7-3070C7B6B9BE}"/>
              </a:ext>
            </a:extLst>
          </p:cNvPr>
          <p:cNvSpPr>
            <a:spLocks noGrp="1"/>
          </p:cNvSpPr>
          <p:nvPr>
            <p:ph type="title"/>
          </p:nvPr>
        </p:nvSpPr>
        <p:spPr>
          <a:xfrm>
            <a:off x="1106889" y="149760"/>
            <a:ext cx="9692640" cy="998091"/>
          </a:xfrm>
        </p:spPr>
        <p:txBody>
          <a:bodyPr/>
          <a:lstStyle/>
          <a:p>
            <a:pPr algn="ctr"/>
            <a:r>
              <a:rPr lang="ru-RU" dirty="0"/>
              <a:t>Типы и коды </a:t>
            </a:r>
            <a:r>
              <a:rPr lang="en-US" dirty="0"/>
              <a:t>ICMP</a:t>
            </a:r>
            <a:endParaRPr lang="ru-RU" dirty="0"/>
          </a:p>
        </p:txBody>
      </p:sp>
      <p:sp>
        <p:nvSpPr>
          <p:cNvPr id="3" name="Объект 2">
            <a:extLst>
              <a:ext uri="{FF2B5EF4-FFF2-40B4-BE49-F238E27FC236}">
                <a16:creationId xmlns:a16="http://schemas.microsoft.com/office/drawing/2014/main" id="{7A4E370F-D3F9-4C40-B94D-BA55CFAE7D60}"/>
              </a:ext>
            </a:extLst>
          </p:cNvPr>
          <p:cNvSpPr>
            <a:spLocks noGrp="1"/>
          </p:cNvSpPr>
          <p:nvPr>
            <p:ph idx="1"/>
          </p:nvPr>
        </p:nvSpPr>
        <p:spPr/>
        <p:txBody>
          <a:bodyPr/>
          <a:lstStyle/>
          <a:p>
            <a:endParaRPr lang="ru-RU"/>
          </a:p>
        </p:txBody>
      </p:sp>
      <p:pic>
        <p:nvPicPr>
          <p:cNvPr id="2050" name="Picture 2" descr="Протокол ICMP | Компьютерные сети">
            <a:extLst>
              <a:ext uri="{FF2B5EF4-FFF2-40B4-BE49-F238E27FC236}">
                <a16:creationId xmlns:a16="http://schemas.microsoft.com/office/drawing/2014/main" id="{23095A12-8387-45C9-9108-8FD6E010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563" y="1468167"/>
            <a:ext cx="7095292" cy="522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753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428589-1FE1-4194-AB0C-848DDF1F7F20}"/>
              </a:ext>
            </a:extLst>
          </p:cNvPr>
          <p:cNvSpPr>
            <a:spLocks noGrp="1"/>
          </p:cNvSpPr>
          <p:nvPr>
            <p:ph type="title"/>
          </p:nvPr>
        </p:nvSpPr>
        <p:spPr>
          <a:xfrm>
            <a:off x="3015258" y="2724346"/>
            <a:ext cx="5987340" cy="848412"/>
          </a:xfrm>
        </p:spPr>
        <p:txBody>
          <a:bodyPr>
            <a:normAutofit/>
          </a:bodyPr>
          <a:lstStyle/>
          <a:p>
            <a:r>
              <a:rPr lang="ru-RU" dirty="0"/>
              <a:t>Спасибо за внимание!</a:t>
            </a:r>
            <a:endParaRPr lang="ru-BY" dirty="0"/>
          </a:p>
        </p:txBody>
      </p:sp>
    </p:spTree>
    <p:extLst>
      <p:ext uri="{BB962C8B-B14F-4D97-AF65-F5344CB8AC3E}">
        <p14:creationId xmlns:p14="http://schemas.microsoft.com/office/powerpoint/2010/main" val="167718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AB6716-EA49-41B9-B1C1-A91B5DD462C3}"/>
              </a:ext>
            </a:extLst>
          </p:cNvPr>
          <p:cNvSpPr>
            <a:spLocks noGrp="1"/>
          </p:cNvSpPr>
          <p:nvPr>
            <p:ph type="title"/>
          </p:nvPr>
        </p:nvSpPr>
        <p:spPr>
          <a:xfrm>
            <a:off x="1261872" y="365760"/>
            <a:ext cx="9692640" cy="1005840"/>
          </a:xfrm>
        </p:spPr>
        <p:txBody>
          <a:bodyPr/>
          <a:lstStyle/>
          <a:p>
            <a:r>
              <a:rPr lang="ru-RU" dirty="0"/>
              <a:t>Структура </a:t>
            </a:r>
            <a:r>
              <a:rPr lang="en-US" dirty="0"/>
              <a:t>IP-</a:t>
            </a:r>
            <a:r>
              <a:rPr lang="ru-RU" dirty="0"/>
              <a:t>пакета</a:t>
            </a:r>
            <a:endParaRPr lang="ru-BY" dirty="0"/>
          </a:p>
        </p:txBody>
      </p:sp>
      <p:pic>
        <p:nvPicPr>
          <p:cNvPr id="4" name="Объект 3">
            <a:extLst>
              <a:ext uri="{FF2B5EF4-FFF2-40B4-BE49-F238E27FC236}">
                <a16:creationId xmlns:a16="http://schemas.microsoft.com/office/drawing/2014/main" id="{FA985156-6368-4ABD-AD6A-414528F750B4}"/>
              </a:ext>
            </a:extLst>
          </p:cNvPr>
          <p:cNvPicPr>
            <a:picLocks noGrp="1" noChangeAspect="1"/>
          </p:cNvPicPr>
          <p:nvPr>
            <p:ph idx="1"/>
          </p:nvPr>
        </p:nvPicPr>
        <p:blipFill>
          <a:blip r:embed="rId2"/>
          <a:stretch>
            <a:fillRect/>
          </a:stretch>
        </p:blipFill>
        <p:spPr>
          <a:xfrm>
            <a:off x="1709928" y="1577745"/>
            <a:ext cx="8796528" cy="4433450"/>
          </a:xfrm>
          <a:prstGeom prst="rect">
            <a:avLst/>
          </a:prstGeom>
        </p:spPr>
      </p:pic>
    </p:spTree>
    <p:extLst>
      <p:ext uri="{BB962C8B-B14F-4D97-AF65-F5344CB8AC3E}">
        <p14:creationId xmlns:p14="http://schemas.microsoft.com/office/powerpoint/2010/main" val="355975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295978" y="1527243"/>
            <a:ext cx="5646088" cy="3525134"/>
          </a:xfrm>
        </p:spPr>
        <p:txBody>
          <a:bodyPr>
            <a:normAutofit/>
          </a:bodyPr>
          <a:lstStyle/>
          <a:p>
            <a:pPr marL="0" indent="0" algn="just">
              <a:buNone/>
            </a:pPr>
            <a:r>
              <a:rPr lang="ru-RU" sz="2400" dirty="0"/>
              <a:t>Поле </a:t>
            </a:r>
            <a:r>
              <a:rPr lang="ru-RU" sz="2400" b="1" dirty="0"/>
              <a:t>Версия </a:t>
            </a:r>
            <a:r>
              <a:rPr lang="ru-RU" sz="2400" dirty="0"/>
              <a:t>содержит версию протокола, к которому принадлежит дейтаграмма.</a:t>
            </a:r>
          </a:p>
          <a:p>
            <a:pPr marL="0" indent="0" algn="just">
              <a:buNone/>
            </a:pPr>
            <a:r>
              <a:rPr lang="ru-RU" sz="2400" dirty="0"/>
              <a:t>Включение версии в каждую дейтаграмму позволяет использовать разные версии прокола на разных сетевых устройствах.</a:t>
            </a:r>
            <a:endParaRPr lang="ru-BY" sz="24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5942066" y="129540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6096000" y="1348740"/>
            <a:ext cx="678180" cy="716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Tree>
    <p:extLst>
      <p:ext uri="{BB962C8B-B14F-4D97-AF65-F5344CB8AC3E}">
        <p14:creationId xmlns:p14="http://schemas.microsoft.com/office/powerpoint/2010/main" val="159107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173834" y="1484995"/>
            <a:ext cx="5768232" cy="2606363"/>
          </a:xfrm>
        </p:spPr>
        <p:txBody>
          <a:bodyPr>
            <a:normAutofit/>
          </a:bodyPr>
          <a:lstStyle/>
          <a:p>
            <a:pPr marL="0" indent="0" algn="just">
              <a:buNone/>
            </a:pPr>
            <a:r>
              <a:rPr lang="ru-RU" sz="2000" dirty="0"/>
              <a:t>Значение </a:t>
            </a:r>
            <a:r>
              <a:rPr lang="ru-RU" sz="2000" b="1" dirty="0"/>
              <a:t>длины заголовка </a:t>
            </a:r>
            <a:r>
              <a:rPr lang="ru-RU" sz="2000" dirty="0"/>
              <a:t>IP-пакета также занимает 4 бита и измеряется в 32-битных словах. Обычно заголовок имеет длину в 20 байт (пять 32-битных слов), но при добавлении некоторой служебной информации это значение может быть увеличено за счет дополнительных байтов в поле параметров. Наибольшая длина заголовка составляет 60 байт.</a:t>
            </a:r>
            <a:endParaRPr lang="ru-BY" sz="28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5942066" y="1287780"/>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6766560" y="1348740"/>
            <a:ext cx="678180" cy="716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Tree>
    <p:extLst>
      <p:ext uri="{BB962C8B-B14F-4D97-AF65-F5344CB8AC3E}">
        <p14:creationId xmlns:p14="http://schemas.microsoft.com/office/powerpoint/2010/main" val="248447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495300" y="358140"/>
            <a:ext cx="5791200" cy="2171700"/>
          </a:xfrm>
        </p:spPr>
        <p:txBody>
          <a:bodyPr>
            <a:normAutofit/>
          </a:bodyPr>
          <a:lstStyle/>
          <a:p>
            <a:pPr marL="0" indent="0" algn="just">
              <a:buNone/>
            </a:pPr>
            <a:r>
              <a:rPr lang="ru-RU" sz="2000" dirty="0"/>
              <a:t>Поле </a:t>
            </a:r>
            <a:r>
              <a:rPr lang="ru-RU" sz="2000" b="1" dirty="0"/>
              <a:t>типа сервиса </a:t>
            </a:r>
            <a:r>
              <a:rPr lang="ru-RU" sz="2000" dirty="0"/>
              <a:t>(</a:t>
            </a:r>
            <a:r>
              <a:rPr lang="ru-RU" sz="2000" dirty="0" err="1"/>
              <a:t>Type</a:t>
            </a:r>
            <a:r>
              <a:rPr lang="ru-RU" sz="2000" dirty="0"/>
              <a:t> </a:t>
            </a:r>
            <a:r>
              <a:rPr lang="ru-RU" sz="2000" dirty="0" err="1"/>
              <a:t>of</a:t>
            </a:r>
            <a:r>
              <a:rPr lang="ru-RU" sz="2000" dirty="0"/>
              <a:t> </a:t>
            </a:r>
            <a:r>
              <a:rPr lang="ru-RU" sz="2000" dirty="0" err="1"/>
              <a:t>Service</a:t>
            </a:r>
            <a:r>
              <a:rPr lang="ru-RU" sz="2000" dirty="0"/>
              <a:t>, </a:t>
            </a:r>
            <a:r>
              <a:rPr lang="ru-RU" sz="2000" dirty="0" err="1"/>
              <a:t>ToS</a:t>
            </a:r>
            <a:r>
              <a:rPr lang="ru-RU" sz="2000" dirty="0"/>
              <a:t>) имеет и другое, более современное название – </a:t>
            </a:r>
            <a:r>
              <a:rPr lang="ru-RU" sz="2000" b="1" dirty="0"/>
              <a:t>байт дифференцированного обслуживания, </a:t>
            </a:r>
            <a:r>
              <a:rPr lang="ru-RU" sz="2000" dirty="0"/>
              <a:t>или </a:t>
            </a:r>
            <a:r>
              <a:rPr lang="ru-RU" sz="2000" b="1" dirty="0"/>
              <a:t>DS-байт. </a:t>
            </a:r>
            <a:r>
              <a:rPr lang="ru-RU" sz="2000" dirty="0"/>
              <a:t>В обоих случаях данное поле служит одной цели – хранению признаков, отражающих требования к качеству обслуживания пакета. </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81322" y="405346"/>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7795260" y="480060"/>
            <a:ext cx="1394460" cy="723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5" name="Объект 2">
            <a:extLst>
              <a:ext uri="{FF2B5EF4-FFF2-40B4-BE49-F238E27FC236}">
                <a16:creationId xmlns:a16="http://schemas.microsoft.com/office/drawing/2014/main" id="{3CA2EBDD-E331-401F-B03F-EBFA242C940A}"/>
              </a:ext>
            </a:extLst>
          </p:cNvPr>
          <p:cNvSpPr txBox="1">
            <a:spLocks/>
          </p:cNvSpPr>
          <p:nvPr/>
        </p:nvSpPr>
        <p:spPr>
          <a:xfrm>
            <a:off x="332543" y="2542486"/>
            <a:ext cx="3971387" cy="274579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en-US" sz="2000" dirty="0"/>
              <a:t>PR </a:t>
            </a:r>
            <a:r>
              <a:rPr lang="ru-RU" sz="2000" dirty="0"/>
              <a:t>приоритете:</a:t>
            </a:r>
          </a:p>
          <a:p>
            <a:pPr lvl="1" algn="just"/>
            <a:r>
              <a:rPr lang="ru-RU" sz="1800" dirty="0"/>
              <a:t>111 – управление сетью</a:t>
            </a:r>
          </a:p>
          <a:p>
            <a:pPr lvl="1" algn="just"/>
            <a:r>
              <a:rPr lang="ru-RU" sz="1800" dirty="0"/>
              <a:t>110 – межсетевое управление</a:t>
            </a:r>
          </a:p>
          <a:p>
            <a:pPr lvl="1" algn="just"/>
            <a:r>
              <a:rPr lang="ru-RU" sz="1800" dirty="0"/>
              <a:t>100 – более чем мгновенно</a:t>
            </a:r>
          </a:p>
          <a:p>
            <a:pPr lvl="1" algn="just"/>
            <a:r>
              <a:rPr lang="ru-RU" sz="1800" dirty="0"/>
              <a:t>011 – мгновенно</a:t>
            </a:r>
          </a:p>
          <a:p>
            <a:pPr lvl="1" algn="just"/>
            <a:r>
              <a:rPr lang="ru-RU" sz="1800" dirty="0"/>
              <a:t>010 – немедленно </a:t>
            </a:r>
          </a:p>
          <a:p>
            <a:pPr lvl="1" algn="just"/>
            <a:r>
              <a:rPr lang="ru-RU" sz="1800" dirty="0"/>
              <a:t>001 – срочно </a:t>
            </a:r>
          </a:p>
          <a:p>
            <a:pPr lvl="1" algn="just"/>
            <a:r>
              <a:rPr lang="ru-RU" sz="1800" dirty="0"/>
              <a:t>000 – обычно </a:t>
            </a:r>
            <a:endParaRPr lang="ru-BY" sz="1800" dirty="0"/>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
        <p:nvSpPr>
          <p:cNvPr id="10" name="Объект 2">
            <a:extLst>
              <a:ext uri="{FF2B5EF4-FFF2-40B4-BE49-F238E27FC236}">
                <a16:creationId xmlns:a16="http://schemas.microsoft.com/office/drawing/2014/main" id="{EE37598D-556D-4C3D-A7FD-973713D08B9D}"/>
              </a:ext>
            </a:extLst>
          </p:cNvPr>
          <p:cNvSpPr txBox="1">
            <a:spLocks/>
          </p:cNvSpPr>
          <p:nvPr/>
        </p:nvSpPr>
        <p:spPr>
          <a:xfrm>
            <a:off x="5120639" y="3602773"/>
            <a:ext cx="6455275" cy="24841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000" dirty="0"/>
              <a:t>Флаги </a:t>
            </a:r>
            <a:r>
              <a:rPr lang="en-US" sz="2000" dirty="0"/>
              <a:t>D, T, R </a:t>
            </a:r>
            <a:r>
              <a:rPr lang="ru-RU" sz="2000" dirty="0"/>
              <a:t>определяют тип маршрутизации:</a:t>
            </a:r>
          </a:p>
          <a:p>
            <a:pPr lvl="1" algn="just"/>
            <a:r>
              <a:rPr lang="en-US" sz="1800" dirty="0"/>
              <a:t>D (Delay) – </a:t>
            </a:r>
            <a:r>
              <a:rPr lang="ru-RU" sz="1800" dirty="0"/>
              <a:t>выбор маршрута с минимальной задержкой</a:t>
            </a:r>
          </a:p>
          <a:p>
            <a:pPr lvl="1" algn="just"/>
            <a:r>
              <a:rPr lang="en-US" sz="1800" dirty="0"/>
              <a:t>T (Throughput) – </a:t>
            </a:r>
            <a:r>
              <a:rPr lang="ru-RU" sz="1800" dirty="0"/>
              <a:t>выбор маршрута с максимальной пропускной способностью</a:t>
            </a:r>
          </a:p>
          <a:p>
            <a:pPr lvl="1" algn="just"/>
            <a:r>
              <a:rPr lang="en-US" sz="1800" dirty="0"/>
              <a:t>R (Reliability) – </a:t>
            </a:r>
            <a:r>
              <a:rPr lang="ru-RU" sz="1800" dirty="0"/>
              <a:t>выбор маршрута с максимальной надежностью</a:t>
            </a:r>
            <a:endParaRPr lang="ru-BY" sz="1800" dirty="0"/>
          </a:p>
        </p:txBody>
      </p:sp>
    </p:spTree>
    <p:extLst>
      <p:ext uri="{BB962C8B-B14F-4D97-AF65-F5344CB8AC3E}">
        <p14:creationId xmlns:p14="http://schemas.microsoft.com/office/powerpoint/2010/main" val="296472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495300" y="358140"/>
            <a:ext cx="5791200" cy="6276124"/>
          </a:xfrm>
        </p:spPr>
        <p:txBody>
          <a:bodyPr>
            <a:normAutofit fontScale="85000" lnSpcReduction="10000"/>
          </a:bodyPr>
          <a:lstStyle/>
          <a:p>
            <a:pPr marL="0" indent="0" algn="just">
              <a:buNone/>
            </a:pPr>
            <a:r>
              <a:rPr lang="ru-RU" dirty="0"/>
              <a:t>Поле </a:t>
            </a:r>
            <a:r>
              <a:rPr lang="ru-RU" b="1" dirty="0"/>
              <a:t>общей длины </a:t>
            </a:r>
            <a:r>
              <a:rPr lang="ru-RU" dirty="0"/>
              <a:t>занимает 2 байта и характеризует общую длину пакета с учетом заголовка и поля данных. Максимальная длина пакета ограничена разрядностью поля, определяющего эту величину, и составляет 65 535 байт, но в большинстве компьютеров и сетей столь большие пакеты не используются. При передаче по сетям различного типа длина пакета выбирается с учетом максимальной длины пакета протокола нижнего уровня, несущего IP-пакеты. Если это кадры </a:t>
            </a:r>
            <a:r>
              <a:rPr lang="ru-RU" dirty="0" err="1"/>
              <a:t>Ethernet</a:t>
            </a:r>
            <a:r>
              <a:rPr lang="ru-RU" dirty="0"/>
              <a:t>, то выбираются пакеты с максимальной длиной 1500 байт, умещающиеся в поле данных кадра </a:t>
            </a:r>
            <a:r>
              <a:rPr lang="ru-RU" dirty="0" err="1"/>
              <a:t>Ethernet</a:t>
            </a:r>
            <a:r>
              <a:rPr lang="ru-RU" dirty="0"/>
              <a:t>. В стандартах TCP/IP предусматривается, что все хосты должны быть готовы принимать пакеты длиной вплоть до 576 байт (независимо от того, приходят они целиком или фрагментами).</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81322" y="405346"/>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9151620" y="487680"/>
            <a:ext cx="2834640" cy="708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301641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78C798-E58B-4E17-AAAF-A81B07C21589}"/>
              </a:ext>
            </a:extLst>
          </p:cNvPr>
          <p:cNvSpPr>
            <a:spLocks noGrp="1"/>
          </p:cNvSpPr>
          <p:nvPr>
            <p:ph idx="1"/>
          </p:nvPr>
        </p:nvSpPr>
        <p:spPr>
          <a:xfrm>
            <a:off x="304800" y="1553831"/>
            <a:ext cx="5791200" cy="3230880"/>
          </a:xfrm>
        </p:spPr>
        <p:txBody>
          <a:bodyPr>
            <a:normAutofit/>
          </a:bodyPr>
          <a:lstStyle/>
          <a:p>
            <a:pPr marL="0" indent="0" algn="just">
              <a:buNone/>
            </a:pPr>
            <a:r>
              <a:rPr lang="ru-RU" b="1" dirty="0"/>
              <a:t>Идентификатор пакета </a:t>
            </a:r>
            <a:r>
              <a:rPr lang="ru-RU" dirty="0"/>
              <a:t>занимает 2 байта и используется для распознавания пакетов, образовавшихся путем деления на части (фрагментации) исходного пакета. Все части (фрагменты) одного пакета должны иметь одинаковое значение этого поля.</a:t>
            </a:r>
            <a:endParaRPr lang="ru-BY" sz="3200" dirty="0"/>
          </a:p>
        </p:txBody>
      </p:sp>
      <p:pic>
        <p:nvPicPr>
          <p:cNvPr id="6" name="Рисунок 5">
            <a:extLst>
              <a:ext uri="{FF2B5EF4-FFF2-40B4-BE49-F238E27FC236}">
                <a16:creationId xmlns:a16="http://schemas.microsoft.com/office/drawing/2014/main" id="{8ECE8714-BEC0-4704-945C-9FAAA2C2F2A5}"/>
              </a:ext>
            </a:extLst>
          </p:cNvPr>
          <p:cNvPicPr>
            <a:picLocks noChangeAspect="1"/>
          </p:cNvPicPr>
          <p:nvPr/>
        </p:nvPicPr>
        <p:blipFill>
          <a:blip r:embed="rId3"/>
          <a:stretch>
            <a:fillRect/>
          </a:stretch>
        </p:blipFill>
        <p:spPr>
          <a:xfrm>
            <a:off x="6281322" y="1487386"/>
            <a:ext cx="5953956" cy="3000794"/>
          </a:xfrm>
          <a:prstGeom prst="rect">
            <a:avLst/>
          </a:prstGeom>
        </p:spPr>
      </p:pic>
      <p:sp>
        <p:nvSpPr>
          <p:cNvPr id="7" name="Прямоугольник 6">
            <a:extLst>
              <a:ext uri="{FF2B5EF4-FFF2-40B4-BE49-F238E27FC236}">
                <a16:creationId xmlns:a16="http://schemas.microsoft.com/office/drawing/2014/main" id="{EDD4719E-EFCB-4EB4-A8CE-A4EE8AF5CB54}"/>
              </a:ext>
            </a:extLst>
          </p:cNvPr>
          <p:cNvSpPr/>
          <p:nvPr/>
        </p:nvSpPr>
        <p:spPr>
          <a:xfrm>
            <a:off x="6416040" y="2293620"/>
            <a:ext cx="2773680" cy="5105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8" name="Объект 2">
            <a:extLst>
              <a:ext uri="{FF2B5EF4-FFF2-40B4-BE49-F238E27FC236}">
                <a16:creationId xmlns:a16="http://schemas.microsoft.com/office/drawing/2014/main" id="{F628DDDF-A278-410B-BC29-82CB34D9935F}"/>
              </a:ext>
            </a:extLst>
          </p:cNvPr>
          <p:cNvSpPr txBox="1">
            <a:spLocks/>
          </p:cNvSpPr>
          <p:nvPr/>
        </p:nvSpPr>
        <p:spPr>
          <a:xfrm>
            <a:off x="3417571" y="2240280"/>
            <a:ext cx="2407920" cy="33680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sz="3000" dirty="0"/>
          </a:p>
        </p:txBody>
      </p:sp>
      <p:sp>
        <p:nvSpPr>
          <p:cNvPr id="9" name="Объект 2">
            <a:extLst>
              <a:ext uri="{FF2B5EF4-FFF2-40B4-BE49-F238E27FC236}">
                <a16:creationId xmlns:a16="http://schemas.microsoft.com/office/drawing/2014/main" id="{5ADB452F-6971-4FE4-92A2-64D1B25E1F5A}"/>
              </a:ext>
            </a:extLst>
          </p:cNvPr>
          <p:cNvSpPr txBox="1">
            <a:spLocks/>
          </p:cNvSpPr>
          <p:nvPr/>
        </p:nvSpPr>
        <p:spPr>
          <a:xfrm>
            <a:off x="4303931" y="2804160"/>
            <a:ext cx="3352800" cy="24841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endParaRPr lang="ru-BY" dirty="0"/>
          </a:p>
        </p:txBody>
      </p:sp>
    </p:spTree>
    <p:extLst>
      <p:ext uri="{BB962C8B-B14F-4D97-AF65-F5344CB8AC3E}">
        <p14:creationId xmlns:p14="http://schemas.microsoft.com/office/powerpoint/2010/main" val="2725777959"/>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2164</TotalTime>
  <Words>3126</Words>
  <Application>Microsoft Office PowerPoint</Application>
  <PresentationFormat>Широкоэкранный</PresentationFormat>
  <Paragraphs>217</Paragraphs>
  <Slides>36</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36</vt:i4>
      </vt:variant>
    </vt:vector>
  </HeadingPairs>
  <TitlesOfParts>
    <vt:vector size="41" baseType="lpstr">
      <vt:lpstr>Arial</vt:lpstr>
      <vt:lpstr>Calibri</vt:lpstr>
      <vt:lpstr>Calibri Light</vt:lpstr>
      <vt:lpstr>Wingdings 2</vt:lpstr>
      <vt:lpstr>Office Theme</vt:lpstr>
      <vt:lpstr>Сетевой уровень.</vt:lpstr>
      <vt:lpstr>Задачи сетевого уровня</vt:lpstr>
      <vt:lpstr>Протокол межсетевого взаимодействия (IP)</vt:lpstr>
      <vt:lpstr>Структура IP-пакета</vt:lpstr>
      <vt:lpstr>Презентация PowerPoint</vt:lpstr>
      <vt:lpstr>Презентация PowerPoint</vt:lpstr>
      <vt:lpstr>Презентация PowerPoint</vt:lpstr>
      <vt:lpstr>Презентация PowerPoint</vt:lpstr>
      <vt:lpstr>Презентация PowerPoint</vt:lpstr>
      <vt:lpstr>Фрагментация IP-пакета</vt:lpstr>
      <vt:lpstr>Механизм фрагментации</vt:lpstr>
      <vt:lpstr>Презентация PowerPoint</vt:lpstr>
      <vt:lpstr>Презентация PowerPoint</vt:lpstr>
      <vt:lpstr>Презентация PowerPoint</vt:lpstr>
      <vt:lpstr>Презентация PowerPoint</vt:lpstr>
      <vt:lpstr>Презентация PowerPoint</vt:lpstr>
      <vt:lpstr>IPv4 адресация</vt:lpstr>
      <vt:lpstr>Презентация PowerPoint</vt:lpstr>
      <vt:lpstr>Маршрутизация в IP-сетях</vt:lpstr>
      <vt:lpstr>Презентация PowerPoint</vt:lpstr>
      <vt:lpstr>Презентация PowerPoint</vt:lpstr>
      <vt:lpstr>Метрика</vt:lpstr>
      <vt:lpstr>Принцип одношаговой маршрутизации</vt:lpstr>
      <vt:lpstr>Замечание</vt:lpstr>
      <vt:lpstr>Рассмотрим пример схемы сети</vt:lpstr>
      <vt:lpstr>Сконфигурируем сетевые устройства</vt:lpstr>
      <vt:lpstr>Сколько здесь подсетей?</vt:lpstr>
      <vt:lpstr>Таблица маршрутизации для R1</vt:lpstr>
      <vt:lpstr>Источники и типы записей в ТМ</vt:lpstr>
      <vt:lpstr>Разделение сетей на подсети</vt:lpstr>
      <vt:lpstr>Метод с фиксированной маской</vt:lpstr>
      <vt:lpstr>Метод с маской переменной длины</vt:lpstr>
      <vt:lpstr>Протокол ICMP</vt:lpstr>
      <vt:lpstr>Презентация PowerPoint</vt:lpstr>
      <vt:lpstr>Типы и коды ICMP</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Соболь A. M.</cp:lastModifiedBy>
  <cp:revision>84</cp:revision>
  <dcterms:created xsi:type="dcterms:W3CDTF">2021-01-23T08:32:29Z</dcterms:created>
  <dcterms:modified xsi:type="dcterms:W3CDTF">2022-04-04T17:03:42Z</dcterms:modified>
</cp:coreProperties>
</file>