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3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274" r:id="rId6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боль A. M." initials="А. М." lastIdx="1" clrIdx="0">
    <p:extLst>
      <p:ext uri="{19B8F6BF-5375-455C-9EA6-DF929625EA0E}">
        <p15:presenceInfo xmlns:p15="http://schemas.microsoft.com/office/powerpoint/2012/main" userId="Соболь A. M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1" autoAdjust="0"/>
    <p:restoredTop sz="87977" autoAdjust="0"/>
  </p:normalViewPr>
  <p:slideViewPr>
    <p:cSldViewPr snapToGrid="0">
      <p:cViewPr varScale="1">
        <p:scale>
          <a:sx n="102" d="100"/>
          <a:sy n="102" d="100"/>
        </p:scale>
        <p:origin x="4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EDFA1-7591-4A56-BDC2-C7728857E2D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070D-6D65-4C07-A51A-F5E5C4B09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9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A070D-6D65-4C07-A51A-F5E5C4B09F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A30C7-B1FB-45A4-9C7C-F0088014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4662C0-8F77-452F-B9A9-DA38FE3E1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3FCB1-F0A6-43A7-9616-9C7F6724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3CC88A-5111-41B5-9795-4E9557FF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3C705-8F58-43C1-99CA-BB8611FA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CA923-DF60-46F5-8DAF-9A82929A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239176-163E-4D97-AF2F-F0EF0A4B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67BBFE-1613-44D1-B932-668E5790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0A784-9DE3-49A7-AAD2-DADC3D0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1C1CB9-D22A-4DDD-B24C-76D1BACC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F8268F-6AB6-4ECA-AB0B-742B5B0B7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E5F4A-11DA-41D1-AAC1-76ECECF5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6ED28-CD36-49D7-86EC-ED3660BF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18F90-20C5-4758-BE15-7AA1B5B2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C5810-6102-429E-954C-E7BE184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27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4DB23-0252-4C9F-A766-3AC5B228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C8C83-9C1B-42A8-A2D5-0D0BE6D1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07C17B-1604-4A51-A110-1298F1CB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D237F-1FE1-4622-A945-BE7617EC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FD15B-1859-4DDA-AAEF-23581986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2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E72F3-13F6-4F9E-96F9-6F955F8C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4BF00-8928-4206-8AB8-30AC4EF8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4D02A-40D9-41B6-8DBA-A522C277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139B9-78F5-41B0-9E91-475F3EB9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82F988-25D3-48DB-AA13-66B9F45F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0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1C36E-75D1-44F6-B5BF-D883AC28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56EC6-DA34-446C-A41E-E8FDC28C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EBB2A1-D370-4E90-A6E7-546ED7C5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63FDF0-C2FE-4DE7-AB64-C20C4AD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8F2B1-9BEC-4656-AA25-FADB6CBC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F3598-1D36-45A8-ABDE-8E48A43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6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4A529-5B87-4199-A8C4-24AD043A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7EF147-BDC1-41CB-BF46-37BF946C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613C1-AAA0-4F30-8A76-B4B6F674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55BA7B-2E56-49EC-9922-293972849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1B50A0-4BBD-4E29-98E2-B52AC4CD8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372E01-0637-415D-A9D4-5CB0DC69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145C99-D4A0-43F2-AC95-8598C4C2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9AA4B7-6DB0-4FFE-A7C4-B7498ED3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8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AB9A5-22A0-4C5A-BF08-C82A47B2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470929-DFC3-46C1-9856-27F8F180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CB0BF3-63FE-4543-93EA-40CFE66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53678A-58D7-4601-B3A4-93FCE93D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0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B87851-920F-4507-86A2-F6FA84EA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0B6F65-B9B8-40C0-B7DE-7606464A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15D31C-4EB6-42FF-9B9B-705A3EA5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7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72A00-754F-443D-A2E6-12CFD4F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38270-BFB3-4B27-A352-53C461EF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092D60-F877-4B91-8DDC-53E07777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E5BC9B-6C34-4CC8-897D-FFCD105F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E05C13-44EB-4209-8A8E-72DCD252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C14611-A14E-46C3-A4ED-8078F38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0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DA9C-5F8E-4A1A-836A-7995CCEB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8190EA-62AE-4083-99C1-B499648D1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E6E3BB-0F10-4D1F-B31B-4767CD5AA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795E86-AF87-4D42-930C-41E95B54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D81C3-7498-4087-B37F-3828AD35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EC97E7-384C-4904-A511-D4F161AF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66C56-6F7C-43B5-BE9F-2C6A6659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21BB09-CCB9-4022-A730-A3900BDF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7FD73-B216-4440-A97B-48FAA5EBF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9EE3-F2CA-4326-988D-132825F3153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E2B12-E438-4E9D-A662-8017CE6B6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4461D-E1ED-43F5-817E-9FEC345C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6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AD583-9452-4A9F-A572-66AF1685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811" y="1946949"/>
            <a:ext cx="9752117" cy="217256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ru-RU" dirty="0"/>
              <a:t>Динамические протоколы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070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70FF4-48B5-4306-8007-9A8ABA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маршрутизаторов по областям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A0AF9-53EA-4943-9B64-6DFF8F89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828800"/>
            <a:ext cx="6849978" cy="4788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1. </a:t>
            </a:r>
            <a:r>
              <a:rPr lang="ru-RU" sz="2400" dirty="0"/>
              <a:t>Магистральные маршрутизаторы (для построения магистральной сети оператора связи или крупной корпорации)</a:t>
            </a:r>
          </a:p>
          <a:p>
            <a:pPr marL="0" indent="0" algn="just">
              <a:buNone/>
            </a:pPr>
            <a:r>
              <a:rPr lang="ru-RU" sz="2400" dirty="0"/>
              <a:t>2. Пограничные маршрутизаторы (соединяет магистральную сеть с периферийными сетями)</a:t>
            </a:r>
          </a:p>
          <a:p>
            <a:pPr marL="0" indent="0" algn="just">
              <a:buNone/>
            </a:pPr>
            <a:r>
              <a:rPr lang="ru-RU" sz="2400" dirty="0"/>
              <a:t>3. Маршрутизаторы локальных сетей (предназначен для разделения крупных локальных сетей на подсети)</a:t>
            </a:r>
          </a:p>
          <a:p>
            <a:pPr marL="0" indent="0" algn="just">
              <a:buNone/>
            </a:pPr>
            <a:r>
              <a:rPr lang="ru-RU" sz="2400" dirty="0"/>
              <a:t>4. Маршрутизаторы удаленных офисов</a:t>
            </a:r>
          </a:p>
          <a:p>
            <a:pPr marL="0" indent="0" algn="just">
              <a:buNone/>
            </a:pPr>
            <a:r>
              <a:rPr lang="ru-RU" sz="2400" dirty="0"/>
              <a:t>5. Маршрутизаторы домашних сетей</a:t>
            </a:r>
          </a:p>
        </p:txBody>
      </p:sp>
      <p:pic>
        <p:nvPicPr>
          <p:cNvPr id="2050" name="Picture 2" descr="Классификация маршрутизаторов по областям применения">
            <a:extLst>
              <a:ext uri="{FF2B5EF4-FFF2-40B4-BE49-F238E27FC236}">
                <a16:creationId xmlns:a16="http://schemas.microsoft.com/office/drawing/2014/main" id="{5CC801A4-3AE3-4ADC-9AA4-6A41F6A6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476" y="1278354"/>
            <a:ext cx="4694616" cy="5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1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79BB0-4A8A-4E1D-BE0F-92E80D15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566"/>
          </a:xfrm>
        </p:spPr>
        <p:txBody>
          <a:bodyPr/>
          <a:lstStyle/>
          <a:p>
            <a:r>
              <a:rPr lang="ru-RU" dirty="0"/>
              <a:t>Алгоритмы маршрутизации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5A46CA3-1B68-4B81-A32D-E1F83E5BAF2D}"/>
              </a:ext>
            </a:extLst>
          </p:cNvPr>
          <p:cNvGrpSpPr/>
          <p:nvPr/>
        </p:nvGrpSpPr>
        <p:grpSpPr>
          <a:xfrm>
            <a:off x="344905" y="1427748"/>
            <a:ext cx="10882323" cy="5157515"/>
            <a:chOff x="344905" y="1427748"/>
            <a:chExt cx="10882323" cy="515751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4AECF6D-BB5D-4BEE-A997-3DBBF8E9E6AD}"/>
                </a:ext>
              </a:extLst>
            </p:cNvPr>
            <p:cNvSpPr/>
            <p:nvPr/>
          </p:nvSpPr>
          <p:spPr>
            <a:xfrm>
              <a:off x="3721768" y="1427748"/>
              <a:ext cx="3866147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Алгоритмы маршрутизации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FB6C5F3-C363-430E-8D96-F4078CAEDCF1}"/>
                </a:ext>
              </a:extLst>
            </p:cNvPr>
            <p:cNvSpPr/>
            <p:nvPr/>
          </p:nvSpPr>
          <p:spPr>
            <a:xfrm>
              <a:off x="529389" y="2470485"/>
              <a:ext cx="3866147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Алгоритмы фиксированной (статической) маршрутизации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F798911-8726-481B-9119-9ADEFAA7EA57}"/>
                </a:ext>
              </a:extLst>
            </p:cNvPr>
            <p:cNvSpPr/>
            <p:nvPr/>
          </p:nvSpPr>
          <p:spPr>
            <a:xfrm>
              <a:off x="529390" y="3513223"/>
              <a:ext cx="6144126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Алгоритмы простой маршрутизации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DD5DFE1-6290-413C-AEE7-0D38A350B3D0}"/>
                </a:ext>
              </a:extLst>
            </p:cNvPr>
            <p:cNvSpPr/>
            <p:nvPr/>
          </p:nvSpPr>
          <p:spPr>
            <a:xfrm>
              <a:off x="7088365" y="2470485"/>
              <a:ext cx="3866147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Алгоритмы адаптивной маршрутизации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DCBF0BB-AF4E-4F3E-8B7F-BA577F4A7766}"/>
                </a:ext>
              </a:extLst>
            </p:cNvPr>
            <p:cNvSpPr/>
            <p:nvPr/>
          </p:nvSpPr>
          <p:spPr>
            <a:xfrm>
              <a:off x="3601453" y="4379491"/>
              <a:ext cx="3034203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Случайная маршрутизации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E2CCCCA-058A-4C67-B3D6-391FF3FB0227}"/>
                </a:ext>
              </a:extLst>
            </p:cNvPr>
            <p:cNvSpPr/>
            <p:nvPr/>
          </p:nvSpPr>
          <p:spPr>
            <a:xfrm>
              <a:off x="1965157" y="5125452"/>
              <a:ext cx="3034204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Лавинная маршрутизации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12E62DE-C033-498C-90DE-90E2978997AC}"/>
                </a:ext>
              </a:extLst>
            </p:cNvPr>
            <p:cNvSpPr/>
            <p:nvPr/>
          </p:nvSpPr>
          <p:spPr>
            <a:xfrm>
              <a:off x="344905" y="5975664"/>
              <a:ext cx="3649580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Маршрутизация по предыдущему опыту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E76BC1-9B62-46C7-9BB1-615A8B0032C7}"/>
                </a:ext>
              </a:extLst>
            </p:cNvPr>
            <p:cNvSpPr/>
            <p:nvPr/>
          </p:nvSpPr>
          <p:spPr>
            <a:xfrm>
              <a:off x="8598569" y="3525255"/>
              <a:ext cx="2628659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Дистанционно-векторные алгоритмы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CD1AA3E-CE79-4A01-A32A-1CF7387CAB0E}"/>
                </a:ext>
              </a:extLst>
            </p:cNvPr>
            <p:cNvSpPr/>
            <p:nvPr/>
          </p:nvSpPr>
          <p:spPr>
            <a:xfrm>
              <a:off x="6673516" y="5338013"/>
              <a:ext cx="2628659" cy="609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Алгоритм состояния связей</a:t>
              </a:r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F65BF84-B1DE-4D88-890B-9CA277631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485" y="2037347"/>
              <a:ext cx="1" cy="433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07438D5-5F85-4572-906C-8391AC628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7499" y="2025314"/>
              <a:ext cx="1" cy="433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D50C47F-6767-49F2-AAAB-1192B09700BA}"/>
                </a:ext>
              </a:extLst>
            </p:cNvPr>
            <p:cNvCxnSpPr>
              <a:cxnSpLocks/>
            </p:cNvCxnSpPr>
            <p:nvPr/>
          </p:nvCxnSpPr>
          <p:spPr>
            <a:xfrm>
              <a:off x="5343142" y="2037347"/>
              <a:ext cx="1" cy="1487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72464FFE-2232-492F-BBBC-10DA0791C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8994" y="3104147"/>
              <a:ext cx="1" cy="4331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96D8477E-88AD-499F-AAAA-927AA18A8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5232" y="4134854"/>
              <a:ext cx="1" cy="272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9729E4FD-6833-468B-BA35-3DA7AD9D6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037" y="3080084"/>
              <a:ext cx="1" cy="22579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E405BF87-35A8-47E3-BA26-83FBEC1AE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773" y="4118811"/>
              <a:ext cx="1" cy="1856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876E03A-158C-4A6D-BA55-781480337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1921" y="4134854"/>
              <a:ext cx="2" cy="9905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79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0C454-0223-4DE2-B030-3D682E09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33651"/>
          </a:xfrm>
        </p:spPr>
        <p:txBody>
          <a:bodyPr/>
          <a:lstStyle/>
          <a:p>
            <a:r>
              <a:rPr lang="ru-RU" dirty="0"/>
              <a:t>Алгоритм простой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861F2-0631-4132-A8FB-9DCA58C0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507958"/>
            <a:ext cx="11717518" cy="51174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Существуют способы продвижения пакетов, которые вообще </a:t>
            </a:r>
            <a:r>
              <a:rPr lang="ru-RU" sz="2400" b="1" dirty="0"/>
              <a:t>не требуют </a:t>
            </a:r>
            <a:r>
              <a:rPr lang="ru-RU" sz="2400" dirty="0"/>
              <a:t>наличия таблиц маршрутизации на маршрутизаторах.</a:t>
            </a:r>
          </a:p>
          <a:p>
            <a:pPr algn="just"/>
            <a:r>
              <a:rPr lang="ru-RU" sz="2400" b="1" dirty="0"/>
              <a:t>Лавинная маршрутизация</a:t>
            </a:r>
            <a:r>
              <a:rPr lang="ru-RU" sz="2400" dirty="0"/>
              <a:t>, когда каждый маршрутизатор передает пакет всем своим </a:t>
            </a:r>
            <a:r>
              <a:rPr lang="ru-RU" sz="2400" b="1" dirty="0"/>
              <a:t>непосредственным соседям</a:t>
            </a:r>
            <a:r>
              <a:rPr lang="ru-RU" sz="2400" dirty="0"/>
              <a:t>, исключая тот, от которого его получил.</a:t>
            </a:r>
          </a:p>
          <a:p>
            <a:pPr algn="just"/>
            <a:r>
              <a:rPr lang="ru-RU" sz="2400" b="1" dirty="0"/>
              <a:t>Случайная маршрутизация. </a:t>
            </a:r>
            <a:r>
              <a:rPr lang="ru-RU" sz="2400" dirty="0"/>
              <a:t>Для передачи пакета выбирается, случайно выбранное направление. Пакет </a:t>
            </a:r>
            <a:r>
              <a:rPr lang="ru-RU" sz="2400" b="1" dirty="0"/>
              <a:t>блуждает по сети</a:t>
            </a:r>
            <a:r>
              <a:rPr lang="ru-RU" sz="2400" dirty="0"/>
              <a:t> и когда-либо достигает адресата.</a:t>
            </a:r>
          </a:p>
          <a:p>
            <a:pPr algn="just"/>
            <a:r>
              <a:rPr lang="ru-RU" sz="2400" b="1" dirty="0"/>
              <a:t>Маршрутизация от источника. </a:t>
            </a:r>
            <a:r>
              <a:rPr lang="ru-RU" sz="2400" dirty="0"/>
              <a:t>В этом случае отправитель помещает в пакет информацию о том, какие промежуточные маршрутизаторы должны участвовать в передаче пакета к сети назначения.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46207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503B6-04CC-47CB-9E58-4C3ABBD4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9482"/>
          </a:xfrm>
        </p:spPr>
        <p:txBody>
          <a:bodyPr/>
          <a:lstStyle/>
          <a:p>
            <a:r>
              <a:rPr lang="ru-RU" dirty="0"/>
              <a:t>Алгоритм статической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73B7E-E2BF-4C14-963F-FE24E509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8" y="1235242"/>
            <a:ext cx="11821213" cy="5256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 небольшом количестве подсетей, как правило, используется статическая маршрутизация, информация для которой выбирается при конфигурирования сетевого устройства.</a:t>
            </a:r>
          </a:p>
          <a:p>
            <a:pPr marL="0" indent="0" algn="just">
              <a:buNone/>
            </a:pPr>
            <a:r>
              <a:rPr lang="ru-RU" dirty="0"/>
              <a:t>При конфигурирования необходимо:</a:t>
            </a:r>
          </a:p>
          <a:p>
            <a:pPr lvl="1" algn="just"/>
            <a:r>
              <a:rPr lang="ru-RU" dirty="0"/>
              <a:t>Задать адресацию подсетей.</a:t>
            </a:r>
          </a:p>
          <a:p>
            <a:pPr lvl="1" algn="just"/>
            <a:r>
              <a:rPr lang="ru-RU" dirty="0"/>
              <a:t>Портам маршрутизаторов назначить сетевые адреса из диапазона адресного подпространства выше определённых сетей.</a:t>
            </a:r>
          </a:p>
          <a:p>
            <a:pPr lvl="1" algn="just"/>
            <a:r>
              <a:rPr lang="ru-RU" dirty="0"/>
              <a:t>Компьютерам подсетей также необходимо задать соответствующие сетевые настройки.</a:t>
            </a:r>
          </a:p>
          <a:p>
            <a:pPr lvl="1" algn="just"/>
            <a:r>
              <a:rPr lang="ru-RU" dirty="0"/>
              <a:t>Этот процесс можно автоматизировать с применением протокола </a:t>
            </a:r>
            <a:r>
              <a:rPr lang="en-US" dirty="0"/>
              <a:t>DHCP.</a:t>
            </a:r>
          </a:p>
          <a:p>
            <a:pPr lvl="1" algn="just"/>
            <a:r>
              <a:rPr lang="ru-RU" dirty="0"/>
              <a:t>На практике обычно настраивается ещё ряд параметров, например, протоколы </a:t>
            </a:r>
            <a:r>
              <a:rPr lang="en-US" dirty="0"/>
              <a:t>DHCP </a:t>
            </a:r>
            <a:r>
              <a:rPr lang="ru-RU" dirty="0"/>
              <a:t>и </a:t>
            </a:r>
            <a:r>
              <a:rPr lang="en-US" dirty="0"/>
              <a:t>NAT.</a:t>
            </a:r>
            <a:endParaRPr lang="ru-RU" dirty="0"/>
          </a:p>
          <a:p>
            <a:pPr lvl="1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04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D87171-2BC8-4363-B5E4-2C0307E60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" y="0"/>
            <a:ext cx="12019176" cy="6858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Статические алгоритмы выбора маршрута называют также неадаптивные алгоритмы. Неадаптивные алгоритмы не учитывают при выборе маршрута топологию и текущее состояние сети и не измеряют трафик на линиях. Вместо этого выбор маршрута, для каждой пары станций производится заранее, в автономном режиме, и список маршрутов загружается в маршрутизаторы во время загрузки сети.</a:t>
            </a:r>
          </a:p>
          <a:p>
            <a:pPr marL="0" indent="0" algn="just">
              <a:buNone/>
            </a:pPr>
            <a:r>
              <a:rPr lang="ru-RU" sz="2400" dirty="0"/>
              <a:t>Статическая маршрутизация – это процесс ввода администратором сети путей в таблицы маршрутизации всех маршрутов. Как и остальные типы маршрутизации, статическая маршрутизация имеет собственные преимущества и недостатки.</a:t>
            </a:r>
          </a:p>
          <a:p>
            <a:pPr marL="0" indent="0" algn="just">
              <a:buNone/>
            </a:pPr>
            <a:r>
              <a:rPr lang="ru-RU" sz="2400" dirty="0"/>
              <a:t>Преимущества:</a:t>
            </a:r>
          </a:p>
          <a:p>
            <a:pPr lvl="1" algn="just"/>
            <a:r>
              <a:rPr lang="ru-RU" sz="2000" dirty="0"/>
              <a:t>Нет нагрузки на процессор маршрутизатора.</a:t>
            </a:r>
          </a:p>
          <a:p>
            <a:pPr lvl="1" algn="just"/>
            <a:r>
              <a:rPr lang="ru-RU" sz="2000" dirty="0"/>
              <a:t>Не используется полоса пропуская связей между маршрутизаторами.</a:t>
            </a:r>
          </a:p>
          <a:p>
            <a:pPr lvl="1" algn="just"/>
            <a:r>
              <a:rPr lang="ru-RU" sz="2000" dirty="0"/>
              <a:t>Хорошая защита.</a:t>
            </a:r>
          </a:p>
          <a:p>
            <a:pPr marL="0" indent="0" algn="just">
              <a:buNone/>
            </a:pPr>
            <a:r>
              <a:rPr lang="ru-RU" sz="2400" dirty="0"/>
              <a:t>Недостатки:</a:t>
            </a:r>
          </a:p>
          <a:p>
            <a:pPr lvl="1" algn="just"/>
            <a:r>
              <a:rPr lang="ru-RU" sz="2000" dirty="0"/>
              <a:t>Администратор должен хорошо понимать особенности объединенной сети и правильно настроить каждый маршрутизатор.</a:t>
            </a:r>
          </a:p>
          <a:p>
            <a:pPr lvl="1" algn="just"/>
            <a:r>
              <a:rPr lang="ru-RU" sz="2000" dirty="0"/>
              <a:t>Если в</a:t>
            </a:r>
            <a:r>
              <a:rPr lang="pl-PL" sz="2000" dirty="0"/>
              <a:t> </a:t>
            </a:r>
            <a:r>
              <a:rPr lang="ru-RU" sz="2000" dirty="0"/>
              <a:t>объединенную сеть добавляется новая сеть, то администратору придется добавить новые пути во все маршрутизаторы.</a:t>
            </a:r>
          </a:p>
          <a:p>
            <a:pPr lvl="1" algn="just"/>
            <a:r>
              <a:rPr lang="ru-RU" sz="2000" dirty="0"/>
              <a:t>Статическая маршрутизация практически неприменима в крупных сетях, поскольку требует очень большого объема работы.</a:t>
            </a:r>
          </a:p>
          <a:p>
            <a:pPr lvl="1" algn="just"/>
            <a:endParaRPr lang="ru-RU" sz="20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43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2FED0-05B5-4919-B00C-F398FDFB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566"/>
          </a:xfrm>
        </p:spPr>
        <p:txBody>
          <a:bodyPr/>
          <a:lstStyle/>
          <a:p>
            <a:r>
              <a:rPr lang="ru-RU" dirty="0"/>
              <a:t>Алгоритмы адаптивной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81737-362E-40EF-A80E-AADC6E11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620254"/>
            <a:ext cx="11840066" cy="4559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Это динамические алгоритмы маршрутизации, которые отличаются источниками получения информации. Такими источниками могут быть, например:</a:t>
            </a:r>
          </a:p>
          <a:p>
            <a:pPr lvl="1"/>
            <a:r>
              <a:rPr lang="ru-RU" sz="2400" dirty="0"/>
              <a:t>Локальными, если это соседние маршрутизаторы</a:t>
            </a:r>
          </a:p>
          <a:p>
            <a:pPr lvl="1"/>
            <a:r>
              <a:rPr lang="ru-RU" sz="2400" dirty="0"/>
              <a:t>Либо глобальными, если это вообще все маршрутизаторы сети</a:t>
            </a:r>
          </a:p>
          <a:p>
            <a:pPr lvl="1"/>
            <a:r>
              <a:rPr lang="ru-RU" sz="2400" dirty="0"/>
              <a:t>Моментами изменения маршрутов. Например, при изменении топологии или</a:t>
            </a:r>
          </a:p>
          <a:p>
            <a:pPr lvl="1"/>
            <a:r>
              <a:rPr lang="ru-RU" sz="2400" dirty="0"/>
              <a:t>Через определенные равные интервалы времени при изменении нагрузки,</a:t>
            </a:r>
          </a:p>
          <a:p>
            <a:pPr lvl="1"/>
            <a:r>
              <a:rPr lang="ru-RU" sz="2400" dirty="0"/>
              <a:t>и данными, использующимися для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158308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C3A13E-FA26-4B54-8478-6DCA05AC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7608"/>
          </a:xfrm>
        </p:spPr>
        <p:txBody>
          <a:bodyPr>
            <a:normAutofit fontScale="90000"/>
          </a:bodyPr>
          <a:lstStyle/>
          <a:p>
            <a:r>
              <a:rPr lang="ru-RU" dirty="0"/>
              <a:t>Дистанционно-векторные алгоритмы (</a:t>
            </a:r>
            <a:r>
              <a:rPr lang="en-US" dirty="0"/>
              <a:t>DVA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B970F-85A6-4470-BA0C-74ABD9651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5" y="1111039"/>
            <a:ext cx="12009749" cy="55725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</a:t>
            </a:r>
            <a:r>
              <a:rPr lang="en-US" sz="2400" dirty="0"/>
              <a:t>DVA </a:t>
            </a:r>
            <a:r>
              <a:rPr lang="ru-RU" sz="2400" dirty="0"/>
              <a:t>алгоритмах каждый маршрутизатор периодически и широковещательно рассылает по сети вектор расстояний от самого себя до известных ему подсетей.</a:t>
            </a:r>
          </a:p>
          <a:p>
            <a:pPr marL="0" indent="0" algn="just">
              <a:buNone/>
            </a:pPr>
            <a:r>
              <a:rPr lang="ru-RU" sz="2400" dirty="0"/>
              <a:t>В качестве метрики обычно используется количество промежуточных маршрутизаторов, через которые должен пройти пакет, чтобы достигнуть подсети назначения. Маршрут с минимальной метрикой считается оптимальной.</a:t>
            </a:r>
          </a:p>
          <a:p>
            <a:pPr marL="0" indent="0" algn="just">
              <a:buNone/>
            </a:pPr>
            <a:r>
              <a:rPr lang="ru-RU" sz="2400" dirty="0"/>
              <a:t>Получив такой вектор от соседа-маршрутизатора, каждый маршрутизатор добавляет свои сведения обо всех известных ему подсетях, и снова рассылает обновленный вектор по сети.</a:t>
            </a:r>
          </a:p>
          <a:p>
            <a:pPr marL="0" indent="0" algn="just">
              <a:buNone/>
            </a:pPr>
            <a:r>
              <a:rPr lang="ru-RU" sz="2400" dirty="0"/>
              <a:t>При передаче пакета маршрутизатор выбирает из нескольких альтернативных маршрутов тот маршрут, который имеет наименьшую метрику.</a:t>
            </a:r>
          </a:p>
          <a:p>
            <a:pPr marL="0" indent="0" algn="just">
              <a:buNone/>
            </a:pPr>
            <a:r>
              <a:rPr lang="ru-RU" sz="2400" dirty="0"/>
              <a:t>Таким образом, в результате такого обмена векторами, каждый маршрутизатор в конце концов получит информацию обо всех подсетях, входящих в составную сеть, а также о расстояниях до них.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321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87C5-0BCA-4C63-9142-07A4EE73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76977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состояния связей – </a:t>
            </a:r>
            <a:r>
              <a:rPr lang="en-US" dirty="0"/>
              <a:t>LSA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F7012-DC42-4645-B1EA-75291AF3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253331"/>
            <a:ext cx="11764651" cy="5238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Заметим, что дистанционно-векторные алгоритмы – </a:t>
            </a:r>
            <a:r>
              <a:rPr lang="en-US" sz="2400" dirty="0"/>
              <a:t>DVA </a:t>
            </a:r>
            <a:r>
              <a:rPr lang="ru-RU" sz="2400" dirty="0"/>
              <a:t>хорошо работают только в небольших сетях.</a:t>
            </a:r>
          </a:p>
          <a:p>
            <a:pPr marL="0" indent="0" algn="just">
              <a:buNone/>
            </a:pPr>
            <a:r>
              <a:rPr lang="ru-RU" sz="2400" dirty="0"/>
              <a:t>Периодически засоряют сеть графиком. Изменения в сети не всегда гарантированно правильно отрабатываются, так как они не работают с информацией о топологии связей в составной сети.</a:t>
            </a:r>
          </a:p>
          <a:p>
            <a:pPr marL="0" indent="0" algn="just">
              <a:buNone/>
            </a:pPr>
            <a:r>
              <a:rPr lang="ru-RU" sz="2400" dirty="0"/>
              <a:t>Алгоритмы состояния связей – </a:t>
            </a:r>
            <a:r>
              <a:rPr lang="en-US" sz="2400" dirty="0"/>
              <a:t>LSA</a:t>
            </a:r>
            <a:r>
              <a:rPr lang="ru-RU" sz="2400" dirty="0"/>
              <a:t>, напротив, обеспечивают каждый маршрутизатор информацией, достаточной для построения точного графа связей составной сети.</a:t>
            </a:r>
          </a:p>
          <a:p>
            <a:pPr marL="0" indent="0" algn="just">
              <a:buNone/>
            </a:pPr>
            <a:r>
              <a:rPr lang="ru-RU" sz="2400" dirty="0"/>
              <a:t>Широковещательная рассылка используется здесь только при изменениях состояния связей. А так в обычном режиме маршрутизаторы обмениваются пакетами со своими близкими соседями. То есть, служебный трафик менее интенсивен, чем трафик – </a:t>
            </a:r>
            <a:r>
              <a:rPr lang="en-US" sz="2400" dirty="0"/>
              <a:t>DVA.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721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E5AA4-DCC3-4E06-A812-96EE547E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25103"/>
          </a:xfrm>
        </p:spPr>
        <p:txBody>
          <a:bodyPr/>
          <a:lstStyle/>
          <a:p>
            <a:r>
              <a:rPr lang="ru-RU" dirty="0"/>
              <a:t>Динамическая маршрутизация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AD38-3E0D-4FEC-9596-E3BE4AA0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090863"/>
            <a:ext cx="11636976" cy="5181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Динамическая маршрутизация – это процесс использования протокола для поиска и обновления таблиц маршрутизации в устройствах.</a:t>
            </a:r>
          </a:p>
          <a:p>
            <a:pPr marL="0" indent="0" algn="just">
              <a:buNone/>
            </a:pPr>
            <a:r>
              <a:rPr lang="ru-RU" sz="2400" dirty="0"/>
              <a:t>Различают следующие два основных вида динамической маршрутизации:</a:t>
            </a:r>
          </a:p>
          <a:p>
            <a:pPr lvl="1" algn="just"/>
            <a:r>
              <a:rPr lang="ru-RU" sz="2000" dirty="0"/>
              <a:t>распределенная</a:t>
            </a:r>
          </a:p>
          <a:p>
            <a:pPr lvl="1" algn="just"/>
            <a:r>
              <a:rPr lang="ru-RU" sz="2000" dirty="0"/>
              <a:t>централизованная</a:t>
            </a:r>
          </a:p>
          <a:p>
            <a:pPr lvl="1" algn="just"/>
            <a:r>
              <a:rPr lang="ru-RU" sz="2000" dirty="0"/>
              <a:t>гибридная</a:t>
            </a:r>
          </a:p>
          <a:p>
            <a:pPr marL="0" indent="0" algn="just">
              <a:buNone/>
            </a:pPr>
            <a:r>
              <a:rPr lang="ru-RU" sz="2400" dirty="0"/>
              <a:t>При централизованном подходе используется выделенный маршрутизатор, который собирает всю информацию о состоянии сети и о топологии, строит таблицы маршрутизации для всех остальных маршрутизаторов сети, а затем распространяет по сети.</a:t>
            </a:r>
          </a:p>
          <a:p>
            <a:pPr marL="0" indent="0" algn="just">
              <a:buNone/>
            </a:pPr>
            <a:r>
              <a:rPr lang="ru-RU" sz="2400" dirty="0"/>
              <a:t>Каждый маршрутизатор, получив свою таблицу, сам самостоятельно принимает решение о продвижении пакета.</a:t>
            </a:r>
          </a:p>
          <a:p>
            <a:pPr lvl="1"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731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DFF29-A762-4974-8C73-778DC59F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7398"/>
          </a:xfrm>
        </p:spPr>
        <p:txBody>
          <a:bodyPr/>
          <a:lstStyle/>
          <a:p>
            <a:r>
              <a:rPr lang="ru-RU" dirty="0"/>
              <a:t>Маршрутизация в сети Интернет</a:t>
            </a:r>
          </a:p>
        </p:txBody>
      </p:sp>
      <p:pic>
        <p:nvPicPr>
          <p:cNvPr id="3074" name="Picture 2" descr="Как представить Интернет в виде карты | Блог Касперского">
            <a:extLst>
              <a:ext uri="{FF2B5EF4-FFF2-40B4-BE49-F238E27FC236}">
                <a16:creationId xmlns:a16="http://schemas.microsoft.com/office/drawing/2014/main" id="{8EF5A3D6-7A13-4259-B883-46A1E5B5BB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253330"/>
            <a:ext cx="8138802" cy="53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09E78A4-1B60-482F-A998-19885B49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320842"/>
            <a:ext cx="11708090" cy="60799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Основная функция сетевого уровня заключается </a:t>
            </a:r>
            <a:r>
              <a:rPr lang="ru-RU" sz="2800" b="1" dirty="0"/>
              <a:t>в выборе маршрута </a:t>
            </a:r>
            <a:r>
              <a:rPr lang="ru-RU" sz="2800" dirty="0"/>
              <a:t>для пакетов от отправителя до получателя.</a:t>
            </a:r>
          </a:p>
          <a:p>
            <a:pPr marL="0" indent="0" algn="just">
              <a:buNone/>
            </a:pPr>
            <a:r>
              <a:rPr lang="ru-RU" sz="2800" dirty="0"/>
              <a:t>Основная функция маршрутизатора заключается в:</a:t>
            </a:r>
          </a:p>
          <a:p>
            <a:pPr lvl="1" algn="just"/>
            <a:r>
              <a:rPr lang="ru-RU" sz="2400" dirty="0"/>
              <a:t>Чтение заголовков пакетов сетевых протоколов, принимаемых и буферизуемых по каждому порту</a:t>
            </a:r>
          </a:p>
          <a:p>
            <a:pPr lvl="1" algn="just"/>
            <a:r>
              <a:rPr lang="ru-RU" sz="2400" dirty="0"/>
              <a:t>Принятие решения следования пакета по его сетевому адресу, включающему как правило, номера сети и узла.</a:t>
            </a:r>
          </a:p>
          <a:p>
            <a:pPr marL="0" indent="0" algn="just">
              <a:buNone/>
            </a:pPr>
            <a:r>
              <a:rPr lang="ru-RU" sz="2800" dirty="0"/>
              <a:t>То есть в маршрутизаторе функционируют два процесса (естественно их больше):</a:t>
            </a:r>
          </a:p>
          <a:p>
            <a:pPr marL="617220" lvl="1" indent="-342900" algn="just">
              <a:buClrTx/>
              <a:buAutoNum type="arabicPeriod"/>
            </a:pPr>
            <a:r>
              <a:rPr lang="ru-RU" sz="2400" dirty="0"/>
              <a:t>Обработка приходящих пакетов и выбор для них по таблице маршрутизации исходящий путь, то есть маршрут. Такой процесс назовем </a:t>
            </a:r>
            <a:r>
              <a:rPr lang="ru-RU" sz="2400" b="1" dirty="0"/>
              <a:t>пересылкой.</a:t>
            </a:r>
          </a:p>
          <a:p>
            <a:pPr marL="617220" lvl="1" indent="-342900" algn="just">
              <a:buClrTx/>
              <a:buAutoNum type="arabicPeriod"/>
            </a:pPr>
            <a:r>
              <a:rPr lang="ru-RU" sz="2400" dirty="0"/>
              <a:t>Заполнение и обновление таблиц маршрутизации. Именно здесь реализован алгоритм маршрутизации.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339281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AD301-CAF7-4F81-9EAE-D86F9CE2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1356"/>
          </a:xfrm>
        </p:spPr>
        <p:txBody>
          <a:bodyPr/>
          <a:lstStyle/>
          <a:p>
            <a:r>
              <a:rPr lang="ru-RU" dirty="0"/>
              <a:t>Архитектура маршрутизации Интернет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41AE5-9235-4A7C-B078-5B97E3B2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9" y="1395663"/>
            <a:ext cx="6030012" cy="53368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AS (</a:t>
            </a:r>
            <a:r>
              <a:rPr lang="ru-RU" sz="2400" dirty="0"/>
              <a:t>автономные системы</a:t>
            </a:r>
            <a:r>
              <a:rPr lang="en-US" sz="2400" dirty="0"/>
              <a:t>)</a:t>
            </a:r>
            <a:r>
              <a:rPr lang="ru-RU" sz="2400" dirty="0"/>
              <a:t> были введены для управления разросшимися таблицами маршрутов и для повышения структурированности сети Интернет путем разделения доменов маршрутизации на различные административные единицы.</a:t>
            </a:r>
          </a:p>
          <a:p>
            <a:pPr marL="0" indent="0" algn="just">
              <a:buNone/>
            </a:pPr>
            <a:r>
              <a:rPr lang="ru-RU" sz="2400" dirty="0"/>
              <a:t>Автономная система – это сеть, построенная на основе одного или нескольких префиксов </a:t>
            </a:r>
            <a:r>
              <a:rPr lang="en-US" sz="2400" dirty="0"/>
              <a:t>IP </a:t>
            </a:r>
            <a:r>
              <a:rPr lang="ru-RU" sz="2400" dirty="0"/>
              <a:t>для одной или нескольких подсетей и имеющая собственные независимые правила маршрутизации и уникальные внутренние протоколы маршрутизации.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4098" name="Picture 2" descr="Внутренние и внешние шлюзовые протоколы | Компьютерные сети">
            <a:extLst>
              <a:ext uri="{FF2B5EF4-FFF2-40B4-BE49-F238E27FC236}">
                <a16:creationId xmlns:a16="http://schemas.microsoft.com/office/drawing/2014/main" id="{D5A15D0F-6BD3-4A54-8DE8-F0A2D190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46" y="1695951"/>
            <a:ext cx="5887453" cy="503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8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0FD97-75CB-4852-8B92-9680817F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01566"/>
          </a:xfrm>
        </p:spPr>
        <p:txBody>
          <a:bodyPr/>
          <a:lstStyle/>
          <a:p>
            <a:r>
              <a:rPr lang="ru-RU" dirty="0"/>
              <a:t>Протокол маршрутной информации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2B6B2-9494-4F1B-89DE-C6297E53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67326"/>
            <a:ext cx="11683283" cy="55906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Протокол </a:t>
            </a:r>
            <a:r>
              <a:rPr lang="en-US" sz="2400" dirty="0"/>
              <a:t>RIP </a:t>
            </a:r>
            <a:r>
              <a:rPr lang="ru-RU" sz="2400" dirty="0"/>
              <a:t>является одним из первых внутренних протоколов маршрутизации и относится к дистанционном-векторным протоколам.</a:t>
            </a:r>
          </a:p>
          <a:p>
            <a:pPr marL="0" indent="0" algn="just">
              <a:buNone/>
            </a:pPr>
            <a:r>
              <a:rPr lang="ru-RU" sz="2400" dirty="0"/>
              <a:t>Если есть однородна, то есть все каналы имеют равную пропускную способность и примерно равную загрузку, что типично для небольших сетей локальных сетей, то число шагов до цели является разумной оценкой стоимости пути.</a:t>
            </a:r>
          </a:p>
          <a:p>
            <a:pPr marL="0" indent="0" algn="just">
              <a:buNone/>
            </a:pPr>
            <a:r>
              <a:rPr lang="ru-RU" sz="2400" dirty="0"/>
              <a:t>Максимальная стоимость пути ограничена значением 15, таким образом, диаметр автономной системы, поддерживаемой протоколом </a:t>
            </a:r>
            <a:r>
              <a:rPr lang="en-US" sz="2400" dirty="0"/>
              <a:t>RIP </a:t>
            </a:r>
            <a:r>
              <a:rPr lang="ru-RU" sz="2400" dirty="0"/>
              <a:t>не может превышать 15 переходов.</a:t>
            </a:r>
          </a:p>
          <a:p>
            <a:pPr marL="0" indent="0" algn="just">
              <a:buNone/>
            </a:pPr>
            <a:r>
              <a:rPr lang="ru-RU" sz="2400" dirty="0"/>
              <a:t>Существуют две версии протокола </a:t>
            </a:r>
            <a:r>
              <a:rPr lang="en-US" sz="2400" dirty="0"/>
              <a:t>RIP – RIPv1 </a:t>
            </a:r>
            <a:r>
              <a:rPr lang="ru-RU" sz="2400" dirty="0"/>
              <a:t>и </a:t>
            </a:r>
            <a:r>
              <a:rPr lang="en-US" sz="2400" dirty="0"/>
              <a:t>RIPv2.</a:t>
            </a:r>
            <a:endParaRPr lang="ru-RU" sz="2400" dirty="0"/>
          </a:p>
          <a:p>
            <a:pPr lvl="1" algn="just"/>
            <a:r>
              <a:rPr lang="ru-RU" sz="2000" dirty="0"/>
              <a:t>Первая использует маршрутизацию на основе классов (то есть без масок подсетей)</a:t>
            </a:r>
          </a:p>
          <a:p>
            <a:pPr lvl="1" algn="just"/>
            <a:r>
              <a:rPr lang="ru-RU" sz="2000" dirty="0"/>
              <a:t>Вторая версия использует бесклассовую маршрутизацию, поэтому он в большой степени соответствует требованиям сегодняшнего дня.</a:t>
            </a:r>
          </a:p>
          <a:p>
            <a:pPr marL="0" indent="0" algn="just">
              <a:buNone/>
            </a:pPr>
            <a:r>
              <a:rPr lang="ru-RU" sz="2400" dirty="0"/>
              <a:t>Кроме того, в дополнение к широковещательному режиму поддерживает </a:t>
            </a:r>
            <a:r>
              <a:rPr lang="ru-RU" sz="2400" dirty="0" err="1"/>
              <a:t>мультикастинг</a:t>
            </a:r>
            <a:r>
              <a:rPr lang="ru-RU" sz="2400" dirty="0"/>
              <a:t> (специальная форма широковещания, при котором копии пакетов направляются определённому подмножеству адресатов)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909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ECDA1-85E4-4545-B75E-AD15898D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365760"/>
            <a:ext cx="10842217" cy="7892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Краткая характеристика и ограничения протокола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A7C65-29A1-40A1-813E-682B4A8F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23" y="1258726"/>
            <a:ext cx="11668065" cy="5337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Протокол </a:t>
            </a:r>
            <a:r>
              <a:rPr lang="en-US" sz="2400" dirty="0"/>
              <a:t>RIP </a:t>
            </a:r>
            <a:r>
              <a:rPr lang="ru-RU" sz="2400" dirty="0"/>
              <a:t>не является универсальным протоколом маршрутизации и не может быть использован в </a:t>
            </a:r>
            <a:r>
              <a:rPr lang="en-US" sz="2400" dirty="0"/>
              <a:t>IP-</a:t>
            </a:r>
            <a:r>
              <a:rPr lang="ru-RU" sz="2400" dirty="0"/>
              <a:t>сети любого размера и сложности. В частности, протокол накладывает ограничения на максимальный диаметр сети.</a:t>
            </a:r>
          </a:p>
          <a:p>
            <a:pPr marL="0" indent="0" algn="just">
              <a:buNone/>
            </a:pPr>
            <a:r>
              <a:rPr lang="ru-RU" sz="2400" dirty="0"/>
              <a:t>Для протоколов </a:t>
            </a:r>
            <a:r>
              <a:rPr lang="en-US" sz="2400" dirty="0"/>
              <a:t>RIP </a:t>
            </a:r>
            <a:r>
              <a:rPr lang="ru-RU" sz="2400" dirty="0"/>
              <a:t>обеих версий максимальный диаметр сети составляет 15 маршрутизаторов. Отсюда </a:t>
            </a:r>
            <a:r>
              <a:rPr lang="en-US" sz="2400" dirty="0"/>
              <a:t>RIP </a:t>
            </a:r>
            <a:r>
              <a:rPr lang="ru-RU" sz="2400" dirty="0"/>
              <a:t>для больших сетей не годится.</a:t>
            </a:r>
          </a:p>
          <a:p>
            <a:pPr marL="0" indent="0" algn="just">
              <a:buNone/>
            </a:pPr>
            <a:r>
              <a:rPr lang="ru-RU" sz="2400" dirty="0"/>
              <a:t>Для сравнения двух маршрутов к одной и той же подсети используется только метрика и не учитывается такие параметры: скорость передачи, надежность, доступная полоса пропускания.</a:t>
            </a:r>
          </a:p>
          <a:p>
            <a:pPr marL="0" indent="0" algn="just">
              <a:buNone/>
            </a:pPr>
            <a:r>
              <a:rPr lang="ru-RU" sz="2400" dirty="0"/>
              <a:t>В больших сетях часто возникает проблема цикла. Однако  предусмотрен механизм распознавания петель, но в больших сетях соответствующие алгоритмы не рациональны (по времени), увеличивают трафик в сети.</a:t>
            </a:r>
          </a:p>
          <a:p>
            <a:pPr marL="0" indent="0" algn="just">
              <a:buNone/>
            </a:pPr>
            <a:r>
              <a:rPr lang="ru-RU" sz="2400" dirty="0"/>
              <a:t>Требует много времени для восстановления связи после сбоя.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094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CAC37-4DA4-488C-B55C-24801D93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ru-RU" dirty="0"/>
              <a:t>Таблица маршрутизации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DE0EAF-ECBB-4816-9EDB-AFB773F5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82" y="1524000"/>
            <a:ext cx="10222029" cy="4968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Включает в себя:</a:t>
            </a:r>
          </a:p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ru-RU" sz="2400" b="1" dirty="0"/>
              <a:t>. </a:t>
            </a:r>
            <a:r>
              <a:rPr lang="en-US" sz="2400" b="1" dirty="0"/>
              <a:t>IP-</a:t>
            </a:r>
            <a:r>
              <a:rPr lang="ru-RU" sz="2400" b="1" dirty="0"/>
              <a:t>адрес места назначения.</a:t>
            </a:r>
          </a:p>
          <a:p>
            <a:pPr marL="0" indent="0" algn="just">
              <a:buNone/>
            </a:pPr>
            <a:r>
              <a:rPr lang="ru-RU" sz="2400" dirty="0"/>
              <a:t>2. </a:t>
            </a:r>
            <a:r>
              <a:rPr lang="en-US" sz="2400" b="1" dirty="0"/>
              <a:t>IP-</a:t>
            </a:r>
            <a:r>
              <a:rPr lang="ru-RU" sz="2400" b="1" dirty="0"/>
              <a:t>адрес ближайшего маршрутизатора </a:t>
            </a:r>
            <a:r>
              <a:rPr lang="ru-RU" sz="2400" dirty="0"/>
              <a:t>по пути к месту назначения.</a:t>
            </a:r>
          </a:p>
          <a:p>
            <a:pPr marL="0" indent="0" algn="just">
              <a:buNone/>
            </a:pPr>
            <a:r>
              <a:rPr lang="ru-RU" sz="2400" dirty="0"/>
              <a:t>3. </a:t>
            </a:r>
            <a:r>
              <a:rPr lang="ru-RU" sz="2400" b="1" dirty="0"/>
              <a:t>Исходящий порт</a:t>
            </a:r>
            <a:r>
              <a:rPr lang="ru-RU" sz="2400" dirty="0"/>
              <a:t>, порт через который должны быть отправлены данные маршрутизатору</a:t>
            </a:r>
          </a:p>
          <a:p>
            <a:pPr marL="0" indent="0" algn="just">
              <a:buNone/>
            </a:pPr>
            <a:r>
              <a:rPr lang="ru-RU" sz="2400" dirty="0"/>
              <a:t>4. </a:t>
            </a:r>
            <a:r>
              <a:rPr lang="ru-RU" sz="2400" b="1" dirty="0"/>
              <a:t>Метрика маршрута</a:t>
            </a:r>
            <a:r>
              <a:rPr lang="ru-RU" sz="2400" dirty="0"/>
              <a:t>.</a:t>
            </a:r>
          </a:p>
          <a:p>
            <a:pPr marL="0" indent="0" algn="just">
              <a:buNone/>
            </a:pPr>
            <a:r>
              <a:rPr lang="ru-RU" sz="2400" dirty="0"/>
              <a:t>5. </a:t>
            </a:r>
            <a:r>
              <a:rPr lang="ru-RU" sz="2400" b="1" dirty="0"/>
              <a:t>Таймеры маршрута</a:t>
            </a:r>
            <a:r>
              <a:rPr lang="ru-RU" sz="2400" dirty="0"/>
              <a:t>. Время как давно обновлялась запись.</a:t>
            </a:r>
          </a:p>
          <a:p>
            <a:pPr marL="0" indent="0" algn="just">
              <a:buNone/>
            </a:pPr>
            <a:r>
              <a:rPr lang="ru-RU" sz="2400" dirty="0"/>
              <a:t>6. </a:t>
            </a:r>
            <a:r>
              <a:rPr lang="ru-RU" sz="2400" b="1" dirty="0"/>
              <a:t>Дополнительна информация. </a:t>
            </a:r>
            <a:r>
              <a:rPr lang="ru-RU" sz="2400" dirty="0"/>
              <a:t>Например, различные флаги</a:t>
            </a:r>
          </a:p>
        </p:txBody>
      </p:sp>
    </p:spTree>
    <p:extLst>
      <p:ext uri="{BB962C8B-B14F-4D97-AF65-F5344CB8AC3E}">
        <p14:creationId xmlns:p14="http://schemas.microsoft.com/office/powerpoint/2010/main" val="9075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F31A-537A-410C-A110-F5A5C6DD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85524"/>
          </a:xfrm>
        </p:spPr>
        <p:txBody>
          <a:bodyPr/>
          <a:lstStyle/>
          <a:p>
            <a:r>
              <a:rPr lang="ru-RU" dirty="0"/>
              <a:t>Запрос и ответ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F76E9-4532-4A19-BB2E-881E6AA2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684421"/>
            <a:ext cx="11434713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RIP</a:t>
            </a:r>
            <a:r>
              <a:rPr lang="pl-PL" sz="2400" b="1" dirty="0"/>
              <a:t> </a:t>
            </a:r>
            <a:r>
              <a:rPr lang="ru-RU" sz="2400" dirty="0"/>
              <a:t>имеет два основных типа сообщения: запрос и ответ:</a:t>
            </a:r>
          </a:p>
          <a:p>
            <a:pPr algn="just">
              <a:buClrTx/>
            </a:pPr>
            <a:r>
              <a:rPr lang="ru-RU" sz="2400" b="1" dirty="0"/>
              <a:t>запрос (</a:t>
            </a:r>
            <a:r>
              <a:rPr lang="en-US" sz="2400" b="1" dirty="0"/>
              <a:t>request</a:t>
            </a:r>
            <a:r>
              <a:rPr lang="ru-RU" sz="2400" b="1" dirty="0"/>
              <a:t>) – </a:t>
            </a:r>
            <a:r>
              <a:rPr lang="ru-RU" sz="2400" dirty="0"/>
              <a:t>маршрутизатор (например, после своей нагрузки) запрашивает у соседей их маршрутные таблицы или данные об определенном маршруте.</a:t>
            </a:r>
          </a:p>
          <a:p>
            <a:pPr algn="just">
              <a:buClrTx/>
            </a:pPr>
            <a:r>
              <a:rPr lang="ru-RU" sz="2400" b="1" dirty="0"/>
              <a:t>ответ (</a:t>
            </a:r>
            <a:r>
              <a:rPr lang="en-US" sz="2400" b="1" dirty="0"/>
              <a:t>response) – </a:t>
            </a:r>
            <a:r>
              <a:rPr lang="ru-RU" sz="2400" dirty="0"/>
              <a:t>рассылка вектора расстояний.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9371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8471FA-6AA3-44FB-8BA3-7D334890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2" y="449179"/>
            <a:ext cx="11708091" cy="59676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При реализации </a:t>
            </a:r>
            <a:r>
              <a:rPr lang="en-US" dirty="0"/>
              <a:t>RIP </a:t>
            </a:r>
            <a:r>
              <a:rPr lang="ru-RU" dirty="0"/>
              <a:t>можно выделить следующие режимы:</a:t>
            </a:r>
          </a:p>
          <a:p>
            <a:pPr marL="0" indent="0" algn="just">
              <a:buNone/>
            </a:pPr>
            <a:r>
              <a:rPr lang="ru-RU" dirty="0"/>
              <a:t>1. </a:t>
            </a:r>
            <a:r>
              <a:rPr lang="ru-RU" b="1" dirty="0"/>
              <a:t>Инициализация</a:t>
            </a:r>
            <a:r>
              <a:rPr lang="ru-RU" dirty="0"/>
              <a:t>, определение всех «живых» интерфейсов путем посылки запросов, получение таблиц маршрутизации от других маршрутизаторов. Часто используются широковещательный запросы.</a:t>
            </a:r>
          </a:p>
          <a:p>
            <a:pPr marL="0" indent="0" algn="just">
              <a:buNone/>
            </a:pPr>
            <a:r>
              <a:rPr lang="ru-RU" dirty="0"/>
              <a:t>2. </a:t>
            </a:r>
            <a:r>
              <a:rPr lang="ru-RU" b="1" dirty="0"/>
              <a:t>Получен запрос от другого маршрутизатора. </a:t>
            </a:r>
            <a:r>
              <a:rPr lang="ru-RU" dirty="0"/>
              <a:t>В зависимости от типа запроса высылается адресату полная таблица маршрутизации, или проводится индивидуальная обработка.</a:t>
            </a:r>
          </a:p>
          <a:p>
            <a:pPr marL="0" indent="0" algn="just">
              <a:buNone/>
            </a:pPr>
            <a:r>
              <a:rPr lang="ru-RU" dirty="0"/>
              <a:t>3. </a:t>
            </a:r>
            <a:r>
              <a:rPr lang="ru-RU" b="1" dirty="0"/>
              <a:t>Получен отклик </a:t>
            </a:r>
            <a:r>
              <a:rPr lang="ru-RU" dirty="0"/>
              <a:t>на свой запрос. Проводится коррекция таблицы маршрутизации.</a:t>
            </a:r>
          </a:p>
          <a:p>
            <a:pPr marL="0" indent="0" algn="just">
              <a:buNone/>
            </a:pPr>
            <a:r>
              <a:rPr lang="ru-RU" dirty="0"/>
              <a:t>4. </a:t>
            </a:r>
            <a:r>
              <a:rPr lang="ru-RU" b="1" dirty="0"/>
              <a:t>Регулярные коррекции.</a:t>
            </a:r>
            <a:r>
              <a:rPr lang="ru-RU" dirty="0"/>
              <a:t> Каждые 30 секунд вся или часть таблиц маршрутизации посылается всем соседним маршрутизаторам. Могут посылаться и специальные запросы при локальном изменении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30651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BCC2A-BF1A-4174-9BE1-404F7E50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49693"/>
          </a:xfrm>
        </p:spPr>
        <p:txBody>
          <a:bodyPr/>
          <a:lstStyle/>
          <a:p>
            <a:r>
              <a:rPr lang="ru-RU" dirty="0"/>
              <a:t>Алгоритм обновления </a:t>
            </a:r>
            <a:r>
              <a:rPr lang="en-US" dirty="0"/>
              <a:t>RIP-</a:t>
            </a:r>
            <a:r>
              <a:rPr lang="ru-RU" dirty="0"/>
              <a:t>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A4E34-8459-4C0C-885A-4148361D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" y="1225485"/>
            <a:ext cx="11774078" cy="554296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ru-RU" sz="3200" dirty="0"/>
              <a:t>Получение </a:t>
            </a:r>
            <a:r>
              <a:rPr lang="en-US" sz="3200" dirty="0"/>
              <a:t>RIP-</a:t>
            </a:r>
            <a:r>
              <a:rPr lang="ru-RU" sz="3200" dirty="0"/>
              <a:t>сообщения и анализ каждой записи</a:t>
            </a:r>
          </a:p>
          <a:p>
            <a:pPr algn="just">
              <a:buClrTx/>
              <a:buSzPct val="100000"/>
            </a:pPr>
            <a:r>
              <a:rPr lang="ru-RU" sz="3200" dirty="0"/>
              <a:t>Увеличение метрики для каждой записи сообщения на 1</a:t>
            </a:r>
          </a:p>
          <a:p>
            <a:pPr algn="just">
              <a:buClrTx/>
              <a:buSzPct val="100000"/>
            </a:pPr>
            <a:r>
              <a:rPr lang="ru-RU" sz="3200" dirty="0"/>
              <a:t>Сравнение записей (маршрутов) </a:t>
            </a:r>
            <a:r>
              <a:rPr lang="en-US" sz="3200" dirty="0"/>
              <a:t>RIP</a:t>
            </a:r>
            <a:r>
              <a:rPr lang="ru-RU" sz="3200" dirty="0"/>
              <a:t>-сообщения и существующей </a:t>
            </a:r>
            <a:r>
              <a:rPr lang="en-US" sz="3200" dirty="0"/>
              <a:t>RIP-</a:t>
            </a:r>
            <a:r>
              <a:rPr lang="ru-RU" sz="3200" dirty="0"/>
              <a:t>таблицы:</a:t>
            </a:r>
          </a:p>
          <a:p>
            <a:pPr lvl="1" algn="just">
              <a:buClrTx/>
              <a:buSzPct val="100000"/>
            </a:pPr>
            <a:r>
              <a:rPr lang="ru-RU" sz="2800" dirty="0"/>
              <a:t>Если адреса назначения совпали, и если метрика в сообщении меньше метрики в </a:t>
            </a:r>
            <a:r>
              <a:rPr lang="en-US" sz="2800" dirty="0"/>
              <a:t>RIP-</a:t>
            </a:r>
            <a:r>
              <a:rPr lang="ru-RU" sz="2800" dirty="0"/>
              <a:t>таблицы, то старая запись строится на основе новой, обновляется таймер.</a:t>
            </a:r>
          </a:p>
          <a:p>
            <a:pPr lvl="1" algn="just">
              <a:buClrTx/>
              <a:buSzPct val="100000"/>
            </a:pPr>
            <a:r>
              <a:rPr lang="ru-RU" sz="2800" dirty="0"/>
              <a:t>Если записи с доступным маршрутом нет, то запись добавляется.</a:t>
            </a:r>
          </a:p>
          <a:p>
            <a:pPr lvl="1" algn="just">
              <a:buClrTx/>
              <a:buSzPct val="100000"/>
            </a:pPr>
            <a:r>
              <a:rPr lang="ru-RU" sz="2800" dirty="0"/>
              <a:t>Если записи с доступным маршрутом есть (отправитель тот же маршрутизатор), то таймер перезапускается</a:t>
            </a:r>
          </a:p>
          <a:p>
            <a:pPr lvl="1" algn="just">
              <a:buClrTx/>
              <a:buSzPct val="100000"/>
            </a:pPr>
            <a:r>
              <a:rPr lang="ru-RU" sz="2800" dirty="0"/>
              <a:t>В любом другом случае – запись из </a:t>
            </a:r>
            <a:r>
              <a:rPr lang="en-US" sz="2800" dirty="0"/>
              <a:t>RIP-</a:t>
            </a:r>
            <a:r>
              <a:rPr lang="ru-RU" sz="2800" dirty="0"/>
              <a:t>сообщения игнорируется.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206242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099B9-3B26-4A7C-A890-21611825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5"/>
            <a:ext cx="10515600" cy="850933"/>
          </a:xfrm>
        </p:spPr>
        <p:txBody>
          <a:bodyPr/>
          <a:lstStyle/>
          <a:p>
            <a:pPr algn="ctr"/>
            <a:r>
              <a:rPr lang="ru-RU" dirty="0"/>
              <a:t>Таймеры </a:t>
            </a:r>
            <a:r>
              <a:rPr lang="en-US" dirty="0"/>
              <a:t>RIP </a:t>
            </a:r>
            <a:r>
              <a:rPr lang="ru-RU" dirty="0"/>
              <a:t>и тайм-ауты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72599-21AD-45A8-9A87-41176AE4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1216058"/>
            <a:ext cx="11745797" cy="5276817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ru-RU" sz="2400" b="1" dirty="0"/>
              <a:t>Таймер периодической рассылки (таймер обновления пути) </a:t>
            </a:r>
            <a:r>
              <a:rPr lang="ru-RU" sz="2400" dirty="0"/>
              <a:t>– таймер корректировки маршрутизации, задает периодичность отправки каждым маршрутизатором полной копии ТМ всем свои соседям. По умолчанию 30 с. Это своего рода реализация </a:t>
            </a:r>
            <a:r>
              <a:rPr lang="ru-RU" sz="2400" b="1" dirty="0"/>
              <a:t>механизма устаревания</a:t>
            </a:r>
            <a:r>
              <a:rPr lang="ru-RU" sz="2400" dirty="0"/>
              <a:t> маршрута.</a:t>
            </a:r>
          </a:p>
          <a:p>
            <a:pPr algn="just">
              <a:buClrTx/>
              <a:buSzPct val="100000"/>
            </a:pPr>
            <a:r>
              <a:rPr lang="ru-RU" sz="2400" b="1" dirty="0"/>
              <a:t>Таймер истечения срока – </a:t>
            </a:r>
            <a:r>
              <a:rPr lang="ru-RU" sz="2400" dirty="0"/>
              <a:t>таймер недействительных маршрутов: задает время обновления маршрута, по истечению которого маршрут объявляется недействительным, его длина присваивается значение 16. По умолчанию 180 с. </a:t>
            </a:r>
            <a:r>
              <a:rPr lang="en-US" sz="2400" dirty="0"/>
              <a:t>RIP </a:t>
            </a:r>
            <a:r>
              <a:rPr lang="ru-RU" sz="2400" dirty="0"/>
              <a:t>считает, что сеть более недостижима и поделится с этой информацией с другими маршрутизаторами.</a:t>
            </a:r>
          </a:p>
          <a:p>
            <a:pPr algn="just">
              <a:buClrTx/>
              <a:buSzPct val="100000"/>
            </a:pPr>
            <a:r>
              <a:rPr lang="ru-RU" sz="2400" b="1" dirty="0"/>
              <a:t>Таймер сбора мусора –</a:t>
            </a:r>
            <a:r>
              <a:rPr lang="ru-RU" sz="2400" dirty="0"/>
              <a:t> задает срок хранения данных о недействующем маршруте, после которого маршрут удаляется из ТМ. По умолчанию 240 с.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9023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09C00-E08D-4A15-B0C9-5CD63E6C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6" y="365760"/>
            <a:ext cx="10601586" cy="8213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построения таблиц маршрутизации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DB7C7F-797A-4F71-84AE-A3AF671DC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546" y="1187116"/>
            <a:ext cx="8081676" cy="54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8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946AA-51D7-4CBC-B8C6-4447EF8B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365760"/>
            <a:ext cx="10088238" cy="844386"/>
          </a:xfrm>
        </p:spPr>
        <p:txBody>
          <a:bodyPr/>
          <a:lstStyle/>
          <a:p>
            <a:r>
              <a:rPr lang="ru-RU" dirty="0"/>
              <a:t>Этап 1 – создание минимальной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98120-06E7-4174-B088-7A7769968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0145"/>
            <a:ext cx="6143635" cy="305076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/>
              <a:t>В данной сети имеем восемь </a:t>
            </a:r>
            <a:r>
              <a:rPr lang="en-US" sz="2400" dirty="0"/>
              <a:t>I</a:t>
            </a:r>
            <a:r>
              <a:rPr lang="ru-RU" sz="2400" dirty="0"/>
              <a:t>Р-сетей, связанных четырьмя маршрутизаторами с идентификаторами: R1, R2, R3 и R4. </a:t>
            </a:r>
          </a:p>
          <a:p>
            <a:pPr marL="0" indent="0" algn="just">
              <a:buNone/>
            </a:pPr>
            <a:r>
              <a:rPr lang="ru-RU" sz="2400" dirty="0"/>
              <a:t>В исходном состоянии на каждом маршрутизаторе программным обеспечением стека TCP/IP автоматически создается минимальная таблица маршрутизации, в которой учитываются только непосредственно подсоединенные сети. </a:t>
            </a:r>
            <a:endParaRPr lang="pl-PL" sz="2400" dirty="0"/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2D98A7-CED9-4129-A4AF-62CA12C9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11" y="1691322"/>
            <a:ext cx="5844289" cy="3956532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33ED22B-4357-4737-AD45-F866CDD2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08544"/>
              </p:ext>
            </p:extLst>
          </p:nvPr>
        </p:nvGraphicFramePr>
        <p:xfrm>
          <a:off x="299345" y="4410041"/>
          <a:ext cx="6657636" cy="208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626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04561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159496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984919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201.36.14.0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 </a:t>
                      </a:r>
                      <a:r>
                        <a:rPr lang="en-US" dirty="0"/>
                        <a:t>R1 </a:t>
                      </a:r>
                      <a:r>
                        <a:rPr lang="ru-RU" dirty="0"/>
                        <a:t>не знает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132.11.0.0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194.27.18.0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6" name="Пятиугольник 5">
            <a:extLst>
              <a:ext uri="{FF2B5EF4-FFF2-40B4-BE49-F238E27FC236}">
                <a16:creationId xmlns:a16="http://schemas.microsoft.com/office/drawing/2014/main" id="{0C3A4FE9-F53F-4040-AEC2-6F87F3851317}"/>
              </a:ext>
            </a:extLst>
          </p:cNvPr>
          <p:cNvSpPr/>
          <p:nvPr/>
        </p:nvSpPr>
        <p:spPr>
          <a:xfrm>
            <a:off x="6347711" y="1210146"/>
            <a:ext cx="3549936" cy="2689016"/>
          </a:xfrm>
          <a:prstGeom prst="pentagon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8450B-313D-4353-A3D9-4C03FFCB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9482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Функциональная модель маршрутизатора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29D5D-D9F6-479D-B104-83DEFEAF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8" y="1443789"/>
            <a:ext cx="11660956" cy="19852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Основные функции маршрутизатора могут быть разбиты на три группы в соответствии с уровнями модели </a:t>
            </a:r>
            <a:r>
              <a:rPr lang="en-US" sz="2400" dirty="0"/>
              <a:t>OSI. </a:t>
            </a:r>
            <a:r>
              <a:rPr lang="ru-RU" sz="2400" dirty="0"/>
              <a:t>Под маршрутизатором будем понимать аппаратное или аппаратно-программное устройство, которое соединяет сегменты сети в единую сеть и пересылает пакеты из одной сети в другую.</a:t>
            </a:r>
          </a:p>
        </p:txBody>
      </p:sp>
    </p:spTree>
    <p:extLst>
      <p:ext uri="{BB962C8B-B14F-4D97-AF65-F5344CB8AC3E}">
        <p14:creationId xmlns:p14="http://schemas.microsoft.com/office/powerpoint/2010/main" val="3083784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8634F-D901-4786-A737-9414D449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48261"/>
          </a:xfrm>
        </p:spPr>
        <p:txBody>
          <a:bodyPr/>
          <a:lstStyle/>
          <a:p>
            <a:r>
              <a:rPr lang="ru-RU" dirty="0"/>
              <a:t>Создание минимальной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952E4-E8C5-4A56-9960-EA917EEF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45" y="1636295"/>
            <a:ext cx="6058703" cy="27370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Минимальная таблица в других маршрутизаторах будут выглядеть соответственно. К примеру для маршрутизатора </a:t>
            </a:r>
            <a:r>
              <a:rPr lang="en-US" dirty="0"/>
              <a:t>R2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964F99-D900-4919-9F64-0ED04656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2" y="1450734"/>
            <a:ext cx="5844289" cy="395653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9E6721-B5F3-401B-89C6-BA512F1F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63414"/>
              </p:ext>
            </p:extLst>
          </p:nvPr>
        </p:nvGraphicFramePr>
        <p:xfrm>
          <a:off x="299345" y="4410041"/>
          <a:ext cx="6657636" cy="208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626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04561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159496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984919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132.17.0.0</a:t>
                      </a:r>
                      <a:endParaRPr lang="ru-RU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 </a:t>
                      </a:r>
                      <a:r>
                        <a:rPr lang="en-US" dirty="0"/>
                        <a:t>R2 </a:t>
                      </a:r>
                      <a:r>
                        <a:rPr lang="ru-RU" dirty="0"/>
                        <a:t>не знает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132.17.0.1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132.11.0.0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132.11.0.</a:t>
                      </a:r>
                      <a:r>
                        <a:rPr lang="en-US" dirty="0"/>
                        <a:t>101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132.15.0.0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132.15.0.6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6" name="Пятиугольник 5">
            <a:extLst>
              <a:ext uri="{FF2B5EF4-FFF2-40B4-BE49-F238E27FC236}">
                <a16:creationId xmlns:a16="http://schemas.microsoft.com/office/drawing/2014/main" id="{54FFB81D-C654-4F03-AD56-9F8ED22833A8}"/>
              </a:ext>
            </a:extLst>
          </p:cNvPr>
          <p:cNvSpPr/>
          <p:nvPr/>
        </p:nvSpPr>
        <p:spPr>
          <a:xfrm>
            <a:off x="8726905" y="1122947"/>
            <a:ext cx="3549936" cy="2689016"/>
          </a:xfrm>
          <a:prstGeom prst="pentagon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56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0FC01-D35E-4A07-A037-24B64406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310942"/>
            <a:ext cx="10954512" cy="733842"/>
          </a:xfrm>
        </p:spPr>
        <p:txBody>
          <a:bodyPr>
            <a:normAutofit fontScale="90000"/>
          </a:bodyPr>
          <a:lstStyle/>
          <a:p>
            <a:r>
              <a:rPr lang="ru-RU" dirty="0"/>
              <a:t>Этап 2 – рассылка минимальной таблицы соседям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F08A1-8194-4984-9C6B-99027C2E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46" y="1588168"/>
            <a:ext cx="6197375" cy="4958890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ru-RU" sz="2400" dirty="0"/>
              <a:t>После инициализации каждый маршрутизатор начинает пересылать из всех своих портов сообщения протокола </a:t>
            </a:r>
            <a:r>
              <a:rPr lang="en-US" sz="2400" dirty="0"/>
              <a:t>RIP, </a:t>
            </a:r>
            <a:r>
              <a:rPr lang="ru-RU" sz="2400" dirty="0"/>
              <a:t>в котором содержится его минимальная таблица.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Маршрутизаторы пересылают друг другу </a:t>
            </a:r>
            <a:r>
              <a:rPr lang="en-US" sz="2400" dirty="0"/>
              <a:t>RIP-</a:t>
            </a:r>
            <a:r>
              <a:rPr lang="ru-RU" sz="2400" dirty="0"/>
              <a:t>запросы и </a:t>
            </a:r>
            <a:r>
              <a:rPr lang="en-US" sz="2400" dirty="0"/>
              <a:t>RIP-</a:t>
            </a:r>
            <a:r>
              <a:rPr lang="ru-RU" sz="2400" dirty="0"/>
              <a:t>ответы в </a:t>
            </a:r>
            <a:r>
              <a:rPr lang="en-US" sz="2400" dirty="0"/>
              <a:t>UDP-</a:t>
            </a:r>
            <a:r>
              <a:rPr lang="ru-RU" sz="2400" dirty="0"/>
              <a:t>пакетах через порт 520. Протокол </a:t>
            </a:r>
            <a:r>
              <a:rPr lang="en-US" sz="2400" dirty="0"/>
              <a:t>RIP </a:t>
            </a:r>
            <a:r>
              <a:rPr lang="ru-RU" sz="2400" dirty="0"/>
              <a:t>реализован как процесс прикладного уровня, он может отправлять и получать сообщения через стандартный сокет и использовать стандартный транспортный протокол.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7418F2-B4EE-45B2-886B-D6B183E3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21" y="1450734"/>
            <a:ext cx="5844289" cy="39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9" y="1347537"/>
            <a:ext cx="10988841" cy="19431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После получения аналогичных сообщений от </a:t>
            </a:r>
            <a:r>
              <a:rPr lang="en-US" sz="2400" dirty="0"/>
              <a:t>R2 </a:t>
            </a:r>
            <a:r>
              <a:rPr lang="ru-RU" sz="2400" dirty="0"/>
              <a:t>и </a:t>
            </a:r>
            <a:r>
              <a:rPr lang="en-US" sz="2400" dirty="0"/>
              <a:t>R3 </a:t>
            </a:r>
            <a:r>
              <a:rPr lang="ru-RU" sz="2400" dirty="0"/>
              <a:t>маршрутизатор </a:t>
            </a:r>
            <a:r>
              <a:rPr lang="en-US" sz="2400" dirty="0"/>
              <a:t>R1: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Наращивает каждое полученное поле метрики на единицу и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запоминает, через какой порт и от какого маршрутизатора получена новая информация.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Затем маршрутизатор начинает сравнивать новую информацию с той, которая хранится в его таблице.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3567310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81303"/>
              </p:ext>
            </p:extLst>
          </p:nvPr>
        </p:nvGraphicFramePr>
        <p:xfrm>
          <a:off x="491851" y="3912736"/>
          <a:ext cx="6657636" cy="2082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626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04561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73897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159496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984919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201.36.14.0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 </a:t>
                      </a:r>
                      <a:r>
                        <a:rPr lang="en-US" dirty="0"/>
                        <a:t>R1 </a:t>
                      </a:r>
                      <a:r>
                        <a:rPr lang="ru-RU" dirty="0"/>
                        <a:t>не знает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132.11.0.0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30325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194.27.18.0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42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9" y="1347537"/>
            <a:ext cx="10988841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После получения аналогичных сообщений от </a:t>
            </a:r>
            <a:r>
              <a:rPr lang="en-US" sz="2400" dirty="0"/>
              <a:t>R2 </a:t>
            </a:r>
            <a:r>
              <a:rPr lang="ru-RU" sz="2400" dirty="0"/>
              <a:t>и </a:t>
            </a:r>
            <a:r>
              <a:rPr lang="en-US" sz="2400" dirty="0"/>
              <a:t>R3 </a:t>
            </a:r>
            <a:r>
              <a:rPr lang="ru-RU" sz="2400" dirty="0"/>
              <a:t>маршрутизатор </a:t>
            </a:r>
            <a:r>
              <a:rPr lang="en-US" sz="2400" dirty="0"/>
              <a:t>R1: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Наращивает каждое полученное поле метрики на единицу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3567310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4463"/>
              </p:ext>
            </p:extLst>
          </p:nvPr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Пока </a:t>
                      </a:r>
                      <a:r>
                        <a:rPr lang="en-US" sz="1400" dirty="0"/>
                        <a:t>R1 </a:t>
                      </a:r>
                      <a:r>
                        <a:rPr lang="ru-RU" sz="1400" dirty="0"/>
                        <a:t>не знает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16221"/>
              </p:ext>
            </p:extLst>
          </p:nvPr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Пока </a:t>
                      </a:r>
                      <a:r>
                        <a:rPr lang="en-US" sz="1400" dirty="0"/>
                        <a:t>R2 </a:t>
                      </a:r>
                      <a:r>
                        <a:rPr lang="ru-RU" sz="1400" dirty="0"/>
                        <a:t>не знает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+ 1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</a:t>
                      </a:r>
                      <a:r>
                        <a:rPr lang="en-US" sz="1400" dirty="0"/>
                        <a:t>101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+ 1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132.15.0.6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+ 1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1133"/>
              </p:ext>
            </p:extLst>
          </p:nvPr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Пока </a:t>
                      </a:r>
                      <a:r>
                        <a:rPr lang="en-US" sz="1400" dirty="0"/>
                        <a:t>R</a:t>
                      </a:r>
                      <a:r>
                        <a:rPr lang="ru-RU" sz="1400" dirty="0"/>
                        <a:t>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не знает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+ 1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+ 1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 + 1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792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9" y="1347537"/>
            <a:ext cx="10988841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После получения аналогичных сообщений от </a:t>
            </a:r>
            <a:r>
              <a:rPr lang="en-US" sz="2400" dirty="0"/>
              <a:t>R2 </a:t>
            </a:r>
            <a:r>
              <a:rPr lang="ru-RU" sz="2400" dirty="0"/>
              <a:t>и </a:t>
            </a:r>
            <a:r>
              <a:rPr lang="en-US" sz="2400" dirty="0"/>
              <a:t>R3 </a:t>
            </a:r>
            <a:r>
              <a:rPr lang="ru-RU" sz="2400" dirty="0"/>
              <a:t>маршрутизатор </a:t>
            </a:r>
            <a:r>
              <a:rPr lang="en-US" sz="2400" dirty="0"/>
              <a:t>R1: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запоминает, через какой порт и от какого маршрутизатора получена новая информация.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3567310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501973"/>
              </p:ext>
            </p:extLst>
          </p:nvPr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49191"/>
              </p:ext>
            </p:extLst>
          </p:nvPr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11898"/>
              </p:ext>
            </p:extLst>
          </p:nvPr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48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" y="1219201"/>
            <a:ext cx="11338710" cy="9817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После получения аналогичных сообщений от </a:t>
            </a:r>
            <a:r>
              <a:rPr lang="en-US" sz="2400" dirty="0"/>
              <a:t>R2 </a:t>
            </a:r>
            <a:r>
              <a:rPr lang="ru-RU" sz="2400" dirty="0"/>
              <a:t>и </a:t>
            </a:r>
            <a:r>
              <a:rPr lang="en-US" sz="2400" dirty="0"/>
              <a:t>R3 </a:t>
            </a:r>
            <a:r>
              <a:rPr lang="ru-RU" sz="2400" dirty="0"/>
              <a:t>маршрутизатор </a:t>
            </a:r>
            <a:r>
              <a:rPr lang="en-US" sz="2400" dirty="0"/>
              <a:t>R1: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Затем маршрутизатор начинает сравнивать новую информацию с той, которая хранится в его таблице.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2080664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/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/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/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D34E1A-FF6E-401B-869D-9F975370A259}"/>
              </a:ext>
            </a:extLst>
          </p:cNvPr>
          <p:cNvSpPr/>
          <p:nvPr/>
        </p:nvSpPr>
        <p:spPr>
          <a:xfrm>
            <a:off x="349863" y="3729725"/>
            <a:ext cx="6981373" cy="3128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706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" y="1219201"/>
            <a:ext cx="11338710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Запись 5 удаляется, так как совпадает со строкой 2.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2080664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/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/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55553"/>
              </p:ext>
            </p:extLst>
          </p:nvPr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D34E1A-FF6E-401B-869D-9F975370A259}"/>
              </a:ext>
            </a:extLst>
          </p:cNvPr>
          <p:cNvSpPr/>
          <p:nvPr/>
        </p:nvSpPr>
        <p:spPr>
          <a:xfrm>
            <a:off x="349863" y="4666273"/>
            <a:ext cx="6981373" cy="320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98360D-1C43-4A01-B004-64D71DCF7B44}"/>
              </a:ext>
            </a:extLst>
          </p:cNvPr>
          <p:cNvSpPr/>
          <p:nvPr/>
        </p:nvSpPr>
        <p:spPr>
          <a:xfrm>
            <a:off x="349863" y="3054214"/>
            <a:ext cx="6981373" cy="320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09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" y="1219201"/>
            <a:ext cx="11338710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Запись 4,6 добавить – новые сети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2080664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/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/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/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D34E1A-FF6E-401B-869D-9F975370A259}"/>
              </a:ext>
            </a:extLst>
          </p:cNvPr>
          <p:cNvSpPr/>
          <p:nvPr/>
        </p:nvSpPr>
        <p:spPr>
          <a:xfrm>
            <a:off x="349863" y="4675699"/>
            <a:ext cx="6981373" cy="32051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98360D-1C43-4A01-B004-64D71DCF7B44}"/>
              </a:ext>
            </a:extLst>
          </p:cNvPr>
          <p:cNvSpPr/>
          <p:nvPr/>
        </p:nvSpPr>
        <p:spPr>
          <a:xfrm>
            <a:off x="349859" y="4406592"/>
            <a:ext cx="6981373" cy="863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4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" y="1219201"/>
            <a:ext cx="11338710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Запись 7 удаляется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2080664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/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/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/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D34E1A-FF6E-401B-869D-9F975370A259}"/>
              </a:ext>
            </a:extLst>
          </p:cNvPr>
          <p:cNvSpPr/>
          <p:nvPr/>
        </p:nvSpPr>
        <p:spPr>
          <a:xfrm>
            <a:off x="349863" y="4675699"/>
            <a:ext cx="6981373" cy="32051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98360D-1C43-4A01-B004-64D71DCF7B44}"/>
              </a:ext>
            </a:extLst>
          </p:cNvPr>
          <p:cNvSpPr/>
          <p:nvPr/>
        </p:nvSpPr>
        <p:spPr>
          <a:xfrm>
            <a:off x="349861" y="5942184"/>
            <a:ext cx="6981373" cy="305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610377-2974-422F-AA15-36A4BE783BE3}"/>
              </a:ext>
            </a:extLst>
          </p:cNvPr>
          <p:cNvSpPr/>
          <p:nvPr/>
        </p:nvSpPr>
        <p:spPr>
          <a:xfrm>
            <a:off x="349861" y="3371055"/>
            <a:ext cx="6981373" cy="305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39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" y="1219201"/>
            <a:ext cx="11338710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Запись 8 и 9 новые сети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2080664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/>
        </p:nvGraphicFramePr>
        <p:xfrm>
          <a:off x="349868" y="2152852"/>
          <a:ext cx="6981373" cy="1520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66608F-A151-47F5-87DD-06107D36D822}"/>
              </a:ext>
            </a:extLst>
          </p:cNvPr>
          <p:cNvGraphicFramePr>
            <a:graphicFrameLocks noGrp="1"/>
          </p:cNvGraphicFramePr>
          <p:nvPr/>
        </p:nvGraphicFramePr>
        <p:xfrm>
          <a:off x="349867" y="3729725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81CC9A5-2ABE-4D82-A04F-2ABEE4AA75AB}"/>
              </a:ext>
            </a:extLst>
          </p:cNvPr>
          <p:cNvGraphicFramePr>
            <a:graphicFrameLocks noGrp="1"/>
          </p:cNvGraphicFramePr>
          <p:nvPr/>
        </p:nvGraphicFramePr>
        <p:xfrm>
          <a:off x="349865" y="5269833"/>
          <a:ext cx="6981373" cy="1572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4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335292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128112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072305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57792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6084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D34E1A-FF6E-401B-869D-9F975370A259}"/>
              </a:ext>
            </a:extLst>
          </p:cNvPr>
          <p:cNvSpPr/>
          <p:nvPr/>
        </p:nvSpPr>
        <p:spPr>
          <a:xfrm>
            <a:off x="349863" y="4675699"/>
            <a:ext cx="6981373" cy="32051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98360D-1C43-4A01-B004-64D71DCF7B44}"/>
              </a:ext>
            </a:extLst>
          </p:cNvPr>
          <p:cNvSpPr/>
          <p:nvPr/>
        </p:nvSpPr>
        <p:spPr>
          <a:xfrm>
            <a:off x="349861" y="5942184"/>
            <a:ext cx="6981373" cy="305707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610377-2974-422F-AA15-36A4BE783BE3}"/>
              </a:ext>
            </a:extLst>
          </p:cNvPr>
          <p:cNvSpPr/>
          <p:nvPr/>
        </p:nvSpPr>
        <p:spPr>
          <a:xfrm>
            <a:off x="349861" y="6239250"/>
            <a:ext cx="6981373" cy="5914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4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5E3CD-0822-413A-9BE8-9940E587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67" y="117105"/>
            <a:ext cx="9692640" cy="657726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Функциональная модель маршрутизатора</a:t>
            </a:r>
          </a:p>
        </p:txBody>
      </p:sp>
      <p:pic>
        <p:nvPicPr>
          <p:cNvPr id="1028" name="Picture 4" descr="Современные телекоммникационные технологии » СтудИзба">
            <a:extLst>
              <a:ext uri="{FF2B5EF4-FFF2-40B4-BE49-F238E27FC236}">
                <a16:creationId xmlns:a16="http://schemas.microsoft.com/office/drawing/2014/main" id="{AEE37A13-817F-4356-9DFD-F30F6D32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84" y="678028"/>
            <a:ext cx="6849227" cy="59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11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FEE53-95DD-4F00-A438-1B26B56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65760"/>
            <a:ext cx="10988842" cy="981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3 – получение </a:t>
            </a:r>
            <a:r>
              <a:rPr lang="en-US" dirty="0"/>
              <a:t>RIP-</a:t>
            </a:r>
            <a:r>
              <a:rPr lang="ru-RU" dirty="0"/>
              <a:t>сообщений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1DA22-1E13-4F43-9188-616E3E31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" y="1219201"/>
            <a:ext cx="11338710" cy="9817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итоге имеем следующую таблицу маршрутизации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24FF3-8B39-4E7D-AF06-81A1775F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2080664"/>
            <a:ext cx="4860758" cy="32906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9CEB183-9CF7-4CFF-BA85-5B41AD06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55589"/>
              </p:ext>
            </p:extLst>
          </p:nvPr>
        </p:nvGraphicFramePr>
        <p:xfrm>
          <a:off x="349868" y="2152852"/>
          <a:ext cx="6981373" cy="2739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948388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249182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896529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70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93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56A7F-4D95-420A-9001-955044DA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365760"/>
            <a:ext cx="10624574" cy="869151"/>
          </a:xfrm>
        </p:spPr>
        <p:txBody>
          <a:bodyPr/>
          <a:lstStyle/>
          <a:p>
            <a:r>
              <a:rPr lang="ru-RU" dirty="0"/>
              <a:t>Этап 4 – рассылка новой таблицы соседям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616EE-86C0-4C68-B96D-CB8B144E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6" y="1507958"/>
            <a:ext cx="10494746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После рассмотренные выше процедуры повторяются, только соседям рассылается уже не минимальная таблицы, а таблицы с данными, полученными от других маршрутизаторов.</a:t>
            </a:r>
          </a:p>
          <a:p>
            <a:pPr marL="0" indent="0" algn="just">
              <a:buNone/>
            </a:pPr>
            <a:r>
              <a:rPr lang="ru-RU" sz="2400" dirty="0"/>
              <a:t>Например</a:t>
            </a:r>
            <a:r>
              <a:rPr lang="en-US" sz="2400" dirty="0"/>
              <a:t>,</a:t>
            </a:r>
            <a:r>
              <a:rPr lang="ru-RU" sz="2400" dirty="0"/>
              <a:t> маршрутизатор </a:t>
            </a:r>
            <a:r>
              <a:rPr lang="en-US" sz="2400" dirty="0"/>
              <a:t>R1</a:t>
            </a:r>
            <a:r>
              <a:rPr lang="ru-RU" sz="2400" dirty="0"/>
              <a:t> посылает своим соседям  </a:t>
            </a:r>
            <a:r>
              <a:rPr lang="en-US" sz="2400" dirty="0"/>
              <a:t>R2 </a:t>
            </a:r>
            <a:r>
              <a:rPr lang="ru-RU" sz="2400" dirty="0"/>
              <a:t>и </a:t>
            </a:r>
            <a:r>
              <a:rPr lang="en-US" sz="2400" dirty="0"/>
              <a:t>R3 </a:t>
            </a:r>
            <a:r>
              <a:rPr lang="ru-RU" sz="2400" dirty="0"/>
              <a:t>откорректированную таблицу маршрутизации.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342369-AEC6-4748-B543-491E3874D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07395"/>
              </p:ext>
            </p:extLst>
          </p:nvPr>
        </p:nvGraphicFramePr>
        <p:xfrm>
          <a:off x="1905952" y="3752427"/>
          <a:ext cx="6981373" cy="2739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663">
                  <a:extLst>
                    <a:ext uri="{9D8B030D-6E8A-4147-A177-3AD203B41FA5}">
                      <a16:colId xmlns:a16="http://schemas.microsoft.com/office/drawing/2014/main" val="3269868875"/>
                    </a:ext>
                  </a:extLst>
                </a:gridCol>
                <a:gridCol w="2231037">
                  <a:extLst>
                    <a:ext uri="{9D8B030D-6E8A-4147-A177-3AD203B41FA5}">
                      <a16:colId xmlns:a16="http://schemas.microsoft.com/office/drawing/2014/main" val="2508886437"/>
                    </a:ext>
                  </a:extLst>
                </a:gridCol>
                <a:gridCol w="2088795">
                  <a:extLst>
                    <a:ext uri="{9D8B030D-6E8A-4147-A177-3AD203B41FA5}">
                      <a16:colId xmlns:a16="http://schemas.microsoft.com/office/drawing/2014/main" val="426397412"/>
                    </a:ext>
                  </a:extLst>
                </a:gridCol>
                <a:gridCol w="1215878">
                  <a:extLst>
                    <a:ext uri="{9D8B030D-6E8A-4147-A177-3AD203B41FA5}">
                      <a16:colId xmlns:a16="http://schemas.microsoft.com/office/drawing/2014/main" val="2604499976"/>
                    </a:ext>
                  </a:extLst>
                </a:gridCol>
              </a:tblGrid>
              <a:tr h="60621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Номер сети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порта следующего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Адрес выходного порта этого маршрутизатора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Метрика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9895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201.36.14.3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55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454135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45180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132.17.0.0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948388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132.15.0.0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132.11.0.7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249182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202.10.15.0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896529"/>
                  </a:ext>
                </a:extLst>
              </a:tr>
              <a:tr h="25138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194.27.19.0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194.27.18.1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70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4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403F8-28BE-4461-8EEE-95045C88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269507"/>
            <a:ext cx="10812379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Этап 5 – Получение </a:t>
            </a:r>
            <a:r>
              <a:rPr lang="en-US" dirty="0"/>
              <a:t>RIP-</a:t>
            </a:r>
            <a:r>
              <a:rPr lang="ru-RU" dirty="0"/>
              <a:t>сообщений от соседей и обработка полученной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3F6FF-09FE-42AA-B099-4C56086C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1828800"/>
            <a:ext cx="11621099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Данный этап повторяет этап 3. Происходит следующая итерация.</a:t>
            </a:r>
          </a:p>
          <a:p>
            <a:pPr marL="0" indent="0" algn="just">
              <a:buNone/>
            </a:pPr>
            <a:r>
              <a:rPr lang="ru-RU" sz="2800" dirty="0"/>
              <a:t>Маршрутизаторы принимают </a:t>
            </a:r>
            <a:r>
              <a:rPr lang="en-US" sz="2800" dirty="0"/>
              <a:t>RIP-</a:t>
            </a:r>
            <a:r>
              <a:rPr lang="ru-RU" sz="2800" dirty="0"/>
              <a:t>сообщения, обрабатывают полученную в них информацию и на ее основе корректируют свои таблицы маршрутизации.</a:t>
            </a:r>
          </a:p>
          <a:p>
            <a:pPr marL="0" indent="0" algn="just">
              <a:buNone/>
            </a:pPr>
            <a:r>
              <a:rPr lang="ru-RU" sz="2800" dirty="0"/>
              <a:t>Правила отработка полученной информации и внесения новых данных в таблицу остается прежним – запись о новом маршруте к уже известной сети производится в том случае, если метрика нового маршрута меньше метрики имеющегося маршрута.</a:t>
            </a:r>
          </a:p>
        </p:txBody>
      </p:sp>
    </p:spTree>
    <p:extLst>
      <p:ext uri="{BB962C8B-B14F-4D97-AF65-F5344CB8AC3E}">
        <p14:creationId xmlns:p14="http://schemas.microsoft.com/office/powerpoint/2010/main" val="3222847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41561-1C7C-45DC-9D1F-9E999FBB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1777"/>
          </a:xfrm>
        </p:spPr>
        <p:txBody>
          <a:bodyPr/>
          <a:lstStyle/>
          <a:p>
            <a:r>
              <a:rPr lang="ru-RU" dirty="0"/>
              <a:t>О времени сходимости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7606B-6009-4C2A-AA1A-19E686E0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72126"/>
            <a:ext cx="11736371" cy="4920114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ru-RU" sz="2400" dirty="0"/>
              <a:t>Если маршрутизаторы периодически повторяют этапы рассылки и обработки </a:t>
            </a:r>
            <a:r>
              <a:rPr lang="en-US" sz="2400" dirty="0"/>
              <a:t>RIP-</a:t>
            </a:r>
            <a:r>
              <a:rPr lang="ru-RU" sz="2400" dirty="0"/>
              <a:t>сообщений, то за конечное время в сети установится корректный режим маршрутизации.</a:t>
            </a:r>
          </a:p>
          <a:p>
            <a:pPr algn="just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ru-RU" sz="2400" dirty="0"/>
              <a:t>Под </a:t>
            </a:r>
            <a:r>
              <a:rPr lang="ru-RU" sz="2400" b="1" dirty="0"/>
              <a:t>корректным режимом </a:t>
            </a:r>
            <a:r>
              <a:rPr lang="ru-RU" sz="2400" dirty="0"/>
              <a:t>маршрутизации понимается такое состояние таблицы, когда все подсети достижимы из любой подсети с помощью некоторого маршрута.</a:t>
            </a:r>
          </a:p>
          <a:p>
            <a:pPr algn="just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ru-RU" sz="2400" dirty="0"/>
              <a:t>Если бы маршрутизаторы, их интерфейсы, их линии связи оставались работоспособными, то выше описанный процесс можно делать достаточно редко, например один раз в день, а не 30 сек как в реальных условиях.</a:t>
            </a:r>
          </a:p>
          <a:p>
            <a:pPr algn="just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ru-RU" sz="2400" dirty="0"/>
              <a:t>Поэтому данное ограничение не позволяет его использовать в крупных сетах. ТМ передаются в полном объеме независимо от состояния сети</a:t>
            </a:r>
          </a:p>
          <a:p>
            <a:pPr algn="just">
              <a:buClrTx/>
              <a:buSzPct val="100000"/>
              <a:buFont typeface="Times New Roman" panose="02020603050405020304" pitchFamily="18" charset="0"/>
              <a:buChar char="•"/>
            </a:pPr>
            <a:r>
              <a:rPr lang="ru-RU" sz="2400" dirty="0"/>
              <a:t>Такая логика работы </a:t>
            </a:r>
            <a:r>
              <a:rPr lang="en-US" sz="2400" dirty="0"/>
              <a:t>RIP </a:t>
            </a:r>
            <a:r>
              <a:rPr lang="ru-RU" sz="2400" dirty="0"/>
              <a:t>приводит к засорению трафика сети.</a:t>
            </a:r>
          </a:p>
        </p:txBody>
      </p:sp>
    </p:spTree>
    <p:extLst>
      <p:ext uri="{BB962C8B-B14F-4D97-AF65-F5344CB8AC3E}">
        <p14:creationId xmlns:p14="http://schemas.microsoft.com/office/powerpoint/2010/main" val="3183255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4044A-880D-4A7D-B8B0-3EA93CC9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203016"/>
            <a:ext cx="10780294" cy="94969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характеристики протокола маршрутизации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D4100-B4B9-4355-B6D4-4A847B2B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7" y="1283368"/>
            <a:ext cx="6513260" cy="5371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Протокол </a:t>
            </a:r>
            <a:r>
              <a:rPr lang="pl-PL" sz="2400" dirty="0"/>
              <a:t>OSPF</a:t>
            </a:r>
            <a:r>
              <a:rPr lang="ru-RU" sz="2400" dirty="0"/>
              <a:t> (</a:t>
            </a:r>
            <a:r>
              <a:rPr lang="en-US" sz="2400" dirty="0"/>
              <a:t>Open Shortest Path First</a:t>
            </a:r>
            <a:r>
              <a:rPr lang="ru-RU" sz="2400" dirty="0"/>
              <a:t>)</a:t>
            </a:r>
            <a:r>
              <a:rPr lang="en-US" sz="2400" dirty="0"/>
              <a:t> – </a:t>
            </a:r>
            <a:r>
              <a:rPr lang="ru-RU" sz="2400" dirty="0"/>
              <a:t>это внутренний шлюзовой протокол, предназначенный для распространения данных маршрутизации внутри одной автономной системы.</a:t>
            </a:r>
          </a:p>
          <a:p>
            <a:pPr marL="0" indent="0" algn="just">
              <a:buNone/>
            </a:pPr>
            <a:r>
              <a:rPr lang="ru-RU" sz="2400" dirty="0"/>
              <a:t>Основан на технологии отслеживания состояния канала, которая является отступлением от векторных алгоритмов Беллмана-Форда, которые использовались в традиционны протоколах маршрутизации Интернета, таких как </a:t>
            </a:r>
            <a:r>
              <a:rPr lang="en-US" sz="2400" dirty="0"/>
              <a:t>RIP.</a:t>
            </a:r>
          </a:p>
          <a:p>
            <a:pPr marL="0" indent="0" algn="just">
              <a:buNone/>
            </a:pPr>
            <a:r>
              <a:rPr lang="ru-RU" sz="2400" dirty="0"/>
              <a:t>Состояние канала – это описание и его отношений с соседними маршрутизаторами.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1026" name="Picture 2" descr="Сети для самых маленьких. Часть восьмая. BGP и IP SLA / linkmeup">
            <a:extLst>
              <a:ext uri="{FF2B5EF4-FFF2-40B4-BE49-F238E27FC236}">
                <a16:creationId xmlns:a16="http://schemas.microsoft.com/office/drawing/2014/main" id="{1F7308BB-89EE-4F27-9542-A2570043D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20" y="1699711"/>
            <a:ext cx="5375380" cy="34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2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73A2F5-C1D3-44C9-B77E-6F72DCD6B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336884"/>
            <a:ext cx="11802359" cy="6521116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ru-RU" sz="2400" dirty="0"/>
              <a:t>Описание интерфейса должно включать, например: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его </a:t>
            </a:r>
            <a:r>
              <a:rPr lang="pl-PL" sz="2000" b="1" dirty="0"/>
              <a:t>IP-</a:t>
            </a:r>
            <a:r>
              <a:rPr lang="ru-RU" sz="2000" b="1" dirty="0"/>
              <a:t>адрес</a:t>
            </a:r>
            <a:r>
              <a:rPr lang="ru-RU" sz="2000" dirty="0"/>
              <a:t>,</a:t>
            </a:r>
          </a:p>
          <a:p>
            <a:pPr lvl="1" algn="just">
              <a:buClrTx/>
              <a:buSzPct val="100000"/>
            </a:pPr>
            <a:r>
              <a:rPr lang="ru-RU" sz="2000" b="1" dirty="0"/>
              <a:t>маску</a:t>
            </a:r>
            <a:r>
              <a:rPr lang="ru-RU" sz="2000" dirty="0"/>
              <a:t>,</a:t>
            </a:r>
          </a:p>
          <a:p>
            <a:pPr lvl="1" algn="just">
              <a:buClrTx/>
              <a:buSzPct val="100000"/>
            </a:pPr>
            <a:r>
              <a:rPr lang="ru-RU" sz="2000" b="1" dirty="0"/>
              <a:t>тип сети</a:t>
            </a:r>
            <a:r>
              <a:rPr lang="ru-RU" sz="2000" dirty="0"/>
              <a:t>, к которой он подключен,</a:t>
            </a:r>
          </a:p>
          <a:p>
            <a:pPr lvl="1" algn="just">
              <a:buClrTx/>
              <a:buSzPct val="100000"/>
            </a:pPr>
            <a:r>
              <a:rPr lang="ru-RU" sz="2000" b="1" dirty="0"/>
              <a:t>маршрутизаторы</a:t>
            </a:r>
            <a:r>
              <a:rPr lang="ru-RU" sz="2000" dirty="0"/>
              <a:t>, подключенные к этой сети и т. п.</a:t>
            </a:r>
          </a:p>
          <a:p>
            <a:pPr algn="just">
              <a:buClrTx/>
              <a:buSzPct val="100000"/>
            </a:pPr>
            <a:r>
              <a:rPr lang="ru-RU" sz="2400" dirty="0"/>
              <a:t>Коллекция всех состояний каналов представляет собой своего рода БД состояний каналов.</a:t>
            </a:r>
          </a:p>
          <a:p>
            <a:pPr algn="just">
              <a:buClrTx/>
              <a:buSzPct val="100000"/>
            </a:pPr>
            <a:r>
              <a:rPr lang="ru-RU" sz="2400" dirty="0"/>
              <a:t>Протоколом состояния канала связи другим маршрутизаторам той же иерархии каждые 30 мин. рассылаются объявления о состоянии канала связи (</a:t>
            </a:r>
            <a:r>
              <a:rPr lang="en-US" sz="2400" dirty="0"/>
              <a:t>LSA</a:t>
            </a:r>
            <a:r>
              <a:rPr lang="ru-RU" sz="2400" dirty="0"/>
              <a:t>), которые описывают состояние всех своих интерфейсов, метрики и другие параметры.</a:t>
            </a:r>
          </a:p>
          <a:p>
            <a:pPr algn="just">
              <a:buClrTx/>
              <a:buSzPct val="100000"/>
            </a:pPr>
            <a:r>
              <a:rPr lang="ru-RU" sz="2400" dirty="0"/>
              <a:t>Маршрутизаторы накапливают эту информацию и используют алгоритм </a:t>
            </a:r>
            <a:r>
              <a:rPr lang="ru-RU" sz="2400" dirty="0" err="1"/>
              <a:t>Дейкстры</a:t>
            </a:r>
            <a:r>
              <a:rPr lang="ru-RU" sz="2400" dirty="0"/>
              <a:t> для расчета кратчайшего пути до каждого узла.</a:t>
            </a:r>
          </a:p>
          <a:p>
            <a:pPr algn="just">
              <a:buClrTx/>
              <a:buSzPct val="100000"/>
            </a:pPr>
            <a:r>
              <a:rPr lang="ru-RU" sz="2400" dirty="0"/>
              <a:t>В протоколе </a:t>
            </a:r>
            <a:r>
              <a:rPr lang="en-US" sz="2400" dirty="0"/>
              <a:t>OSPF </a:t>
            </a:r>
            <a:r>
              <a:rPr lang="ru-RU" sz="2400" dirty="0"/>
              <a:t>были представлены новые концепции, такие как: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Аутентификация обновлений маршрутизации,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Маска сети переменной длины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Суммирование маршрутов и т. д.</a:t>
            </a:r>
          </a:p>
        </p:txBody>
      </p:sp>
    </p:spTree>
    <p:extLst>
      <p:ext uri="{BB962C8B-B14F-4D97-AF65-F5344CB8AC3E}">
        <p14:creationId xmlns:p14="http://schemas.microsoft.com/office/powerpoint/2010/main" val="1844379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BEC6A-628C-43DD-8B43-352E64E1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964" y="0"/>
            <a:ext cx="9692640" cy="885524"/>
          </a:xfrm>
        </p:spPr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OSPF </a:t>
            </a:r>
            <a:r>
              <a:rPr lang="ru-RU" dirty="0"/>
              <a:t>и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3342C-F03A-4621-8286-68F78A00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885524"/>
            <a:ext cx="11990895" cy="5972476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ru-RU" sz="2400" dirty="0"/>
              <a:t>Быстрый рост и расширение современных сетей привел к тому, что протокол </a:t>
            </a:r>
            <a:r>
              <a:rPr lang="en-US" sz="2400" dirty="0"/>
              <a:t>RIP </a:t>
            </a:r>
            <a:r>
              <a:rPr lang="ru-RU" sz="2400" dirty="0"/>
              <a:t>достиг пределов своих возможностей.</a:t>
            </a:r>
          </a:p>
          <a:p>
            <a:pPr algn="just">
              <a:buClrTx/>
              <a:buSzPct val="100000"/>
            </a:pPr>
            <a:r>
              <a:rPr lang="ru-RU" sz="2400" dirty="0"/>
              <a:t>Протокол </a:t>
            </a:r>
            <a:r>
              <a:rPr lang="en-US" sz="2400" dirty="0"/>
              <a:t>RIP</a:t>
            </a:r>
            <a:r>
              <a:rPr lang="ru-RU" sz="2400" dirty="0"/>
              <a:t> имеет определенные ограничения, которые могут привести и возникновению проблем в крупных сетях:</a:t>
            </a:r>
          </a:p>
          <a:p>
            <a:pPr lvl="1" algn="just">
              <a:buClrTx/>
              <a:buSzPct val="100000"/>
            </a:pPr>
            <a:r>
              <a:rPr lang="en-US" sz="2000" dirty="0"/>
              <a:t>RIP </a:t>
            </a:r>
            <a:r>
              <a:rPr lang="ru-RU" sz="2000" dirty="0"/>
              <a:t>поддерживает </a:t>
            </a:r>
            <a:r>
              <a:rPr lang="en-US" sz="2000" dirty="0"/>
              <a:t>max </a:t>
            </a:r>
            <a:r>
              <a:rPr lang="ru-RU" sz="2000" dirty="0"/>
              <a:t>15 переходов. Сеть с более 15 маршрутизаторов рассматривается как недоступная.</a:t>
            </a:r>
          </a:p>
          <a:p>
            <a:pPr lvl="1" algn="just">
              <a:buClrTx/>
              <a:buSzPct val="100000"/>
            </a:pPr>
            <a:r>
              <a:rPr lang="en-US" sz="2000" dirty="0"/>
              <a:t>RIP </a:t>
            </a:r>
            <a:r>
              <a:rPr lang="ru-RU" sz="2000" dirty="0"/>
              <a:t>не может обрабатывать маски подсети переменной длины.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Периодические широковещательные рассылки потребляют значительную долю трафика. Это </a:t>
            </a:r>
            <a:r>
              <a:rPr lang="ru-RU" sz="2000" b="1" dirty="0"/>
              <a:t>основная проблема </a:t>
            </a:r>
            <a:r>
              <a:rPr lang="ru-RU" sz="2000" dirty="0"/>
              <a:t>для </a:t>
            </a:r>
            <a:r>
              <a:rPr lang="en-US" sz="2000" dirty="0"/>
              <a:t>RIP </a:t>
            </a:r>
            <a:r>
              <a:rPr lang="ru-RU" sz="2000" dirty="0"/>
              <a:t>в крупных сетях.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Обмен происходит целыми таблицами, поэтому протокол </a:t>
            </a:r>
            <a:r>
              <a:rPr lang="en-US" sz="2000" dirty="0"/>
              <a:t>RIP </a:t>
            </a:r>
            <a:r>
              <a:rPr lang="ru-RU" sz="2000" dirty="0"/>
              <a:t>не применяется в крупных сетях.</a:t>
            </a:r>
          </a:p>
          <a:p>
            <a:pPr lvl="1" algn="just">
              <a:buClrTx/>
              <a:buSzPct val="100000"/>
            </a:pPr>
            <a:r>
              <a:rPr lang="ru-RU" sz="2000" dirty="0"/>
              <a:t>Конвергенция (согласование всех таблиц маршрутизации) протокола </a:t>
            </a:r>
            <a:r>
              <a:rPr lang="en-US" sz="2000" dirty="0"/>
              <a:t>RIP </a:t>
            </a:r>
            <a:r>
              <a:rPr lang="ru-RU" sz="2000" dirty="0"/>
              <a:t>происходит медленнее чем </a:t>
            </a:r>
            <a:r>
              <a:rPr lang="en-US" sz="2000" dirty="0"/>
              <a:t>OSPF.</a:t>
            </a:r>
          </a:p>
          <a:p>
            <a:pPr algn="just">
              <a:buClrTx/>
              <a:buSzPct val="100000"/>
            </a:pPr>
            <a:r>
              <a:rPr lang="ru-RU" sz="2400" dirty="0"/>
              <a:t>В </a:t>
            </a:r>
            <a:r>
              <a:rPr lang="en-US" sz="2400" dirty="0"/>
              <a:t>RIP </a:t>
            </a:r>
            <a:r>
              <a:rPr lang="ru-RU" sz="2400" dirty="0"/>
              <a:t>отсутствует концепция задержки и стоимости канала. Так в </a:t>
            </a:r>
            <a:r>
              <a:rPr lang="en-US" sz="2400" dirty="0"/>
              <a:t>RIP </a:t>
            </a:r>
            <a:r>
              <a:rPr lang="ru-RU" sz="2400" dirty="0"/>
              <a:t>путь с наименьшим числом переходов до места назначения всегда более предпочтителен, даже если более длинный путь обладает меньшими задержками и большей пропускной способностью.</a:t>
            </a:r>
          </a:p>
          <a:p>
            <a:pPr algn="just">
              <a:buClrTx/>
              <a:buSzPct val="100000"/>
            </a:pPr>
            <a:r>
              <a:rPr lang="en-US" sz="2400" dirty="0"/>
              <a:t>RIP-</a:t>
            </a:r>
            <a:r>
              <a:rPr lang="ru-RU" sz="2400" dirty="0"/>
              <a:t>сети должны быть однородными. Понятие границ и областей отсутствует.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810833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AB846-E3CA-42C7-A97E-A79FC941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ru-RU" dirty="0"/>
              <a:t>Особенности протокола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33276-A741-475E-8CA2-0D37E9D3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1427748"/>
            <a:ext cx="11792931" cy="5430252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ru-RU" sz="2400" dirty="0"/>
              <a:t>Отсутствие ограничений на размер сети. Количество переходов не ограничено.</a:t>
            </a:r>
          </a:p>
          <a:p>
            <a:pPr algn="just">
              <a:buClrTx/>
              <a:buSzPct val="100000"/>
            </a:pPr>
            <a:r>
              <a:rPr lang="ru-RU" sz="2400" dirty="0"/>
              <a:t>Иерархическая структура сети.</a:t>
            </a:r>
          </a:p>
          <a:p>
            <a:pPr algn="just">
              <a:buClrTx/>
              <a:buSzPct val="100000"/>
            </a:pPr>
            <a:r>
              <a:rPr lang="ru-RU" sz="2400" dirty="0"/>
              <a:t>Предусмотрены средства выравнивания нагрузки. Когда несколько маршрутов в сторону одного узла – балансировка трафика.</a:t>
            </a:r>
          </a:p>
          <a:p>
            <a:pPr algn="just">
              <a:buClrTx/>
              <a:buSzPct val="100000"/>
            </a:pPr>
            <a:r>
              <a:rPr lang="ru-RU" sz="2400" dirty="0"/>
              <a:t>Аутентификация маршрутизации на основе паролей.</a:t>
            </a:r>
          </a:p>
          <a:p>
            <a:pPr algn="just">
              <a:buClrTx/>
              <a:buSzPct val="100000"/>
            </a:pPr>
            <a:r>
              <a:rPr lang="ru-RU" sz="2400" dirty="0"/>
              <a:t>Поддержка бесклассовых сетей и суммирование маршрутов.</a:t>
            </a:r>
          </a:p>
          <a:p>
            <a:pPr algn="just">
              <a:buClrTx/>
              <a:buSzPct val="100000"/>
            </a:pPr>
            <a:r>
              <a:rPr lang="ru-RU" sz="2400" dirty="0"/>
              <a:t>Передача обновлений маршрутов с использованием групповых адресов (</a:t>
            </a:r>
            <a:r>
              <a:rPr lang="en-US" sz="2400" dirty="0"/>
              <a:t>multicast 224.0.0.5 </a:t>
            </a:r>
            <a:r>
              <a:rPr lang="ru-RU" sz="2400" dirty="0"/>
              <a:t>и 224.0.0.6)</a:t>
            </a:r>
          </a:p>
          <a:p>
            <a:pPr algn="just">
              <a:buClrTx/>
              <a:buSzPct val="100000"/>
            </a:pPr>
            <a:r>
              <a:rPr lang="ru-RU" sz="2400" dirty="0"/>
              <a:t>Обновление происходит не периодически, а только при изменении. То есть изменения маршрутизации распространяются мгновенно, а не периодически как в </a:t>
            </a:r>
            <a:r>
              <a:rPr lang="en-US" sz="2400" dirty="0"/>
              <a:t>RIP.</a:t>
            </a:r>
          </a:p>
          <a:p>
            <a:pPr algn="just">
              <a:buClrTx/>
              <a:buSzPct val="10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964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E4DA4-7612-4DB6-AE80-3D197AFB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211756"/>
            <a:ext cx="9692640" cy="1325562"/>
          </a:xfrm>
        </p:spPr>
        <p:txBody>
          <a:bodyPr/>
          <a:lstStyle/>
          <a:p>
            <a:r>
              <a:rPr lang="ru-RU" dirty="0"/>
              <a:t>Отличия протокола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4207A-06B7-4220-A5A9-84786B12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30" y="1253331"/>
            <a:ext cx="11896626" cy="54362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 сравнению </a:t>
            </a:r>
            <a:r>
              <a:rPr lang="en-US" dirty="0"/>
              <a:t>c</a:t>
            </a:r>
            <a:r>
              <a:rPr lang="ru-RU" dirty="0"/>
              <a:t> протоколами на базе векторов расстояния, для протоколов маршрутизации по состоянии канала требуется следующее:</a:t>
            </a:r>
          </a:p>
          <a:p>
            <a:pPr lvl="1" algn="just">
              <a:buClrTx/>
              <a:buSzPct val="100000"/>
            </a:pPr>
            <a:r>
              <a:rPr lang="ru-RU" dirty="0"/>
              <a:t>Более сложный процесс планирования и конфигурации сети;</a:t>
            </a:r>
          </a:p>
          <a:p>
            <a:pPr lvl="1" algn="just">
              <a:buClrTx/>
              <a:buSzPct val="100000"/>
            </a:pPr>
            <a:r>
              <a:rPr lang="ru-RU" dirty="0"/>
              <a:t>Увеличенные требования на ресурсы маршрутизатора:</a:t>
            </a:r>
          </a:p>
          <a:p>
            <a:pPr lvl="2" algn="just">
              <a:buClrTx/>
              <a:buSzPct val="100000"/>
            </a:pPr>
            <a:r>
              <a:rPr lang="ru-RU" dirty="0"/>
              <a:t>Больше объем прямить для хранения большого количества таблиц;</a:t>
            </a:r>
          </a:p>
          <a:p>
            <a:pPr lvl="2" algn="just">
              <a:buClrTx/>
              <a:buSzPct val="100000"/>
            </a:pPr>
            <a:r>
              <a:rPr lang="ru-RU" dirty="0"/>
              <a:t>Более высокая мощность процессора и вычислительная мощность для сложных расчетов маршрутизации.</a:t>
            </a:r>
          </a:p>
          <a:p>
            <a:pPr lvl="1" algn="just">
              <a:buClrTx/>
              <a:buSzPct val="100000"/>
            </a:pPr>
            <a:r>
              <a:rPr lang="ru-RU" dirty="0"/>
              <a:t>Маршрутизаторы, на которых выполняются протоколы </a:t>
            </a:r>
            <a:r>
              <a:rPr lang="en-US" dirty="0"/>
              <a:t>OSPF, </a:t>
            </a:r>
            <a:r>
              <a:rPr lang="ru-RU" dirty="0"/>
              <a:t>создают полную карту сети со своей точки обзора.</a:t>
            </a:r>
          </a:p>
          <a:p>
            <a:pPr lvl="1" algn="just">
              <a:buClrTx/>
              <a:buSzPct val="100000"/>
            </a:pPr>
            <a:r>
              <a:rPr lang="ru-RU" dirty="0"/>
              <a:t>Данная карта позволяет им быстро определять </a:t>
            </a:r>
            <a:r>
              <a:rPr lang="ru-RU" dirty="0" err="1"/>
              <a:t>безпетлевые</a:t>
            </a:r>
            <a:r>
              <a:rPr lang="ru-RU" dirty="0"/>
              <a:t> альтернативные маршруты в случае отказа какого-либо сетевого канала</a:t>
            </a:r>
          </a:p>
          <a:p>
            <a:pPr lvl="1" algn="just">
              <a:buClrTx/>
              <a:buSzPct val="100000"/>
            </a:pPr>
            <a:r>
              <a:rPr lang="ru-RU" dirty="0"/>
              <a:t>Для определения стоимости канала используется параметр пропускная способность. Рассчитывается она по формуле 100000000/пропускная способность канала в бит/с</a:t>
            </a:r>
          </a:p>
        </p:txBody>
      </p:sp>
    </p:spTree>
    <p:extLst>
      <p:ext uri="{BB962C8B-B14F-4D97-AF65-F5344CB8AC3E}">
        <p14:creationId xmlns:p14="http://schemas.microsoft.com/office/powerpoint/2010/main" val="883943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43544-1141-4764-8F46-BDDB8832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98" y="339374"/>
            <a:ext cx="9692640" cy="6769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Протокол пограничной маршрутизации </a:t>
            </a:r>
            <a:r>
              <a:rPr lang="en-US" dirty="0"/>
              <a:t>BGP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8D4FA-7163-4FDE-843F-4D4FF2F5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35" y="1016351"/>
            <a:ext cx="6229791" cy="58416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Пограничный шлюзовой протокол (</a:t>
            </a:r>
            <a:r>
              <a:rPr lang="en-US" sz="2000" dirty="0"/>
              <a:t>Border Gateway Protocol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является сегодня основным протоколом обмена маршрутной информацией между автономными системами Интернета.</a:t>
            </a:r>
          </a:p>
          <a:p>
            <a:pPr marL="0" indent="0" algn="just">
              <a:buNone/>
            </a:pPr>
            <a:r>
              <a:rPr lang="ru-RU" sz="2000" dirty="0"/>
              <a:t>В каждой </a:t>
            </a:r>
            <a:r>
              <a:rPr lang="en-US" sz="2000" dirty="0"/>
              <a:t>AS </a:t>
            </a:r>
            <a:r>
              <a:rPr lang="ru-RU" sz="2000" dirty="0"/>
              <a:t>действует протоколы внутреннего шлюза. Заметим, что одновременно работать несколько разных протоколов маршрутизации</a:t>
            </a:r>
          </a:p>
          <a:p>
            <a:pPr marL="0" indent="0" algn="just">
              <a:buNone/>
            </a:pPr>
            <a:r>
              <a:rPr lang="ru-RU" sz="2000" dirty="0"/>
              <a:t>Область </a:t>
            </a:r>
            <a:r>
              <a:rPr lang="en-US" sz="2000" dirty="0"/>
              <a:t>AS</a:t>
            </a:r>
            <a:r>
              <a:rPr lang="ru-RU" sz="2000" dirty="0"/>
              <a:t>, в которой работает один из протоколов внутренней маршрутизации, называется доменом.</a:t>
            </a:r>
          </a:p>
          <a:p>
            <a:pPr marL="0" indent="0" algn="just">
              <a:buNone/>
            </a:pPr>
            <a:r>
              <a:rPr lang="ru-RU" sz="2000" dirty="0"/>
              <a:t>Возникает задача объединения </a:t>
            </a:r>
            <a:r>
              <a:rPr lang="en-US" sz="2000" dirty="0"/>
              <a:t>AS </a:t>
            </a:r>
            <a:r>
              <a:rPr lang="ru-RU" sz="2000" dirty="0"/>
              <a:t>между собой, что осуществляется с использованием протоколов внешнего шлюза.</a:t>
            </a:r>
          </a:p>
          <a:p>
            <a:pPr marL="0" indent="0" algn="just">
              <a:buNone/>
            </a:pPr>
            <a:r>
              <a:rPr lang="ru-RU" sz="2000" dirty="0"/>
              <a:t>Автономные системы объединяются между собой пограничных маршрутизаторов. Их основная задача – передача данных между автономными системами (</a:t>
            </a:r>
            <a:r>
              <a:rPr lang="en-US" sz="2000" dirty="0"/>
              <a:t>AS</a:t>
            </a:r>
            <a:r>
              <a:rPr lang="ru-RU" sz="2000" dirty="0"/>
              <a:t>)</a:t>
            </a:r>
            <a:r>
              <a:rPr lang="en-US" sz="2000" dirty="0"/>
              <a:t>. AS </a:t>
            </a:r>
            <a:r>
              <a:rPr lang="ru-RU" sz="2000" dirty="0"/>
              <a:t>может быть тупиковой или транзитной – способна передавать через себя трафик других </a:t>
            </a:r>
            <a:r>
              <a:rPr lang="en-US" sz="2000" dirty="0"/>
              <a:t>AS.</a:t>
            </a:r>
            <a:endParaRPr lang="ru-RU" sz="2000" dirty="0"/>
          </a:p>
        </p:txBody>
      </p:sp>
      <p:pic>
        <p:nvPicPr>
          <p:cNvPr id="3074" name="Picture 2" descr="Сети для самых маленьких. Часть восьмая. BGP и IP SLA / Хабр">
            <a:extLst>
              <a:ext uri="{FF2B5EF4-FFF2-40B4-BE49-F238E27FC236}">
                <a16:creationId xmlns:a16="http://schemas.microsoft.com/office/drawing/2014/main" id="{857B5BAF-34B4-477F-8C22-F67664A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5" y="1863561"/>
            <a:ext cx="5755343" cy="37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22A26-139F-424E-AC5C-EB68EF70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85524"/>
          </a:xfrm>
        </p:spPr>
        <p:txBody>
          <a:bodyPr/>
          <a:lstStyle/>
          <a:p>
            <a:r>
              <a:rPr lang="ru-RU" dirty="0"/>
              <a:t>Уровень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46A68-5FC1-4DF6-B723-C9B955E8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" y="1379621"/>
            <a:ext cx="11825676" cy="524576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400" dirty="0"/>
              <a:t>На нижнем уровне маршрутизатор, как и любое устройство, подключено к сети, обеспечивает физический интерфейс со средой передачи включая </a:t>
            </a:r>
            <a:r>
              <a:rPr lang="ru-RU" sz="2400" b="1" dirty="0"/>
              <a:t>согласование </a:t>
            </a:r>
            <a:r>
              <a:rPr lang="ru-RU" sz="2400" dirty="0"/>
              <a:t>уровней электрических сигналов, линейное и логическое </a:t>
            </a:r>
            <a:r>
              <a:rPr lang="ru-RU" sz="2400" b="1" dirty="0"/>
              <a:t>кодирование</a:t>
            </a:r>
            <a:r>
              <a:rPr lang="ru-RU" sz="2400" dirty="0"/>
              <a:t>, оснащение определенным </a:t>
            </a:r>
            <a:r>
              <a:rPr lang="ru-RU" sz="2400" b="1" dirty="0"/>
              <a:t>типом разъема.</a:t>
            </a:r>
          </a:p>
          <a:p>
            <a:pPr marL="0" indent="0" algn="just">
              <a:buNone/>
            </a:pPr>
            <a:r>
              <a:rPr lang="ru-RU" sz="2400" dirty="0"/>
              <a:t>В разных моделях маршрутизатора часто предусматриваются различные наборы физический интерфейсов, представляющих собой комбинацию портов для подсоединения локальных и глобальных сетей.</a:t>
            </a:r>
          </a:p>
          <a:p>
            <a:pPr marL="0" indent="0" algn="just">
              <a:buNone/>
            </a:pPr>
            <a:r>
              <a:rPr lang="ru-RU" sz="2400" dirty="0"/>
              <a:t>С каждым интерфейсом для подключения локальной сети неразрывно связан определенный протокол канального уровня, например семейства </a:t>
            </a:r>
            <a:r>
              <a:rPr lang="en-US" sz="2400" dirty="0"/>
              <a:t>Ethernet, </a:t>
            </a:r>
            <a:r>
              <a:rPr lang="en-US" sz="2400" dirty="0" err="1"/>
              <a:t>TokenRing</a:t>
            </a:r>
            <a:r>
              <a:rPr lang="en-US" sz="2400" dirty="0"/>
              <a:t>, FDDI, </a:t>
            </a:r>
            <a:r>
              <a:rPr lang="en-US" sz="2400" dirty="0" err="1"/>
              <a:t>Wi-FI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ru-RU" sz="2400" dirty="0"/>
              <a:t>Интерфейсы для присоединения к глобальным сетям чаще всего определяют некоторый стандарт физического уровня, поверх которого в маршрутизаторе могут работать различные протоколы канального уровня. Например, глобальный порт может поддерживать интерфейс </a:t>
            </a:r>
            <a:r>
              <a:rPr lang="en-US" sz="2400" dirty="0"/>
              <a:t>V.35</a:t>
            </a:r>
            <a:r>
              <a:rPr lang="ru-RU" sz="2400" dirty="0"/>
              <a:t>, поверх которого могут работать различные протоколы канального уровня </a:t>
            </a:r>
            <a:r>
              <a:rPr lang="en-US" sz="2400" dirty="0"/>
              <a:t>PPP (</a:t>
            </a:r>
            <a:r>
              <a:rPr lang="ru-RU" sz="2400" dirty="0"/>
              <a:t>передает трафик протокола </a:t>
            </a:r>
            <a:r>
              <a:rPr lang="en-US" sz="2400" dirty="0"/>
              <a:t>IP </a:t>
            </a:r>
            <a:r>
              <a:rPr lang="ru-RU" sz="2400" dirty="0"/>
              <a:t>и других сетевых протоколов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LAP-B </a:t>
            </a:r>
            <a:r>
              <a:rPr lang="ru-RU" sz="2400" dirty="0"/>
              <a:t>(используемый в сетях </a:t>
            </a:r>
            <a:r>
              <a:rPr lang="en-US" sz="2400" dirty="0"/>
              <a:t>X.25</a:t>
            </a:r>
            <a:r>
              <a:rPr lang="ru-RU" sz="2400" dirty="0"/>
              <a:t>), </a:t>
            </a:r>
            <a:r>
              <a:rPr lang="en-US" sz="2400" dirty="0"/>
              <a:t>LAB-F (</a:t>
            </a:r>
            <a:r>
              <a:rPr lang="ru-RU" sz="2400" dirty="0"/>
              <a:t>используемый в сетях </a:t>
            </a:r>
            <a:r>
              <a:rPr lang="en-US" sz="2400" dirty="0"/>
              <a:t>Frame Relay), ATM, </a:t>
            </a:r>
            <a:r>
              <a:rPr lang="pl-PL" sz="2400" dirty="0"/>
              <a:t>LAP-D (</a:t>
            </a:r>
            <a:r>
              <a:rPr lang="ru-RU" sz="2400" dirty="0"/>
              <a:t>используемый в сетях </a:t>
            </a:r>
            <a:r>
              <a:rPr lang="en-US" sz="2400" dirty="0"/>
              <a:t>ISDN</a:t>
            </a:r>
            <a:r>
              <a:rPr lang="pl-PL" sz="2400" dirty="0"/>
              <a:t>)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9046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4F4E7E-97B7-46D7-85F0-FB5DAEB1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60" y="372978"/>
            <a:ext cx="11695354" cy="64850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Маршрутизатор взаимодействует с другими маршрутизаторами по протоколу </a:t>
            </a:r>
            <a:r>
              <a:rPr lang="en-US" sz="2400" dirty="0"/>
              <a:t>BGP</a:t>
            </a:r>
            <a:r>
              <a:rPr lang="ru-RU" sz="2400" dirty="0"/>
              <a:t>, только в том случае, если администратор явно указывает при конфигурации, что эти маршрутизаторы являются его соседями.</a:t>
            </a:r>
          </a:p>
          <a:p>
            <a:pPr marL="0" indent="0" algn="just">
              <a:buNone/>
            </a:pPr>
            <a:r>
              <a:rPr lang="ru-RU" sz="2400" dirty="0"/>
              <a:t>Для установления сеанса с указанными соседями </a:t>
            </a:r>
            <a:r>
              <a:rPr lang="en-US" sz="2400" dirty="0"/>
              <a:t>BGP-</a:t>
            </a:r>
            <a:r>
              <a:rPr lang="ru-RU" sz="2400" dirty="0"/>
              <a:t>маршрутизаторы используют протокол </a:t>
            </a:r>
            <a:r>
              <a:rPr lang="en-US" sz="2400" dirty="0"/>
              <a:t>TCP (</a:t>
            </a:r>
            <a:r>
              <a:rPr lang="ru-RU" sz="2400" dirty="0"/>
              <a:t>порт 179</a:t>
            </a:r>
            <a:r>
              <a:rPr lang="en-US" sz="2400" dirty="0"/>
              <a:t>)</a:t>
            </a:r>
            <a:r>
              <a:rPr lang="ru-RU" sz="2400" dirty="0"/>
              <a:t>. При установлении сеанса </a:t>
            </a:r>
            <a:r>
              <a:rPr lang="en-US" sz="2400" dirty="0"/>
              <a:t>BGP-</a:t>
            </a:r>
            <a:r>
              <a:rPr lang="ru-RU" sz="2400" dirty="0"/>
              <a:t>сеанса могут применяться разнообразные способы аутентификации маршрутизаторов, повышающие безопасность работы </a:t>
            </a:r>
            <a:r>
              <a:rPr lang="en-US" sz="2400" dirty="0"/>
              <a:t>AS.</a:t>
            </a:r>
          </a:p>
          <a:p>
            <a:pPr marL="0" indent="0" algn="just">
              <a:buNone/>
            </a:pPr>
            <a:r>
              <a:rPr lang="ru-RU" sz="2400" dirty="0"/>
              <a:t>Такой способ взаимодействия удобен в ситуации, когда маршрутизаторы, обмениваются маршрутной информации, принадлежат разным поставщикам услуг.</a:t>
            </a:r>
          </a:p>
          <a:p>
            <a:pPr marL="0" indent="0" algn="just">
              <a:buNone/>
            </a:pPr>
            <a:r>
              <a:rPr lang="ru-RU" sz="2400" dirty="0"/>
              <a:t>Администратор решает с какими </a:t>
            </a:r>
            <a:r>
              <a:rPr lang="en-US" sz="2400" dirty="0"/>
              <a:t>AS </a:t>
            </a:r>
            <a:r>
              <a:rPr lang="ru-RU" sz="2400" dirty="0"/>
              <a:t>он будет разрешать обмениваться трафиком (задает список соседей), а с какими нет.</a:t>
            </a:r>
          </a:p>
          <a:p>
            <a:pPr marL="0" indent="0" algn="just">
              <a:buNone/>
            </a:pPr>
            <a:r>
              <a:rPr lang="ru-RU" sz="2400" dirty="0"/>
              <a:t>Замети, что протоколы </a:t>
            </a:r>
            <a:r>
              <a:rPr lang="en-US" sz="2400" dirty="0"/>
              <a:t>RIP </a:t>
            </a:r>
            <a:r>
              <a:rPr lang="ru-RU" sz="2400" dirty="0"/>
              <a:t>и </a:t>
            </a:r>
            <a:r>
              <a:rPr lang="en-US" sz="2400" dirty="0"/>
              <a:t>OSPF </a:t>
            </a:r>
            <a:r>
              <a:rPr lang="ru-RU" sz="2400" dirty="0"/>
              <a:t>обмениваются маршрутной информацией со всеми маршрутизаторами, находящихся в пределах их достижимости. В корпоративной сети – это нормальная ситуация, а в сетях с разными поставщиками услуг – это вообще недопустимо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02514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B70002-5E7E-4187-B043-608D1A63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7" y="673769"/>
            <a:ext cx="11432064" cy="59837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Основным сообщение протокола </a:t>
            </a:r>
            <a:r>
              <a:rPr lang="en-US" sz="2800" dirty="0"/>
              <a:t>BGP </a:t>
            </a:r>
            <a:r>
              <a:rPr lang="ru-RU" sz="2800" dirty="0"/>
              <a:t>является сообщение </a:t>
            </a:r>
            <a:r>
              <a:rPr lang="en-US" sz="2800" dirty="0"/>
              <a:t>UPDATE </a:t>
            </a:r>
            <a:r>
              <a:rPr lang="ru-RU" sz="2800" dirty="0"/>
              <a:t>– триггерное обновление (посылаемое только при возникновении изменений) о достижимости сетей, относящихся к его собственной </a:t>
            </a:r>
            <a:r>
              <a:rPr lang="en-US" sz="2800" dirty="0"/>
              <a:t>AS.</a:t>
            </a:r>
          </a:p>
          <a:p>
            <a:pPr marL="0" indent="0" algn="just">
              <a:buNone/>
            </a:pPr>
            <a:r>
              <a:rPr lang="ru-RU" sz="2800" dirty="0"/>
              <a:t>Информация о маршруте (</a:t>
            </a:r>
            <a:r>
              <a:rPr lang="en-US" sz="2800" dirty="0"/>
              <a:t>BGP-route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к сети (</a:t>
            </a:r>
            <a:r>
              <a:rPr lang="en-US" sz="2800" dirty="0"/>
              <a:t>Network/</a:t>
            </a:r>
            <a:r>
              <a:rPr lang="en-US" sz="2800" dirty="0" err="1"/>
              <a:t>Mask_length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задает так:</a:t>
            </a:r>
          </a:p>
          <a:p>
            <a:pPr marL="0" indent="0" algn="ctr">
              <a:buNone/>
            </a:pPr>
            <a:r>
              <a:rPr lang="en-US" sz="2800" b="1" dirty="0"/>
              <a:t>BGP-route = </a:t>
            </a:r>
            <a:r>
              <a:rPr lang="en-US" sz="2800" b="1" dirty="0" err="1"/>
              <a:t>AS_Path</a:t>
            </a:r>
            <a:r>
              <a:rPr lang="en-US" sz="2800" b="1" dirty="0"/>
              <a:t>; </a:t>
            </a:r>
            <a:r>
              <a:rPr lang="en-US" sz="2800" b="1" dirty="0" err="1"/>
              <a:t>NextHop</a:t>
            </a:r>
            <a:r>
              <a:rPr lang="en-US" sz="2800" b="1" dirty="0"/>
              <a:t>; Network/</a:t>
            </a:r>
            <a:r>
              <a:rPr lang="en-US" sz="2800" b="1" dirty="0" err="1"/>
              <a:t>Mask_length</a:t>
            </a:r>
            <a:r>
              <a:rPr lang="en-US" sz="2800" b="1" dirty="0"/>
              <a:t>;</a:t>
            </a:r>
          </a:p>
          <a:p>
            <a:pPr marL="0" indent="0" algn="just">
              <a:buNone/>
            </a:pPr>
            <a:r>
              <a:rPr lang="ru-RU" sz="2800" dirty="0"/>
              <a:t>Здесь </a:t>
            </a:r>
            <a:r>
              <a:rPr lang="en-US" sz="2800" b="1" dirty="0" err="1"/>
              <a:t>AS_Path</a:t>
            </a:r>
            <a:r>
              <a:rPr lang="en-US" sz="2800" b="1" dirty="0"/>
              <a:t> </a:t>
            </a:r>
            <a:r>
              <a:rPr lang="en-US" sz="2800" dirty="0"/>
              <a:t>–</a:t>
            </a:r>
            <a:r>
              <a:rPr lang="ru-RU" sz="2800" dirty="0"/>
              <a:t> набор номеров </a:t>
            </a:r>
            <a:r>
              <a:rPr lang="en-US" sz="2800" dirty="0"/>
              <a:t>AS;</a:t>
            </a:r>
            <a:r>
              <a:rPr lang="ru-RU" sz="2800" dirty="0"/>
              <a:t> </a:t>
            </a:r>
            <a:r>
              <a:rPr lang="en-US" sz="2800" b="1" dirty="0" err="1"/>
              <a:t>NextHop</a:t>
            </a:r>
            <a:r>
              <a:rPr lang="en-US" sz="2800" dirty="0"/>
              <a:t> –</a:t>
            </a:r>
            <a:r>
              <a:rPr lang="ru-RU" sz="2800" dirty="0"/>
              <a:t> </a:t>
            </a:r>
            <a:r>
              <a:rPr lang="en-US" sz="2800" dirty="0"/>
              <a:t>IP-</a:t>
            </a:r>
            <a:r>
              <a:rPr lang="ru-RU" sz="2800" dirty="0"/>
              <a:t>адрес маршрутизатора, через который нужно передавать пакеты в сеть </a:t>
            </a:r>
            <a:r>
              <a:rPr lang="en-US" sz="2800" dirty="0"/>
              <a:t>Network/</a:t>
            </a:r>
            <a:r>
              <a:rPr lang="en-US" sz="2800" dirty="0" err="1"/>
              <a:t>Mask_length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4602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EBF0-22C5-453B-A43D-43FB73B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365760"/>
            <a:ext cx="10778049" cy="9015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Почему внутри </a:t>
            </a:r>
            <a:r>
              <a:rPr lang="en-US" dirty="0"/>
              <a:t>AS </a:t>
            </a:r>
            <a:r>
              <a:rPr lang="ru-RU" dirty="0"/>
              <a:t>и между ними применяются разные протоколы маршрутизации?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42297-E795-49CB-ABC3-38BEB2A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2" y="1588168"/>
            <a:ext cx="11755224" cy="4904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/>
              <a:t>1. Политика</a:t>
            </a:r>
          </a:p>
          <a:p>
            <a:pPr marL="0" indent="0" algn="just">
              <a:buNone/>
            </a:pPr>
            <a:r>
              <a:rPr lang="ru-RU" sz="2800" dirty="0"/>
              <a:t>Среди </a:t>
            </a:r>
            <a:r>
              <a:rPr lang="en-US" sz="2800" dirty="0"/>
              <a:t>AS </a:t>
            </a:r>
            <a:r>
              <a:rPr lang="ru-RU" sz="2800" dirty="0"/>
              <a:t>вопрос политики доминируют. Бывает важно, чтобы трафик, сгенерированный в некоторой </a:t>
            </a:r>
            <a:r>
              <a:rPr lang="en-US" sz="2800" dirty="0"/>
              <a:t>AS, </a:t>
            </a:r>
            <a:r>
              <a:rPr lang="ru-RU" sz="2800" dirty="0"/>
              <a:t>не мог проходить через другую конкретную </a:t>
            </a:r>
            <a:r>
              <a:rPr lang="en-US" sz="2800" dirty="0"/>
              <a:t>AS.</a:t>
            </a:r>
            <a:endParaRPr lang="ru-RU" sz="2800" dirty="0"/>
          </a:p>
          <a:p>
            <a:pPr marL="0" indent="0" algn="just">
              <a:buNone/>
            </a:pPr>
            <a:r>
              <a:rPr lang="ru-RU" sz="2800" dirty="0"/>
              <a:t>Аналогично, конкретная </a:t>
            </a:r>
            <a:r>
              <a:rPr lang="en-US" sz="2800" dirty="0"/>
              <a:t>AS </a:t>
            </a:r>
            <a:r>
              <a:rPr lang="ru-RU" sz="2800" dirty="0"/>
              <a:t>может пожелать контролированный транзитный трафик, переносимый между другими </a:t>
            </a:r>
            <a:r>
              <a:rPr lang="en-US" sz="2800" dirty="0"/>
              <a:t>AS.</a:t>
            </a:r>
          </a:p>
          <a:p>
            <a:pPr marL="0" indent="0" algn="just">
              <a:buNone/>
            </a:pPr>
            <a:r>
              <a:rPr lang="en-US" sz="2800" dirty="0"/>
              <a:t>BGP </a:t>
            </a:r>
            <a:r>
              <a:rPr lang="ru-RU" sz="2800" dirty="0"/>
              <a:t>передает атрибуты маршрутов и предоставляет возможность контролируемого распределения информации о маршрутах, что позволяет принимать политическое решения о выборе маршрутов в </a:t>
            </a:r>
            <a:r>
              <a:rPr lang="en-US" sz="2800" dirty="0"/>
              <a:t>AS.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3740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EBF0-22C5-453B-A43D-43FB73B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365760"/>
            <a:ext cx="10778049" cy="9015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Почему внутри </a:t>
            </a:r>
            <a:r>
              <a:rPr lang="en-US" dirty="0"/>
              <a:t>AS </a:t>
            </a:r>
            <a:r>
              <a:rPr lang="ru-RU" dirty="0"/>
              <a:t>и между ними применяются разные протоколы маршрутизации?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42297-E795-49CB-ABC3-38BEB2A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88168"/>
            <a:ext cx="11638961" cy="4904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2. </a:t>
            </a:r>
            <a:r>
              <a:rPr lang="ru-RU" sz="2800" b="1" dirty="0"/>
              <a:t>Масштабирование</a:t>
            </a:r>
          </a:p>
          <a:p>
            <a:pPr marL="0" indent="0" algn="just">
              <a:buNone/>
            </a:pPr>
            <a:r>
              <a:rPr lang="ru-RU" sz="2800" dirty="0"/>
              <a:t>Способность алгоритма маршрутизации и его структур данных к масштабированию в целях поддержания большого количества сетей является ключевой для внешней маршрутизации.</a:t>
            </a:r>
          </a:p>
          <a:p>
            <a:pPr marL="0" indent="0" algn="just">
              <a:buNone/>
            </a:pPr>
            <a:r>
              <a:rPr lang="ru-RU" sz="2800" dirty="0"/>
              <a:t>В пределах одной </a:t>
            </a:r>
            <a:r>
              <a:rPr lang="en-US" sz="2800" dirty="0"/>
              <a:t>AS </a:t>
            </a:r>
            <a:r>
              <a:rPr lang="ru-RU" sz="2800" dirty="0"/>
              <a:t>значимость масштабирования не так велика, если какой-либо административный домен становится слишком большой, его всегда можно разбить на две </a:t>
            </a:r>
            <a:r>
              <a:rPr lang="en-US" sz="2800" dirty="0"/>
              <a:t>AS </a:t>
            </a:r>
            <a:r>
              <a:rPr lang="ru-RU" sz="2800" dirty="0"/>
              <a:t>поменьше и соединить их с помощью механизмов внутренней маршрутизации.</a:t>
            </a:r>
          </a:p>
          <a:p>
            <a:pPr marL="0" indent="0" algn="just">
              <a:buNone/>
            </a:pPr>
            <a:r>
              <a:rPr lang="ru-RU" sz="2800" dirty="0"/>
              <a:t>Вспомним также, что протокол </a:t>
            </a:r>
            <a:r>
              <a:rPr lang="en-US" sz="2800" dirty="0"/>
              <a:t>OSPF </a:t>
            </a:r>
            <a:r>
              <a:rPr lang="ru-RU" sz="2800" dirty="0"/>
              <a:t>позволяет разделять </a:t>
            </a:r>
            <a:r>
              <a:rPr lang="en-US" sz="2800" dirty="0"/>
              <a:t>AS </a:t>
            </a:r>
            <a:r>
              <a:rPr lang="ru-RU" sz="2800" dirty="0"/>
              <a:t>на отдельные зоны, создавая таким образом иерархическую 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2044854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2EBF0-22C5-453B-A43D-43FB73B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365760"/>
            <a:ext cx="10778049" cy="901566"/>
          </a:xfrm>
        </p:spPr>
        <p:txBody>
          <a:bodyPr>
            <a:normAutofit fontScale="90000"/>
          </a:bodyPr>
          <a:lstStyle/>
          <a:p>
            <a:r>
              <a:rPr lang="ru-RU" dirty="0"/>
              <a:t>Почему внутри </a:t>
            </a:r>
            <a:r>
              <a:rPr lang="en-US" dirty="0"/>
              <a:t>AS </a:t>
            </a:r>
            <a:r>
              <a:rPr lang="ru-RU" dirty="0"/>
              <a:t>и между ними применяются разные протоколы маршрутизации?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42297-E795-49CB-ABC3-38BEB2AC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88168"/>
            <a:ext cx="11761509" cy="49040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/>
              <a:t>3</a:t>
            </a:r>
            <a:r>
              <a:rPr lang="en-US" sz="2800" b="1" dirty="0"/>
              <a:t>. </a:t>
            </a:r>
            <a:r>
              <a:rPr lang="ru-RU" sz="2800" b="1" dirty="0"/>
              <a:t>Производительность</a:t>
            </a:r>
          </a:p>
          <a:p>
            <a:pPr marL="0" indent="0" algn="just">
              <a:buNone/>
            </a:pPr>
            <a:r>
              <a:rPr lang="ru-RU" sz="2800" dirty="0"/>
              <a:t>Поскольку вопросы политики играют во внешней маршрутизации столь важную роль, качество обслуживания в используемых маршрутов (например, производительность) часто оказывается на втором плане (то есть более длинному или дорогому маршруту, удовлетворяющему определенными политическими критериям, может быть оказано предпочтение по сравнению с более короткими маршрутом, который этим критериям не удовлетворяет).</a:t>
            </a:r>
          </a:p>
          <a:p>
            <a:pPr marL="0" indent="0" algn="just">
              <a:buNone/>
            </a:pPr>
            <a:r>
              <a:rPr lang="ru-RU" sz="2800" dirty="0"/>
              <a:t>Действительно, при маршрутизации между </a:t>
            </a:r>
            <a:r>
              <a:rPr lang="en-US" sz="2800" dirty="0"/>
              <a:t>AS </a:t>
            </a:r>
            <a:r>
              <a:rPr lang="ru-RU" sz="2800" dirty="0"/>
              <a:t>стоимость даже не упоминается (не считая количества переходов).</a:t>
            </a:r>
          </a:p>
        </p:txBody>
      </p:sp>
    </p:spTree>
    <p:extLst>
      <p:ext uri="{BB962C8B-B14F-4D97-AF65-F5344CB8AC3E}">
        <p14:creationId xmlns:p14="http://schemas.microsoft.com/office/powerpoint/2010/main" val="2828195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FB577-3BCB-4F46-B7EA-4E41C709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938" y="0"/>
            <a:ext cx="3804937" cy="997819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BGP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48694-F470-4490-8330-5F9FFD5B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3" y="1209111"/>
            <a:ext cx="11861067" cy="5436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Основным отличием является то, что для расчета маршрута используется не сколько метрика а, как правило, экономические соображения (цена трафика), так и политические – говорят политика автономной системы.</a:t>
            </a:r>
          </a:p>
          <a:p>
            <a:pPr marL="0" indent="0" algn="just">
              <a:buNone/>
            </a:pPr>
            <a:r>
              <a:rPr lang="ru-RU" sz="2400" dirty="0"/>
              <a:t>Таким образом, ни дистанционно-векторные, ни протоколы состояния связей не могут быть использованы в качестве внешних протоколов.</a:t>
            </a:r>
          </a:p>
          <a:p>
            <a:pPr marL="0" indent="0" algn="just">
              <a:buNone/>
            </a:pPr>
            <a:r>
              <a:rPr lang="ru-RU" sz="2400" dirty="0"/>
              <a:t>Протокол</a:t>
            </a:r>
            <a:r>
              <a:rPr lang="en-US" sz="2400" dirty="0"/>
              <a:t> BGP</a:t>
            </a:r>
            <a:r>
              <a:rPr lang="ru-RU" sz="2400" dirty="0"/>
              <a:t> предполагает  рассылку своим соседям векторов не расстояний, а векторов путей.</a:t>
            </a:r>
          </a:p>
          <a:p>
            <a:pPr marL="0" indent="0" algn="just">
              <a:buNone/>
            </a:pPr>
            <a:r>
              <a:rPr lang="ru-RU" sz="2400" dirty="0"/>
              <a:t>Таким образом, </a:t>
            </a:r>
            <a:r>
              <a:rPr lang="en-US" sz="2400" dirty="0"/>
              <a:t>BGP-</a:t>
            </a:r>
            <a:r>
              <a:rPr lang="ru-RU" sz="2400" dirty="0"/>
              <a:t>партнеры анонсируют друг другу </a:t>
            </a:r>
            <a:r>
              <a:rPr lang="en-US" sz="2400" dirty="0"/>
              <a:t>pat</a:t>
            </a:r>
            <a:r>
              <a:rPr lang="pl-PL" sz="2400" dirty="0"/>
              <a:t>h</a:t>
            </a:r>
            <a:r>
              <a:rPr lang="en-US" sz="2400" dirty="0"/>
              <a:t> vectors </a:t>
            </a:r>
            <a:r>
              <a:rPr lang="ru-RU" sz="2400" dirty="0"/>
              <a:t>, которые содержат </a:t>
            </a:r>
            <a:r>
              <a:rPr lang="ru-RU" sz="2400" b="1" dirty="0"/>
              <a:t>адрес сети, метрику и список атрибутов</a:t>
            </a:r>
            <a:r>
              <a:rPr lang="ru-RU" sz="2400" dirty="0"/>
              <a:t>, описывающих различные характеристики маршрута от маршрутизатора-отправителя в указанную сеть.</a:t>
            </a:r>
          </a:p>
          <a:p>
            <a:pPr marL="0" indent="0" algn="just">
              <a:buNone/>
            </a:pPr>
            <a:r>
              <a:rPr lang="ru-RU" sz="2400" dirty="0"/>
              <a:t>Например, атрибут – </a:t>
            </a:r>
            <a:r>
              <a:rPr lang="ru-RU" sz="2400" b="1" dirty="0"/>
              <a:t>список номеров </a:t>
            </a:r>
            <a:r>
              <a:rPr lang="en-US" sz="2400" b="1" dirty="0"/>
              <a:t>AS,</a:t>
            </a:r>
            <a:r>
              <a:rPr lang="ru-RU" sz="2400" dirty="0"/>
              <a:t> через которые достижима сеть назначения.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032833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41403-76E9-411E-95CD-0C130951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61" y="0"/>
            <a:ext cx="3602359" cy="901566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BGP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D00773-1C3E-4497-93B9-5E74AECA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" y="1140643"/>
            <a:ext cx="11824516" cy="34634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BGP </a:t>
            </a:r>
            <a:r>
              <a:rPr lang="ru-RU" sz="2400" dirty="0"/>
              <a:t>использует маршрутизацию с использование вектора путей.</a:t>
            </a:r>
          </a:p>
          <a:p>
            <a:pPr marL="0" indent="0" algn="just">
              <a:buNone/>
            </a:pPr>
            <a:r>
              <a:rPr lang="ru-RU" sz="2400" dirty="0"/>
              <a:t>Каждый вход в таблицу маршрутизации содержит:</a:t>
            </a:r>
          </a:p>
          <a:p>
            <a:pPr lvl="1" algn="just">
              <a:buClrTx/>
            </a:pPr>
            <a:r>
              <a:rPr lang="ru-RU" sz="2000" b="1" dirty="0"/>
              <a:t>сеть пункта назначения,</a:t>
            </a:r>
          </a:p>
          <a:p>
            <a:pPr lvl="1" algn="just">
              <a:buClrTx/>
            </a:pPr>
            <a:r>
              <a:rPr lang="ru-RU" sz="2000" b="1" dirty="0"/>
              <a:t>следующий маршрутизатор</a:t>
            </a:r>
            <a:r>
              <a:rPr lang="ru-RU" sz="2000" dirty="0"/>
              <a:t> и</a:t>
            </a:r>
          </a:p>
          <a:p>
            <a:pPr lvl="1" algn="just">
              <a:buClrTx/>
            </a:pPr>
            <a:r>
              <a:rPr lang="ru-RU" sz="2000" b="1" dirty="0"/>
              <a:t>путь до пункту назначения</a:t>
            </a:r>
            <a:r>
              <a:rPr lang="ru-RU" sz="2000" dirty="0"/>
              <a:t>. Путь обычно определяется как у порядочный список номеров </a:t>
            </a:r>
            <a:r>
              <a:rPr lang="en-US" sz="2000" dirty="0"/>
              <a:t>AS,</a:t>
            </a:r>
            <a:r>
              <a:rPr lang="ru-RU" sz="2000" dirty="0"/>
              <a:t> которые должен пройти пакет для достижения пункта назначения.</a:t>
            </a:r>
          </a:p>
          <a:p>
            <a:pPr lvl="1" algn="just">
              <a:buClrTx/>
            </a:pPr>
            <a:r>
              <a:rPr lang="ru-RU" sz="2000" b="1" dirty="0"/>
              <a:t>список атрибутов,</a:t>
            </a:r>
            <a:r>
              <a:rPr lang="ru-RU" sz="2000" dirty="0"/>
              <a:t> описывающих различные характеристики маршрута от маршрутизатора-отправителя в указанную сеть.</a:t>
            </a:r>
            <a:endParaRPr lang="ru-RU" sz="2000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82DCD2-B1D4-4B0F-BE67-8A3F44B1B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36138"/>
              </p:ext>
            </p:extLst>
          </p:nvPr>
        </p:nvGraphicFramePr>
        <p:xfrm>
          <a:off x="3123801" y="4739640"/>
          <a:ext cx="594439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12">
                  <a:extLst>
                    <a:ext uri="{9D8B030D-6E8A-4147-A177-3AD203B41FA5}">
                      <a16:colId xmlns:a16="http://schemas.microsoft.com/office/drawing/2014/main" val="3178847362"/>
                    </a:ext>
                  </a:extLst>
                </a:gridCol>
                <a:gridCol w="2490419">
                  <a:extLst>
                    <a:ext uri="{9D8B030D-6E8A-4147-A177-3AD203B41FA5}">
                      <a16:colId xmlns:a16="http://schemas.microsoft.com/office/drawing/2014/main" val="2186351492"/>
                    </a:ext>
                  </a:extLst>
                </a:gridCol>
                <a:gridCol w="1981466">
                  <a:extLst>
                    <a:ext uri="{9D8B030D-6E8A-4147-A177-3AD203B41FA5}">
                      <a16:colId xmlns:a16="http://schemas.microsoft.com/office/drawing/2014/main" val="3071542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Сеть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Следующий маршрутизатор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Путь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64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AS14, AS23, AS57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9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AS22, AS67, AS89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7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AS67, AS89, AS34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50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00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4991E6-3C53-426E-90F6-05F3A6DA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61" y="497306"/>
            <a:ext cx="11780195" cy="2406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Протокол </a:t>
            </a:r>
            <a:r>
              <a:rPr lang="en-US" sz="2400" dirty="0"/>
              <a:t>BGP </a:t>
            </a:r>
            <a:r>
              <a:rPr lang="ru-RU" sz="2400" dirty="0"/>
              <a:t>может быть как внешним, так и внутренним.</a:t>
            </a:r>
          </a:p>
          <a:p>
            <a:pPr marL="0" indent="0" algn="just">
              <a:buNone/>
            </a:pPr>
            <a:r>
              <a:rPr lang="ru-RU" sz="2400" dirty="0"/>
              <a:t>Внутренний </a:t>
            </a:r>
            <a:r>
              <a:rPr lang="en-US" sz="2400" dirty="0"/>
              <a:t>BGP (</a:t>
            </a:r>
            <a:r>
              <a:rPr lang="en-US" sz="2400" dirty="0" err="1"/>
              <a:t>iBGP</a:t>
            </a:r>
            <a:r>
              <a:rPr lang="en-US" sz="2400" dirty="0"/>
              <a:t>) </a:t>
            </a:r>
            <a:r>
              <a:rPr lang="ru-RU" sz="2400" dirty="0"/>
              <a:t>необходимо для обмена маршрутной информацией между маршрутизаторами </a:t>
            </a:r>
            <a:r>
              <a:rPr lang="en-US" sz="2400" dirty="0"/>
              <a:t>BGP </a:t>
            </a:r>
            <a:r>
              <a:rPr lang="ru-RU" sz="2400" dirty="0"/>
              <a:t>внутри </a:t>
            </a:r>
            <a:r>
              <a:rPr lang="en-US" sz="2400" dirty="0"/>
              <a:t>AS.</a:t>
            </a:r>
          </a:p>
          <a:p>
            <a:pPr marL="0" indent="0" algn="just">
              <a:buNone/>
            </a:pPr>
            <a:r>
              <a:rPr lang="ru-RU" sz="2400" dirty="0"/>
              <a:t>Внешний </a:t>
            </a:r>
            <a:r>
              <a:rPr lang="en-US" sz="2400" dirty="0"/>
              <a:t>BGP (</a:t>
            </a:r>
            <a:r>
              <a:rPr lang="pl-PL" sz="2400" dirty="0"/>
              <a:t>eBGP</a:t>
            </a:r>
            <a:r>
              <a:rPr lang="en-US" sz="2400" dirty="0"/>
              <a:t>)</a:t>
            </a:r>
            <a:r>
              <a:rPr lang="pl-PL" sz="2400" dirty="0"/>
              <a:t> </a:t>
            </a:r>
            <a:r>
              <a:rPr lang="ru-RU" sz="2400" dirty="0"/>
              <a:t>используется для обмена маршрутной информацией между различными </a:t>
            </a:r>
            <a:r>
              <a:rPr lang="en-US" sz="2400" dirty="0"/>
              <a:t>AS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8F5B18-466E-4B3E-80EE-842C6B10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58" y="2602055"/>
            <a:ext cx="6781557" cy="41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28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82F9A-1112-4A58-9D0C-47BF9BAF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436" y="16968"/>
            <a:ext cx="4271128" cy="1228005"/>
          </a:xfrm>
        </p:spPr>
        <p:txBody>
          <a:bodyPr/>
          <a:lstStyle/>
          <a:p>
            <a:r>
              <a:rPr lang="ru-RU" dirty="0"/>
              <a:t>Внутренний </a:t>
            </a:r>
            <a:r>
              <a:rPr lang="en-US" dirty="0"/>
              <a:t>BGP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980AC-5768-4817-B739-579250AA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2" y="1244973"/>
            <a:ext cx="11651530" cy="5247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 помощью </a:t>
            </a:r>
            <a:r>
              <a:rPr lang="en-US" dirty="0" err="1"/>
              <a:t>iBGP</a:t>
            </a:r>
            <a:r>
              <a:rPr lang="ru-RU" dirty="0"/>
              <a:t> информация, полученная извне </a:t>
            </a:r>
            <a:r>
              <a:rPr lang="en-US" dirty="0"/>
              <a:t>AS </a:t>
            </a:r>
            <a:r>
              <a:rPr lang="ru-RU" dirty="0"/>
              <a:t>по </a:t>
            </a:r>
            <a:r>
              <a:rPr lang="en-US" dirty="0" err="1"/>
              <a:t>eBGP</a:t>
            </a:r>
            <a:r>
              <a:rPr lang="en-US" dirty="0"/>
              <a:t> </a:t>
            </a:r>
            <a:r>
              <a:rPr lang="ru-RU" dirty="0"/>
              <a:t>распространяется внутри </a:t>
            </a:r>
            <a:r>
              <a:rPr lang="en-US" dirty="0"/>
              <a:t>AS.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Использование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ru-RU" dirty="0"/>
              <a:t>не является обязательным. Это мог выполнить другой внутренний протокол.</a:t>
            </a:r>
          </a:p>
          <a:p>
            <a:pPr marL="0" indent="0" algn="just">
              <a:buNone/>
            </a:pPr>
            <a:r>
              <a:rPr lang="ru-RU" dirty="0"/>
              <a:t>Однако, при использовании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ru-RU" dirty="0"/>
              <a:t>система получается более гибкой и удобной в управлении.</a:t>
            </a:r>
          </a:p>
          <a:p>
            <a:pPr marL="0" indent="0" algn="just">
              <a:buNone/>
            </a:pPr>
            <a:r>
              <a:rPr lang="ru-RU" dirty="0"/>
              <a:t>Когда роутер получает информацию от </a:t>
            </a:r>
            <a:r>
              <a:rPr lang="en-US" dirty="0"/>
              <a:t>BGP-</a:t>
            </a:r>
            <a:r>
              <a:rPr lang="ru-RU" dirty="0"/>
              <a:t>партнера, прописанного в той же самой </a:t>
            </a:r>
            <a:r>
              <a:rPr lang="en-US" dirty="0"/>
              <a:t>AS</a:t>
            </a:r>
            <a:r>
              <a:rPr lang="ru-RU" dirty="0"/>
              <a:t>, то он распространяет ее только своим соседям по </a:t>
            </a:r>
            <a:r>
              <a:rPr lang="en-US" dirty="0" err="1"/>
              <a:t>eBGP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ru-RU" dirty="0"/>
              <a:t>Эта способность </a:t>
            </a:r>
            <a:r>
              <a:rPr lang="en-US" dirty="0" err="1"/>
              <a:t>iBGP</a:t>
            </a:r>
            <a:r>
              <a:rPr lang="en-US" dirty="0"/>
              <a:t> </a:t>
            </a:r>
            <a:r>
              <a:rPr lang="ru-RU" dirty="0"/>
              <a:t>объясняет требование, чтобы все </a:t>
            </a:r>
            <a:r>
              <a:rPr lang="en-US" dirty="0"/>
              <a:t>BGP-</a:t>
            </a:r>
            <a:r>
              <a:rPr lang="ru-RU" dirty="0"/>
              <a:t>роутеры внутри </a:t>
            </a:r>
            <a:r>
              <a:rPr lang="en-US" dirty="0"/>
              <a:t>AS </a:t>
            </a:r>
            <a:r>
              <a:rPr lang="ru-RU" dirty="0"/>
              <a:t>образовывали </a:t>
            </a:r>
            <a:r>
              <a:rPr lang="ru-RU" dirty="0" err="1"/>
              <a:t>полносвязанную</a:t>
            </a:r>
            <a:r>
              <a:rPr lang="ru-RU" dirty="0"/>
              <a:t> структуру.</a:t>
            </a:r>
            <a:endParaRPr lang="en-US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583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5C17A1-CE0D-46A0-9228-36767C65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73" y="1443320"/>
            <a:ext cx="5836327" cy="359158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CD65689-261F-497D-AA83-DD0D7046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6532774" cy="6858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Например, маршрутизатор EG1 в рассматриваемом примере будет взаимодействовать по протоколу BGP с маршрутизатором EG2 не потому, что эти маршрутизаторы соединены двухточечным каналом, а потому, что при конфигурировании маршрутизатора EG1 в качестве соседа ему был указан маршрутизатор EG2 (с адресом 194.200.30.2). Аналогично, при конфигурировании маршрутизатора EG2 его соседом был назначен маршрутизатор EG1 (с адресом 194.200.30.1).</a:t>
            </a:r>
          </a:p>
          <a:p>
            <a:pPr marL="0" indent="0" algn="just">
              <a:buNone/>
            </a:pPr>
            <a:r>
              <a:rPr lang="ru-RU" sz="2400" dirty="0"/>
              <a:t>Такой способ взаимодействия удобен в ситуации, когда маршрутизаторы, обменивающиеся маршрутной информацией, принадлежат разным поставщикам услуг (</a:t>
            </a:r>
            <a:r>
              <a:rPr lang="ru-RU" sz="2400" dirty="0" err="1"/>
              <a:t>Internet</a:t>
            </a:r>
            <a:r>
              <a:rPr lang="ru-RU" sz="2400" dirty="0"/>
              <a:t> </a:t>
            </a:r>
            <a:r>
              <a:rPr lang="ru-RU" sz="2400" dirty="0" err="1"/>
              <a:t>Service</a:t>
            </a:r>
            <a:r>
              <a:rPr lang="ru-RU" sz="2400" dirty="0"/>
              <a:t> </a:t>
            </a:r>
            <a:r>
              <a:rPr lang="ru-RU" sz="2400" dirty="0" err="1"/>
              <a:t>Provider</a:t>
            </a:r>
            <a:r>
              <a:rPr lang="ru-RU" sz="2400" dirty="0"/>
              <a:t>, ISP). Администратор ISP может решать, с какими автономными системами он будет обмениваться трафиком, а с какими нет, задавая список соседей для своих внешних шлюзов. Протоколы RIP и OSPF, разработанные для применения внутри автономной системы, обмениваются маршрутной информацией со всеми маршрутизаторами, находящимися в пределах их непосредственной досягаемости (по локальной сети или через двухточечный канал).</a:t>
            </a:r>
          </a:p>
        </p:txBody>
      </p:sp>
    </p:spTree>
    <p:extLst>
      <p:ext uri="{BB962C8B-B14F-4D97-AF65-F5344CB8AC3E}">
        <p14:creationId xmlns:p14="http://schemas.microsoft.com/office/powerpoint/2010/main" val="169081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BC370-97BD-4FF1-99C3-C9095922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65735"/>
          </a:xfrm>
        </p:spPr>
        <p:txBody>
          <a:bodyPr/>
          <a:lstStyle/>
          <a:p>
            <a:r>
              <a:rPr lang="ru-RU" dirty="0"/>
              <a:t>Уровень интерфейсов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B9B52-027F-4583-B11B-CE6C31E0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556084"/>
            <a:ext cx="11802359" cy="4624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Разница между интерфейсами локальных и глобальных сетей объясняется тем, что технологии локальных сетей определяют стандарты как физического, так и канального уровней, которые могут применяться только вместе.</a:t>
            </a:r>
          </a:p>
          <a:p>
            <a:pPr marL="0" indent="0" algn="just">
              <a:buNone/>
            </a:pPr>
            <a:r>
              <a:rPr lang="ru-RU" sz="2400" dirty="0"/>
              <a:t>Интерфейсы маршрутизатора выполняют полный набор функций физического и канального уровней:</a:t>
            </a:r>
          </a:p>
          <a:p>
            <a:pPr lvl="1" algn="just"/>
            <a:r>
              <a:rPr lang="ru-RU" sz="2000" dirty="0"/>
              <a:t>По передаче кадра, включая получение доступа к среде,</a:t>
            </a:r>
          </a:p>
          <a:p>
            <a:pPr lvl="1" algn="just"/>
            <a:r>
              <a:rPr lang="ru-RU" sz="2000" dirty="0"/>
              <a:t>Формирование битовых сигналов,</a:t>
            </a:r>
          </a:p>
          <a:p>
            <a:pPr lvl="1" algn="just"/>
            <a:r>
              <a:rPr lang="ru-RU" sz="2000" dirty="0"/>
              <a:t>Прием кадра,</a:t>
            </a:r>
          </a:p>
          <a:p>
            <a:pPr lvl="1" algn="just"/>
            <a:r>
              <a:rPr lang="ru-RU" sz="2000" dirty="0"/>
              <a:t>Подсчет его контрольной суммы</a:t>
            </a:r>
          </a:p>
          <a:p>
            <a:pPr lvl="1" algn="just"/>
            <a:r>
              <a:rPr lang="ru-RU" sz="2000" dirty="0"/>
              <a:t>Передачу поля данных кадра верхнему уровню при корректном значении контрольной суммы.</a:t>
            </a:r>
          </a:p>
        </p:txBody>
      </p:sp>
    </p:spTree>
    <p:extLst>
      <p:ext uri="{BB962C8B-B14F-4D97-AF65-F5344CB8AC3E}">
        <p14:creationId xmlns:p14="http://schemas.microsoft.com/office/powerpoint/2010/main" val="3238281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2D5A21-C88A-4251-B11A-73987E79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73" y="1651296"/>
            <a:ext cx="5836327" cy="359158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3386CC-FE3F-4379-8504-CFF54BB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667"/>
            <a:ext cx="6542202" cy="66623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Это означает, что информация обо всех сетях появляется в таблице  маршрутизации каждого маршрутизатора, так что каждая сеть оказывается достижимой для каждой. В корпоративной сети это нормальная ситуация, а в сети ISP нет, поэтому протокол BGP исполняет здесь особую роль, поддерживая разнообразные и гибкие политики маршрутизации, говорящие о том, каким соседям передавать маршрутные объявления и о каких сетях им в этих объявлениях сообщать, а также от каких соседей и о каких сетях можно принимать маршрутные объявления. Политика маршрутизации провайдера отражает условия по взаимной передаче трафика, имеющиеся в </a:t>
            </a:r>
            <a:r>
              <a:rPr lang="ru-RU" sz="2400" i="1" dirty="0"/>
              <a:t>пиринговых соглашениях </a:t>
            </a:r>
            <a:r>
              <a:rPr lang="ru-RU" sz="2400" dirty="0"/>
              <a:t>(от </a:t>
            </a:r>
            <a:r>
              <a:rPr lang="ru-RU" sz="2400" i="1" dirty="0" err="1"/>
              <a:t>peering</a:t>
            </a:r>
            <a:r>
              <a:rPr lang="ru-RU" sz="2400" i="1" dirty="0"/>
              <a:t> — </a:t>
            </a:r>
            <a:r>
              <a:rPr lang="ru-RU" sz="2400" dirty="0"/>
              <a:t>отношения равных субъектов), которые провайдер заключает с другими провайдерами.</a:t>
            </a:r>
          </a:p>
        </p:txBody>
      </p:sp>
    </p:spTree>
    <p:extLst>
      <p:ext uri="{BB962C8B-B14F-4D97-AF65-F5344CB8AC3E}">
        <p14:creationId xmlns:p14="http://schemas.microsoft.com/office/powerpoint/2010/main" val="347915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2F323-D6FA-43B5-AFEC-DCBCA480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91" y="2860212"/>
            <a:ext cx="9692640" cy="11375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dirty="0"/>
              <a:t>Вопросы?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474F2-AC5E-49BF-A682-DC69CFB0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982508" cy="283619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86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050B4-74F7-44C1-8A3B-402F0718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49693"/>
          </a:xfrm>
        </p:spPr>
        <p:txBody>
          <a:bodyPr/>
          <a:lstStyle/>
          <a:p>
            <a:r>
              <a:rPr lang="ru-RU" dirty="0"/>
              <a:t>Уровень сетевого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256A6-2F62-415E-8301-A71F6B418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0" y="1197204"/>
            <a:ext cx="11896627" cy="54281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Сетевой протокол извлекает из пакета заголовок сетевого уровня, анализирует и корректирует его содержимое:</a:t>
            </a:r>
          </a:p>
          <a:p>
            <a:pPr lvl="1" algn="just"/>
            <a:r>
              <a:rPr lang="ru-RU" sz="2000" dirty="0"/>
              <a:t>проверяется контрольная сумма, и если пакет пришел поврежденным, он отбрасывается.</a:t>
            </a:r>
          </a:p>
          <a:p>
            <a:pPr lvl="1" algn="just"/>
            <a:r>
              <a:rPr lang="ru-RU" sz="2000" dirty="0"/>
              <a:t>выполняется проверка на превышение времени жизни пакета (время, которое пакет провел в сети). Если превышение имело место, то пакет также отбрасывается.</a:t>
            </a:r>
          </a:p>
          <a:p>
            <a:pPr lvl="1" algn="just"/>
            <a:r>
              <a:rPr lang="ru-RU" sz="2000" dirty="0"/>
              <a:t>корректировка содержимых некоторых полей, например наращивается время жизни пакета, пересчитывается контрольная сумма.</a:t>
            </a:r>
          </a:p>
          <a:p>
            <a:pPr marL="0" indent="0" algn="just">
              <a:buNone/>
            </a:pPr>
            <a:r>
              <a:rPr lang="ru-RU" sz="2400" dirty="0"/>
              <a:t>На сетевом уровне выполняется одна из важнейших функций маршрутизатора – </a:t>
            </a:r>
            <a:r>
              <a:rPr lang="ru-RU" sz="2400" b="1" dirty="0"/>
              <a:t>фильтрация трафика. </a:t>
            </a:r>
            <a:r>
              <a:rPr lang="ru-RU" sz="2400" dirty="0"/>
              <a:t>Они оснащаются развитыми средствами пользовательского интерфейса, которые позволяют администратору без особых усилий задавать сложные правила фильтрации.</a:t>
            </a:r>
          </a:p>
          <a:p>
            <a:pPr marL="0" indent="0" algn="just">
              <a:buNone/>
            </a:pPr>
            <a:r>
              <a:rPr lang="ru-RU" sz="2400" dirty="0"/>
              <a:t>Маршрутизаторы, как правило, позволяют также анализировать структуру сообщений транспортного уровня, поэтому фильтры могут не пропускать в сеть сообщения определенных прикладных служб, например службы </a:t>
            </a:r>
            <a:r>
              <a:rPr lang="en-US" sz="2400" dirty="0"/>
              <a:t>telnet</a:t>
            </a:r>
            <a:r>
              <a:rPr lang="ru-RU" sz="2400" dirty="0"/>
              <a:t>, анализируя поле типа протокола в транспортном сообщений.</a:t>
            </a:r>
          </a:p>
          <a:p>
            <a:pPr marL="0" indent="0" algn="just">
              <a:buNone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2507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68C23-1869-49AB-B832-B2E3B66E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35" y="0"/>
            <a:ext cx="9692640" cy="901566"/>
          </a:xfrm>
        </p:spPr>
        <p:txBody>
          <a:bodyPr/>
          <a:lstStyle/>
          <a:p>
            <a:r>
              <a:rPr lang="ru-RU" dirty="0"/>
              <a:t>Уровень сетевого протокола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E2CDB-2E47-4852-86A5-7A455466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" y="810706"/>
            <a:ext cx="11906052" cy="60472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Однако основной функцией сетевого уровня маршрутизатора является определение маршрута пакета.</a:t>
            </a:r>
          </a:p>
          <a:p>
            <a:pPr marL="0" indent="0" algn="just">
              <a:buNone/>
            </a:pPr>
            <a:r>
              <a:rPr lang="ru-RU" sz="2400" dirty="0"/>
              <a:t>По номеру сети, извлеченному из заголовка пакета, модуль сетевого протокола находит в таблице маршрутизации строку, содержащую сетевой адрес следующего маршрутизатора и номер порта данного маршрутизатора, на который нужно передать данный пакет, чтобы он двигался в правильном направлении.</a:t>
            </a:r>
          </a:p>
          <a:p>
            <a:pPr marL="0" indent="0" algn="just">
              <a:buNone/>
            </a:pPr>
            <a:r>
              <a:rPr lang="ru-RU" sz="2400" dirty="0"/>
              <a:t>Перед тем как передать сетевой адрес следующего маршрутизатора на канальный уровень, необходимо преобразовать его в локальный адрес той технологии, которая используется в сети, содержащей следующий маршрутизатор.</a:t>
            </a:r>
          </a:p>
          <a:p>
            <a:pPr marL="0" indent="0" algn="just">
              <a:buNone/>
            </a:pPr>
            <a:r>
              <a:rPr lang="ru-RU" sz="2400" dirty="0"/>
              <a:t>Для этого сетевой протокол обращается к протоколу разрешения адресов </a:t>
            </a:r>
            <a:r>
              <a:rPr lang="en-US" sz="2400" dirty="0"/>
              <a:t>(</a:t>
            </a:r>
            <a:r>
              <a:rPr lang="ru-RU" sz="2400" dirty="0"/>
              <a:t>типа </a:t>
            </a:r>
            <a:r>
              <a:rPr lang="en-US" sz="2400" dirty="0"/>
              <a:t>ARP)</a:t>
            </a:r>
            <a:r>
              <a:rPr lang="ru-RU" sz="2400" dirty="0"/>
              <a:t>. С Сетевого уровня пакет, локальный адрес следующего маршрутизатора и номер порта маршрутизатора передаются вниз, канальному уровню. На основании указанного номера порта осуществляется коммутация с одним из интерфейсов маршрутизатора, средствами которого выполняется упаковка пакета в кадр соответствующего формата. В поле адреса назначения заголовок кадра помещается локальный адрес порта следующего маршрутизатора.</a:t>
            </a:r>
          </a:p>
        </p:txBody>
      </p:sp>
    </p:spTree>
    <p:extLst>
      <p:ext uri="{BB962C8B-B14F-4D97-AF65-F5344CB8AC3E}">
        <p14:creationId xmlns:p14="http://schemas.microsoft.com/office/powerpoint/2010/main" val="64670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CFCDD-C587-49C5-BE80-3C9214B9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1777"/>
          </a:xfrm>
        </p:spPr>
        <p:txBody>
          <a:bodyPr/>
          <a:lstStyle/>
          <a:p>
            <a:r>
              <a:rPr lang="ru-RU" dirty="0"/>
              <a:t>Уровень протокола маршрутизации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E67A7-EDE2-40A2-B0B8-EEB299A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700464"/>
            <a:ext cx="11689237" cy="44796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Сетевые протоколы активно используют в своей работе таблицу маршрутизации, но ни ее построением, ни поддержанием они не занимаются.</a:t>
            </a:r>
          </a:p>
          <a:p>
            <a:pPr marL="0" indent="0" algn="just">
              <a:buNone/>
            </a:pPr>
            <a:r>
              <a:rPr lang="ru-RU" sz="2400" dirty="0"/>
              <a:t>Эти функции выполняют протоколы маршрутизации, с помощью которых маршрутизаторы обмениваются информацией о топологии, загрузке и другой информации о сети, а затем анализируют полученные сведения, определяя наилучшие по тем или иным критериям маршруты.</a:t>
            </a:r>
          </a:p>
          <a:p>
            <a:pPr marL="0" indent="0" algn="just">
              <a:buNone/>
            </a:pPr>
            <a:r>
              <a:rPr lang="ru-RU" sz="2400" dirty="0"/>
              <a:t>Результаты анализа и составляют содержимое таблиц маршрутизации.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1767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5295</Words>
  <Application>Microsoft Office PowerPoint</Application>
  <PresentationFormat>Широкоэкранный</PresentationFormat>
  <Paragraphs>745</Paragraphs>
  <Slides>61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Тема Office</vt:lpstr>
      <vt:lpstr>Динамические протоколы маршрутизации</vt:lpstr>
      <vt:lpstr>Презентация PowerPoint</vt:lpstr>
      <vt:lpstr>Функциональная модель маршрутизатора</vt:lpstr>
      <vt:lpstr>Функциональная модель маршрутизатора</vt:lpstr>
      <vt:lpstr>Уровень интерфейсов</vt:lpstr>
      <vt:lpstr>Уровень интерфейсов</vt:lpstr>
      <vt:lpstr>Уровень сетевого протокола</vt:lpstr>
      <vt:lpstr>Уровень сетевого протокола</vt:lpstr>
      <vt:lpstr>Уровень протокола маршрутизации</vt:lpstr>
      <vt:lpstr>Классификация маршрутизаторов по областям применения</vt:lpstr>
      <vt:lpstr>Алгоритмы маршрутизации</vt:lpstr>
      <vt:lpstr>Алгоритм простой маршрутизации</vt:lpstr>
      <vt:lpstr>Алгоритм статической маршрутизации</vt:lpstr>
      <vt:lpstr>Презентация PowerPoint</vt:lpstr>
      <vt:lpstr>Алгоритмы адаптивной маршрутизации</vt:lpstr>
      <vt:lpstr>Дистанционно-векторные алгоритмы (DVA)</vt:lpstr>
      <vt:lpstr>Алгоритм состояния связей – LSA</vt:lpstr>
      <vt:lpstr>Динамическая маршрутизация</vt:lpstr>
      <vt:lpstr>Маршрутизация в сети Интернет</vt:lpstr>
      <vt:lpstr>Архитектура маршрутизации Интернет</vt:lpstr>
      <vt:lpstr>Протокол маршрутной информации RIP</vt:lpstr>
      <vt:lpstr>Краткая характеристика и ограничения протокола RIP</vt:lpstr>
      <vt:lpstr>Таблица маршрутизации RIP</vt:lpstr>
      <vt:lpstr>Запрос и ответ</vt:lpstr>
      <vt:lpstr>Презентация PowerPoint</vt:lpstr>
      <vt:lpstr>Алгоритм обновления RIP-таблицы</vt:lpstr>
      <vt:lpstr>Таймеры RIP и тайм-ауты</vt:lpstr>
      <vt:lpstr>Процесс построения таблиц маршрутизации</vt:lpstr>
      <vt:lpstr>Этап 1 – создание минимальной таблицы</vt:lpstr>
      <vt:lpstr>Создание минимальной таблицы</vt:lpstr>
      <vt:lpstr>Этап 2 – рассылка минимальной таблицы соседям 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3 – получение RIP-сообщений и обработка полученной информации</vt:lpstr>
      <vt:lpstr>Этап 4 – рассылка новой таблицы соседям</vt:lpstr>
      <vt:lpstr>Этап 5 – Получение RIP-сообщений от соседей и обработка полученной информации</vt:lpstr>
      <vt:lpstr>О времени сходимости</vt:lpstr>
      <vt:lpstr>Основные характеристики протокола маршрутизации OSPF</vt:lpstr>
      <vt:lpstr>Презентация PowerPoint</vt:lpstr>
      <vt:lpstr>Сравнение OSPF и RIP</vt:lpstr>
      <vt:lpstr>Особенности протокола OSPF</vt:lpstr>
      <vt:lpstr>Отличия протокола OSPF</vt:lpstr>
      <vt:lpstr>Протокол пограничной маршрутизации BGP</vt:lpstr>
      <vt:lpstr>Презентация PowerPoint</vt:lpstr>
      <vt:lpstr>Презентация PowerPoint</vt:lpstr>
      <vt:lpstr>Почему внутри AS и между ними применяются разные протоколы маршрутизации?</vt:lpstr>
      <vt:lpstr>Почему внутри AS и между ними применяются разные протоколы маршрутизации?</vt:lpstr>
      <vt:lpstr>Почему внутри AS и между ними применяются разные протоколы маршрутизации?</vt:lpstr>
      <vt:lpstr>Протокол BGP</vt:lpstr>
      <vt:lpstr>Протокол BGP</vt:lpstr>
      <vt:lpstr>Презентация PowerPoint</vt:lpstr>
      <vt:lpstr>Внутренний BGP</vt:lpstr>
      <vt:lpstr>Презентация PowerPoint</vt:lpstr>
      <vt:lpstr>Презентация PowerPoint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Аппаратное и программное обеспечение сетей и защита информации</dc:title>
  <dc:creator>Соболь A. M.</dc:creator>
  <cp:lastModifiedBy>Admin</cp:lastModifiedBy>
  <cp:revision>120</cp:revision>
  <dcterms:created xsi:type="dcterms:W3CDTF">2021-01-23T08:32:29Z</dcterms:created>
  <dcterms:modified xsi:type="dcterms:W3CDTF">2022-04-11T07:37:14Z</dcterms:modified>
</cp:coreProperties>
</file>