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sldIdLst>
    <p:sldId id="256" r:id="rId2"/>
    <p:sldId id="279" r:id="rId3"/>
    <p:sldId id="278" r:id="rId4"/>
    <p:sldId id="280" r:id="rId5"/>
    <p:sldId id="281" r:id="rId6"/>
    <p:sldId id="282" r:id="rId7"/>
    <p:sldId id="283" r:id="rId8"/>
    <p:sldId id="299" r:id="rId9"/>
    <p:sldId id="300" r:id="rId10"/>
    <p:sldId id="284" r:id="rId11"/>
    <p:sldId id="301" r:id="rId12"/>
    <p:sldId id="302" r:id="rId13"/>
    <p:sldId id="305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боль A. M." initials="А. М." lastIdx="1" clrIdx="0">
    <p:extLst>
      <p:ext uri="{19B8F6BF-5375-455C-9EA6-DF929625EA0E}">
        <p15:presenceInfo xmlns:p15="http://schemas.microsoft.com/office/powerpoint/2012/main" userId="Соболь A. M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87980" autoAdjust="0"/>
  </p:normalViewPr>
  <p:slideViewPr>
    <p:cSldViewPr snapToGrid="0">
      <p:cViewPr varScale="1">
        <p:scale>
          <a:sx n="102" d="100"/>
          <a:sy n="102" d="100"/>
        </p:scale>
        <p:origin x="1230" y="102"/>
      </p:cViewPr>
      <p:guideLst/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EDFA1-7591-4A56-BDC2-C7728857E2DA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070D-6D65-4C07-A51A-F5E5C4B09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9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690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27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6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76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7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0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4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069EE3-F2CA-4326-988D-132825F31538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5A4EBF-D7B4-4A48-ABFB-E3D9077D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AD583-9452-4A9F-A572-66AF1685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531" y="2682240"/>
            <a:ext cx="9752117" cy="1147902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ru-RU" dirty="0"/>
              <a:t>Транспортный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5070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621AC-4260-46A1-B772-A588237D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5211"/>
          </a:xfrm>
        </p:spPr>
        <p:txBody>
          <a:bodyPr/>
          <a:lstStyle/>
          <a:p>
            <a:r>
              <a:rPr lang="ru-RU" dirty="0"/>
              <a:t>Проблематика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EA9E6-C5F0-4C94-B627-E795530B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28" y="1453243"/>
            <a:ext cx="10574383" cy="5038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ПК отправителя:</a:t>
            </a:r>
          </a:p>
          <a:p>
            <a:pPr lvl="1" algn="just"/>
            <a:r>
              <a:rPr lang="ru-RU" sz="2400" dirty="0"/>
              <a:t>Каждый компьютер может выполнять несколько процессов, более того</a:t>
            </a:r>
          </a:p>
          <a:p>
            <a:pPr lvl="1" algn="just"/>
            <a:r>
              <a:rPr lang="ru-RU" sz="2400" dirty="0"/>
              <a:t>даже отдельный процесс может иметь несколько точек входа, выступающих в качестве адресов назначения для пакетов данных.</a:t>
            </a:r>
          </a:p>
          <a:p>
            <a:pPr lvl="1" algn="just"/>
            <a:r>
              <a:rPr lang="ru-RU" sz="2400" dirty="0"/>
              <a:t>С другой стороны, пакеты, которые отправляют в сеть имеют разные приложения, работающие на одном конечном узле, обрабатываются общим для них протоколом </a:t>
            </a:r>
            <a:r>
              <a:rPr lang="en-US" sz="2400" dirty="0"/>
              <a:t>IP.</a:t>
            </a:r>
          </a:p>
          <a:p>
            <a:pPr marL="0" indent="0" algn="just">
              <a:buNone/>
            </a:pPr>
            <a:r>
              <a:rPr lang="ru-RU" sz="2800" dirty="0"/>
              <a:t>ПК получателя:</a:t>
            </a:r>
          </a:p>
          <a:p>
            <a:pPr lvl="1" algn="just"/>
            <a:r>
              <a:rPr lang="ru-RU" sz="2400" dirty="0"/>
              <a:t>Доставка данных на компьютер получателя – это ещё не конец пути, необходимо данные перенаправить конкретному процессу получателю.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424135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AD0AFB-2652-4E7D-B7FB-8C1A8859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758" y="440872"/>
            <a:ext cx="10690642" cy="58456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Протоколы </a:t>
            </a:r>
            <a:r>
              <a:rPr lang="en-US" sz="2400" dirty="0"/>
              <a:t>TCP </a:t>
            </a:r>
            <a:r>
              <a:rPr lang="ru-RU" sz="2400" dirty="0"/>
              <a:t>и </a:t>
            </a:r>
            <a:r>
              <a:rPr lang="en-US" sz="2400" dirty="0"/>
              <a:t>UDP </a:t>
            </a:r>
            <a:r>
              <a:rPr lang="ru-RU" sz="2400" dirty="0"/>
              <a:t>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</a:t>
            </a:r>
          </a:p>
          <a:p>
            <a:pPr marL="0" indent="0" algn="just">
              <a:buNone/>
            </a:pPr>
            <a:r>
              <a:rPr lang="ru-RU" sz="2400" dirty="0"/>
              <a:t>Такие системные очереди называются </a:t>
            </a:r>
            <a:r>
              <a:rPr lang="ru-RU" sz="2400" b="1" dirty="0"/>
              <a:t>портами</a:t>
            </a:r>
            <a:r>
              <a:rPr lang="ru-RU" sz="2400" dirty="0"/>
              <a:t>, причем входная и выходная очередь одного приложения рассматриваются как один порт. Для идентификации портов им присваиваются номера.</a:t>
            </a:r>
          </a:p>
          <a:p>
            <a:pPr marL="0" indent="0" algn="just">
              <a:buNone/>
            </a:pPr>
            <a:r>
              <a:rPr lang="ru-RU" sz="2400" dirty="0"/>
              <a:t>Таким образом, пакеты, поступающие на транспортный уровень, организуются операционной системой в виде множество очередей с точками входа различных прикладных процессов.</a:t>
            </a:r>
          </a:p>
          <a:p>
            <a:pPr marL="0" indent="0" algn="just">
              <a:buNone/>
            </a:pPr>
            <a:r>
              <a:rPr lang="ru-RU" sz="2400" dirty="0"/>
              <a:t>Для однозначной идентификации портов им присваиваются номера. Номера портов используются для адресации приложений.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94928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1C2C70-A921-41F4-8329-26DB67FE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14" y="522514"/>
            <a:ext cx="10364071" cy="6090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Если процессы представляют собой популярные системные службы, такие как </a:t>
            </a:r>
            <a:r>
              <a:rPr lang="en-US" sz="2400" dirty="0"/>
              <a:t>FTP, telnet, HTTP, TFTP, DNS </a:t>
            </a:r>
            <a:r>
              <a:rPr lang="ru-RU" sz="2400" dirty="0"/>
              <a:t>и т. п.. то за ними закрепляются стандартные назначенные номера. Эти номера закрепляются и публикуются в стандартах Интернета.</a:t>
            </a:r>
          </a:p>
          <a:p>
            <a:pPr marL="0" indent="0" algn="just">
              <a:buNone/>
            </a:pPr>
            <a:r>
              <a:rPr lang="ru-RU" sz="2400" dirty="0"/>
              <a:t>Назначение номера из диапазона от 0 до 1023 являются уникальными в пределах Интернета и закрепляются за приложение централизованно.</a:t>
            </a:r>
          </a:p>
          <a:p>
            <a:pPr marL="0" indent="0" algn="just">
              <a:buNone/>
            </a:pPr>
            <a:r>
              <a:rPr lang="ru-RU" sz="2400" dirty="0"/>
              <a:t>Процедура приема данных протоколами </a:t>
            </a:r>
            <a:r>
              <a:rPr lang="en-US" sz="2400" dirty="0"/>
              <a:t>TCP </a:t>
            </a:r>
            <a:r>
              <a:rPr lang="ru-RU" sz="2400" dirty="0"/>
              <a:t>и </a:t>
            </a:r>
            <a:r>
              <a:rPr lang="en-US" sz="2400" dirty="0"/>
              <a:t>UDP</a:t>
            </a:r>
            <a:r>
              <a:rPr lang="ru-RU" sz="2400" dirty="0"/>
              <a:t>, поступающих от нескольких различных прикладных служб, называется </a:t>
            </a:r>
            <a:r>
              <a:rPr lang="ru-RU" sz="2400" b="1" dirty="0"/>
              <a:t>мультиплексированием.</a:t>
            </a:r>
          </a:p>
          <a:p>
            <a:pPr marL="0" indent="0" algn="just">
              <a:buNone/>
            </a:pPr>
            <a:r>
              <a:rPr lang="ru-RU" sz="2400" dirty="0"/>
              <a:t>Обратная процедура – распределение протоколами </a:t>
            </a:r>
            <a:r>
              <a:rPr lang="en-US" sz="2400" dirty="0"/>
              <a:t>TCP </a:t>
            </a:r>
            <a:r>
              <a:rPr lang="ru-RU" sz="2400" dirty="0"/>
              <a:t>и </a:t>
            </a:r>
            <a:r>
              <a:rPr lang="en-US" sz="2400" dirty="0"/>
              <a:t>UDP </a:t>
            </a:r>
            <a:r>
              <a:rPr lang="ru-RU" sz="2400" dirty="0"/>
              <a:t>поступающих от сетевого уровня пакетов между набором высокоуровневых служб – называется </a:t>
            </a:r>
            <a:r>
              <a:rPr lang="ru-RU" sz="2400" b="1" dirty="0"/>
              <a:t>демультиплексированием.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155801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191D3-87F1-4EA1-85A0-D521FFCD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7E375-030A-40A7-81D3-046DD97E8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50B613-8BC0-4F3E-B898-2C39FAF4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18" y="784274"/>
            <a:ext cx="8595360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1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0A39-8E9B-4911-885A-78432AE7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18" y="142059"/>
            <a:ext cx="9692640" cy="760911"/>
          </a:xfrm>
        </p:spPr>
        <p:txBody>
          <a:bodyPr/>
          <a:lstStyle/>
          <a:p>
            <a:r>
              <a:rPr lang="ru-RU" dirty="0"/>
              <a:t>Протоколы транспортного уровня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1120B-451D-4E41-A15B-58F52704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87" y="1420586"/>
            <a:ext cx="6151300" cy="50716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К транспортному уровню относятся:</a:t>
            </a:r>
          </a:p>
          <a:p>
            <a:pPr marL="0" indent="0" algn="just">
              <a:buNone/>
            </a:pPr>
            <a:r>
              <a:rPr lang="ru-RU" sz="2400" dirty="0"/>
              <a:t>1. Протокол </a:t>
            </a:r>
            <a:r>
              <a:rPr lang="en-US" sz="2400" dirty="0"/>
              <a:t>TCP (Transmission Control Protocol) </a:t>
            </a:r>
            <a:r>
              <a:rPr lang="ru-RU" sz="2400" dirty="0"/>
              <a:t>потоковый транспортный сервис с надежной доставкой. (Протокол управления передачей)</a:t>
            </a:r>
          </a:p>
          <a:p>
            <a:pPr marL="0" indent="0" algn="just">
              <a:buNone/>
            </a:pPr>
            <a:r>
              <a:rPr lang="ru-RU" sz="2400" dirty="0"/>
              <a:t>2. Протокол </a:t>
            </a:r>
            <a:r>
              <a:rPr lang="en-US" sz="2400" dirty="0"/>
              <a:t>UDP (User Datagram Protocol) </a:t>
            </a:r>
            <a:r>
              <a:rPr lang="ru-RU" sz="2400" dirty="0"/>
              <a:t>сервис негарантированной доставки единичных сообщений. (Протокол пользовательских дейтаграмм)</a:t>
            </a:r>
            <a:endParaRPr lang="ru-BY" sz="2400" dirty="0"/>
          </a:p>
        </p:txBody>
      </p:sp>
      <p:pic>
        <p:nvPicPr>
          <p:cNvPr id="3074" name="Picture 2" descr="TCP vs. UDP : ProgrammerHumor">
            <a:extLst>
              <a:ext uri="{FF2B5EF4-FFF2-40B4-BE49-F238E27FC236}">
                <a16:creationId xmlns:a16="http://schemas.microsoft.com/office/drawing/2014/main" id="{F631839D-AEFD-432B-B9C4-F9C56FDBB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87" y="902970"/>
            <a:ext cx="5389468" cy="30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Дурак по сети на Python: часть 2 – обнаружение - tirinox.ru">
            <a:extLst>
              <a:ext uri="{FF2B5EF4-FFF2-40B4-BE49-F238E27FC236}">
                <a16:creationId xmlns:a16="http://schemas.microsoft.com/office/drawing/2014/main" id="{80D792B4-74AE-438E-905D-A870CFE1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54" y="3519155"/>
            <a:ext cx="3554346" cy="33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2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3D1DD-7797-4053-BDE3-7F728195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4197"/>
          </a:xfrm>
        </p:spPr>
        <p:txBody>
          <a:bodyPr/>
          <a:lstStyle/>
          <a:p>
            <a:r>
              <a:rPr lang="ru-RU" dirty="0"/>
              <a:t>Сокеты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AB669-80C4-40F5-BC6D-5CCB2505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1289957"/>
            <a:ext cx="5141105" cy="52022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Стандартные назначения номеров портов уникально идентифицируют тип приложения (</a:t>
            </a:r>
            <a:r>
              <a:rPr lang="en-US" sz="2400" dirty="0"/>
              <a:t>FTP, DNS, HTTP</a:t>
            </a:r>
            <a:r>
              <a:rPr lang="ru-RU" sz="2400" dirty="0"/>
              <a:t>)</a:t>
            </a:r>
            <a:r>
              <a:rPr lang="en-US" sz="2400" dirty="0"/>
              <a:t>, </a:t>
            </a:r>
            <a:r>
              <a:rPr lang="ru-RU" sz="2400" dirty="0"/>
              <a:t>однако они не могут использоваться для однозначной идентификации прикладных процессов, связанными с каждым из этих типов приложений.</a:t>
            </a:r>
          </a:p>
          <a:p>
            <a:pPr marL="0" indent="0" algn="just">
              <a:buNone/>
            </a:pPr>
            <a:r>
              <a:rPr lang="ru-RU" sz="2400" dirty="0"/>
              <a:t>Пусть например, на одном хосте запущены две копии </a:t>
            </a:r>
            <a:r>
              <a:rPr lang="en-US" sz="2400" dirty="0"/>
              <a:t>DNS-</a:t>
            </a:r>
            <a:r>
              <a:rPr lang="ru-RU" sz="2400" dirty="0"/>
              <a:t>сервера</a:t>
            </a:r>
            <a:endParaRPr lang="ru-BY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BD383-6C59-4788-9E52-7347E1013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75" y="1088136"/>
            <a:ext cx="6855307" cy="421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68B5E9-DAF8-4E87-9924-C21775CF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01" y="365760"/>
            <a:ext cx="4446187" cy="6263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Чтобы снять неоднозначность в идентификации приложений, разные копии приложений связываются с разными </a:t>
            </a:r>
            <a:r>
              <a:rPr lang="en-US" sz="2400" dirty="0"/>
              <a:t>IP-</a:t>
            </a:r>
            <a:r>
              <a:rPr lang="ru-RU" sz="2400" dirty="0"/>
              <a:t>адресами. </a:t>
            </a:r>
          </a:p>
          <a:p>
            <a:pPr marL="0" indent="0" algn="just">
              <a:buNone/>
            </a:pPr>
            <a:r>
              <a:rPr lang="ru-RU" sz="2400" dirty="0"/>
              <a:t>Для этого сетевой интерфейс компьютера, на котором выполняется несколько копий приложений, должен иметь соответствующее число </a:t>
            </a:r>
            <a:r>
              <a:rPr lang="en-US" sz="2400" dirty="0"/>
              <a:t>IP-</a:t>
            </a:r>
            <a:r>
              <a:rPr lang="ru-RU" sz="2400" dirty="0"/>
              <a:t>адресов.</a:t>
            </a:r>
            <a:endParaRPr lang="ru-BY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6DA091-57E7-4927-A9E4-588DBAD7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21" y="1129283"/>
            <a:ext cx="7474079" cy="45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9C958F-33C1-4A8C-84E9-151F4D15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44" y="489857"/>
            <a:ext cx="10641656" cy="5959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Сокет – </a:t>
            </a:r>
            <a:r>
              <a:rPr lang="ru-RU" sz="2400" dirty="0"/>
              <a:t>набор идентифицирующих параметров, которые однозначно определяет прикладной процесс в сети. Сокет имеет номер (адрес).</a:t>
            </a:r>
          </a:p>
          <a:p>
            <a:pPr marL="0" indent="0" algn="just">
              <a:buNone/>
            </a:pPr>
            <a:r>
              <a:rPr lang="ru-RU" sz="2400" b="1" dirty="0"/>
              <a:t>Сокет = </a:t>
            </a:r>
            <a:r>
              <a:rPr lang="en-US" sz="2400" b="1" dirty="0"/>
              <a:t>{IP-</a:t>
            </a:r>
            <a:r>
              <a:rPr lang="ru-RU" sz="2400" b="1" dirty="0"/>
              <a:t>адрес хоста, номер порта</a:t>
            </a:r>
            <a:r>
              <a:rPr lang="en-US" sz="2400" b="1" dirty="0"/>
              <a:t>}</a:t>
            </a:r>
            <a:endParaRPr lang="ru-RU" sz="2400" b="1" dirty="0"/>
          </a:p>
          <a:p>
            <a:pPr marL="0" indent="0" algn="just">
              <a:buNone/>
            </a:pPr>
            <a:r>
              <a:rPr lang="ru-RU" sz="2400" dirty="0"/>
              <a:t>Номер порта является локальным по отношению к хосту. Назначение номеров портов прикладным процессам осуществляется:</a:t>
            </a:r>
          </a:p>
          <a:p>
            <a:pPr lvl="1" algn="just"/>
            <a:r>
              <a:rPr lang="ru-RU" sz="2000" dirty="0"/>
              <a:t>Централизованно, если процессы предоставляют общедоступные службы Интернета. Централизованным присвоением номеров портов службам занимается организация </a:t>
            </a:r>
            <a:r>
              <a:rPr lang="en-US" sz="2000" dirty="0"/>
              <a:t>IANA.</a:t>
            </a:r>
          </a:p>
          <a:p>
            <a:pPr lvl="1" algn="just"/>
            <a:r>
              <a:rPr lang="ru-RU" sz="2000" dirty="0"/>
              <a:t>Локально, когда разработчик приложения связывает с портом произвольно выбранный числовой идентификатор.</a:t>
            </a:r>
          </a:p>
          <a:p>
            <a:pPr marL="0" indent="0" algn="just">
              <a:buNone/>
            </a:pPr>
            <a:r>
              <a:rPr lang="ru-RU" sz="2400" dirty="0"/>
              <a:t>Прикладной процесс однозначно определяется в пределах сети и в пределах отдельного компьютера парой (</a:t>
            </a:r>
            <a:r>
              <a:rPr lang="en-US" sz="2400" dirty="0"/>
              <a:t>IP-</a:t>
            </a:r>
            <a:r>
              <a:rPr lang="ru-RU" sz="2400" dirty="0"/>
              <a:t>адрес, номер порта), называемой сокетом.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908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8656F3-D87A-47B9-A25A-B42C4B52C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01" y="424543"/>
            <a:ext cx="10478369" cy="6302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Номера портов разделены на три диапазона:</a:t>
            </a:r>
          </a:p>
          <a:p>
            <a:pPr lvl="1" algn="just"/>
            <a:r>
              <a:rPr lang="ru-RU" sz="2000" dirty="0"/>
              <a:t>стандартные;</a:t>
            </a:r>
          </a:p>
          <a:p>
            <a:pPr lvl="1" algn="just"/>
            <a:r>
              <a:rPr lang="ru-RU" sz="2000" dirty="0"/>
              <a:t>зарегистрированные;</a:t>
            </a:r>
          </a:p>
          <a:p>
            <a:pPr lvl="1" algn="just"/>
            <a:r>
              <a:rPr lang="ru-RU" sz="2000" dirty="0"/>
              <a:t>динамические или частные.</a:t>
            </a:r>
          </a:p>
          <a:p>
            <a:pPr marL="0" indent="0" algn="just">
              <a:buNone/>
            </a:pPr>
            <a:r>
              <a:rPr lang="ru-RU" sz="2400" b="1" dirty="0"/>
              <a:t>Стандартные порты или назначенные </a:t>
            </a:r>
            <a:r>
              <a:rPr lang="en-US" sz="2400" b="1" dirty="0"/>
              <a:t>–  </a:t>
            </a:r>
            <a:r>
              <a:rPr lang="ru-RU" sz="2400" dirty="0"/>
              <a:t>это порты от 0 до 1023.</a:t>
            </a:r>
          </a:p>
          <a:p>
            <a:pPr marL="0" indent="0" algn="just">
              <a:buNone/>
            </a:pPr>
            <a:r>
              <a:rPr lang="ru-RU" sz="2400" b="1" dirty="0"/>
              <a:t>Зарегистрированные порты – </a:t>
            </a:r>
            <a:r>
              <a:rPr lang="ru-RU" sz="2400" dirty="0"/>
              <a:t>это порты в диапазоне от 1024 до 49151.</a:t>
            </a:r>
          </a:p>
          <a:p>
            <a:pPr marL="0" indent="0" algn="just">
              <a:buNone/>
            </a:pPr>
            <a:r>
              <a:rPr lang="ru-RU" sz="2400" b="1" dirty="0"/>
              <a:t>Динамические или частные порты – </a:t>
            </a:r>
            <a:r>
              <a:rPr lang="ru-RU" sz="2400" dirty="0"/>
              <a:t>это порты в диапазоне от 49152 до 65535. Выделяет их операционная система.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49928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C2DC9-3A57-4C05-ADBD-0DC9E797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73183"/>
          </a:xfrm>
        </p:spPr>
        <p:txBody>
          <a:bodyPr/>
          <a:lstStyle/>
          <a:p>
            <a:r>
              <a:rPr lang="ru-RU" dirty="0"/>
              <a:t>Транспортный протокол </a:t>
            </a:r>
            <a:r>
              <a:rPr lang="en-US" dirty="0"/>
              <a:t>UDP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37E53-00AC-4A92-B7D7-ACBEF14F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9" y="1567543"/>
            <a:ext cx="10891157" cy="47026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Протокол </a:t>
            </a:r>
            <a:r>
              <a:rPr lang="en-US" sz="2000" dirty="0"/>
              <a:t>UDP </a:t>
            </a:r>
            <a:r>
              <a:rPr lang="ru-RU" sz="2000" dirty="0"/>
              <a:t>является диаграммным протоколом, реализующим ненадежный сервис по возможности, который не гарантирует доставки сообщения адресату.</a:t>
            </a:r>
          </a:p>
          <a:p>
            <a:pPr marL="0" indent="0" algn="just">
              <a:buNone/>
            </a:pPr>
            <a:r>
              <a:rPr lang="ru-RU" sz="2000" dirty="0"/>
              <a:t>Реализует взаимодействие в режиме без установления логического (виртуального) соединения.</a:t>
            </a:r>
          </a:p>
          <a:p>
            <a:pPr marL="0" indent="0" algn="just">
              <a:buNone/>
            </a:pPr>
            <a:r>
              <a:rPr lang="ru-RU" sz="2000" dirty="0"/>
              <a:t>Организует поблочный (</a:t>
            </a:r>
            <a:r>
              <a:rPr lang="ru-RU" sz="2000" dirty="0" err="1"/>
              <a:t>дейтаграммный</a:t>
            </a:r>
            <a:r>
              <a:rPr lang="ru-RU" sz="2000" dirty="0"/>
              <a:t>, пакетный) тип передачи данных.</a:t>
            </a:r>
          </a:p>
          <a:p>
            <a:pPr marL="0" indent="0" algn="just">
              <a:buNone/>
            </a:pPr>
            <a:r>
              <a:rPr lang="ru-RU" sz="2000" dirty="0"/>
              <a:t>Для идентификации партнеров по взаимодействию на транспортном уровне использует 16-битовые «номер портов»; сокеты.</a:t>
            </a:r>
          </a:p>
          <a:p>
            <a:pPr marL="0" indent="0" algn="just">
              <a:buNone/>
            </a:pPr>
            <a:r>
              <a:rPr lang="ru-RU" sz="2000" dirty="0"/>
              <a:t>Не гарантирует надежной передачи данных (возможно как потеря, так и дублирование).</a:t>
            </a:r>
          </a:p>
          <a:p>
            <a:pPr marL="0" indent="0" algn="just">
              <a:buNone/>
            </a:pPr>
            <a:r>
              <a:rPr lang="ru-RU" sz="2000" dirty="0"/>
              <a:t>Не имеет средств уведомления источника </a:t>
            </a:r>
            <a:r>
              <a:rPr lang="en-US" sz="2000" dirty="0"/>
              <a:t>UDP-</a:t>
            </a:r>
            <a:r>
              <a:rPr lang="ru-RU" sz="2000" dirty="0"/>
              <a:t>пакета о правильности/ошибочности в его приеме адресатом.</a:t>
            </a:r>
          </a:p>
          <a:p>
            <a:pPr marL="0" indent="0" algn="just">
              <a:buNone/>
            </a:pPr>
            <a:r>
              <a:rPr lang="ru-RU" sz="2000" dirty="0"/>
              <a:t>Не обеспечивает правильный порядок доставки </a:t>
            </a:r>
            <a:r>
              <a:rPr lang="en-US" sz="2000" dirty="0"/>
              <a:t>UDP-</a:t>
            </a:r>
            <a:r>
              <a:rPr lang="ru-RU" sz="2000" dirty="0"/>
              <a:t>пакетов от источника к приемнику.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32964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25CF7-5C1A-4A12-B072-7C93416D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Справка по терминологии в стеке </a:t>
            </a:r>
            <a:r>
              <a:rPr lang="en-US" dirty="0"/>
              <a:t>TCP/IP</a:t>
            </a:r>
            <a:endParaRPr lang="ru-BY" dirty="0"/>
          </a:p>
        </p:txBody>
      </p:sp>
      <p:pic>
        <p:nvPicPr>
          <p:cNvPr id="4" name="Picture 2" descr="Картинки по запросу &quot;tcp/ip&quot;">
            <a:extLst>
              <a:ext uri="{FF2B5EF4-FFF2-40B4-BE49-F238E27FC236}">
                <a16:creationId xmlns:a16="http://schemas.microsoft.com/office/drawing/2014/main" id="{4DF5CB99-7D1D-40C3-AD6C-206CBF9AF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3576" r="3402" b="3218"/>
          <a:stretch/>
        </p:blipFill>
        <p:spPr bwMode="auto">
          <a:xfrm>
            <a:off x="590494" y="1569902"/>
            <a:ext cx="5042210" cy="528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Картинки по запросу &quot;модель osi&quot;">
            <a:extLst>
              <a:ext uri="{FF2B5EF4-FFF2-40B4-BE49-F238E27FC236}">
                <a16:creationId xmlns:a16="http://schemas.microsoft.com/office/drawing/2014/main" id="{7D7035B6-3625-4352-9E6E-1CDF1BDC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4" y="1039540"/>
            <a:ext cx="5545814" cy="467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43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891AF-D0C3-43C9-BD3A-F7004B2E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64" y="304643"/>
            <a:ext cx="9692640" cy="875981"/>
          </a:xfrm>
        </p:spPr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UDP-</a:t>
            </a:r>
            <a:r>
              <a:rPr lang="ru-RU" dirty="0"/>
              <a:t>дейтаграммы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2BF5A-CA53-4609-867D-43F1D548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87" y="1291498"/>
            <a:ext cx="10755956" cy="435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/>
              <a:t>При работе на хосте-отправителя данные о приложений поступают протоколу </a:t>
            </a:r>
            <a:r>
              <a:rPr lang="en-US" sz="2200" dirty="0"/>
              <a:t>UDP </a:t>
            </a:r>
            <a:r>
              <a:rPr lang="ru-RU" sz="2200" dirty="0"/>
              <a:t>через порт в виде сообщений. Протокол </a:t>
            </a:r>
            <a:r>
              <a:rPr lang="en-US" sz="2200" dirty="0"/>
              <a:t>UDP </a:t>
            </a:r>
            <a:r>
              <a:rPr lang="ru-RU" sz="2200" dirty="0"/>
              <a:t>добавляет к каждому отдельному сообщению свой 8-байтный заголовок, формируя из этих сообщений собственные протокольные единицы (дейтаграммы), и передает их нижнему протоколу </a:t>
            </a:r>
            <a:r>
              <a:rPr lang="en-US" sz="2200" dirty="0"/>
              <a:t>IP.</a:t>
            </a:r>
          </a:p>
          <a:p>
            <a:pPr marL="0" indent="0" algn="just">
              <a:buNone/>
            </a:pPr>
            <a:r>
              <a:rPr lang="ru-RU" sz="2200" dirty="0"/>
              <a:t>Длина дейтаграммы – длина в байтах данной дейтаграммы, включая как заголовок, так и данные. Минимальное значение поля длины равно 8.</a:t>
            </a:r>
          </a:p>
          <a:p>
            <a:pPr marL="0" indent="0" algn="just">
              <a:buNone/>
            </a:pPr>
            <a:r>
              <a:rPr lang="ru-RU" sz="2200" dirty="0"/>
              <a:t>Контрольная сумма охватывает заголовок, данные и </a:t>
            </a:r>
            <a:r>
              <a:rPr lang="ru-RU" sz="2200" dirty="0" err="1"/>
              <a:t>псевдозаголовок</a:t>
            </a:r>
            <a:r>
              <a:rPr lang="ru-RU" sz="2200" dirty="0"/>
              <a:t>, которые предшествуют </a:t>
            </a:r>
            <a:r>
              <a:rPr lang="en-US" sz="2200" dirty="0"/>
              <a:t>UDP </a:t>
            </a:r>
            <a:r>
              <a:rPr lang="ru-RU" sz="2200" dirty="0"/>
              <a:t>заголовку.</a:t>
            </a:r>
            <a:endParaRPr lang="ru-BY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B258FB-728F-4062-A83E-6FC9689A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8" y="4541970"/>
            <a:ext cx="10044079" cy="22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95C3-A33C-4DB0-A6AC-0E1ADCD2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44583"/>
          </a:xfrm>
        </p:spPr>
        <p:txBody>
          <a:bodyPr/>
          <a:lstStyle/>
          <a:p>
            <a:r>
              <a:rPr lang="ru-RU" dirty="0" err="1"/>
              <a:t>Псевдозаголовок</a:t>
            </a:r>
            <a:r>
              <a:rPr lang="ru-RU" dirty="0"/>
              <a:t> </a:t>
            </a:r>
            <a:r>
              <a:rPr lang="en-US" dirty="0"/>
              <a:t>UDP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66B94C-73D8-4B71-AC41-C23A6A3C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57" y="1363435"/>
            <a:ext cx="10494699" cy="4131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Добавляется к </a:t>
            </a:r>
            <a:r>
              <a:rPr lang="en-US" sz="2400" dirty="0"/>
              <a:t>UDP-</a:t>
            </a:r>
            <a:r>
              <a:rPr lang="ru-RU" sz="2400" dirty="0"/>
              <a:t>пакету перед вычислением контрольной суммы. Нужен для проверки корректности доставки. Получателю не пересылается.</a:t>
            </a:r>
            <a:endParaRPr lang="ru-BY" sz="2400" dirty="0"/>
          </a:p>
        </p:txBody>
      </p:sp>
      <p:pic>
        <p:nvPicPr>
          <p:cNvPr id="4098" name="Picture 2" descr="НОУ ИНТУИТ | Лекция | Транспортный уровень. Пользовательский протокол  дейтаграмм">
            <a:extLst>
              <a:ext uri="{FF2B5EF4-FFF2-40B4-BE49-F238E27FC236}">
                <a16:creationId xmlns:a16="http://schemas.microsoft.com/office/drawing/2014/main" id="{FBD7915D-1111-4804-8F98-E9B2FD60D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23" y="2426834"/>
            <a:ext cx="6726691" cy="423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9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BF3D3-2C07-406D-9CF3-9F921771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8EFB-9DE0-4EAC-83C7-15F1BE06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5D334A-4FBF-4DC6-AD07-0E8386DE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73" y="317428"/>
            <a:ext cx="7825359" cy="6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3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28589-1FE1-4194-AB0C-848DDF1F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258" y="2724346"/>
            <a:ext cx="5987340" cy="8484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dirty="0"/>
              <a:t>Вопросы?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7718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F5AAE3-CB3F-42FE-BFF9-8252DA0E2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16" y="169683"/>
            <a:ext cx="7176970" cy="64270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Транспортный уровень сетевых моделей образует основную границу между поставщиком сетевых услуг и пользователем транспортных услуг.</a:t>
            </a:r>
          </a:p>
          <a:p>
            <a:pPr marL="0" indent="0" algn="just">
              <a:buNone/>
            </a:pPr>
            <a:r>
              <a:rPr lang="ru-RU" sz="2400" dirty="0"/>
              <a:t>Цель транспортного уровня заключается в предоставлении эффективной, надежной и экономической службы объектам, которыми являются прикладные процессы прикладного уровня.</a:t>
            </a:r>
          </a:p>
          <a:p>
            <a:pPr marL="0" indent="0" algn="just">
              <a:buNone/>
            </a:pPr>
            <a:r>
              <a:rPr lang="ru-RU" sz="2400" dirty="0"/>
              <a:t>Для достижения этой цели транспортный уровень пользуется услугами сетевого уровня.</a:t>
            </a:r>
          </a:p>
          <a:p>
            <a:pPr lvl="1" algn="just"/>
            <a:r>
              <a:rPr lang="ru-RU" sz="2200" dirty="0"/>
              <a:t>Сетевой уровень предоставляет услуги транспортному уровню. В его основе могут лежать либо виртуальные каналы, либо дейтаграммы.</a:t>
            </a:r>
          </a:p>
          <a:p>
            <a:pPr lvl="1" algn="just"/>
            <a:r>
              <a:rPr lang="ru-RU" sz="2200" dirty="0"/>
              <a:t>В обоих случаях основная работа сетевого уровня состоит в выборе маршрута пакетов от источника до адресата.</a:t>
            </a:r>
          </a:p>
          <a:p>
            <a:pPr lvl="1" algn="just"/>
            <a:endParaRPr lang="ru-BY" sz="2200" dirty="0"/>
          </a:p>
        </p:txBody>
      </p:sp>
      <p:pic>
        <p:nvPicPr>
          <p:cNvPr id="1026" name="Picture 2" descr="http://infocisco.ru/articles/OSI_and_TCPIP_DOD.png">
            <a:extLst>
              <a:ext uri="{FF2B5EF4-FFF2-40B4-BE49-F238E27FC236}">
                <a16:creationId xmlns:a16="http://schemas.microsoft.com/office/drawing/2014/main" id="{975CDAE6-76F0-4145-8AE0-0A4F6FE2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1058271"/>
            <a:ext cx="46958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9BC85C-7B82-4CFA-9D15-1CD778E5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375558"/>
            <a:ext cx="6227990" cy="6319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На прикладном уровне располагаются программные средства двух видов – приложения и службы.</a:t>
            </a:r>
          </a:p>
          <a:p>
            <a:pPr marL="0" indent="0" algn="just">
              <a:buNone/>
            </a:pPr>
            <a:r>
              <a:rPr lang="ru-RU" sz="2400" dirty="0"/>
              <a:t>Приложения организуют интерфейс между пользователем и сетью.</a:t>
            </a:r>
          </a:p>
          <a:p>
            <a:pPr marL="0" indent="0" algn="just">
              <a:buNone/>
            </a:pPr>
            <a:r>
              <a:rPr lang="ru-RU" sz="2400" dirty="0"/>
              <a:t>Службы готовят данные для дальнейшей передачи по сети.</a:t>
            </a:r>
          </a:p>
          <a:p>
            <a:pPr marL="0" indent="0" algn="just">
              <a:buNone/>
            </a:pPr>
            <a:r>
              <a:rPr lang="ru-RU" sz="2400" dirty="0"/>
              <a:t>Различные протоколы прикладного уровня формируют поток данных, поступающий на нижележащий транспортный уровень.</a:t>
            </a:r>
          </a:p>
        </p:txBody>
      </p:sp>
      <p:pic>
        <p:nvPicPr>
          <p:cNvPr id="2050" name="Picture 2" descr="Сети — Каналы передачи данных">
            <a:extLst>
              <a:ext uri="{FF2B5EF4-FFF2-40B4-BE49-F238E27FC236}">
                <a16:creationId xmlns:a16="http://schemas.microsoft.com/office/drawing/2014/main" id="{ABA1F1EB-8E26-48A2-98E8-7CE17A83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61" y="1828800"/>
            <a:ext cx="5751739" cy="25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6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F6FCFC7-343F-4722-9E49-6A298F73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86" y="457200"/>
            <a:ext cx="10723300" cy="6253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Сервисы транспортного уровня, как и сервисы сетевого, делятся на сервисы с установлением соединения и сервисы без установления соединения.</a:t>
            </a:r>
          </a:p>
          <a:p>
            <a:pPr marL="0" indent="0" algn="just">
              <a:buNone/>
            </a:pPr>
            <a:r>
              <a:rPr lang="ru-RU" sz="2400" dirty="0"/>
              <a:t>Транспортный сервис с установлением соединения во многом похож на аналогичный сетевой сервис.</a:t>
            </a:r>
          </a:p>
          <a:p>
            <a:pPr marL="0" indent="0" algn="just">
              <a:buNone/>
            </a:pPr>
            <a:r>
              <a:rPr lang="ru-RU" sz="2400" dirty="0"/>
              <a:t>Соединение проходит в три этапа:</a:t>
            </a:r>
          </a:p>
          <a:p>
            <a:pPr lvl="1" algn="just"/>
            <a:r>
              <a:rPr lang="ru-RU" sz="2000" dirty="0"/>
              <a:t>Установление соединения</a:t>
            </a:r>
          </a:p>
          <a:p>
            <a:pPr lvl="1" algn="just"/>
            <a:r>
              <a:rPr lang="ru-RU" sz="2000" dirty="0"/>
              <a:t>Передача данных</a:t>
            </a:r>
          </a:p>
          <a:p>
            <a:pPr lvl="1" algn="just"/>
            <a:r>
              <a:rPr lang="ru-RU" sz="2000" dirty="0"/>
              <a:t>Разъединение</a:t>
            </a:r>
          </a:p>
          <a:p>
            <a:pPr marL="0" indent="0" algn="just">
              <a:buNone/>
            </a:pPr>
            <a:r>
              <a:rPr lang="ru-RU" sz="2400" dirty="0"/>
              <a:t>Более того, похожи друг на друга и сервисы без установления соединения разных уровней.</a:t>
            </a:r>
          </a:p>
          <a:p>
            <a:pPr marL="0" indent="0" algn="just">
              <a:buNone/>
            </a:pPr>
            <a:r>
              <a:rPr lang="ru-RU" sz="2400" b="1" dirty="0"/>
              <a:t>Вопрос:</a:t>
            </a:r>
            <a:r>
              <a:rPr lang="ru-RU" sz="2400" dirty="0"/>
              <a:t> если сервис транспортного уровня так схож с сервисом сетевого уровня, то зачем нужны два различных уровня?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36070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136B28-A6DE-4337-9BDF-3D378B41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1" y="587829"/>
            <a:ext cx="10543685" cy="59762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Программное обеспечение транспортного уровня запускается целиком на пользовательских машинах, а сетевой уровень запускается в основном на маршрутизаторах.</a:t>
            </a:r>
          </a:p>
          <a:p>
            <a:pPr marL="0" indent="0" algn="just">
              <a:buNone/>
            </a:pPr>
            <a:r>
              <a:rPr lang="ru-RU" sz="2800" dirty="0"/>
              <a:t>Поэтому у ПО прикладного уровня не контроля над сетевым, поэтому они не смогут решить проблему плохого обслуживания, используя хорошие маршрутизаторы или совершенствуя обработку ошибок канального уровня.</a:t>
            </a:r>
          </a:p>
          <a:p>
            <a:pPr marL="0" indent="0" algn="just">
              <a:buNone/>
            </a:pPr>
            <a:r>
              <a:rPr lang="ru-RU" sz="2800" dirty="0"/>
              <a:t>Единственная возможность заключается в использовании для улучшения качества обслуживания ещё одного уровня, расположенного над сетевым.</a:t>
            </a:r>
          </a:p>
        </p:txBody>
      </p:sp>
    </p:spTree>
    <p:extLst>
      <p:ext uri="{BB962C8B-B14F-4D97-AF65-F5344CB8AC3E}">
        <p14:creationId xmlns:p14="http://schemas.microsoft.com/office/powerpoint/2010/main" val="422580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0EAAB9E-E0BC-4E87-823E-57483861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56" y="424543"/>
            <a:ext cx="10870257" cy="61395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800" dirty="0"/>
              <a:t>Благодаря наличию транспортного уровня прикладные программы могут использовать стандартный набор базовых операций и сохранять работоспособность в самых различных сетях.</a:t>
            </a:r>
            <a:endParaRPr lang="ru-BY" sz="2800" dirty="0"/>
          </a:p>
          <a:p>
            <a:pPr marL="0" indent="0" algn="just">
              <a:buNone/>
            </a:pPr>
            <a:r>
              <a:rPr lang="ru-RU" sz="2800" dirty="0"/>
              <a:t>Им не придется учитывать имеющиеся разнообразие интерфейсов сетей и уровней надежности.</a:t>
            </a:r>
          </a:p>
          <a:p>
            <a:pPr marL="0" indent="0" algn="just">
              <a:buNone/>
            </a:pPr>
            <a:r>
              <a:rPr lang="ru-RU" sz="2800" dirty="0"/>
              <a:t>Если бы все реальные сети работали идеально и у всех сетей был один набор базовых операций, который гарантированно никогда не мог бы быть изменен, то транспортный уровень, вероятно, был бы и не нужен.</a:t>
            </a:r>
          </a:p>
          <a:p>
            <a:pPr marL="0" indent="0" algn="just">
              <a:buNone/>
            </a:pPr>
            <a:r>
              <a:rPr lang="ru-RU" sz="2800" dirty="0"/>
              <a:t>Однако в реальном мире он выполняет ключевую роль изолирования верхних уровней от деталей технологии, устройства и несовершенства сети.</a:t>
            </a:r>
          </a:p>
          <a:p>
            <a:pPr marL="0" indent="0" algn="just">
              <a:buNone/>
            </a:pPr>
            <a:r>
              <a:rPr lang="ru-RU" sz="2800" dirty="0"/>
              <a:t>Именно по этой причине часто проводится разграничение между уровнями пользователя и сети.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83862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0FF1-7E55-4C39-8233-6C522291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9433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Сетенезависимые</a:t>
            </a:r>
            <a:r>
              <a:rPr lang="ru-RU" dirty="0"/>
              <a:t> и </a:t>
            </a:r>
            <a:r>
              <a:rPr lang="ru-RU" dirty="0" err="1"/>
              <a:t>сетезависимые</a:t>
            </a:r>
            <a:r>
              <a:rPr lang="ru-RU" dirty="0"/>
              <a:t> уровни и протоколы</a:t>
            </a:r>
          </a:p>
        </p:txBody>
      </p:sp>
      <p:pic>
        <p:nvPicPr>
          <p:cNvPr id="4098" name="Picture 2" descr="Картинки по запросу &quot;модель osi&quot;">
            <a:extLst>
              <a:ext uri="{FF2B5EF4-FFF2-40B4-BE49-F238E27FC236}">
                <a16:creationId xmlns:a16="http://schemas.microsoft.com/office/drawing/2014/main" id="{34D82A3F-2573-4018-B237-0AAF37E193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43" y="1460090"/>
            <a:ext cx="6006076" cy="50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3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47D81-88B4-48AE-9A84-FBD10E5E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365760"/>
            <a:ext cx="10467815" cy="755117"/>
          </a:xfrm>
        </p:spPr>
        <p:txBody>
          <a:bodyPr/>
          <a:lstStyle/>
          <a:p>
            <a:r>
              <a:rPr lang="ru-RU" dirty="0" err="1"/>
              <a:t>Сетенезависимые</a:t>
            </a:r>
            <a:r>
              <a:rPr lang="ru-RU" dirty="0"/>
              <a:t> и </a:t>
            </a:r>
            <a:r>
              <a:rPr lang="ru-RU" dirty="0" err="1"/>
              <a:t>сетезависмые</a:t>
            </a:r>
            <a:r>
              <a:rPr lang="ru-RU" dirty="0"/>
              <a:t> 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CDD72-583B-48D0-93F0-26FB1A89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74" y="1401098"/>
            <a:ext cx="10261338" cy="4779040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>
                <a:latin typeface="+mj-lt"/>
              </a:rPr>
              <a:t>Физический, канальный и сетевой </a:t>
            </a:r>
            <a:r>
              <a:rPr lang="ru-RU" sz="2400" dirty="0">
                <a:latin typeface="+mj-lt"/>
              </a:rPr>
              <a:t>– являются </a:t>
            </a:r>
            <a:r>
              <a:rPr lang="ru-RU" sz="2400" b="1" dirty="0" err="1">
                <a:latin typeface="+mj-lt"/>
              </a:rPr>
              <a:t>сетезависимыми</a:t>
            </a:r>
            <a:r>
              <a:rPr lang="ru-RU" sz="2400" dirty="0">
                <a:latin typeface="+mj-lt"/>
              </a:rPr>
              <a:t>, т. е. протоколы этих уровней </a:t>
            </a:r>
            <a:r>
              <a:rPr lang="ru-RU" sz="2400" b="1" dirty="0">
                <a:latin typeface="+mj-lt"/>
              </a:rPr>
              <a:t>тесно связаны с технической реализацией сети </a:t>
            </a:r>
            <a:r>
              <a:rPr lang="ru-RU" sz="2400" dirty="0">
                <a:latin typeface="+mj-lt"/>
              </a:rPr>
              <a:t>и использованием коммуникационным оборудованием.</a:t>
            </a:r>
          </a:p>
          <a:p>
            <a:pPr algn="just"/>
            <a:r>
              <a:rPr lang="ru-RU" sz="2400" b="1" dirty="0">
                <a:latin typeface="+mj-lt"/>
              </a:rPr>
              <a:t>Прикладной, представительный и сеансовый </a:t>
            </a:r>
            <a:r>
              <a:rPr lang="ru-RU" sz="2400" dirty="0">
                <a:latin typeface="+mj-lt"/>
              </a:rPr>
              <a:t>– являются </a:t>
            </a:r>
            <a:r>
              <a:rPr lang="ru-RU" sz="2400" b="1" dirty="0" err="1">
                <a:latin typeface="+mj-lt"/>
              </a:rPr>
              <a:t>сетенезависимыми</a:t>
            </a:r>
            <a:r>
              <a:rPr lang="ru-RU" sz="2400" dirty="0">
                <a:latin typeface="+mj-lt"/>
              </a:rPr>
              <a:t>. Ориентированы на приложения и </a:t>
            </a:r>
            <a:r>
              <a:rPr lang="ru-RU" sz="2400" b="1" dirty="0">
                <a:latin typeface="+mj-lt"/>
              </a:rPr>
              <a:t>мало зависят от технических особенностях построения сети</a:t>
            </a:r>
            <a:r>
              <a:rPr lang="ru-RU" sz="2400" dirty="0">
                <a:latin typeface="+mj-lt"/>
              </a:rPr>
              <a:t>.</a:t>
            </a:r>
          </a:p>
          <a:p>
            <a:pPr algn="just"/>
            <a:r>
              <a:rPr lang="ru-RU" sz="2400" dirty="0">
                <a:latin typeface="+mj-lt"/>
              </a:rPr>
              <a:t>Именно на проколы этих уровней не влияют какие бы то ни было изменения, к примеру, в топологии сети, замена оборудования или переход на другую сетевую технологию.</a:t>
            </a:r>
          </a:p>
          <a:p>
            <a:pPr algn="just"/>
            <a:r>
              <a:rPr lang="ru-RU" sz="2400" b="1" dirty="0">
                <a:latin typeface="+mj-lt"/>
              </a:rPr>
              <a:t>Транспортный уровень</a:t>
            </a:r>
            <a:r>
              <a:rPr lang="ru-RU" sz="2400" dirty="0">
                <a:latin typeface="+mj-lt"/>
              </a:rPr>
              <a:t> является п</a:t>
            </a:r>
            <a:r>
              <a:rPr lang="ru-RU" sz="2400" b="1" dirty="0">
                <a:latin typeface="+mj-lt"/>
              </a:rPr>
              <a:t>ромежуточным</a:t>
            </a:r>
            <a:r>
              <a:rPr lang="ru-RU" sz="2400" dirty="0">
                <a:latin typeface="+mj-lt"/>
              </a:rPr>
              <a:t>, он </a:t>
            </a:r>
            <a:r>
              <a:rPr lang="ru-RU" sz="2400" b="1" dirty="0">
                <a:latin typeface="+mj-lt"/>
              </a:rPr>
              <a:t>скрывает все детали</a:t>
            </a:r>
            <a:r>
              <a:rPr lang="ru-RU" sz="2400" dirty="0">
                <a:latin typeface="+mj-lt"/>
              </a:rPr>
              <a:t> функционирования </a:t>
            </a:r>
            <a:r>
              <a:rPr lang="ru-RU" sz="2400" b="1" dirty="0">
                <a:latin typeface="+mj-lt"/>
              </a:rPr>
              <a:t>нижних уровней от верхних</a:t>
            </a:r>
            <a:r>
              <a:rPr lang="ru-RU" sz="2400" dirty="0">
                <a:latin typeface="+mj-lt"/>
              </a:rPr>
              <a:t>, что позволяет </a:t>
            </a:r>
            <a:r>
              <a:rPr lang="ru-RU" sz="2400" b="1" dirty="0">
                <a:latin typeface="+mj-lt"/>
              </a:rPr>
              <a:t>разрабатывать приложения, не зависящие от технических средств </a:t>
            </a:r>
            <a:r>
              <a:rPr lang="ru-RU" sz="2400" dirty="0">
                <a:latin typeface="+mj-lt"/>
              </a:rPr>
              <a:t>транспортировки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144410967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2463</TotalTime>
  <Words>1279</Words>
  <Application>Microsoft Office PowerPoint</Application>
  <PresentationFormat>Широкоэкранный</PresentationFormat>
  <Paragraphs>85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 2</vt:lpstr>
      <vt:lpstr>Вид</vt:lpstr>
      <vt:lpstr>Транспортный уровень</vt:lpstr>
      <vt:lpstr>Справка по терминологии в стеке TCP/IP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Сетенезависимые и сетезависимые уровни и протоколы</vt:lpstr>
      <vt:lpstr>Сетенезависимые и сетезависмые уровни</vt:lpstr>
      <vt:lpstr>Проблематика</vt:lpstr>
      <vt:lpstr>Презентация PowerPoint</vt:lpstr>
      <vt:lpstr>Презентация PowerPoint</vt:lpstr>
      <vt:lpstr>Презентация PowerPoint</vt:lpstr>
      <vt:lpstr>Протоколы транспортного уровня</vt:lpstr>
      <vt:lpstr>Сокеты</vt:lpstr>
      <vt:lpstr>Презентация PowerPoint</vt:lpstr>
      <vt:lpstr>Презентация PowerPoint</vt:lpstr>
      <vt:lpstr>Презентация PowerPoint</vt:lpstr>
      <vt:lpstr>Транспортный протокол UDP</vt:lpstr>
      <vt:lpstr>Структура UDP-дейтаграммы</vt:lpstr>
      <vt:lpstr>Псевдозаголовок UDP</vt:lpstr>
      <vt:lpstr>Презентация PowerPoint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Аппаратное и программное обеспечение сетей и защита информации</dc:title>
  <dc:creator>Соболь A. M.</dc:creator>
  <cp:lastModifiedBy>Admin</cp:lastModifiedBy>
  <cp:revision>94</cp:revision>
  <dcterms:created xsi:type="dcterms:W3CDTF">2021-01-23T08:32:29Z</dcterms:created>
  <dcterms:modified xsi:type="dcterms:W3CDTF">2021-12-03T06:07:55Z</dcterms:modified>
</cp:coreProperties>
</file>