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3"/>
  </p:notesMasterIdLst>
  <p:sldIdLst>
    <p:sldId id="256" r:id="rId2"/>
    <p:sldId id="275" r:id="rId3"/>
    <p:sldId id="276" r:id="rId4"/>
    <p:sldId id="277" r:id="rId5"/>
    <p:sldId id="278" r:id="rId6"/>
    <p:sldId id="280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74" r:id="rId22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боль A. M." initials="А. М." lastIdx="1" clrIdx="0">
    <p:extLst>
      <p:ext uri="{19B8F6BF-5375-455C-9EA6-DF929625EA0E}">
        <p15:presenceInfo xmlns:p15="http://schemas.microsoft.com/office/powerpoint/2012/main" userId="Соболь A. M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51" autoAdjust="0"/>
    <p:restoredTop sz="87977" autoAdjust="0"/>
  </p:normalViewPr>
  <p:slideViewPr>
    <p:cSldViewPr snapToGrid="0">
      <p:cViewPr varScale="1">
        <p:scale>
          <a:sx n="102" d="100"/>
          <a:sy n="102" d="100"/>
        </p:scale>
        <p:origin x="42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EDFA1-7591-4A56-BDC2-C7728857E2DA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A070D-6D65-4C07-A51A-F5E5C4B09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29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C4902-06DC-43D9-81EE-F37F7B85B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8D0EA7-14A6-4FEC-A17F-292577516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3BE14E-D1D6-4C0D-9FDC-2BCA24ED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160DA2-657D-4A3E-8993-4B51529D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B7FFB0-0B14-4EC8-B541-55638BE5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11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45C6B-2947-4858-A87E-893BD995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5F0BB9-F16C-40E3-A627-0894EA067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EF01AC-F38E-47FD-88FA-336931CE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6AD538-1D55-499C-A012-62CD8E87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266049-70E5-42F7-826C-4178056F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5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910E6A-B0B1-4FC1-B36A-AC15F594F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2988D6-1A5F-47DC-A34F-647EAD47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4262C8-0D6A-4820-BDB7-D9EA7E96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483759-263C-415D-BFA4-FAB650E0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6EA12D-C04D-4939-BA16-E77596E8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97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B6E38-7821-44F5-A1DA-6F5ED86D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CA20FC-0EF5-471E-ADB6-09EB12315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9407BF-28F7-4BF0-A5A3-41747D84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86EFF7-7D1D-4679-A57A-2ED4A2A9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83C776-6251-4290-BBAC-53B396FC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47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BB7F0-3609-4696-8378-9504D2882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C08026-F890-4078-A51C-C61FD253D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BCEFC5-C093-43AD-8562-19DD75CB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B16441-445E-4946-8AE3-3D353FA5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C1179C-0B36-49D6-BD6F-9EE83C6C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9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A2FE8-FF01-4CFE-AD36-5534D3C6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C3728-F973-4DD7-8AA8-74BEE87A7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5DDF0C-3922-4D58-9CBF-72D8602D9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7EED3D-199F-47BA-89E6-7A0E50CC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30A2A2-D505-44F2-ACCC-631BDEB8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4915FC-533F-478A-8953-DF6F857F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5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7CC7D-4B72-4F96-BF08-A42270331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EC732E-CD95-4853-923B-4090B11C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2CF163-CD12-48D7-9A11-16C74BB0C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668407-F93D-45B9-816B-FD0E5DD6D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DB7010-FBA0-413F-88C2-8F6F64843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6C6C699-F075-46DB-AE65-9FA855BE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4CC2D9-950A-4255-B3AB-5A23F3B3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5DA09E8-989C-402C-84E2-38B42E42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95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A0445-DD4B-46B2-8CD5-C4A332F6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FF2CE1-0429-4F90-A2BE-810F4A83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75EC17-DD4F-45E7-A710-42C575E4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999EE0-21A3-43AC-B464-7D9D842A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0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37973E9-9AC7-4564-BFD8-30A4EA07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EE2609-0DD4-483D-AEE3-658E28CF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414953-A36B-487A-B7F4-D162CD77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93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D5A20-EEFF-47C2-BBFC-E6F2C54B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5AF459-60BE-472C-958C-1A69D250A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920B88-EDFF-40A7-A1AE-7CB3D26EC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56CD1B-D91B-4A8F-B064-50898C3E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11EA8A-C10D-42EB-99AA-54D5BF47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EEBE3D-76F0-4784-97D4-C5FD6363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71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DA741-4B57-4587-B12D-8104721B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15E067-4724-41D8-A7E2-945A36A9C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7114AB-4BF1-4DAE-AB85-875D5F28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2888BD-8C64-46FB-BD55-65E00F1A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555601-289C-4A47-BF27-2BC34467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1980B5-4ECC-43B6-B6C8-3B818D5D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91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BDC4F-536E-4B42-9822-126F5788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BF5FE1-7C5E-455A-9EF1-55BE2B15B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88D4DB-FAAD-4B4F-A825-D46AE76E3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9EE3-F2CA-4326-988D-132825F31538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8B6D1C-F71C-47A8-A582-2D9144BA0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D33D87-95FA-4DD4-A163-5899401E1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38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AD583-9452-4A9F-A572-66AF16854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531" y="2682240"/>
            <a:ext cx="9752117" cy="1344328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ru-RU" dirty="0"/>
              <a:t>Протокол </a:t>
            </a:r>
            <a:r>
              <a:rPr lang="en-US" dirty="0"/>
              <a:t>TCP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070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8E085-1DA5-4BCA-BCE0-1CBB5338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21" y="365760"/>
            <a:ext cx="11133221" cy="725103"/>
          </a:xfrm>
        </p:spPr>
        <p:txBody>
          <a:bodyPr>
            <a:normAutofit fontScale="90000"/>
          </a:bodyPr>
          <a:lstStyle/>
          <a:p>
            <a:r>
              <a:rPr lang="ru-RU" dirty="0"/>
              <a:t>Установление и завершение соединения в </a:t>
            </a:r>
            <a:r>
              <a:rPr lang="en-US" dirty="0"/>
              <a:t>TCP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CADD84-4455-4782-9D33-5076BCEB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1253331"/>
            <a:ext cx="11953022" cy="5604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При установлении логического соединения модули </a:t>
            </a:r>
            <a:r>
              <a:rPr lang="en-US" sz="2400" dirty="0"/>
              <a:t>TCP </a:t>
            </a:r>
            <a:r>
              <a:rPr lang="ru-RU" sz="2400" dirty="0"/>
              <a:t>договариваются между собой о параметрах процедуры обмена данных.</a:t>
            </a:r>
          </a:p>
          <a:p>
            <a:pPr marL="0" indent="0" algn="just">
              <a:buNone/>
            </a:pPr>
            <a:r>
              <a:rPr lang="ru-RU" sz="2400" dirty="0"/>
              <a:t>В протоколе </a:t>
            </a:r>
            <a:r>
              <a:rPr lang="en-US" sz="2400" dirty="0"/>
              <a:t>TCP </a:t>
            </a:r>
            <a:r>
              <a:rPr lang="ru-RU" sz="2400" dirty="0"/>
              <a:t>каждая сторона соединения посылает противоположной стороне следующие параметры:</a:t>
            </a:r>
          </a:p>
          <a:p>
            <a:pPr lvl="1" algn="just">
              <a:buClrTx/>
            </a:pPr>
            <a:r>
              <a:rPr lang="ru-RU" sz="2000" b="1" dirty="0"/>
              <a:t>максимальный размер сегмента</a:t>
            </a:r>
            <a:r>
              <a:rPr lang="ru-RU" sz="2000" dirty="0"/>
              <a:t>, который она готова принимать;</a:t>
            </a:r>
          </a:p>
          <a:p>
            <a:pPr lvl="1" algn="just">
              <a:buClrTx/>
            </a:pPr>
            <a:r>
              <a:rPr lang="ru-RU" sz="2000" b="1" dirty="0"/>
              <a:t>максимальный объем данных </a:t>
            </a:r>
            <a:r>
              <a:rPr lang="ru-RU" sz="2000" dirty="0"/>
              <a:t>(возможно несколько сегментов), которые она разрешает другой стороне передавать в свою сторону, даже если та ещё не получила квитанцию на предыдущую порцию данных (размер окна);</a:t>
            </a:r>
          </a:p>
          <a:p>
            <a:pPr lvl="1" algn="just">
              <a:buClrTx/>
            </a:pPr>
            <a:r>
              <a:rPr lang="ru-RU" sz="2000" b="1" dirty="0"/>
              <a:t>начальный порядковый номер байта</a:t>
            </a:r>
            <a:r>
              <a:rPr lang="ru-RU" sz="2000" dirty="0"/>
              <a:t>, с которых она начинает отсчет потока данных в рамках данного соединения.</a:t>
            </a:r>
          </a:p>
          <a:p>
            <a:pPr marL="0" indent="0" algn="just">
              <a:buClrTx/>
              <a:buNone/>
            </a:pPr>
            <a:r>
              <a:rPr lang="ru-RU" sz="2400" dirty="0"/>
              <a:t>В результате переговорного процесса модулей </a:t>
            </a:r>
            <a:r>
              <a:rPr lang="en-US" sz="2400" dirty="0"/>
              <a:t>TCP </a:t>
            </a:r>
            <a:r>
              <a:rPr lang="ru-RU" sz="2400" dirty="0"/>
              <a:t>с двух сторон соединения определяются параметры соединения.</a:t>
            </a:r>
          </a:p>
          <a:p>
            <a:pPr marL="0" indent="0" algn="just">
              <a:buClrTx/>
              <a:buNone/>
            </a:pPr>
            <a:r>
              <a:rPr lang="ru-RU" sz="2400" dirty="0"/>
              <a:t>Один из них остаются постоянными в течении всего сеанса связи, а другие адаптивно изменяются. В частности, в зависимости от загрузки буфера принимающей стороны, а также надежности работы сети </a:t>
            </a:r>
            <a:r>
              <a:rPr lang="ru-RU" sz="2400" b="1" dirty="0"/>
              <a:t>динамически изменяется размер окна</a:t>
            </a:r>
            <a:r>
              <a:rPr lang="ru-RU" sz="2400" dirty="0"/>
              <a:t> отправителя.</a:t>
            </a:r>
          </a:p>
        </p:txBody>
      </p:sp>
    </p:spTree>
    <p:extLst>
      <p:ext uri="{BB962C8B-B14F-4D97-AF65-F5344CB8AC3E}">
        <p14:creationId xmlns:p14="http://schemas.microsoft.com/office/powerpoint/2010/main" val="24974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E6ED4-7CB2-4F70-B5B3-2C884617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212"/>
            <a:ext cx="11325726" cy="13255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TCP-</a:t>
            </a:r>
            <a:r>
              <a:rPr lang="ru-RU" dirty="0"/>
              <a:t>соединение создает надежный логический канал между конечными узлами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9B2441-4749-4808-934C-6B3256DF9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240" y="1482774"/>
            <a:ext cx="6451245" cy="5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0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E7DACE-9EF5-4CF4-BEF7-1626B30BA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917" y="566508"/>
            <a:ext cx="7145041" cy="52126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76FEE-A925-4FB3-8141-4CE0BE6B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90" y="50598"/>
            <a:ext cx="9692640" cy="789272"/>
          </a:xfrm>
        </p:spPr>
        <p:txBody>
          <a:bodyPr/>
          <a:lstStyle/>
          <a:p>
            <a:r>
              <a:rPr lang="ru-RU" dirty="0"/>
              <a:t>Идентификация логических соединений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DD2CFF-21BF-483D-92DD-A87F8A348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5702968"/>
            <a:ext cx="11937972" cy="10947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Логическое </a:t>
            </a:r>
            <a:r>
              <a:rPr lang="en-US" sz="2400" dirty="0"/>
              <a:t>TCP</a:t>
            </a:r>
            <a:r>
              <a:rPr lang="ru-RU" sz="2400" dirty="0"/>
              <a:t>-соединение однозначно идентифицируется парой сокетов. Один сокет может участвовать в нескольких соединений.</a:t>
            </a:r>
          </a:p>
        </p:txBody>
      </p:sp>
    </p:spTree>
    <p:extLst>
      <p:ext uri="{BB962C8B-B14F-4D97-AF65-F5344CB8AC3E}">
        <p14:creationId xmlns:p14="http://schemas.microsoft.com/office/powerpoint/2010/main" val="199331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E75AC-4E1A-486A-8AE0-47180B53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32747"/>
            <a:ext cx="9692640" cy="641684"/>
          </a:xfrm>
        </p:spPr>
        <p:txBody>
          <a:bodyPr>
            <a:normAutofit fontScale="90000"/>
          </a:bodyPr>
          <a:lstStyle/>
          <a:p>
            <a:r>
              <a:rPr lang="ru-RU" dirty="0"/>
              <a:t>Установление соединения </a:t>
            </a:r>
            <a:r>
              <a:rPr lang="en-US" dirty="0"/>
              <a:t>TCP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C63207-6DCD-46CC-87D1-416C5BA2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777" y="1348067"/>
            <a:ext cx="5250518" cy="5177186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7C96024-501D-4676-842D-A83070A7B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4430"/>
            <a:ext cx="7202078" cy="58835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Соединение устанавливается по инициативе клиентской части приложения.</a:t>
            </a:r>
          </a:p>
          <a:p>
            <a:pPr marL="0" indent="0" algn="just">
              <a:buNone/>
            </a:pPr>
            <a:r>
              <a:rPr lang="ru-RU" sz="2400" dirty="0"/>
              <a:t>1. Клиент обращается к протоколу </a:t>
            </a:r>
            <a:r>
              <a:rPr lang="en-US" sz="2400" dirty="0"/>
              <a:t>TCP</a:t>
            </a:r>
            <a:r>
              <a:rPr lang="ru-RU" sz="2400" dirty="0"/>
              <a:t>, который в ответ на это обращение посылает сегмент-запрос на установление соединения по протоколу </a:t>
            </a:r>
            <a:r>
              <a:rPr lang="en-US" sz="2400" dirty="0"/>
              <a:t>TCP, </a:t>
            </a:r>
            <a:r>
              <a:rPr lang="ru-RU" sz="2400" dirty="0"/>
              <a:t>работающему на стороне сервера. В числе</a:t>
            </a:r>
            <a:r>
              <a:rPr lang="en-US" sz="2400" dirty="0"/>
              <a:t> </a:t>
            </a:r>
            <a:r>
              <a:rPr lang="ru-RU" sz="2400" dirty="0"/>
              <a:t>прочего в запросе содержится флаг </a:t>
            </a:r>
            <a:r>
              <a:rPr lang="en-US" sz="2400" dirty="0"/>
              <a:t>SYN</a:t>
            </a:r>
            <a:r>
              <a:rPr lang="ru-RU" sz="2400" dirty="0"/>
              <a:t>, установленный в 1.</a:t>
            </a:r>
          </a:p>
          <a:p>
            <a:pPr marL="0" indent="0" algn="just">
              <a:buNone/>
            </a:pPr>
            <a:r>
              <a:rPr lang="en-US" sz="2400" dirty="0"/>
              <a:t>2. </a:t>
            </a:r>
            <a:r>
              <a:rPr lang="ru-RU" sz="2400" dirty="0"/>
              <a:t>Получив запрос, модуль </a:t>
            </a:r>
            <a:r>
              <a:rPr lang="en-US" sz="2400" dirty="0"/>
              <a:t>TCP </a:t>
            </a:r>
            <a:r>
              <a:rPr lang="ru-RU" sz="2400" dirty="0"/>
              <a:t>на стороне сервера пытается создать «инфраструктуру» для обслуживания нового клиента. Если все было получено и создано, то модуль </a:t>
            </a:r>
            <a:r>
              <a:rPr lang="en-US" sz="2400" dirty="0"/>
              <a:t>TCP </a:t>
            </a:r>
            <a:r>
              <a:rPr lang="ru-RU" sz="2400" dirty="0"/>
              <a:t>посылает клиенту сегмент с флагами </a:t>
            </a:r>
            <a:r>
              <a:rPr lang="en-US" sz="2400" dirty="0"/>
              <a:t>ACK </a:t>
            </a:r>
            <a:r>
              <a:rPr lang="ru-RU" sz="2400" dirty="0"/>
              <a:t>и </a:t>
            </a:r>
            <a:r>
              <a:rPr lang="en-US" sz="2400" dirty="0"/>
              <a:t>SYN.</a:t>
            </a:r>
          </a:p>
          <a:p>
            <a:pPr marL="0" indent="0" algn="just">
              <a:buNone/>
            </a:pPr>
            <a:r>
              <a:rPr lang="en-US" sz="2400" dirty="0"/>
              <a:t>3. </a:t>
            </a:r>
            <a:r>
              <a:rPr lang="ru-RU" sz="2400" dirty="0"/>
              <a:t>В ответ клиент посылает </a:t>
            </a:r>
            <a:r>
              <a:rPr lang="en-US" sz="2400" dirty="0"/>
              <a:t>ACK </a:t>
            </a:r>
            <a:r>
              <a:rPr lang="ru-RU" sz="2400" dirty="0"/>
              <a:t>и переходит в состояние логического соединения </a:t>
            </a:r>
            <a:r>
              <a:rPr lang="en-US" sz="2400" dirty="0"/>
              <a:t>ESTABLISHED. </a:t>
            </a:r>
            <a:r>
              <a:rPr lang="ru-RU" sz="2400" dirty="0"/>
              <a:t>Когда сервер получает </a:t>
            </a:r>
            <a:r>
              <a:rPr lang="en-US" sz="2400" dirty="0"/>
              <a:t>ACK </a:t>
            </a:r>
            <a:r>
              <a:rPr lang="ru-RU" sz="2400" dirty="0"/>
              <a:t>он также переходит в состояние </a:t>
            </a:r>
            <a:r>
              <a:rPr lang="en-US" sz="2400" dirty="0"/>
              <a:t>ESTABLISHED.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89996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33A18-26B2-43C5-9B36-2B493BE5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9061"/>
          </a:xfrm>
        </p:spPr>
        <p:txBody>
          <a:bodyPr/>
          <a:lstStyle/>
          <a:p>
            <a:r>
              <a:rPr lang="ru-RU" dirty="0"/>
              <a:t>Передача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C6EFE-3212-47B8-A5C0-ED37F2BC5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08" y="1283368"/>
            <a:ext cx="10478703" cy="52088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После установления соединения между клиентом и сервером осуществляется информационный обмен, при этом прием данных подтверждается квитанцией (квитируется) с использованием бита </a:t>
            </a:r>
            <a:r>
              <a:rPr lang="en-US" sz="2400" dirty="0"/>
              <a:t>ACK </a:t>
            </a:r>
            <a:r>
              <a:rPr lang="ru-RU" sz="2400" dirty="0"/>
              <a:t>и номера подтверждения.</a:t>
            </a:r>
          </a:p>
          <a:p>
            <a:pPr marL="0" indent="0" algn="just">
              <a:buNone/>
            </a:pPr>
            <a:r>
              <a:rPr lang="ru-RU" sz="2400" dirty="0"/>
              <a:t>После передачи очередного сегмента узел (хост или сервер) запускается таймер, по истечению которого, если не поступило подтверждение, то сегмент считается утерянным.</a:t>
            </a:r>
          </a:p>
          <a:p>
            <a:pPr marL="0" indent="0" algn="just">
              <a:buNone/>
            </a:pPr>
            <a:r>
              <a:rPr lang="ru-RU" sz="2400" dirty="0"/>
              <a:t>Протокол </a:t>
            </a:r>
            <a:r>
              <a:rPr lang="en-US" sz="2400" dirty="0"/>
              <a:t>TCP </a:t>
            </a:r>
            <a:r>
              <a:rPr lang="ru-RU" sz="2400" dirty="0"/>
              <a:t>является дуплексным, то есть обмен возможен в две стороны. Каждая строка выступает и как отправитель и как получатель.</a:t>
            </a:r>
          </a:p>
          <a:p>
            <a:pPr marL="0" indent="0" algn="just">
              <a:buNone/>
            </a:pPr>
            <a:r>
              <a:rPr lang="ru-RU" sz="2400" dirty="0"/>
              <a:t>Если на сегмент не пришло подтверждение, в течении времени работы таймера, то сегмент посылается повторно (для этого предусмотрен буфер для хранения копий отправленных сегментов).</a:t>
            </a:r>
          </a:p>
          <a:p>
            <a:pPr marL="0" indent="0" algn="just">
              <a:buNone/>
            </a:pPr>
            <a:r>
              <a:rPr lang="ru-RU" sz="2400" dirty="0"/>
              <a:t>Такой нештатный процесс может повторятся до 12 раз подряд, при это </a:t>
            </a:r>
            <a:r>
              <a:rPr lang="en-US" sz="2400" dirty="0"/>
              <a:t>RTO </a:t>
            </a:r>
            <a:r>
              <a:rPr lang="ru-RU" sz="2400" dirty="0"/>
              <a:t>каждый раз будет увеличиваться экспоненциально.</a:t>
            </a:r>
          </a:p>
        </p:txBody>
      </p:sp>
    </p:spTree>
    <p:extLst>
      <p:ext uri="{BB962C8B-B14F-4D97-AF65-F5344CB8AC3E}">
        <p14:creationId xmlns:p14="http://schemas.microsoft.com/office/powerpoint/2010/main" val="15166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0F7D7-B95A-4227-B5B7-1ADA5351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44893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Разрыв соединения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A9278-B572-4D4A-A222-630DAD03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1" y="1183907"/>
            <a:ext cx="7375197" cy="5457525"/>
          </a:xfrm>
        </p:spPr>
        <p:txBody>
          <a:bodyPr>
            <a:normAutofit/>
          </a:bodyPr>
          <a:lstStyle/>
          <a:p>
            <a:pPr marL="0" indent="0" algn="just">
              <a:buClrTx/>
              <a:buSzPct val="100000"/>
              <a:buNone/>
            </a:pPr>
            <a:r>
              <a:rPr lang="ru-RU" sz="2400" dirty="0"/>
              <a:t>Соединение может быть разорвано в любой момент по инициативе любой стороны.</a:t>
            </a:r>
          </a:p>
          <a:p>
            <a:pPr marL="0" indent="0" algn="just">
              <a:buClrTx/>
              <a:buSzPct val="100000"/>
              <a:buNone/>
            </a:pPr>
            <a:r>
              <a:rPr lang="ru-RU" sz="2400" dirty="0"/>
              <a:t>Для этого клиент и сервер должны обменяться сегментами </a:t>
            </a:r>
            <a:r>
              <a:rPr lang="en-US" sz="2400" dirty="0"/>
              <a:t>FIN </a:t>
            </a:r>
            <a:r>
              <a:rPr lang="ru-RU" sz="2400" dirty="0"/>
              <a:t>и </a:t>
            </a:r>
            <a:r>
              <a:rPr lang="en-US" sz="2400" dirty="0"/>
              <a:t>ACK, </a:t>
            </a:r>
            <a:r>
              <a:rPr lang="ru-RU" sz="2400" dirty="0"/>
              <a:t>в порядке, показанном на рисунке (здесь инициатор разрыва – клиент)</a:t>
            </a:r>
          </a:p>
          <a:p>
            <a:pPr marL="0" indent="0" algn="just">
              <a:buClrTx/>
              <a:buSzPct val="100000"/>
              <a:buNone/>
            </a:pPr>
            <a:r>
              <a:rPr lang="ru-RU" sz="2400" dirty="0"/>
              <a:t>Соединение считается закрытым по прошествии некоторого времени (тайм-аут), в течении которого сторона-инициатор убеждается, что ее завершающий сигнал </a:t>
            </a:r>
            <a:r>
              <a:rPr lang="en-US" sz="2400" dirty="0"/>
              <a:t>ACK </a:t>
            </a:r>
            <a:r>
              <a:rPr lang="ru-RU" sz="2400" dirty="0"/>
              <a:t>дошел нормально и не вызывал никаких «аварийных» сообщений со стороны сервера.</a:t>
            </a:r>
          </a:p>
          <a:p>
            <a:pPr marL="0" indent="0" algn="just">
              <a:buClrTx/>
              <a:buSzPct val="100000"/>
              <a:buNone/>
            </a:pPr>
            <a:r>
              <a:rPr lang="ru-RU" sz="2400" dirty="0"/>
              <a:t>На рисунке 4-ех этапная процедура нормального разрыва соединения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160A9A-78AC-4913-BA1C-45B3D26DF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074" y="978874"/>
            <a:ext cx="4526926" cy="587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8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2C5FC-1C9B-4E0F-923D-A34B279F9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45945"/>
          </a:xfrm>
        </p:spPr>
        <p:txBody>
          <a:bodyPr/>
          <a:lstStyle/>
          <a:p>
            <a:r>
              <a:rPr lang="ru-RU" dirty="0"/>
              <a:t>Оконное управление потоком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486173-1CC3-45AE-A101-DB894B343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2" y="1411705"/>
            <a:ext cx="11707924" cy="5080535"/>
          </a:xfrm>
        </p:spPr>
        <p:txBody>
          <a:bodyPr>
            <a:normAutofit/>
          </a:bodyPr>
          <a:lstStyle/>
          <a:p>
            <a:pPr marL="0" indent="0" algn="just">
              <a:buClrTx/>
              <a:buSzPct val="100000"/>
              <a:buNone/>
            </a:pPr>
            <a:r>
              <a:rPr lang="ru-RU" sz="2800" dirty="0"/>
              <a:t>Один из наиболее известных приемов, используемых для организации надежной передачи – это квитирование (посылка в ответ квитанции).</a:t>
            </a:r>
          </a:p>
          <a:p>
            <a:pPr marL="0" indent="0" algn="just">
              <a:buClrTx/>
              <a:buSzPct val="100000"/>
              <a:buNone/>
            </a:pPr>
            <a:r>
              <a:rPr lang="ru-RU" sz="2800" dirty="0"/>
              <a:t>Отправитель отсылает данные и ждет, пока к нему не придет квитанция, подтверждающая, что его данные благополучно дошли до адресата.</a:t>
            </a:r>
          </a:p>
          <a:p>
            <a:pPr marL="0" indent="0" algn="just">
              <a:buClrTx/>
              <a:buSzPct val="100000"/>
              <a:buNone/>
            </a:pPr>
            <a:r>
              <a:rPr lang="ru-RU" sz="2800" dirty="0"/>
              <a:t>Существует два метода процесса обмена квитанциями:</a:t>
            </a:r>
          </a:p>
          <a:p>
            <a:pPr marL="617220" lvl="1" indent="-342900" algn="just">
              <a:buClrTx/>
              <a:buSzPct val="100000"/>
              <a:buFont typeface="+mj-lt"/>
              <a:buAutoNum type="arabicPeriod"/>
            </a:pPr>
            <a:r>
              <a:rPr lang="ru-RU" sz="2400" dirty="0"/>
              <a:t>Метод простоя источника</a:t>
            </a:r>
          </a:p>
          <a:p>
            <a:pPr marL="617220" lvl="1" indent="-342900" algn="just">
              <a:buClrTx/>
              <a:buSzPct val="100000"/>
              <a:buFont typeface="+mj-lt"/>
              <a:buAutoNum type="arabicPeriod"/>
            </a:pPr>
            <a:r>
              <a:rPr lang="ru-RU" sz="2400" dirty="0"/>
              <a:t>Метод скользящего окна</a:t>
            </a:r>
          </a:p>
          <a:p>
            <a:pPr marL="0" indent="0" algn="just">
              <a:buClrTx/>
              <a:buSzPct val="100000"/>
              <a:buNone/>
            </a:pPr>
            <a:r>
              <a:rPr lang="ru-RU" sz="2800" dirty="0"/>
              <a:t>В протоколе </a:t>
            </a:r>
            <a:r>
              <a:rPr lang="en-US" sz="2800" dirty="0"/>
              <a:t>TCP </a:t>
            </a:r>
            <a:r>
              <a:rPr lang="ru-RU" sz="2800" dirty="0"/>
              <a:t>используется частный случай квитирования – алгоритм скользящего окна.</a:t>
            </a:r>
          </a:p>
        </p:txBody>
      </p:sp>
    </p:spTree>
    <p:extLst>
      <p:ext uri="{BB962C8B-B14F-4D97-AF65-F5344CB8AC3E}">
        <p14:creationId xmlns:p14="http://schemas.microsoft.com/office/powerpoint/2010/main" val="3463336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74C96-EF7E-46BD-A114-9CF0383B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60935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 простоя источника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A6B9AF-C1AC-4045-A92C-4743BEE42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304" y="1235242"/>
            <a:ext cx="11622750" cy="5256998"/>
          </a:xfrm>
        </p:spPr>
        <p:txBody>
          <a:bodyPr>
            <a:normAutofit/>
          </a:bodyPr>
          <a:lstStyle/>
          <a:p>
            <a:pPr marL="0" indent="0" algn="just">
              <a:buClrTx/>
              <a:buSzPct val="100000"/>
              <a:buNone/>
            </a:pPr>
            <a:r>
              <a:rPr lang="ru-RU" sz="2800" b="1" dirty="0"/>
              <a:t>Метод простоя источника</a:t>
            </a:r>
            <a:r>
              <a:rPr lang="ru-RU" sz="2800" dirty="0"/>
              <a:t> требует, чтобы источник, пославший сегмент, дождался от приемника квитанции, извещающий о том, что данные получены в нем корректно.</a:t>
            </a:r>
          </a:p>
          <a:p>
            <a:pPr marL="0" indent="0" algn="just">
              <a:buClrTx/>
              <a:buSzPct val="100000"/>
              <a:buNone/>
            </a:pPr>
            <a:r>
              <a:rPr lang="ru-RU" sz="2800" dirty="0"/>
              <a:t>Только после этого источник посылает следующую порцию данных.</a:t>
            </a:r>
          </a:p>
          <a:p>
            <a:pPr marL="0" indent="0" algn="just">
              <a:buClrTx/>
              <a:buSzPct val="100000"/>
              <a:buNone/>
            </a:pPr>
            <a:r>
              <a:rPr lang="ru-RU" sz="2800" dirty="0"/>
              <a:t>Если квитанция в течении тайм-аута не пришла, то данные считаются утерянными.</a:t>
            </a:r>
          </a:p>
          <a:p>
            <a:pPr marL="0" indent="0" algn="just">
              <a:buClrTx/>
              <a:buSzPct val="100000"/>
              <a:buNone/>
            </a:pPr>
            <a:r>
              <a:rPr lang="ru-RU" sz="2800" dirty="0"/>
              <a:t>Очевидно, что при использовании данного метода производительность обмена данными ниже потенциально возможной – отправитель мог бы посылать следующий кадр сразу же после отправки предыдущего, но он обязан ждать прихода квитанции.</a:t>
            </a:r>
          </a:p>
        </p:txBody>
      </p:sp>
    </p:spTree>
    <p:extLst>
      <p:ext uri="{BB962C8B-B14F-4D97-AF65-F5344CB8AC3E}">
        <p14:creationId xmlns:p14="http://schemas.microsoft.com/office/powerpoint/2010/main" val="24366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EF688-D1D9-464E-924E-8A675C6D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2CF7565-FCAD-4B16-B387-B82DC6992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778" y="225782"/>
            <a:ext cx="10059270" cy="613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94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4E582-10F3-481F-A46B-89AF800C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29903"/>
          </a:xfrm>
        </p:spPr>
        <p:txBody>
          <a:bodyPr/>
          <a:lstStyle/>
          <a:p>
            <a:r>
              <a:rPr lang="ru-RU" dirty="0"/>
              <a:t>Метод скользящего окна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9ACAD7-B86B-47D0-AA47-282ECE8CC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88" y="1524000"/>
            <a:ext cx="11684934" cy="4968240"/>
          </a:xfrm>
        </p:spPr>
        <p:txBody>
          <a:bodyPr>
            <a:normAutofit/>
          </a:bodyPr>
          <a:lstStyle/>
          <a:p>
            <a:pPr marL="0" indent="0" algn="just">
              <a:buClrTx/>
              <a:buSzPct val="100000"/>
              <a:buNone/>
            </a:pPr>
            <a:r>
              <a:rPr lang="ru-RU" sz="2800" dirty="0"/>
              <a:t>В этом методе для повышения скорости передачи данных источнику разрешается передать некоторое количество сегментов в непрерывном режиме, то есть в максимально возможном для источника темпе ещё до получения на эти сегменты квитанций.</a:t>
            </a:r>
          </a:p>
          <a:p>
            <a:pPr marL="0" indent="0" algn="just">
              <a:buClrTx/>
              <a:buSzPct val="100000"/>
              <a:buNone/>
            </a:pPr>
            <a:r>
              <a:rPr lang="ru-RU" sz="2800" dirty="0"/>
              <a:t>Квитанция посылается только в случае правильного приема данных, отрицательных квитанции не высылаются.</a:t>
            </a:r>
          </a:p>
          <a:p>
            <a:pPr marL="0" indent="0" algn="just">
              <a:buClrTx/>
              <a:buSzPct val="100000"/>
              <a:buNone/>
            </a:pPr>
            <a:r>
              <a:rPr lang="ru-RU" sz="2800" dirty="0"/>
              <a:t>Таким образом отсутствие квитанции означает:</a:t>
            </a:r>
          </a:p>
          <a:p>
            <a:pPr lvl="1" algn="just">
              <a:buClrTx/>
              <a:buSzPct val="100000"/>
            </a:pPr>
            <a:r>
              <a:rPr lang="ru-RU" sz="2400" dirty="0"/>
              <a:t>либо потерю сегмента,</a:t>
            </a:r>
          </a:p>
          <a:p>
            <a:pPr lvl="1" algn="just">
              <a:buClrTx/>
              <a:buSzPct val="100000"/>
            </a:pPr>
            <a:r>
              <a:rPr lang="ru-RU" sz="2400" dirty="0"/>
              <a:t>либо прием искаженного сегмента,</a:t>
            </a:r>
          </a:p>
          <a:p>
            <a:pPr lvl="1" algn="just">
              <a:buClrTx/>
              <a:buSzPct val="100000"/>
            </a:pPr>
            <a:r>
              <a:rPr lang="ru-RU" sz="2400" dirty="0"/>
              <a:t>либо потерю квитанции</a:t>
            </a:r>
          </a:p>
        </p:txBody>
      </p:sp>
    </p:spTree>
    <p:extLst>
      <p:ext uri="{BB962C8B-B14F-4D97-AF65-F5344CB8AC3E}">
        <p14:creationId xmlns:p14="http://schemas.microsoft.com/office/powerpoint/2010/main" val="114539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6D7D8-00B7-482B-A3A7-1B09C910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7398"/>
          </a:xfrm>
        </p:spPr>
        <p:txBody>
          <a:bodyPr/>
          <a:lstStyle/>
          <a:p>
            <a:r>
              <a:rPr lang="ru-RU" dirty="0"/>
              <a:t>Основные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F7AF5-2D07-47FA-AC2F-D6BAED470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74" y="1203158"/>
            <a:ext cx="11575452" cy="54061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/>
              <a:t>1. Базовая передача данных</a:t>
            </a:r>
          </a:p>
          <a:p>
            <a:pPr marL="0" indent="0" algn="just">
              <a:buNone/>
            </a:pPr>
            <a:r>
              <a:rPr lang="en-US" sz="2400" dirty="0"/>
              <a:t>TCP </a:t>
            </a:r>
            <a:r>
              <a:rPr lang="ru-RU" sz="2400" dirty="0"/>
              <a:t>рассматривает информацию, поступающую к нему от прикладных процессов, как неструктурированный поток байтов. Поступающие данные буферизуются средства </a:t>
            </a:r>
            <a:r>
              <a:rPr lang="en-US" sz="2400" dirty="0"/>
              <a:t>TCP. </a:t>
            </a:r>
            <a:r>
              <a:rPr lang="ru-RU" sz="2400" dirty="0"/>
              <a:t>Для передачи на сетевой уровень из буфера «вырезается» некоторая непрерывная часть данных, которая называется </a:t>
            </a:r>
            <a:r>
              <a:rPr lang="ru-RU" sz="2400" b="1" dirty="0"/>
              <a:t>сегментом</a:t>
            </a:r>
            <a:r>
              <a:rPr lang="ru-RU" sz="2400" dirty="0"/>
              <a:t> и снабжается </a:t>
            </a:r>
            <a:r>
              <a:rPr lang="ru-RU" sz="2400" b="1" dirty="0"/>
              <a:t>заголовками.</a:t>
            </a:r>
            <a:endParaRPr lang="ru-RU" sz="2400" dirty="0"/>
          </a:p>
          <a:p>
            <a:pPr marL="0" indent="0" algn="just">
              <a:buNone/>
            </a:pPr>
            <a:r>
              <a:rPr lang="ru-RU" sz="2400" b="1" dirty="0"/>
              <a:t>2. Обеспечение достоверности.</a:t>
            </a:r>
          </a:p>
          <a:p>
            <a:pPr marL="0" indent="0" algn="just">
              <a:buNone/>
            </a:pPr>
            <a:r>
              <a:rPr lang="en-US" sz="2400" dirty="0"/>
              <a:t>TCP </a:t>
            </a:r>
            <a:r>
              <a:rPr lang="ru-RU" sz="2400" dirty="0"/>
              <a:t>обеспечивает защиту от повреждения, потери, дублирования и нарушения очередности получения данных. Для выполнения этих задач </a:t>
            </a:r>
            <a:r>
              <a:rPr lang="ru-RU" sz="2400" b="1" dirty="0"/>
              <a:t>все октеты в потоке </a:t>
            </a:r>
            <a:r>
              <a:rPr lang="ru-RU" sz="2400" dirty="0"/>
              <a:t>данных сквозным образом </a:t>
            </a:r>
            <a:r>
              <a:rPr lang="ru-RU" sz="2400" b="1" dirty="0"/>
              <a:t>пронумерованы</a:t>
            </a:r>
            <a:r>
              <a:rPr lang="ru-RU" sz="2400" dirty="0"/>
              <a:t> в возрастающем порядке. </a:t>
            </a:r>
          </a:p>
          <a:p>
            <a:pPr marL="0" indent="0" algn="just">
              <a:buNone/>
            </a:pPr>
            <a:r>
              <a:rPr lang="ru-RU" sz="2400" dirty="0"/>
              <a:t>Для каждого сегмента вычисляется контрольная сумма, позволяющая обнаружить повреждение.</a:t>
            </a:r>
          </a:p>
          <a:p>
            <a:pPr marL="0" indent="0" algn="just">
              <a:buNone/>
            </a:pPr>
            <a:r>
              <a:rPr lang="ru-RU" sz="2400" b="1" dirty="0"/>
              <a:t>Квитирование. </a:t>
            </a:r>
            <a:r>
              <a:rPr lang="ru-RU" sz="2400" dirty="0"/>
              <a:t>Используется для упорядочения и обнаружения дубликатов.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229321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AB042-C8F8-425C-BBE8-8EF58483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458B38-607C-4242-84CB-99732D2D8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E097C9-A48C-4049-ACF1-3280BC3CD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45512"/>
            <a:ext cx="8748402" cy="63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09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2F323-D6FA-43B5-AFEC-DCBCA480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391" y="2860212"/>
            <a:ext cx="9692640" cy="113757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Спасибо за внимание!</a:t>
            </a:r>
            <a:br>
              <a:rPr lang="ru-RU" dirty="0"/>
            </a:br>
            <a:r>
              <a:rPr lang="ru-RU" dirty="0"/>
              <a:t>Вопросы?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E474F2-AC5E-49BF-A682-DC69CFB00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982508" cy="283619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86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1FDB9-5099-4459-A5EB-7D1C43F1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9061"/>
          </a:xfrm>
        </p:spPr>
        <p:txBody>
          <a:bodyPr/>
          <a:lstStyle/>
          <a:p>
            <a:r>
              <a:rPr lang="ru-RU" dirty="0"/>
              <a:t>Основные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F3687-80C4-4B99-8853-AD35EEE1B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200"/>
            <a:ext cx="11868346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/>
              <a:t>3. Разделение каналов</a:t>
            </a:r>
          </a:p>
          <a:p>
            <a:pPr marL="0" indent="0" algn="just">
              <a:buNone/>
            </a:pPr>
            <a:r>
              <a:rPr lang="ru-RU" sz="2400" dirty="0"/>
              <a:t>Протокол </a:t>
            </a:r>
            <a:r>
              <a:rPr lang="en-US" sz="2400" dirty="0"/>
              <a:t>TCP </a:t>
            </a:r>
            <a:r>
              <a:rPr lang="ru-RU" sz="2400" dirty="0"/>
              <a:t>обеспечивает работу </a:t>
            </a:r>
            <a:r>
              <a:rPr lang="ru-RU" sz="2400" b="1" dirty="0"/>
              <a:t>одновременно нескольких </a:t>
            </a:r>
            <a:r>
              <a:rPr lang="ru-RU" sz="2400" dirty="0"/>
              <a:t>соединений</a:t>
            </a:r>
          </a:p>
          <a:p>
            <a:pPr lvl="1" algn="just">
              <a:buClrTx/>
            </a:pPr>
            <a:r>
              <a:rPr lang="ru-RU" sz="2000" b="1" dirty="0"/>
              <a:t>Каждый прикладной процесс </a:t>
            </a:r>
            <a:r>
              <a:rPr lang="ru-RU" sz="2000" dirty="0"/>
              <a:t>идентифицируется </a:t>
            </a:r>
            <a:r>
              <a:rPr lang="ru-RU" sz="2000" b="1" dirty="0"/>
              <a:t>номером порта.</a:t>
            </a:r>
          </a:p>
          <a:p>
            <a:pPr lvl="1" algn="just">
              <a:buClrTx/>
            </a:pPr>
            <a:r>
              <a:rPr lang="ru-RU" sz="2000" b="1" dirty="0"/>
              <a:t>Заголовок </a:t>
            </a:r>
            <a:r>
              <a:rPr lang="en-US" sz="2000" b="1" dirty="0"/>
              <a:t>TCP-</a:t>
            </a:r>
            <a:r>
              <a:rPr lang="ru-RU" sz="2000" b="1" dirty="0"/>
              <a:t>сегмента </a:t>
            </a:r>
            <a:r>
              <a:rPr lang="ru-RU" sz="2000" dirty="0"/>
              <a:t>содержит </a:t>
            </a:r>
            <a:r>
              <a:rPr lang="ru-RU" sz="2000" b="1" dirty="0"/>
              <a:t>номера портов</a:t>
            </a:r>
            <a:r>
              <a:rPr lang="ru-RU" sz="2000" dirty="0"/>
              <a:t> процесса отправителя и процесса-</a:t>
            </a:r>
            <a:r>
              <a:rPr lang="ru-RU" sz="2000" dirty="0" err="1"/>
              <a:t>получателся</a:t>
            </a:r>
            <a:r>
              <a:rPr lang="ru-RU" sz="2000" dirty="0"/>
              <a:t>.</a:t>
            </a:r>
          </a:p>
          <a:p>
            <a:pPr lvl="1" algn="just">
              <a:buClrTx/>
            </a:pPr>
            <a:r>
              <a:rPr lang="ru-RU" sz="2000" dirty="0"/>
              <a:t>Сокет </a:t>
            </a:r>
            <a:r>
              <a:rPr lang="ru-RU" sz="2000" b="1" dirty="0"/>
              <a:t>уникально </a:t>
            </a:r>
            <a:r>
              <a:rPr lang="ru-RU" sz="2000" dirty="0"/>
              <a:t>идентифицирует прикладной процесс в Интернет.</a:t>
            </a:r>
          </a:p>
          <a:p>
            <a:pPr marL="0" indent="0" algn="just">
              <a:buClrTx/>
              <a:buNone/>
            </a:pPr>
            <a:r>
              <a:rPr lang="ru-RU" sz="2400" b="1" dirty="0"/>
              <a:t>4. Управление соединением</a:t>
            </a:r>
          </a:p>
          <a:p>
            <a:pPr marL="0" indent="0" algn="just">
              <a:buClrTx/>
              <a:buNone/>
            </a:pPr>
            <a:r>
              <a:rPr lang="ru-RU" sz="2400" b="1" dirty="0"/>
              <a:t>Соединение – это совокупность информации о состоянии потока данных, </a:t>
            </a:r>
            <a:r>
              <a:rPr lang="ru-RU" sz="2400" dirty="0"/>
              <a:t>включающая сокеты, номера посланных, принятых и подтверждённых октетов, размеры окон.</a:t>
            </a:r>
          </a:p>
          <a:p>
            <a:pPr marL="0" indent="0" algn="just">
              <a:buClrTx/>
              <a:buNone/>
            </a:pPr>
            <a:r>
              <a:rPr lang="ru-RU" sz="2400" b="1" dirty="0"/>
              <a:t>5. </a:t>
            </a:r>
            <a:r>
              <a:rPr lang="en-US" sz="2400" b="1" dirty="0"/>
              <a:t>TCP – </a:t>
            </a:r>
            <a:r>
              <a:rPr lang="ru-RU" sz="2400" dirty="0"/>
              <a:t>возложена сложная и очень важная задача: обеспечить </a:t>
            </a:r>
            <a:r>
              <a:rPr lang="ru-RU" sz="2400" b="1" dirty="0"/>
              <a:t>надежную</a:t>
            </a:r>
            <a:r>
              <a:rPr lang="ru-RU" sz="2400" dirty="0"/>
              <a:t> передачу данных через </a:t>
            </a:r>
            <a:r>
              <a:rPr lang="ru-RU" sz="2400" b="1" dirty="0"/>
              <a:t>надежную </a:t>
            </a:r>
            <a:r>
              <a:rPr lang="ru-RU" sz="2400" dirty="0"/>
              <a:t>сеть.</a:t>
            </a:r>
          </a:p>
        </p:txBody>
      </p:sp>
    </p:spTree>
    <p:extLst>
      <p:ext uri="{BB962C8B-B14F-4D97-AF65-F5344CB8AC3E}">
        <p14:creationId xmlns:p14="http://schemas.microsoft.com/office/powerpoint/2010/main" val="275761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E9627-CB7A-4B3B-A2D6-3E28CBE8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81777"/>
          </a:xfrm>
        </p:spPr>
        <p:txBody>
          <a:bodyPr/>
          <a:lstStyle/>
          <a:p>
            <a:r>
              <a:rPr lang="ru-RU" dirty="0"/>
              <a:t>Формат заголовка </a:t>
            </a:r>
            <a:r>
              <a:rPr lang="en-US" dirty="0"/>
              <a:t>TCP-</a:t>
            </a:r>
            <a:r>
              <a:rPr lang="ru-RU" dirty="0"/>
              <a:t>сегмента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37B7EA2-4872-41E5-8C8B-2D3D2CC02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F0FA57-47BD-4EEC-86E2-A78DED70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89" y="1493197"/>
            <a:ext cx="9692639" cy="46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2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F57B4-9BE5-46E4-8DFC-815DE3B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85524"/>
          </a:xfrm>
        </p:spPr>
        <p:txBody>
          <a:bodyPr/>
          <a:lstStyle/>
          <a:p>
            <a:r>
              <a:rPr lang="ru-RU" dirty="0"/>
              <a:t>Формат заголовка </a:t>
            </a:r>
            <a:r>
              <a:rPr lang="en-US" dirty="0"/>
              <a:t>TCP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DD162-6E89-418B-B32F-2CEC0A699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77" y="1189160"/>
            <a:ext cx="5416938" cy="5303080"/>
          </a:xfrm>
        </p:spPr>
        <p:txBody>
          <a:bodyPr>
            <a:normAutofit/>
          </a:bodyPr>
          <a:lstStyle/>
          <a:p>
            <a:pPr marL="0" indent="0" algn="just">
              <a:buClrTx/>
              <a:buSzPct val="100000"/>
              <a:buNone/>
            </a:pPr>
            <a:r>
              <a:rPr lang="ru-RU" sz="2400" b="1" dirty="0"/>
              <a:t>Порт отправителя и порт получателя </a:t>
            </a:r>
            <a:r>
              <a:rPr lang="ru-RU" sz="2400" dirty="0"/>
              <a:t> номера портов процесса-отправителя и процесса получателя.</a:t>
            </a:r>
          </a:p>
          <a:p>
            <a:pPr marL="0" indent="0" algn="just">
              <a:buClrTx/>
              <a:buSzPct val="100000"/>
              <a:buNone/>
            </a:pPr>
            <a:r>
              <a:rPr lang="ru-RU" sz="2400" b="1" dirty="0"/>
              <a:t>Порядковый номер – </a:t>
            </a:r>
            <a:r>
              <a:rPr lang="ru-RU" sz="2400" dirty="0"/>
              <a:t>номер первого байта данных в сегменте, определяет смещение сегмента относительно потока отправляемых данных.</a:t>
            </a:r>
          </a:p>
          <a:p>
            <a:pPr marL="0" indent="0" algn="just">
              <a:buClrTx/>
              <a:buSzPct val="100000"/>
              <a:buNone/>
            </a:pPr>
            <a:r>
              <a:rPr lang="ru-RU" sz="2400" b="1" dirty="0"/>
              <a:t>Номер подтверждения – </a:t>
            </a:r>
            <a:r>
              <a:rPr lang="ru-RU" sz="2400" dirty="0"/>
              <a:t>максимальный номер байта в полученном сегменте, увеличенный на единицу.</a:t>
            </a:r>
          </a:p>
          <a:p>
            <a:pPr marL="0" indent="0" algn="just">
              <a:buClrTx/>
              <a:buSzPct val="100000"/>
              <a:buNone/>
            </a:pPr>
            <a:r>
              <a:rPr lang="ru-RU" sz="2400" b="1" dirty="0"/>
              <a:t>Длина </a:t>
            </a:r>
            <a:r>
              <a:rPr lang="pl-PL" sz="2400" dirty="0"/>
              <a:t>TCP-</a:t>
            </a:r>
            <a:r>
              <a:rPr lang="ru-RU" sz="2400" dirty="0"/>
              <a:t>заголовка означает размер заголовка + </a:t>
            </a:r>
            <a:r>
              <a:rPr lang="ru-RU" sz="2400" dirty="0" err="1"/>
              <a:t>псевдозаголовок</a:t>
            </a:r>
            <a:r>
              <a:rPr lang="ru-RU" sz="2400" dirty="0"/>
              <a:t>.</a:t>
            </a:r>
          </a:p>
          <a:p>
            <a:pPr algn="just">
              <a:buClrTx/>
              <a:buSzPct val="100000"/>
            </a:pPr>
            <a:endParaRPr lang="ru-RU" sz="2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0A42C8-786D-4F76-84FD-C5E763B39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45"/>
          <a:stretch/>
        </p:blipFill>
        <p:spPr>
          <a:xfrm>
            <a:off x="5659714" y="1826836"/>
            <a:ext cx="6532286" cy="346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6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F57B4-9BE5-46E4-8DFC-815DE3B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85524"/>
          </a:xfrm>
        </p:spPr>
        <p:txBody>
          <a:bodyPr/>
          <a:lstStyle/>
          <a:p>
            <a:r>
              <a:rPr lang="ru-RU" dirty="0"/>
              <a:t>Формат заголовка </a:t>
            </a:r>
            <a:r>
              <a:rPr lang="en-US" dirty="0"/>
              <a:t>TCP 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3D38006-9CD4-45ED-94A8-F45A31ECF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697848"/>
              </p:ext>
            </p:extLst>
          </p:nvPr>
        </p:nvGraphicFramePr>
        <p:xfrm>
          <a:off x="8221132" y="1425742"/>
          <a:ext cx="2270406" cy="1372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401">
                  <a:extLst>
                    <a:ext uri="{9D8B030D-6E8A-4147-A177-3AD203B41FA5}">
                      <a16:colId xmlns:a16="http://schemas.microsoft.com/office/drawing/2014/main" val="1797094444"/>
                    </a:ext>
                  </a:extLst>
                </a:gridCol>
                <a:gridCol w="378401">
                  <a:extLst>
                    <a:ext uri="{9D8B030D-6E8A-4147-A177-3AD203B41FA5}">
                      <a16:colId xmlns:a16="http://schemas.microsoft.com/office/drawing/2014/main" val="2147434740"/>
                    </a:ext>
                  </a:extLst>
                </a:gridCol>
                <a:gridCol w="378401">
                  <a:extLst>
                    <a:ext uri="{9D8B030D-6E8A-4147-A177-3AD203B41FA5}">
                      <a16:colId xmlns:a16="http://schemas.microsoft.com/office/drawing/2014/main" val="2050577891"/>
                    </a:ext>
                  </a:extLst>
                </a:gridCol>
                <a:gridCol w="378401">
                  <a:extLst>
                    <a:ext uri="{9D8B030D-6E8A-4147-A177-3AD203B41FA5}">
                      <a16:colId xmlns:a16="http://schemas.microsoft.com/office/drawing/2014/main" val="4211252115"/>
                    </a:ext>
                  </a:extLst>
                </a:gridCol>
                <a:gridCol w="378401">
                  <a:extLst>
                    <a:ext uri="{9D8B030D-6E8A-4147-A177-3AD203B41FA5}">
                      <a16:colId xmlns:a16="http://schemas.microsoft.com/office/drawing/2014/main" val="3696537287"/>
                    </a:ext>
                  </a:extLst>
                </a:gridCol>
                <a:gridCol w="378401">
                  <a:extLst>
                    <a:ext uri="{9D8B030D-6E8A-4147-A177-3AD203B41FA5}">
                      <a16:colId xmlns:a16="http://schemas.microsoft.com/office/drawing/2014/main" val="2894839289"/>
                    </a:ext>
                  </a:extLst>
                </a:gridCol>
              </a:tblGrid>
              <a:tr h="1372558">
                <a:tc>
                  <a:txBody>
                    <a:bodyPr/>
                    <a:lstStyle/>
                    <a:p>
                      <a:r>
                        <a:rPr lang="en-US" sz="2400" b="1" dirty="0"/>
                        <a:t>URG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ACK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PSH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RST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SYN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FIN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949668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0A42C8-786D-4F76-84FD-C5E763B39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45"/>
          <a:stretch/>
        </p:blipFill>
        <p:spPr>
          <a:xfrm>
            <a:off x="5659715" y="3429000"/>
            <a:ext cx="6532286" cy="346902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C541F0-2D78-4F27-9B11-D79C2AE113E5}"/>
              </a:ext>
            </a:extLst>
          </p:cNvPr>
          <p:cNvSpPr/>
          <p:nvPr/>
        </p:nvSpPr>
        <p:spPr>
          <a:xfrm>
            <a:off x="8009883" y="4976017"/>
            <a:ext cx="948059" cy="504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0A72D1E-A91E-4581-9492-D166731F7762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483913" y="2798300"/>
            <a:ext cx="872422" cy="21777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00A6C0B-CE5B-45E6-88C6-E45B8CF9E4AF}"/>
              </a:ext>
            </a:extLst>
          </p:cNvPr>
          <p:cNvSpPr/>
          <p:nvPr/>
        </p:nvSpPr>
        <p:spPr>
          <a:xfrm>
            <a:off x="8239831" y="1425741"/>
            <a:ext cx="2251705" cy="13725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2418F5A-CB92-41A4-95C1-C6C63CECAE31}"/>
              </a:ext>
            </a:extLst>
          </p:cNvPr>
          <p:cNvSpPr/>
          <p:nvPr/>
        </p:nvSpPr>
        <p:spPr>
          <a:xfrm>
            <a:off x="293237" y="1314911"/>
            <a:ext cx="53664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400" b="1" dirty="0">
                <a:latin typeface="Times New Roman" panose="02020603050405020304" pitchFamily="18" charset="0"/>
              </a:rPr>
              <a:t>URG </a:t>
            </a:r>
            <a:r>
              <a:rPr lang="en-US" sz="2400" dirty="0">
                <a:latin typeface="Times New Roman" panose="02020603050405020304" pitchFamily="18" charset="0"/>
              </a:rPr>
              <a:t>–</a:t>
            </a:r>
            <a:r>
              <a:rPr lang="pl-PL" sz="2400" b="1" dirty="0">
                <a:latin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</a:rPr>
              <a:t>срочное сообщение;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400" b="1" dirty="0">
                <a:latin typeface="Times New Roman" panose="02020603050405020304" pitchFamily="18" charset="0"/>
              </a:rPr>
              <a:t>АСК </a:t>
            </a:r>
            <a:r>
              <a:rPr lang="en-US" sz="2400" dirty="0">
                <a:latin typeface="Times New Roman" panose="02020603050405020304" pitchFamily="18" charset="0"/>
              </a:rPr>
              <a:t>–</a:t>
            </a:r>
            <a:r>
              <a:rPr lang="ru-RU" sz="2400" b="1" dirty="0">
                <a:latin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</a:rPr>
              <a:t>квитанция на принятый сегмент;</a:t>
            </a:r>
          </a:p>
          <a:p>
            <a:pPr algn="just"/>
            <a:r>
              <a:rPr lang="ru-RU" sz="2400" b="1" dirty="0">
                <a:latin typeface="Times New Roman" panose="02020603050405020304" pitchFamily="18" charset="0"/>
              </a:rPr>
              <a:t>PSH </a:t>
            </a:r>
            <a:r>
              <a:rPr lang="en-US" sz="2400" dirty="0">
                <a:latin typeface="Times New Roman" panose="02020603050405020304" pitchFamily="18" charset="0"/>
              </a:rPr>
              <a:t>–</a:t>
            </a:r>
            <a:r>
              <a:rPr lang="ru-RU" sz="2400" b="1" dirty="0">
                <a:latin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</a:rPr>
              <a:t>запрос на отправку сообщения без ожидания заполнения буфера;</a:t>
            </a:r>
          </a:p>
          <a:p>
            <a:pPr algn="just"/>
            <a:r>
              <a:rPr lang="ru-RU" sz="2400" b="1" dirty="0">
                <a:latin typeface="Times New Roman" panose="02020603050405020304" pitchFamily="18" charset="0"/>
              </a:rPr>
              <a:t>RST </a:t>
            </a:r>
            <a:r>
              <a:rPr lang="en-US" sz="2400" dirty="0">
                <a:latin typeface="Times New Roman" panose="02020603050405020304" pitchFamily="18" charset="0"/>
              </a:rPr>
              <a:t>–</a:t>
            </a:r>
            <a:r>
              <a:rPr lang="ru-RU" sz="2400" b="1" dirty="0">
                <a:latin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</a:rPr>
              <a:t>запрос на сброс соединения;</a:t>
            </a:r>
          </a:p>
          <a:p>
            <a:pPr algn="just"/>
            <a:r>
              <a:rPr lang="ru-RU" sz="2400" b="1" dirty="0">
                <a:latin typeface="Times New Roman" panose="02020603050405020304" pitchFamily="18" charset="0"/>
              </a:rPr>
              <a:t>SYN </a:t>
            </a:r>
            <a:r>
              <a:rPr lang="en-US" sz="2400" dirty="0">
                <a:latin typeface="Times New Roman" panose="02020603050405020304" pitchFamily="18" charset="0"/>
              </a:rPr>
              <a:t>–</a:t>
            </a:r>
            <a:r>
              <a:rPr lang="ru-RU" sz="2400" dirty="0">
                <a:latin typeface="Times New Roman" panose="02020603050405020304" pitchFamily="18" charset="0"/>
              </a:rPr>
              <a:t> сообщение, используемое для синхронизации счетчиков переданных данных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</a:rPr>
              <a:t>при установлении соединения;</a:t>
            </a:r>
          </a:p>
          <a:p>
            <a:pPr algn="just"/>
            <a:r>
              <a:rPr lang="ru-RU" sz="2400" b="1" dirty="0">
                <a:latin typeface="Times New Roman" panose="02020603050405020304" pitchFamily="18" charset="0"/>
              </a:rPr>
              <a:t>FIN </a:t>
            </a:r>
            <a:r>
              <a:rPr lang="en-US" sz="2400" dirty="0">
                <a:latin typeface="Times New Roman" panose="02020603050405020304" pitchFamily="18" charset="0"/>
              </a:rPr>
              <a:t>–</a:t>
            </a:r>
            <a:r>
              <a:rPr lang="ru-RU" sz="2400" b="1" dirty="0">
                <a:latin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</a:rPr>
              <a:t>признак достижения передающей стороной последнего байта в потоке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</a:rPr>
              <a:t>передаваемых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</a:rPr>
              <a:t>данных.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8647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9C72A-D89D-4586-A53B-E430E501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69482"/>
          </a:xfrm>
        </p:spPr>
        <p:txBody>
          <a:bodyPr/>
          <a:lstStyle/>
          <a:p>
            <a:r>
              <a:rPr lang="ru-RU" dirty="0"/>
              <a:t>Формат заголовка </a:t>
            </a:r>
            <a:r>
              <a:rPr lang="en-US" dirty="0"/>
              <a:t>TCP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63F86F-3D12-4AF3-8B8B-5A059208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83" y="1560179"/>
            <a:ext cx="6443065" cy="4932061"/>
          </a:xfrm>
        </p:spPr>
        <p:txBody>
          <a:bodyPr>
            <a:normAutofit lnSpcReduction="10000"/>
          </a:bodyPr>
          <a:lstStyle/>
          <a:p>
            <a:pPr marL="0" indent="0" algn="just">
              <a:buClrTx/>
              <a:buSzPct val="100000"/>
              <a:buNone/>
            </a:pPr>
            <a:r>
              <a:rPr lang="ru-RU" sz="2400" b="1" dirty="0"/>
              <a:t>Окно</a:t>
            </a:r>
            <a:r>
              <a:rPr lang="ru-RU" sz="2400" dirty="0"/>
              <a:t> – количество байтов данных, ожидаемых отправителем данного сегмента, начиная с байта, номер которого указан в поле подтверждения номера.</a:t>
            </a:r>
          </a:p>
          <a:p>
            <a:pPr marL="0" indent="0" algn="just">
              <a:buClrTx/>
              <a:buSzPct val="100000"/>
              <a:buNone/>
            </a:pPr>
            <a:r>
              <a:rPr lang="ru-RU" sz="2400" b="1" dirty="0"/>
              <a:t>Контрольная сумма </a:t>
            </a:r>
            <a:r>
              <a:rPr lang="ru-RU" sz="2400" dirty="0"/>
              <a:t>содержит сумму заголовка, данных и </a:t>
            </a:r>
            <a:r>
              <a:rPr lang="ru-RU" sz="2400" dirty="0" err="1"/>
              <a:t>псевдозаголовка</a:t>
            </a:r>
            <a:r>
              <a:rPr lang="ru-RU" sz="2400" dirty="0"/>
              <a:t>.</a:t>
            </a:r>
          </a:p>
          <a:p>
            <a:pPr marL="0" indent="0" algn="just">
              <a:buClrTx/>
              <a:buSzPct val="100000"/>
              <a:buNone/>
            </a:pPr>
            <a:r>
              <a:rPr lang="ru-RU" sz="2400" b="1" dirty="0"/>
              <a:t>Конец заголовка </a:t>
            </a:r>
            <a:r>
              <a:rPr lang="ru-RU" sz="2400" dirty="0"/>
              <a:t>–  указывает на конец данных, которые необходимо срочно принять, несмотря на переполнение буфера.</a:t>
            </a:r>
          </a:p>
          <a:p>
            <a:pPr marL="0" indent="0" algn="just">
              <a:buClrTx/>
              <a:buSzPct val="100000"/>
              <a:buNone/>
            </a:pPr>
            <a:r>
              <a:rPr lang="ru-RU" sz="2400" b="1" dirty="0"/>
              <a:t>Параметры</a:t>
            </a:r>
            <a:r>
              <a:rPr lang="ru-RU" sz="2400" dirty="0"/>
              <a:t> – это поле имеет переменную длину и может вообще отсутствовать, используется для решения вспомогательных задач, например, для согласования максимального размера сегмента.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75CD56-901E-44DD-9270-A287A10E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45"/>
          <a:stretch/>
        </p:blipFill>
        <p:spPr>
          <a:xfrm>
            <a:off x="6565948" y="2310063"/>
            <a:ext cx="5626051" cy="298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4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096B9-2393-40A9-A04D-453BF576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9" y="0"/>
            <a:ext cx="11020926" cy="64489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Пример формирования </a:t>
            </a:r>
            <a:r>
              <a:rPr lang="en-US" sz="3600" dirty="0"/>
              <a:t>TCP-</a:t>
            </a:r>
            <a:r>
              <a:rPr lang="ru-RU" sz="3600" dirty="0"/>
              <a:t>сегментов из потоков байтов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5EBEF5-4E16-451C-AFD4-08D950BD3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9" y="5598695"/>
            <a:ext cx="12064354" cy="125930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400" dirty="0"/>
              <a:t>При работе на хосте-отправителе протокол </a:t>
            </a:r>
            <a:r>
              <a:rPr lang="en-US" sz="2400" dirty="0"/>
              <a:t>TCP </a:t>
            </a:r>
            <a:r>
              <a:rPr lang="ru-RU" sz="2400" dirty="0"/>
              <a:t>рассматривает информацию, поступающую к нему от прикладных процессов, как неструктурированный поток байтов. Поступающие данные буферизуются средствами </a:t>
            </a:r>
            <a:r>
              <a:rPr lang="en-US" sz="2400" dirty="0"/>
              <a:t>TCP. </a:t>
            </a:r>
            <a:r>
              <a:rPr lang="ru-RU" sz="2400" dirty="0"/>
              <a:t>Для передачи на сетевой уровень из буфера «вырезаются» некоторая непрерывная часть данных, которая называется сегментом и снабжается заголовком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0BD5B5-3548-46AF-9DD8-26B3D52C3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46" y="579927"/>
            <a:ext cx="5553212" cy="501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7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2B7F5-5B45-4E4F-9120-4FBDBE0A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3" y="140621"/>
            <a:ext cx="11550481" cy="557379"/>
          </a:xfrm>
        </p:spPr>
        <p:txBody>
          <a:bodyPr>
            <a:normAutofit fontScale="90000"/>
          </a:bodyPr>
          <a:lstStyle/>
          <a:p>
            <a:r>
              <a:rPr lang="ru-RU" dirty="0"/>
              <a:t>Логическое соединение – основа надежности </a:t>
            </a:r>
            <a:r>
              <a:rPr lang="en-US" dirty="0"/>
              <a:t>TCP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36CA69-7F1B-41FC-9C77-89E9A40FA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2" y="1283368"/>
            <a:ext cx="11823860" cy="53099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Основным различием </a:t>
            </a:r>
            <a:r>
              <a:rPr lang="en-US" sz="2400" dirty="0"/>
              <a:t>TCP </a:t>
            </a:r>
            <a:r>
              <a:rPr lang="ru-RU" sz="2400" dirty="0"/>
              <a:t>от </a:t>
            </a:r>
            <a:r>
              <a:rPr lang="en-US" sz="2400" dirty="0"/>
              <a:t>UDP </a:t>
            </a:r>
            <a:r>
              <a:rPr lang="ru-RU" sz="2400" dirty="0"/>
              <a:t>является то, что на протокол </a:t>
            </a:r>
            <a:r>
              <a:rPr lang="en-US" sz="2400" dirty="0"/>
              <a:t>TCP </a:t>
            </a:r>
            <a:r>
              <a:rPr lang="ru-RU" sz="2400" dirty="0"/>
              <a:t>возложена дополнительная задача – обеспечить надежную доставку сообщений, используя в качестве основы ненадежный </a:t>
            </a:r>
            <a:r>
              <a:rPr lang="ru-RU" sz="2400" dirty="0" err="1"/>
              <a:t>дейтаграммный</a:t>
            </a:r>
            <a:r>
              <a:rPr lang="ru-RU" sz="2400" dirty="0"/>
              <a:t> протокол </a:t>
            </a:r>
            <a:r>
              <a:rPr lang="en-US" sz="2400" dirty="0"/>
              <a:t>IP.</a:t>
            </a:r>
          </a:p>
          <a:p>
            <a:pPr marL="0" indent="0" algn="just">
              <a:buNone/>
            </a:pPr>
            <a:r>
              <a:rPr lang="ru-RU" sz="2400" dirty="0"/>
              <a:t>Для решения этой задачи протокол </a:t>
            </a:r>
            <a:r>
              <a:rPr lang="en-US" sz="2400" dirty="0"/>
              <a:t>TCP </a:t>
            </a:r>
            <a:r>
              <a:rPr lang="ru-RU" sz="2400" dirty="0"/>
              <a:t>использует метод продвижения данных с установлением логического соединения.</a:t>
            </a:r>
          </a:p>
          <a:p>
            <a:pPr marL="0" indent="0" algn="just">
              <a:buNone/>
            </a:pPr>
            <a:r>
              <a:rPr lang="ru-RU" sz="2400" dirty="0"/>
              <a:t>Логическое соединение дает возможность участникам обмена следить за тем, чтобы данные не были потеряны, искажены или продублированы, а также чтобы они пришли к получателю в том порядке, в котором они отправлены.</a:t>
            </a:r>
          </a:p>
          <a:p>
            <a:pPr marL="0" indent="0" algn="just">
              <a:buNone/>
            </a:pPr>
            <a:r>
              <a:rPr lang="en-US" sz="2400" dirty="0"/>
              <a:t>TCP-</a:t>
            </a:r>
            <a:r>
              <a:rPr lang="ru-RU" sz="2400" dirty="0"/>
              <a:t>соединение является дуплексным, то есть каждый из участников этого соединения может одновременно получать и отправлять данные (</a:t>
            </a:r>
            <a:r>
              <a:rPr lang="en-US" sz="2400" dirty="0"/>
              <a:t>TCP-</a:t>
            </a:r>
            <a:r>
              <a:rPr lang="ru-RU" sz="2400" dirty="0"/>
              <a:t>сегменты).</a:t>
            </a:r>
          </a:p>
        </p:txBody>
      </p:sp>
    </p:spTree>
    <p:extLst>
      <p:ext uri="{BB962C8B-B14F-4D97-AF65-F5344CB8AC3E}">
        <p14:creationId xmlns:p14="http://schemas.microsoft.com/office/powerpoint/2010/main" val="38464721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3919</TotalTime>
  <Words>1292</Words>
  <Application>Microsoft Office PowerPoint</Application>
  <PresentationFormat>Широкоэкранный</PresentationFormat>
  <Paragraphs>95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Тема Office</vt:lpstr>
      <vt:lpstr>Протокол TCP</vt:lpstr>
      <vt:lpstr>Основные функции</vt:lpstr>
      <vt:lpstr>Основные функции</vt:lpstr>
      <vt:lpstr>Формат заголовка TCP-сегмента</vt:lpstr>
      <vt:lpstr>Формат заголовка TCP </vt:lpstr>
      <vt:lpstr>Формат заголовка TCP </vt:lpstr>
      <vt:lpstr>Формат заголовка TCP </vt:lpstr>
      <vt:lpstr>Пример формирования TCP-сегментов из потоков байтов</vt:lpstr>
      <vt:lpstr>Логическое соединение – основа надежности TCP </vt:lpstr>
      <vt:lpstr>Установление и завершение соединения в TCP</vt:lpstr>
      <vt:lpstr>TCP-соединение создает надежный логический канал между конечными узлами</vt:lpstr>
      <vt:lpstr>Идентификация логических соединений</vt:lpstr>
      <vt:lpstr>Установление соединения TCP</vt:lpstr>
      <vt:lpstr>Передача данных</vt:lpstr>
      <vt:lpstr>Разрыв соединения</vt:lpstr>
      <vt:lpstr>Оконное управление потоком</vt:lpstr>
      <vt:lpstr>Метод простоя источника</vt:lpstr>
      <vt:lpstr>Презентация PowerPoint</vt:lpstr>
      <vt:lpstr>Метод скользящего окна</vt:lpstr>
      <vt:lpstr>Презентация PowerPoint</vt:lpstr>
      <vt:lpstr>Спасибо за внимание! 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Аппаратное и программное обеспечение сетей и защита информации</dc:title>
  <dc:creator>Соболь A. M.</dc:creator>
  <cp:lastModifiedBy>Admin</cp:lastModifiedBy>
  <cp:revision>135</cp:revision>
  <dcterms:created xsi:type="dcterms:W3CDTF">2021-01-23T08:32:29Z</dcterms:created>
  <dcterms:modified xsi:type="dcterms:W3CDTF">2022-04-18T07:19:15Z</dcterms:modified>
</cp:coreProperties>
</file>