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6"/>
  </p:notesMasterIdLst>
  <p:sldIdLst>
    <p:sldId id="256" r:id="rId2"/>
    <p:sldId id="280" r:id="rId3"/>
    <p:sldId id="281" r:id="rId4"/>
    <p:sldId id="282" r:id="rId5"/>
    <p:sldId id="283" r:id="rId6"/>
    <p:sldId id="276" r:id="rId7"/>
    <p:sldId id="284" r:id="rId8"/>
    <p:sldId id="277" r:id="rId9"/>
    <p:sldId id="302" r:id="rId10"/>
    <p:sldId id="285" r:id="rId11"/>
    <p:sldId id="286" r:id="rId12"/>
    <p:sldId id="287" r:id="rId13"/>
    <p:sldId id="303" r:id="rId14"/>
    <p:sldId id="304" r:id="rId15"/>
    <p:sldId id="288" r:id="rId16"/>
    <p:sldId id="289" r:id="rId17"/>
    <p:sldId id="300" r:id="rId18"/>
    <p:sldId id="278" r:id="rId19"/>
    <p:sldId id="305" r:id="rId20"/>
    <p:sldId id="279" r:id="rId21"/>
    <p:sldId id="290" r:id="rId22"/>
    <p:sldId id="291" r:id="rId23"/>
    <p:sldId id="306" r:id="rId24"/>
    <p:sldId id="292" r:id="rId25"/>
    <p:sldId id="293" r:id="rId26"/>
    <p:sldId id="307" r:id="rId27"/>
    <p:sldId id="294" r:id="rId28"/>
    <p:sldId id="295" r:id="rId29"/>
    <p:sldId id="296" r:id="rId30"/>
    <p:sldId id="308" r:id="rId31"/>
    <p:sldId id="297" r:id="rId32"/>
    <p:sldId id="309" r:id="rId33"/>
    <p:sldId id="299" r:id="rId34"/>
    <p:sldId id="275" r:id="rId35"/>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7977" autoAdjust="0"/>
  </p:normalViewPr>
  <p:slideViewPr>
    <p:cSldViewPr snapToGrid="0">
      <p:cViewPr varScale="1">
        <p:scale>
          <a:sx n="70" d="100"/>
          <a:sy n="70" d="100"/>
        </p:scale>
        <p:origin x="0" y="1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EDFA1-7591-4A56-BDC2-C7728857E2DA}" type="datetimeFigureOut">
              <a:rPr lang="ru-RU" smtClean="0"/>
              <a:t>31.01.2022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A070D-6D65-4C07-A51A-F5E5C4B09FD4}" type="slidenum">
              <a:rPr lang="ru-RU" smtClean="0"/>
              <a:t>‹#›</a:t>
            </a:fld>
            <a:endParaRPr lang="ru-RU"/>
          </a:p>
        </p:txBody>
      </p:sp>
    </p:spTree>
    <p:extLst>
      <p:ext uri="{BB962C8B-B14F-4D97-AF65-F5344CB8AC3E}">
        <p14:creationId xmlns:p14="http://schemas.microsoft.com/office/powerpoint/2010/main" val="2461290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6710AF-57E1-449C-82EE-8F8FB30781C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BY"/>
          </a:p>
        </p:txBody>
      </p:sp>
      <p:sp>
        <p:nvSpPr>
          <p:cNvPr id="3" name="Подзаголовок 2">
            <a:extLst>
              <a:ext uri="{FF2B5EF4-FFF2-40B4-BE49-F238E27FC236}">
                <a16:creationId xmlns:a16="http://schemas.microsoft.com/office/drawing/2014/main" id="{C440B64C-8D9C-4FF7-8DEC-4012C03C0D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BY"/>
          </a:p>
        </p:txBody>
      </p:sp>
      <p:sp>
        <p:nvSpPr>
          <p:cNvPr id="4" name="Дата 3">
            <a:extLst>
              <a:ext uri="{FF2B5EF4-FFF2-40B4-BE49-F238E27FC236}">
                <a16:creationId xmlns:a16="http://schemas.microsoft.com/office/drawing/2014/main" id="{4DBE5500-586B-42B4-ADA4-8B158781FAFE}"/>
              </a:ext>
            </a:extLst>
          </p:cNvPr>
          <p:cNvSpPr>
            <a:spLocks noGrp="1"/>
          </p:cNvSpPr>
          <p:nvPr>
            <p:ph type="dt" sz="half" idx="10"/>
          </p:nvPr>
        </p:nvSpPr>
        <p:spPr/>
        <p:txBody>
          <a:bodyPr/>
          <a:lstStyle/>
          <a:p>
            <a:fld id="{33069EE3-F2CA-4326-988D-132825F31538}" type="datetimeFigureOut">
              <a:rPr lang="ru-RU" smtClean="0"/>
              <a:t>31.01.2022</a:t>
            </a:fld>
            <a:endParaRPr lang="ru-RU"/>
          </a:p>
        </p:txBody>
      </p:sp>
      <p:sp>
        <p:nvSpPr>
          <p:cNvPr id="5" name="Нижний колонтитул 4">
            <a:extLst>
              <a:ext uri="{FF2B5EF4-FFF2-40B4-BE49-F238E27FC236}">
                <a16:creationId xmlns:a16="http://schemas.microsoft.com/office/drawing/2014/main" id="{A8000E65-78EA-412E-B30E-673D6FA659E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18C56B1-2313-4F8B-B21B-220A989EF847}"/>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103450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A24ED5-52E0-4EF3-9763-B8CAB61A07B8}"/>
              </a:ext>
            </a:extLst>
          </p:cNvPr>
          <p:cNvSpPr>
            <a:spLocks noGrp="1"/>
          </p:cNvSpPr>
          <p:nvPr>
            <p:ph type="title"/>
          </p:nvPr>
        </p:nvSpPr>
        <p:spPr/>
        <p:txBody>
          <a:bodyPr/>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727A4D25-2B12-45E3-947F-6027ABD7E3F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BEEEB46A-AB84-41DC-8D2D-FBA32A3C59FA}"/>
              </a:ext>
            </a:extLst>
          </p:cNvPr>
          <p:cNvSpPr>
            <a:spLocks noGrp="1"/>
          </p:cNvSpPr>
          <p:nvPr>
            <p:ph type="dt" sz="half" idx="10"/>
          </p:nvPr>
        </p:nvSpPr>
        <p:spPr/>
        <p:txBody>
          <a:bodyPr/>
          <a:lstStyle/>
          <a:p>
            <a:fld id="{33069EE3-F2CA-4326-988D-132825F31538}" type="datetimeFigureOut">
              <a:rPr lang="ru-RU" smtClean="0"/>
              <a:t>31.01.2022</a:t>
            </a:fld>
            <a:endParaRPr lang="ru-RU"/>
          </a:p>
        </p:txBody>
      </p:sp>
      <p:sp>
        <p:nvSpPr>
          <p:cNvPr id="5" name="Нижний колонтитул 4">
            <a:extLst>
              <a:ext uri="{FF2B5EF4-FFF2-40B4-BE49-F238E27FC236}">
                <a16:creationId xmlns:a16="http://schemas.microsoft.com/office/drawing/2014/main" id="{BB9A8F64-750B-4519-8822-D8CBE174C0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543E6CF-3B01-4DFD-848A-69AB85FBF368}"/>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62005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3D483F0-6A06-4551-9C0D-78950FEDDF66}"/>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B505AAB8-D1D0-43D6-89EE-8988BA7848E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296A0B23-1D2A-43DE-9468-64692AC2D1FA}"/>
              </a:ext>
            </a:extLst>
          </p:cNvPr>
          <p:cNvSpPr>
            <a:spLocks noGrp="1"/>
          </p:cNvSpPr>
          <p:nvPr>
            <p:ph type="dt" sz="half" idx="10"/>
          </p:nvPr>
        </p:nvSpPr>
        <p:spPr/>
        <p:txBody>
          <a:bodyPr/>
          <a:lstStyle/>
          <a:p>
            <a:fld id="{33069EE3-F2CA-4326-988D-132825F31538}" type="datetimeFigureOut">
              <a:rPr lang="ru-RU" smtClean="0"/>
              <a:t>31.01.2022</a:t>
            </a:fld>
            <a:endParaRPr lang="ru-RU"/>
          </a:p>
        </p:txBody>
      </p:sp>
      <p:sp>
        <p:nvSpPr>
          <p:cNvPr id="5" name="Нижний колонтитул 4">
            <a:extLst>
              <a:ext uri="{FF2B5EF4-FFF2-40B4-BE49-F238E27FC236}">
                <a16:creationId xmlns:a16="http://schemas.microsoft.com/office/drawing/2014/main" id="{BE845401-C823-4D0C-A5B6-CDB7F698829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CBE014B-2799-40F2-935E-CA3E231EAF59}"/>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67284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B7D097-1BFF-42D9-89D8-0DB9AE234234}"/>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60861D58-48A1-4276-B055-8B74AADA188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24710C32-6949-4716-8DF3-AE90710C84B0}"/>
              </a:ext>
            </a:extLst>
          </p:cNvPr>
          <p:cNvSpPr>
            <a:spLocks noGrp="1"/>
          </p:cNvSpPr>
          <p:nvPr>
            <p:ph type="dt" sz="half" idx="10"/>
          </p:nvPr>
        </p:nvSpPr>
        <p:spPr/>
        <p:txBody>
          <a:bodyPr/>
          <a:lstStyle/>
          <a:p>
            <a:fld id="{33069EE3-F2CA-4326-988D-132825F31538}" type="datetimeFigureOut">
              <a:rPr lang="ru-RU" smtClean="0"/>
              <a:t>31.01.2022</a:t>
            </a:fld>
            <a:endParaRPr lang="ru-RU"/>
          </a:p>
        </p:txBody>
      </p:sp>
      <p:sp>
        <p:nvSpPr>
          <p:cNvPr id="5" name="Нижний колонтитул 4">
            <a:extLst>
              <a:ext uri="{FF2B5EF4-FFF2-40B4-BE49-F238E27FC236}">
                <a16:creationId xmlns:a16="http://schemas.microsoft.com/office/drawing/2014/main" id="{79C2BB77-C4FC-4A09-917F-01E228D41D8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2B7D58D-291C-46E0-9D70-BA4AFB1B4866}"/>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03481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26D973-6381-40FB-B828-385BC3EFBB7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BY"/>
          </a:p>
        </p:txBody>
      </p:sp>
      <p:sp>
        <p:nvSpPr>
          <p:cNvPr id="3" name="Текст 2">
            <a:extLst>
              <a:ext uri="{FF2B5EF4-FFF2-40B4-BE49-F238E27FC236}">
                <a16:creationId xmlns:a16="http://schemas.microsoft.com/office/drawing/2014/main" id="{9D2B1B1A-D77A-4F97-8957-8382B1FFA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B6FE2B3-0491-4FE5-B38E-64D0B3448629}"/>
              </a:ext>
            </a:extLst>
          </p:cNvPr>
          <p:cNvSpPr>
            <a:spLocks noGrp="1"/>
          </p:cNvSpPr>
          <p:nvPr>
            <p:ph type="dt" sz="half" idx="10"/>
          </p:nvPr>
        </p:nvSpPr>
        <p:spPr/>
        <p:txBody>
          <a:bodyPr/>
          <a:lstStyle/>
          <a:p>
            <a:fld id="{33069EE3-F2CA-4326-988D-132825F31538}" type="datetimeFigureOut">
              <a:rPr lang="ru-RU" smtClean="0"/>
              <a:t>31.01.2022</a:t>
            </a:fld>
            <a:endParaRPr lang="ru-RU"/>
          </a:p>
        </p:txBody>
      </p:sp>
      <p:sp>
        <p:nvSpPr>
          <p:cNvPr id="5" name="Нижний колонтитул 4">
            <a:extLst>
              <a:ext uri="{FF2B5EF4-FFF2-40B4-BE49-F238E27FC236}">
                <a16:creationId xmlns:a16="http://schemas.microsoft.com/office/drawing/2014/main" id="{CEFE8FD9-0759-48F2-B0A1-784ACA55A3C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94FB512-B6AF-497F-BB32-15C0DACD5ADC}"/>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5255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B7F94B-925A-4522-B4CF-1700E07458AE}"/>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B20F7878-3584-4D98-A117-5E2802AE5F2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Объект 3">
            <a:extLst>
              <a:ext uri="{FF2B5EF4-FFF2-40B4-BE49-F238E27FC236}">
                <a16:creationId xmlns:a16="http://schemas.microsoft.com/office/drawing/2014/main" id="{138D539B-2FF8-4C58-A6FA-1C5E213A569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Дата 4">
            <a:extLst>
              <a:ext uri="{FF2B5EF4-FFF2-40B4-BE49-F238E27FC236}">
                <a16:creationId xmlns:a16="http://schemas.microsoft.com/office/drawing/2014/main" id="{EC5807EA-7C79-4F31-A147-D5CEEDBCD67F}"/>
              </a:ext>
            </a:extLst>
          </p:cNvPr>
          <p:cNvSpPr>
            <a:spLocks noGrp="1"/>
          </p:cNvSpPr>
          <p:nvPr>
            <p:ph type="dt" sz="half" idx="10"/>
          </p:nvPr>
        </p:nvSpPr>
        <p:spPr/>
        <p:txBody>
          <a:bodyPr/>
          <a:lstStyle/>
          <a:p>
            <a:fld id="{33069EE3-F2CA-4326-988D-132825F31538}" type="datetimeFigureOut">
              <a:rPr lang="ru-RU" smtClean="0"/>
              <a:t>31.01.2022</a:t>
            </a:fld>
            <a:endParaRPr lang="ru-RU"/>
          </a:p>
        </p:txBody>
      </p:sp>
      <p:sp>
        <p:nvSpPr>
          <p:cNvPr id="6" name="Нижний колонтитул 5">
            <a:extLst>
              <a:ext uri="{FF2B5EF4-FFF2-40B4-BE49-F238E27FC236}">
                <a16:creationId xmlns:a16="http://schemas.microsoft.com/office/drawing/2014/main" id="{207DA5F9-85CA-40AE-BFCE-1ABE9F316F6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4378A99-2C1F-45BD-82FD-4EDEA7C8704D}"/>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56745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21F3BB-9AD9-41D3-87F2-88BCC23FC455}"/>
              </a:ext>
            </a:extLst>
          </p:cNvPr>
          <p:cNvSpPr>
            <a:spLocks noGrp="1"/>
          </p:cNvSpPr>
          <p:nvPr>
            <p:ph type="title"/>
          </p:nvPr>
        </p:nvSpPr>
        <p:spPr>
          <a:xfrm>
            <a:off x="839788" y="365125"/>
            <a:ext cx="10515600" cy="1325563"/>
          </a:xfrm>
        </p:spPr>
        <p:txBody>
          <a:bodyPr/>
          <a:lstStyle/>
          <a:p>
            <a:r>
              <a:rPr lang="ru-RU"/>
              <a:t>Образец заголовка</a:t>
            </a:r>
            <a:endParaRPr lang="ru-BY"/>
          </a:p>
        </p:txBody>
      </p:sp>
      <p:sp>
        <p:nvSpPr>
          <p:cNvPr id="3" name="Текст 2">
            <a:extLst>
              <a:ext uri="{FF2B5EF4-FFF2-40B4-BE49-F238E27FC236}">
                <a16:creationId xmlns:a16="http://schemas.microsoft.com/office/drawing/2014/main" id="{6C48CFC2-3C5B-4B93-B2C1-2EEFF0F8D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8D5956B-CA8A-41FF-8D13-0AB79CAD2C0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Текст 4">
            <a:extLst>
              <a:ext uri="{FF2B5EF4-FFF2-40B4-BE49-F238E27FC236}">
                <a16:creationId xmlns:a16="http://schemas.microsoft.com/office/drawing/2014/main" id="{F032FD48-216D-406D-8D15-B165DBC6D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5977253-13C5-442C-9B70-577FFF41C82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7" name="Дата 6">
            <a:extLst>
              <a:ext uri="{FF2B5EF4-FFF2-40B4-BE49-F238E27FC236}">
                <a16:creationId xmlns:a16="http://schemas.microsoft.com/office/drawing/2014/main" id="{DCC75118-31FB-4FD9-BD6A-20C64C729F45}"/>
              </a:ext>
            </a:extLst>
          </p:cNvPr>
          <p:cNvSpPr>
            <a:spLocks noGrp="1"/>
          </p:cNvSpPr>
          <p:nvPr>
            <p:ph type="dt" sz="half" idx="10"/>
          </p:nvPr>
        </p:nvSpPr>
        <p:spPr/>
        <p:txBody>
          <a:bodyPr/>
          <a:lstStyle/>
          <a:p>
            <a:fld id="{33069EE3-F2CA-4326-988D-132825F31538}" type="datetimeFigureOut">
              <a:rPr lang="ru-RU" smtClean="0"/>
              <a:t>31.01.2022</a:t>
            </a:fld>
            <a:endParaRPr lang="ru-RU"/>
          </a:p>
        </p:txBody>
      </p:sp>
      <p:sp>
        <p:nvSpPr>
          <p:cNvPr id="8" name="Нижний колонтитул 7">
            <a:extLst>
              <a:ext uri="{FF2B5EF4-FFF2-40B4-BE49-F238E27FC236}">
                <a16:creationId xmlns:a16="http://schemas.microsoft.com/office/drawing/2014/main" id="{83FF6CC3-CB7A-4192-84AF-19F8D04430F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E2353A2A-8765-4C70-A5D2-90DAECF0419A}"/>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9021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E33695-1AAF-4F1A-A451-BCDF8B35904B}"/>
              </a:ext>
            </a:extLst>
          </p:cNvPr>
          <p:cNvSpPr>
            <a:spLocks noGrp="1"/>
          </p:cNvSpPr>
          <p:nvPr>
            <p:ph type="title"/>
          </p:nvPr>
        </p:nvSpPr>
        <p:spPr/>
        <p:txBody>
          <a:bodyPr/>
          <a:lstStyle/>
          <a:p>
            <a:r>
              <a:rPr lang="ru-RU"/>
              <a:t>Образец заголовка</a:t>
            </a:r>
            <a:endParaRPr lang="ru-BY"/>
          </a:p>
        </p:txBody>
      </p:sp>
      <p:sp>
        <p:nvSpPr>
          <p:cNvPr id="3" name="Дата 2">
            <a:extLst>
              <a:ext uri="{FF2B5EF4-FFF2-40B4-BE49-F238E27FC236}">
                <a16:creationId xmlns:a16="http://schemas.microsoft.com/office/drawing/2014/main" id="{C2E316B5-DD19-4C2A-8AE4-0714918CEC12}"/>
              </a:ext>
            </a:extLst>
          </p:cNvPr>
          <p:cNvSpPr>
            <a:spLocks noGrp="1"/>
          </p:cNvSpPr>
          <p:nvPr>
            <p:ph type="dt" sz="half" idx="10"/>
          </p:nvPr>
        </p:nvSpPr>
        <p:spPr/>
        <p:txBody>
          <a:bodyPr/>
          <a:lstStyle/>
          <a:p>
            <a:fld id="{33069EE3-F2CA-4326-988D-132825F31538}" type="datetimeFigureOut">
              <a:rPr lang="ru-RU" smtClean="0"/>
              <a:t>31.01.2022</a:t>
            </a:fld>
            <a:endParaRPr lang="ru-RU"/>
          </a:p>
        </p:txBody>
      </p:sp>
      <p:sp>
        <p:nvSpPr>
          <p:cNvPr id="4" name="Нижний колонтитул 3">
            <a:extLst>
              <a:ext uri="{FF2B5EF4-FFF2-40B4-BE49-F238E27FC236}">
                <a16:creationId xmlns:a16="http://schemas.microsoft.com/office/drawing/2014/main" id="{5ECBFCD0-2E5B-4928-BCBF-C5B1C719535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6DF8C99-802A-476E-9E04-FF2608F82B68}"/>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25366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28563EF-899D-4AEE-810F-98BC84FFF063}"/>
              </a:ext>
            </a:extLst>
          </p:cNvPr>
          <p:cNvSpPr>
            <a:spLocks noGrp="1"/>
          </p:cNvSpPr>
          <p:nvPr>
            <p:ph type="dt" sz="half" idx="10"/>
          </p:nvPr>
        </p:nvSpPr>
        <p:spPr/>
        <p:txBody>
          <a:bodyPr/>
          <a:lstStyle/>
          <a:p>
            <a:fld id="{33069EE3-F2CA-4326-988D-132825F31538}" type="datetimeFigureOut">
              <a:rPr lang="ru-RU" smtClean="0"/>
              <a:t>31.01.2022</a:t>
            </a:fld>
            <a:endParaRPr lang="ru-RU"/>
          </a:p>
        </p:txBody>
      </p:sp>
      <p:sp>
        <p:nvSpPr>
          <p:cNvPr id="3" name="Нижний колонтитул 2">
            <a:extLst>
              <a:ext uri="{FF2B5EF4-FFF2-40B4-BE49-F238E27FC236}">
                <a16:creationId xmlns:a16="http://schemas.microsoft.com/office/drawing/2014/main" id="{41D233C5-CACA-4B35-8341-C5FF68F8599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C75D9F31-3CF0-4EF7-8153-9BCD05B1630C}"/>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63994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5D5B8D-2FB5-4968-B9F0-B88022F5F18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Объект 2">
            <a:extLst>
              <a:ext uri="{FF2B5EF4-FFF2-40B4-BE49-F238E27FC236}">
                <a16:creationId xmlns:a16="http://schemas.microsoft.com/office/drawing/2014/main" id="{4BB6441E-C96F-4613-96C9-28293B50E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Текст 3">
            <a:extLst>
              <a:ext uri="{FF2B5EF4-FFF2-40B4-BE49-F238E27FC236}">
                <a16:creationId xmlns:a16="http://schemas.microsoft.com/office/drawing/2014/main" id="{D9F90435-F1B6-4681-B0CC-4558C5F54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527D30C-A1DB-4B58-8346-0720D87B0B13}"/>
              </a:ext>
            </a:extLst>
          </p:cNvPr>
          <p:cNvSpPr>
            <a:spLocks noGrp="1"/>
          </p:cNvSpPr>
          <p:nvPr>
            <p:ph type="dt" sz="half" idx="10"/>
          </p:nvPr>
        </p:nvSpPr>
        <p:spPr/>
        <p:txBody>
          <a:bodyPr/>
          <a:lstStyle/>
          <a:p>
            <a:fld id="{33069EE3-F2CA-4326-988D-132825F31538}" type="datetimeFigureOut">
              <a:rPr lang="ru-RU" smtClean="0"/>
              <a:t>31.01.2022</a:t>
            </a:fld>
            <a:endParaRPr lang="ru-RU"/>
          </a:p>
        </p:txBody>
      </p:sp>
      <p:sp>
        <p:nvSpPr>
          <p:cNvPr id="6" name="Нижний колонтитул 5">
            <a:extLst>
              <a:ext uri="{FF2B5EF4-FFF2-40B4-BE49-F238E27FC236}">
                <a16:creationId xmlns:a16="http://schemas.microsoft.com/office/drawing/2014/main" id="{E4DAD297-B31F-4223-B8D6-24BFD15E4AE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1A8788-038E-4040-BC6F-E878C2ADADC9}"/>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76997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21E35F-B8BC-4509-B5C1-662A90652B3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Рисунок 2">
            <a:extLst>
              <a:ext uri="{FF2B5EF4-FFF2-40B4-BE49-F238E27FC236}">
                <a16:creationId xmlns:a16="http://schemas.microsoft.com/office/drawing/2014/main" id="{8BBF1288-AAD5-456B-AD58-F47AE42E5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BY"/>
          </a:p>
        </p:txBody>
      </p:sp>
      <p:sp>
        <p:nvSpPr>
          <p:cNvPr id="4" name="Текст 3">
            <a:extLst>
              <a:ext uri="{FF2B5EF4-FFF2-40B4-BE49-F238E27FC236}">
                <a16:creationId xmlns:a16="http://schemas.microsoft.com/office/drawing/2014/main" id="{5A71503F-214F-4024-9128-F72F09EDF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5828F38-651E-4F93-8A25-6A2DC833A71C}"/>
              </a:ext>
            </a:extLst>
          </p:cNvPr>
          <p:cNvSpPr>
            <a:spLocks noGrp="1"/>
          </p:cNvSpPr>
          <p:nvPr>
            <p:ph type="dt" sz="half" idx="10"/>
          </p:nvPr>
        </p:nvSpPr>
        <p:spPr/>
        <p:txBody>
          <a:bodyPr/>
          <a:lstStyle/>
          <a:p>
            <a:fld id="{33069EE3-F2CA-4326-988D-132825F31538}" type="datetimeFigureOut">
              <a:rPr lang="ru-RU" smtClean="0"/>
              <a:t>31.01.2022</a:t>
            </a:fld>
            <a:endParaRPr lang="ru-RU"/>
          </a:p>
        </p:txBody>
      </p:sp>
      <p:sp>
        <p:nvSpPr>
          <p:cNvPr id="6" name="Нижний колонтитул 5">
            <a:extLst>
              <a:ext uri="{FF2B5EF4-FFF2-40B4-BE49-F238E27FC236}">
                <a16:creationId xmlns:a16="http://schemas.microsoft.com/office/drawing/2014/main" id="{4AF2D49C-0D5B-4791-9AE7-9DAE80F326D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B52D6CF-749C-426A-8402-3CB52274816C}"/>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03974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6993B5-9325-41D4-A7B7-6EB1139124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BY"/>
          </a:p>
        </p:txBody>
      </p:sp>
      <p:sp>
        <p:nvSpPr>
          <p:cNvPr id="3" name="Текст 2">
            <a:extLst>
              <a:ext uri="{FF2B5EF4-FFF2-40B4-BE49-F238E27FC236}">
                <a16:creationId xmlns:a16="http://schemas.microsoft.com/office/drawing/2014/main" id="{A512AC11-C87F-4C27-8B21-21F707B92A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3B08C00E-618A-4F5F-BA37-A94C8B87E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69EE3-F2CA-4326-988D-132825F31538}" type="datetimeFigureOut">
              <a:rPr lang="ru-RU" smtClean="0"/>
              <a:t>31.01.2022</a:t>
            </a:fld>
            <a:endParaRPr lang="ru-RU"/>
          </a:p>
        </p:txBody>
      </p:sp>
      <p:sp>
        <p:nvSpPr>
          <p:cNvPr id="5" name="Нижний колонтитул 4">
            <a:extLst>
              <a:ext uri="{FF2B5EF4-FFF2-40B4-BE49-F238E27FC236}">
                <a16:creationId xmlns:a16="http://schemas.microsoft.com/office/drawing/2014/main" id="{834506E1-B716-4942-9442-70A025652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8DAC986-6498-400E-8D10-B7C618858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A4EBF-D7B4-4A48-ABFB-E3D9077D1157}" type="slidenum">
              <a:rPr lang="ru-RU" smtClean="0"/>
              <a:t>‹#›</a:t>
            </a:fld>
            <a:endParaRPr lang="ru-RU"/>
          </a:p>
        </p:txBody>
      </p:sp>
    </p:spTree>
    <p:extLst>
      <p:ext uri="{BB962C8B-B14F-4D97-AF65-F5344CB8AC3E}">
        <p14:creationId xmlns:p14="http://schemas.microsoft.com/office/powerpoint/2010/main" val="362845855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AD583-9452-4A9F-A572-66AF16854BD7}"/>
              </a:ext>
            </a:extLst>
          </p:cNvPr>
          <p:cNvSpPr>
            <a:spLocks noGrp="1"/>
          </p:cNvSpPr>
          <p:nvPr>
            <p:ph type="ctrTitle"/>
          </p:nvPr>
        </p:nvSpPr>
        <p:spPr>
          <a:xfrm>
            <a:off x="1492531" y="3091784"/>
            <a:ext cx="9752117" cy="1811254"/>
          </a:xfrm>
        </p:spPr>
        <p:txBody>
          <a:bodyPr>
            <a:noAutofit/>
          </a:bodyPr>
          <a:lstStyle/>
          <a:p>
            <a:pPr algn="ctr">
              <a:lnSpc>
                <a:spcPct val="110000"/>
              </a:lnSpc>
            </a:pPr>
            <a:r>
              <a:rPr lang="ru-RU" dirty="0"/>
              <a:t>Лекция </a:t>
            </a:r>
            <a:r>
              <a:rPr lang="en-US" dirty="0"/>
              <a:t>3</a:t>
            </a:r>
            <a:r>
              <a:rPr lang="ru-RU" dirty="0"/>
              <a:t>. </a:t>
            </a:r>
            <a:br>
              <a:rPr lang="ru-RU" dirty="0"/>
            </a:br>
            <a:r>
              <a:rPr lang="ru-RU" dirty="0"/>
              <a:t>Определение и виды сред передач.</a:t>
            </a:r>
          </a:p>
        </p:txBody>
      </p:sp>
    </p:spTree>
    <p:extLst>
      <p:ext uri="{BB962C8B-B14F-4D97-AF65-F5344CB8AC3E}">
        <p14:creationId xmlns:p14="http://schemas.microsoft.com/office/powerpoint/2010/main" val="385070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E155BA-6246-4BFF-A7C1-672130883526}"/>
              </a:ext>
            </a:extLst>
          </p:cNvPr>
          <p:cNvSpPr>
            <a:spLocks noGrp="1"/>
          </p:cNvSpPr>
          <p:nvPr>
            <p:ph type="title"/>
          </p:nvPr>
        </p:nvSpPr>
        <p:spPr>
          <a:xfrm>
            <a:off x="1261872" y="365760"/>
            <a:ext cx="9692640" cy="754586"/>
          </a:xfrm>
        </p:spPr>
        <p:txBody>
          <a:bodyPr/>
          <a:lstStyle/>
          <a:p>
            <a:r>
              <a:rPr lang="ru-RU" dirty="0"/>
              <a:t>Экранированная витая пара</a:t>
            </a:r>
          </a:p>
        </p:txBody>
      </p:sp>
      <p:sp>
        <p:nvSpPr>
          <p:cNvPr id="3" name="Объект 2">
            <a:extLst>
              <a:ext uri="{FF2B5EF4-FFF2-40B4-BE49-F238E27FC236}">
                <a16:creationId xmlns:a16="http://schemas.microsoft.com/office/drawing/2014/main" id="{37F0C334-28B8-45E7-BE1A-9B05C4BD5755}"/>
              </a:ext>
            </a:extLst>
          </p:cNvPr>
          <p:cNvSpPr>
            <a:spLocks noGrp="1"/>
          </p:cNvSpPr>
          <p:nvPr>
            <p:ph idx="1"/>
          </p:nvPr>
        </p:nvSpPr>
        <p:spPr>
          <a:xfrm>
            <a:off x="280882" y="1210962"/>
            <a:ext cx="6903396" cy="3655506"/>
          </a:xfrm>
        </p:spPr>
        <p:txBody>
          <a:bodyPr>
            <a:noAutofit/>
          </a:bodyPr>
          <a:lstStyle/>
          <a:p>
            <a:pPr marL="0" indent="0" algn="just">
              <a:buNone/>
            </a:pPr>
            <a:r>
              <a:rPr lang="ru-RU" sz="2600" i="1" dirty="0">
                <a:latin typeface="+mj-lt"/>
              </a:rPr>
              <a:t>Экранированная витая пара (STP) </a:t>
            </a:r>
            <a:r>
              <a:rPr lang="ru-RU" sz="2600" dirty="0">
                <a:latin typeface="+mj-lt"/>
              </a:rPr>
              <a:t>состоит из четырех пар тонких медных проводников, покрытых изолятором соответствующих цветов и перекрученных между собой. Каждая пара экранирована металлической фольгой, и все четыре пары также оплетены металлической нитью либо фольгой. Такой кабель, как и все другие, поверх общего экрана покрыт внешней оболочкой из пластика.</a:t>
            </a:r>
          </a:p>
        </p:txBody>
      </p:sp>
      <p:pic>
        <p:nvPicPr>
          <p:cNvPr id="4" name="Рисунок 3">
            <a:extLst>
              <a:ext uri="{FF2B5EF4-FFF2-40B4-BE49-F238E27FC236}">
                <a16:creationId xmlns:a16="http://schemas.microsoft.com/office/drawing/2014/main" id="{8108E153-EE96-4882-9C15-9151C0552341}"/>
              </a:ext>
            </a:extLst>
          </p:cNvPr>
          <p:cNvPicPr>
            <a:picLocks noChangeAspect="1"/>
          </p:cNvPicPr>
          <p:nvPr/>
        </p:nvPicPr>
        <p:blipFill rotWithShape="1">
          <a:blip r:embed="rId2"/>
          <a:srcRect l="7243" r="25292"/>
          <a:stretch/>
        </p:blipFill>
        <p:spPr>
          <a:xfrm>
            <a:off x="7184278" y="1120346"/>
            <a:ext cx="5007722" cy="2657642"/>
          </a:xfrm>
          <a:prstGeom prst="rect">
            <a:avLst/>
          </a:prstGeom>
        </p:spPr>
      </p:pic>
      <p:sp>
        <p:nvSpPr>
          <p:cNvPr id="5" name="Прямоугольник 4">
            <a:extLst>
              <a:ext uri="{FF2B5EF4-FFF2-40B4-BE49-F238E27FC236}">
                <a16:creationId xmlns:a16="http://schemas.microsoft.com/office/drawing/2014/main" id="{6A5ECD39-B09D-44B6-8C12-58AD65677AED}"/>
              </a:ext>
            </a:extLst>
          </p:cNvPr>
          <p:cNvSpPr/>
          <p:nvPr/>
        </p:nvSpPr>
        <p:spPr>
          <a:xfrm>
            <a:off x="280882" y="4957084"/>
            <a:ext cx="6755349" cy="1292662"/>
          </a:xfrm>
          <a:prstGeom prst="rect">
            <a:avLst/>
          </a:prstGeom>
        </p:spPr>
        <p:txBody>
          <a:bodyPr wrap="square">
            <a:spAutoFit/>
          </a:bodyPr>
          <a:lstStyle/>
          <a:p>
            <a:pPr algn="just"/>
            <a:r>
              <a:rPr lang="ru-RU" sz="2600" dirty="0">
                <a:latin typeface="+mj-lt"/>
              </a:rPr>
              <a:t>Защищенная витая пара (</a:t>
            </a:r>
            <a:r>
              <a:rPr lang="ru-RU" sz="2600" dirty="0" err="1">
                <a:latin typeface="+mj-lt"/>
              </a:rPr>
              <a:t>Screened</a:t>
            </a:r>
            <a:r>
              <a:rPr lang="ru-RU" sz="2600" dirty="0">
                <a:latin typeface="+mj-lt"/>
              </a:rPr>
              <a:t> </a:t>
            </a:r>
            <a:r>
              <a:rPr lang="ru-RU" sz="2600" dirty="0" err="1">
                <a:latin typeface="+mj-lt"/>
              </a:rPr>
              <a:t>twisted-pair</a:t>
            </a:r>
            <a:r>
              <a:rPr lang="ru-RU" sz="2600" dirty="0">
                <a:latin typeface="+mj-lt"/>
              </a:rPr>
              <a:t> — </a:t>
            </a:r>
            <a:r>
              <a:rPr lang="ru-RU" sz="2600" dirty="0" err="1">
                <a:latin typeface="+mj-lt"/>
              </a:rPr>
              <a:t>ScTP</a:t>
            </a:r>
            <a:r>
              <a:rPr lang="ru-RU" sz="2600" dirty="0">
                <a:latin typeface="+mj-lt"/>
              </a:rPr>
              <a:t>) является одной из разновидностей кабеля </a:t>
            </a:r>
            <a:r>
              <a:rPr lang="pl-PL" sz="2600" dirty="0">
                <a:latin typeface="+mj-lt"/>
              </a:rPr>
              <a:t>STP.</a:t>
            </a:r>
            <a:endParaRPr lang="ru-RU" sz="2600" dirty="0">
              <a:latin typeface="+mj-lt"/>
            </a:endParaRPr>
          </a:p>
        </p:txBody>
      </p:sp>
      <p:pic>
        <p:nvPicPr>
          <p:cNvPr id="6" name="Рисунок 5">
            <a:extLst>
              <a:ext uri="{FF2B5EF4-FFF2-40B4-BE49-F238E27FC236}">
                <a16:creationId xmlns:a16="http://schemas.microsoft.com/office/drawing/2014/main" id="{2A461A7A-6FE5-4D46-AC8A-49032EF0C3AE}"/>
              </a:ext>
            </a:extLst>
          </p:cNvPr>
          <p:cNvPicPr>
            <a:picLocks noChangeAspect="1"/>
          </p:cNvPicPr>
          <p:nvPr/>
        </p:nvPicPr>
        <p:blipFill rotWithShape="1">
          <a:blip r:embed="rId3"/>
          <a:srcRect l="5044" r="25680"/>
          <a:stretch/>
        </p:blipFill>
        <p:spPr>
          <a:xfrm>
            <a:off x="7184278" y="3834599"/>
            <a:ext cx="4858512" cy="2657641"/>
          </a:xfrm>
          <a:prstGeom prst="rect">
            <a:avLst/>
          </a:prstGeom>
        </p:spPr>
      </p:pic>
    </p:spTree>
    <p:extLst>
      <p:ext uri="{BB962C8B-B14F-4D97-AF65-F5344CB8AC3E}">
        <p14:creationId xmlns:p14="http://schemas.microsoft.com/office/powerpoint/2010/main" val="101785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C36A38-B56B-4E08-BEFA-B78A00ABD7F7}"/>
              </a:ext>
            </a:extLst>
          </p:cNvPr>
          <p:cNvSpPr>
            <a:spLocks noGrp="1"/>
          </p:cNvSpPr>
          <p:nvPr>
            <p:ph type="title"/>
          </p:nvPr>
        </p:nvSpPr>
        <p:spPr>
          <a:xfrm>
            <a:off x="1261872" y="72538"/>
            <a:ext cx="9692640" cy="655732"/>
          </a:xfrm>
        </p:spPr>
        <p:txBody>
          <a:bodyPr>
            <a:normAutofit fontScale="90000"/>
          </a:bodyPr>
          <a:lstStyle/>
          <a:p>
            <a:pPr algn="ctr"/>
            <a:r>
              <a:rPr lang="ru-RU" dirty="0"/>
              <a:t>Неэкранированная витая пара</a:t>
            </a:r>
          </a:p>
        </p:txBody>
      </p:sp>
      <p:sp>
        <p:nvSpPr>
          <p:cNvPr id="3" name="Объект 2">
            <a:extLst>
              <a:ext uri="{FF2B5EF4-FFF2-40B4-BE49-F238E27FC236}">
                <a16:creationId xmlns:a16="http://schemas.microsoft.com/office/drawing/2014/main" id="{24180182-99E4-4CBB-8364-CB945121CCC4}"/>
              </a:ext>
            </a:extLst>
          </p:cNvPr>
          <p:cNvSpPr>
            <a:spLocks noGrp="1"/>
          </p:cNvSpPr>
          <p:nvPr>
            <p:ph idx="1"/>
          </p:nvPr>
        </p:nvSpPr>
        <p:spPr>
          <a:xfrm>
            <a:off x="0" y="728270"/>
            <a:ext cx="12192000" cy="2319731"/>
          </a:xfrm>
        </p:spPr>
        <p:txBody>
          <a:bodyPr>
            <a:noAutofit/>
          </a:bodyPr>
          <a:lstStyle/>
          <a:p>
            <a:pPr marL="0" indent="0" algn="just">
              <a:buNone/>
            </a:pPr>
            <a:r>
              <a:rPr lang="ru-RU" sz="2600" i="1" dirty="0">
                <a:latin typeface="+mj-lt"/>
              </a:rPr>
              <a:t>Неэкранированная витая пара (</a:t>
            </a:r>
            <a:r>
              <a:rPr lang="ru-RU" sz="2600" i="1" dirty="0" err="1">
                <a:latin typeface="+mj-lt"/>
              </a:rPr>
              <a:t>Unshielded</a:t>
            </a:r>
            <a:r>
              <a:rPr lang="ru-RU" sz="2600" i="1" dirty="0">
                <a:latin typeface="+mj-lt"/>
              </a:rPr>
              <a:t> </a:t>
            </a:r>
            <a:r>
              <a:rPr lang="ru-RU" sz="2600" i="1" dirty="0" err="1">
                <a:latin typeface="+mj-lt"/>
              </a:rPr>
              <a:t>Twisted&amp;Pair</a:t>
            </a:r>
            <a:r>
              <a:rPr lang="ru-RU" sz="2600" i="1" dirty="0">
                <a:latin typeface="+mj-lt"/>
              </a:rPr>
              <a:t> – UTP) –</a:t>
            </a:r>
            <a:r>
              <a:rPr lang="ru-RU" sz="2600" dirty="0">
                <a:latin typeface="+mj-lt"/>
              </a:rPr>
              <a:t> наиболее распространенный кабель для построения сетей. Он состоит из четырех пар тонких медных проводников, покрытых изолятором соответствующих цветов и переплетенных между собой. Витые пары завернуты в пластиковый кожух. Разъем, использующийся для соединения неэкранированной витой пары, носит название зарегистрированного разъема 45 (</a:t>
            </a:r>
            <a:r>
              <a:rPr lang="ru-RU" sz="2600" dirty="0" err="1">
                <a:latin typeface="+mj-lt"/>
              </a:rPr>
              <a:t>Registered</a:t>
            </a:r>
            <a:r>
              <a:rPr lang="ru-RU" sz="2600" dirty="0">
                <a:latin typeface="+mj-lt"/>
              </a:rPr>
              <a:t> </a:t>
            </a:r>
            <a:r>
              <a:rPr lang="ru-RU" sz="2600" dirty="0" err="1">
                <a:latin typeface="+mj-lt"/>
              </a:rPr>
              <a:t>Jack</a:t>
            </a:r>
            <a:r>
              <a:rPr lang="ru-RU" sz="2600" dirty="0">
                <a:latin typeface="+mj-lt"/>
              </a:rPr>
              <a:t> 45 – RJ-45).</a:t>
            </a:r>
          </a:p>
        </p:txBody>
      </p:sp>
      <p:pic>
        <p:nvPicPr>
          <p:cNvPr id="4" name="Рисунок 3">
            <a:extLst>
              <a:ext uri="{FF2B5EF4-FFF2-40B4-BE49-F238E27FC236}">
                <a16:creationId xmlns:a16="http://schemas.microsoft.com/office/drawing/2014/main" id="{2DEC0640-07E7-4064-BAC3-349DABD13DE3}"/>
              </a:ext>
            </a:extLst>
          </p:cNvPr>
          <p:cNvPicPr>
            <a:picLocks noChangeAspect="1"/>
          </p:cNvPicPr>
          <p:nvPr/>
        </p:nvPicPr>
        <p:blipFill>
          <a:blip r:embed="rId2"/>
          <a:stretch>
            <a:fillRect/>
          </a:stretch>
        </p:blipFill>
        <p:spPr>
          <a:xfrm>
            <a:off x="-1" y="2919357"/>
            <a:ext cx="8211355" cy="3729416"/>
          </a:xfrm>
          <a:prstGeom prst="rect">
            <a:avLst/>
          </a:prstGeom>
        </p:spPr>
      </p:pic>
      <p:pic>
        <p:nvPicPr>
          <p:cNvPr id="1026" name="Picture 2" descr="Картинки по запросу &quot;rj-45&quot;">
            <a:extLst>
              <a:ext uri="{FF2B5EF4-FFF2-40B4-BE49-F238E27FC236}">
                <a16:creationId xmlns:a16="http://schemas.microsoft.com/office/drawing/2014/main" id="{3195B444-F33C-4C24-B08C-DB88786D7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336" y="3048001"/>
            <a:ext cx="3761077" cy="2912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16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04380B-809C-4716-9C95-216DD8F96446}"/>
              </a:ext>
            </a:extLst>
          </p:cNvPr>
          <p:cNvSpPr>
            <a:spLocks noGrp="1"/>
          </p:cNvSpPr>
          <p:nvPr>
            <p:ph type="title"/>
          </p:nvPr>
        </p:nvSpPr>
        <p:spPr>
          <a:xfrm>
            <a:off x="2052286" y="122184"/>
            <a:ext cx="9692640" cy="556878"/>
          </a:xfrm>
        </p:spPr>
        <p:txBody>
          <a:bodyPr>
            <a:normAutofit fontScale="90000"/>
          </a:bodyPr>
          <a:lstStyle/>
          <a:p>
            <a:r>
              <a:rPr lang="ru-RU" dirty="0"/>
              <a:t>Категория витой пары</a:t>
            </a:r>
          </a:p>
        </p:txBody>
      </p:sp>
      <p:graphicFrame>
        <p:nvGraphicFramePr>
          <p:cNvPr id="4" name="Объект 3">
            <a:extLst>
              <a:ext uri="{FF2B5EF4-FFF2-40B4-BE49-F238E27FC236}">
                <a16:creationId xmlns:a16="http://schemas.microsoft.com/office/drawing/2014/main" id="{7FD810C0-A22E-44E2-964C-B1E6451873B2}"/>
              </a:ext>
            </a:extLst>
          </p:cNvPr>
          <p:cNvGraphicFramePr>
            <a:graphicFrameLocks noGrp="1"/>
          </p:cNvGraphicFramePr>
          <p:nvPr>
            <p:ph idx="1"/>
            <p:extLst>
              <p:ext uri="{D42A27DB-BD31-4B8C-83A1-F6EECF244321}">
                <p14:modId xmlns:p14="http://schemas.microsoft.com/office/powerpoint/2010/main" val="3807733104"/>
              </p:ext>
            </p:extLst>
          </p:nvPr>
        </p:nvGraphicFramePr>
        <p:xfrm>
          <a:off x="265267" y="922638"/>
          <a:ext cx="11869069" cy="5184420"/>
        </p:xfrm>
        <a:graphic>
          <a:graphicData uri="http://schemas.openxmlformats.org/drawingml/2006/table">
            <a:tbl>
              <a:tblPr/>
              <a:tblGrid>
                <a:gridCol w="606505">
                  <a:extLst>
                    <a:ext uri="{9D8B030D-6E8A-4147-A177-3AD203B41FA5}">
                      <a16:colId xmlns:a16="http://schemas.microsoft.com/office/drawing/2014/main" val="2773648839"/>
                    </a:ext>
                  </a:extLst>
                </a:gridCol>
                <a:gridCol w="2181394">
                  <a:extLst>
                    <a:ext uri="{9D8B030D-6E8A-4147-A177-3AD203B41FA5}">
                      <a16:colId xmlns:a16="http://schemas.microsoft.com/office/drawing/2014/main" val="1083313447"/>
                    </a:ext>
                  </a:extLst>
                </a:gridCol>
                <a:gridCol w="1193370">
                  <a:extLst>
                    <a:ext uri="{9D8B030D-6E8A-4147-A177-3AD203B41FA5}">
                      <a16:colId xmlns:a16="http://schemas.microsoft.com/office/drawing/2014/main" val="2371395877"/>
                    </a:ext>
                  </a:extLst>
                </a:gridCol>
                <a:gridCol w="7887800">
                  <a:extLst>
                    <a:ext uri="{9D8B030D-6E8A-4147-A177-3AD203B41FA5}">
                      <a16:colId xmlns:a16="http://schemas.microsoft.com/office/drawing/2014/main" val="1258125509"/>
                    </a:ext>
                  </a:extLst>
                </a:gridCol>
              </a:tblGrid>
              <a:tr h="43101">
                <a:tc>
                  <a:txBody>
                    <a:bodyPr/>
                    <a:lstStyle/>
                    <a:p>
                      <a:pPr algn="ctr"/>
                      <a:r>
                        <a:rPr lang="ru-RU" sz="2600" dirty="0">
                          <a:solidFill>
                            <a:schemeClr val="tx1"/>
                          </a:solidFill>
                          <a:effectLst/>
                          <a:latin typeface="+mj-lt"/>
                        </a:rPr>
                        <a:t> </a:t>
                      </a:r>
                      <a:r>
                        <a:rPr lang="en-US" sz="2600" dirty="0">
                          <a:solidFill>
                            <a:schemeClr val="tx1"/>
                          </a:solidFill>
                          <a:effectLst/>
                          <a:latin typeface="+mj-lt"/>
                        </a:rPr>
                        <a:t>Cat</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ru-RU" sz="2600" dirty="0">
                          <a:solidFill>
                            <a:schemeClr val="tx1"/>
                          </a:solidFill>
                          <a:effectLst/>
                          <a:latin typeface="+mj-lt"/>
                        </a:rPr>
                        <a:t>Максимальная скорость</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ru-RU" sz="2600" dirty="0">
                          <a:solidFill>
                            <a:schemeClr val="tx1"/>
                          </a:solidFill>
                          <a:effectLst/>
                          <a:latin typeface="+mj-lt"/>
                        </a:rPr>
                        <a:t>Частота (МГц)</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ru-RU" sz="2600" dirty="0">
                          <a:solidFill>
                            <a:schemeClr val="tx1"/>
                          </a:solidFill>
                          <a:effectLst/>
                          <a:latin typeface="+mj-lt"/>
                        </a:rPr>
                        <a:t>Примечание</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extLst>
                  <a:ext uri="{0D108BD9-81ED-4DB2-BD59-A6C34878D82A}">
                    <a16:rowId xmlns:a16="http://schemas.microsoft.com/office/drawing/2014/main" val="461379507"/>
                  </a:ext>
                </a:extLst>
              </a:tr>
              <a:tr h="338791">
                <a:tc>
                  <a:txBody>
                    <a:bodyPr/>
                    <a:lstStyle/>
                    <a:p>
                      <a:pPr algn="ctr"/>
                      <a:r>
                        <a:rPr lang="ru-RU" sz="2600" dirty="0">
                          <a:solidFill>
                            <a:schemeClr val="tx1"/>
                          </a:solidFill>
                          <a:effectLst/>
                          <a:latin typeface="+mj-lt"/>
                        </a:rPr>
                        <a:t>1</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0.1</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just"/>
                      <a:r>
                        <a:rPr lang="ru-RU" sz="2600" b="0" i="0" kern="1200" dirty="0">
                          <a:solidFill>
                            <a:schemeClr val="tx1"/>
                          </a:solidFill>
                          <a:effectLst/>
                          <a:latin typeface="+mj-lt"/>
                          <a:ea typeface="+mn-ea"/>
                          <a:cs typeface="+mn-cs"/>
                        </a:rPr>
                        <a:t>Та самая витая пара проводов Александра Белла. Применяется только в аналоговой телефонии</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2813137607"/>
                  </a:ext>
                </a:extLst>
              </a:tr>
              <a:tr h="329514">
                <a:tc>
                  <a:txBody>
                    <a:bodyPr/>
                    <a:lstStyle/>
                    <a:p>
                      <a:pPr algn="ctr"/>
                      <a:r>
                        <a:rPr lang="ru-RU" sz="2600" dirty="0">
                          <a:solidFill>
                            <a:schemeClr val="tx1"/>
                          </a:solidFill>
                          <a:effectLst/>
                          <a:latin typeface="+mj-lt"/>
                        </a:rPr>
                        <a:t>2</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4 Мбит/сек</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just"/>
                      <a:r>
                        <a:rPr lang="ru-RU" sz="2600" b="0" i="0" kern="1200" dirty="0" err="1">
                          <a:solidFill>
                            <a:schemeClr val="tx1"/>
                          </a:solidFill>
                          <a:effectLst/>
                          <a:latin typeface="+mj-lt"/>
                          <a:ea typeface="+mn-ea"/>
                          <a:cs typeface="+mn-cs"/>
                        </a:rPr>
                        <a:t>Двухпарный</a:t>
                      </a:r>
                      <a:r>
                        <a:rPr lang="ru-RU" sz="2600" b="0" i="0" kern="1200" dirty="0">
                          <a:solidFill>
                            <a:schemeClr val="tx1"/>
                          </a:solidFill>
                          <a:effectLst/>
                          <a:latin typeface="+mj-lt"/>
                          <a:ea typeface="+mn-ea"/>
                          <a:cs typeface="+mn-cs"/>
                        </a:rPr>
                        <a:t> кабель, разработанный для сетей Arcnet и </a:t>
                      </a:r>
                      <a:r>
                        <a:rPr lang="ru-RU" sz="2600" b="0" i="0" kern="1200" dirty="0" err="1">
                          <a:solidFill>
                            <a:schemeClr val="tx1"/>
                          </a:solidFill>
                          <a:effectLst/>
                          <a:latin typeface="+mj-lt"/>
                          <a:ea typeface="+mn-ea"/>
                          <a:cs typeface="+mn-cs"/>
                        </a:rPr>
                        <a:t>TokenRing</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3041282823"/>
                  </a:ext>
                </a:extLst>
              </a:tr>
              <a:tr h="354227">
                <a:tc>
                  <a:txBody>
                    <a:bodyPr/>
                    <a:lstStyle/>
                    <a:p>
                      <a:pPr algn="ctr"/>
                      <a:r>
                        <a:rPr lang="ru-RU" sz="2600" dirty="0">
                          <a:solidFill>
                            <a:schemeClr val="tx1"/>
                          </a:solidFill>
                          <a:effectLst/>
                          <a:latin typeface="+mj-lt"/>
                        </a:rPr>
                        <a:t>3</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600" kern="1200" dirty="0">
                          <a:solidFill>
                            <a:schemeClr val="tx1"/>
                          </a:solidFill>
                          <a:effectLst/>
                          <a:latin typeface="+mj-lt"/>
                          <a:ea typeface="+mn-ea"/>
                          <a:cs typeface="+mn-cs"/>
                        </a:rPr>
                        <a:t>10 Мбит/сек</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16</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just"/>
                      <a:r>
                        <a:rPr lang="ru-RU" sz="2600" b="0" i="0" kern="1200" dirty="0">
                          <a:solidFill>
                            <a:schemeClr val="tx1"/>
                          </a:solidFill>
                          <a:effectLst/>
                          <a:latin typeface="+mj-lt"/>
                          <a:ea typeface="+mn-ea"/>
                          <a:cs typeface="+mn-cs"/>
                        </a:rPr>
                        <a:t>Первый кабель на 4 пары. Создан для сетей </a:t>
                      </a:r>
                      <a:r>
                        <a:rPr lang="ru-RU" sz="2600" b="0" i="0" kern="1200" dirty="0" err="1">
                          <a:solidFill>
                            <a:schemeClr val="tx1"/>
                          </a:solidFill>
                          <a:effectLst/>
                          <a:latin typeface="+mj-lt"/>
                          <a:ea typeface="+mn-ea"/>
                          <a:cs typeface="+mn-cs"/>
                        </a:rPr>
                        <a:t>Ethernet</a:t>
                      </a:r>
                      <a:r>
                        <a:rPr lang="ru-RU" sz="2600" b="0" i="0" kern="1200" dirty="0">
                          <a:solidFill>
                            <a:schemeClr val="tx1"/>
                          </a:solidFill>
                          <a:effectLst/>
                          <a:latin typeface="+mj-lt"/>
                          <a:ea typeface="+mn-ea"/>
                          <a:cs typeface="+mn-cs"/>
                        </a:rPr>
                        <a:t> 10Base-T. Снят с производства в 2000-е.</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66279235"/>
                  </a:ext>
                </a:extLst>
              </a:tr>
              <a:tr h="227823">
                <a:tc>
                  <a:txBody>
                    <a:bodyPr/>
                    <a:lstStyle/>
                    <a:p>
                      <a:pPr algn="ctr"/>
                      <a:r>
                        <a:rPr lang="ru-RU" sz="2600" dirty="0">
                          <a:solidFill>
                            <a:schemeClr val="tx1"/>
                          </a:solidFill>
                          <a:effectLst/>
                          <a:latin typeface="+mj-lt"/>
                        </a:rPr>
                        <a:t>4</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16 Мбит/сек</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20</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just"/>
                      <a:r>
                        <a:rPr lang="ru-RU" sz="2600" b="0" i="0" kern="1200" dirty="0">
                          <a:solidFill>
                            <a:schemeClr val="tx1"/>
                          </a:solidFill>
                          <a:effectLst/>
                          <a:latin typeface="+mj-lt"/>
                          <a:ea typeface="+mn-ea"/>
                          <a:cs typeface="+mn-cs"/>
                        </a:rPr>
                        <a:t>Кабель на 4 пары для сетей </a:t>
                      </a:r>
                      <a:r>
                        <a:rPr lang="ru-RU" sz="2600" b="0" i="0" kern="1200" dirty="0" err="1">
                          <a:solidFill>
                            <a:schemeClr val="tx1"/>
                          </a:solidFill>
                          <a:effectLst/>
                          <a:latin typeface="+mj-lt"/>
                          <a:ea typeface="+mn-ea"/>
                          <a:cs typeface="+mn-cs"/>
                        </a:rPr>
                        <a:t>Token</a:t>
                      </a:r>
                      <a:r>
                        <a:rPr lang="ru-RU" sz="2600" b="0" i="0" kern="1200" dirty="0">
                          <a:solidFill>
                            <a:schemeClr val="tx1"/>
                          </a:solidFill>
                          <a:effectLst/>
                          <a:latin typeface="+mj-lt"/>
                          <a:ea typeface="+mn-ea"/>
                          <a:cs typeface="+mn-cs"/>
                        </a:rPr>
                        <a:t> Ring, 10/100Base-T. Снят с производства</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2309984789"/>
                  </a:ext>
                </a:extLst>
              </a:tr>
              <a:tr h="357126">
                <a:tc>
                  <a:txBody>
                    <a:bodyPr/>
                    <a:lstStyle/>
                    <a:p>
                      <a:pPr algn="ctr"/>
                      <a:r>
                        <a:rPr lang="ru-RU" sz="2600" u="none" strike="noStrike" dirty="0">
                          <a:solidFill>
                            <a:schemeClr val="tx1"/>
                          </a:solidFill>
                          <a:effectLst/>
                          <a:latin typeface="+mj-lt"/>
                        </a:rPr>
                        <a:t>5</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100 Мбит/сек</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100</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just"/>
                      <a:r>
                        <a:rPr lang="ru-RU" sz="2600" b="0" i="0" kern="1200" dirty="0">
                          <a:solidFill>
                            <a:schemeClr val="tx1"/>
                          </a:solidFill>
                          <a:effectLst/>
                          <a:latin typeface="+mj-lt"/>
                          <a:ea typeface="+mn-ea"/>
                          <a:cs typeface="+mn-cs"/>
                        </a:rPr>
                        <a:t>4-парный кабель, используется при построении локальных сетей </a:t>
                      </a:r>
                      <a:r>
                        <a:rPr lang="ru-RU" sz="2600" b="0" i="0" u="none" strike="noStrike" kern="1200" dirty="0">
                          <a:solidFill>
                            <a:schemeClr val="tx1"/>
                          </a:solidFill>
                          <a:effectLst/>
                          <a:latin typeface="+mj-lt"/>
                          <a:ea typeface="+mn-ea"/>
                          <a:cs typeface="+mn-cs"/>
                        </a:rPr>
                        <a:t>10BASE-T</a:t>
                      </a:r>
                      <a:r>
                        <a:rPr lang="ru-RU" sz="2600" b="0" i="0" kern="1200" dirty="0">
                          <a:solidFill>
                            <a:schemeClr val="tx1"/>
                          </a:solidFill>
                          <a:effectLst/>
                          <a:latin typeface="+mj-lt"/>
                          <a:ea typeface="+mn-ea"/>
                          <a:cs typeface="+mn-cs"/>
                        </a:rPr>
                        <a:t>, </a:t>
                      </a:r>
                      <a:r>
                        <a:rPr lang="ru-RU" sz="2600" b="0" i="0" u="none" strike="noStrike" kern="1200" dirty="0">
                          <a:solidFill>
                            <a:schemeClr val="tx1"/>
                          </a:solidFill>
                          <a:effectLst/>
                          <a:latin typeface="+mj-lt"/>
                          <a:ea typeface="+mn-ea"/>
                          <a:cs typeface="+mn-cs"/>
                        </a:rPr>
                        <a:t>100BASE-TX</a:t>
                      </a:r>
                      <a:r>
                        <a:rPr lang="ru-RU" sz="2600" b="0" i="0" kern="1200" dirty="0">
                          <a:solidFill>
                            <a:schemeClr val="tx1"/>
                          </a:solidFill>
                          <a:effectLst/>
                          <a:latin typeface="+mj-lt"/>
                          <a:ea typeface="+mn-ea"/>
                          <a:cs typeface="+mn-cs"/>
                        </a:rPr>
                        <a:t> и </a:t>
                      </a:r>
                      <a:r>
                        <a:rPr lang="ru-RU" sz="2600" b="0" i="0" u="none" strike="noStrike" kern="1200" dirty="0">
                          <a:solidFill>
                            <a:schemeClr val="tx1"/>
                          </a:solidFill>
                          <a:effectLst/>
                          <a:latin typeface="+mj-lt"/>
                          <a:ea typeface="+mn-ea"/>
                          <a:cs typeface="+mn-cs"/>
                        </a:rPr>
                        <a:t>1000BASE-T</a:t>
                      </a:r>
                      <a:r>
                        <a:rPr lang="ru-RU" sz="2600" b="0" i="0" kern="1200" dirty="0">
                          <a:solidFill>
                            <a:schemeClr val="tx1"/>
                          </a:solidFill>
                          <a:effectLst/>
                          <a:latin typeface="+mj-lt"/>
                          <a:ea typeface="+mn-ea"/>
                          <a:cs typeface="+mn-cs"/>
                        </a:rPr>
                        <a:t> </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1382266584"/>
                  </a:ext>
                </a:extLst>
              </a:tr>
            </a:tbl>
          </a:graphicData>
        </a:graphic>
      </p:graphicFrame>
    </p:spTree>
    <p:extLst>
      <p:ext uri="{BB962C8B-B14F-4D97-AF65-F5344CB8AC3E}">
        <p14:creationId xmlns:p14="http://schemas.microsoft.com/office/powerpoint/2010/main" val="24866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04380B-809C-4716-9C95-216DD8F96446}"/>
              </a:ext>
            </a:extLst>
          </p:cNvPr>
          <p:cNvSpPr>
            <a:spLocks noGrp="1"/>
          </p:cNvSpPr>
          <p:nvPr>
            <p:ph type="title"/>
          </p:nvPr>
        </p:nvSpPr>
        <p:spPr>
          <a:xfrm>
            <a:off x="2052286" y="122184"/>
            <a:ext cx="9692640" cy="556878"/>
          </a:xfrm>
        </p:spPr>
        <p:txBody>
          <a:bodyPr>
            <a:normAutofit fontScale="90000"/>
          </a:bodyPr>
          <a:lstStyle/>
          <a:p>
            <a:r>
              <a:rPr lang="ru-RU" dirty="0"/>
              <a:t>Категория витой пары</a:t>
            </a:r>
          </a:p>
        </p:txBody>
      </p:sp>
      <p:graphicFrame>
        <p:nvGraphicFramePr>
          <p:cNvPr id="4" name="Объект 3">
            <a:extLst>
              <a:ext uri="{FF2B5EF4-FFF2-40B4-BE49-F238E27FC236}">
                <a16:creationId xmlns:a16="http://schemas.microsoft.com/office/drawing/2014/main" id="{7FD810C0-A22E-44E2-964C-B1E6451873B2}"/>
              </a:ext>
            </a:extLst>
          </p:cNvPr>
          <p:cNvGraphicFramePr>
            <a:graphicFrameLocks noGrp="1"/>
          </p:cNvGraphicFramePr>
          <p:nvPr>
            <p:ph idx="1"/>
            <p:extLst>
              <p:ext uri="{D42A27DB-BD31-4B8C-83A1-F6EECF244321}">
                <p14:modId xmlns:p14="http://schemas.microsoft.com/office/powerpoint/2010/main" val="1355676140"/>
              </p:ext>
            </p:extLst>
          </p:nvPr>
        </p:nvGraphicFramePr>
        <p:xfrm>
          <a:off x="161465" y="764466"/>
          <a:ext cx="11869069" cy="5971350"/>
        </p:xfrm>
        <a:graphic>
          <a:graphicData uri="http://schemas.openxmlformats.org/drawingml/2006/table">
            <a:tbl>
              <a:tblPr/>
              <a:tblGrid>
                <a:gridCol w="606505">
                  <a:extLst>
                    <a:ext uri="{9D8B030D-6E8A-4147-A177-3AD203B41FA5}">
                      <a16:colId xmlns:a16="http://schemas.microsoft.com/office/drawing/2014/main" val="2773648839"/>
                    </a:ext>
                  </a:extLst>
                </a:gridCol>
                <a:gridCol w="2181394">
                  <a:extLst>
                    <a:ext uri="{9D8B030D-6E8A-4147-A177-3AD203B41FA5}">
                      <a16:colId xmlns:a16="http://schemas.microsoft.com/office/drawing/2014/main" val="1083313447"/>
                    </a:ext>
                  </a:extLst>
                </a:gridCol>
                <a:gridCol w="1498650">
                  <a:extLst>
                    <a:ext uri="{9D8B030D-6E8A-4147-A177-3AD203B41FA5}">
                      <a16:colId xmlns:a16="http://schemas.microsoft.com/office/drawing/2014/main" val="2371395877"/>
                    </a:ext>
                  </a:extLst>
                </a:gridCol>
                <a:gridCol w="7582520">
                  <a:extLst>
                    <a:ext uri="{9D8B030D-6E8A-4147-A177-3AD203B41FA5}">
                      <a16:colId xmlns:a16="http://schemas.microsoft.com/office/drawing/2014/main" val="1258125509"/>
                    </a:ext>
                  </a:extLst>
                </a:gridCol>
              </a:tblGrid>
              <a:tr h="43101">
                <a:tc>
                  <a:txBody>
                    <a:bodyPr/>
                    <a:lstStyle/>
                    <a:p>
                      <a:pPr algn="ctr"/>
                      <a:r>
                        <a:rPr lang="ru-RU" sz="2600" dirty="0">
                          <a:solidFill>
                            <a:schemeClr val="tx1"/>
                          </a:solidFill>
                          <a:effectLst/>
                          <a:latin typeface="+mj-lt"/>
                        </a:rPr>
                        <a:t> </a:t>
                      </a:r>
                      <a:r>
                        <a:rPr lang="en-US" sz="2600" dirty="0">
                          <a:solidFill>
                            <a:schemeClr val="tx1"/>
                          </a:solidFill>
                          <a:effectLst/>
                          <a:latin typeface="+mj-lt"/>
                        </a:rPr>
                        <a:t>Cat</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ru-RU" sz="2600" dirty="0">
                          <a:solidFill>
                            <a:schemeClr val="tx1"/>
                          </a:solidFill>
                          <a:effectLst/>
                          <a:latin typeface="+mj-lt"/>
                        </a:rPr>
                        <a:t>Максимальная скорость</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ru-RU" sz="2600" dirty="0">
                          <a:solidFill>
                            <a:schemeClr val="tx1"/>
                          </a:solidFill>
                          <a:effectLst/>
                          <a:latin typeface="+mj-lt"/>
                        </a:rPr>
                        <a:t>Частота (МГц)</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ru-RU" sz="2600" dirty="0">
                          <a:solidFill>
                            <a:schemeClr val="tx1"/>
                          </a:solidFill>
                          <a:effectLst/>
                          <a:latin typeface="+mj-lt"/>
                        </a:rPr>
                        <a:t>Примечание</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extLst>
                  <a:ext uri="{0D108BD9-81ED-4DB2-BD59-A6C34878D82A}">
                    <a16:rowId xmlns:a16="http://schemas.microsoft.com/office/drawing/2014/main" val="461379507"/>
                  </a:ext>
                </a:extLst>
              </a:tr>
              <a:tr h="578792">
                <a:tc>
                  <a:txBody>
                    <a:bodyPr/>
                    <a:lstStyle/>
                    <a:p>
                      <a:pPr algn="ctr"/>
                      <a:r>
                        <a:rPr lang="pl-PL" sz="2600" u="none" strike="noStrike" dirty="0">
                          <a:solidFill>
                            <a:schemeClr val="tx1"/>
                          </a:solidFill>
                          <a:effectLst/>
                          <a:latin typeface="+mj-lt"/>
                        </a:rPr>
                        <a:t>5e</a:t>
                      </a:r>
                      <a:endParaRPr lang="pl-PL"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 Гбит/сек</a:t>
                      </a:r>
                      <a:endParaRPr lang="pl-PL"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100</a:t>
                      </a:r>
                      <a:endParaRPr lang="pl-PL"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just"/>
                      <a:r>
                        <a:rPr lang="ru-RU" sz="2600" b="0" i="0" kern="1200" dirty="0">
                          <a:solidFill>
                            <a:schemeClr val="tx1"/>
                          </a:solidFill>
                          <a:effectLst/>
                          <a:latin typeface="+mj-lt"/>
                          <a:ea typeface="+mn-ea"/>
                          <a:cs typeface="+mn-cs"/>
                        </a:rPr>
                        <a:t>4-парный кабель, усовершенствованная категория 5. Кабель категории 5e является самым распространённым и используется для построения компьютерных сетей. Преимущества данного кабеля в более низкой себестоимости и меньшей толщине.</a:t>
                      </a:r>
                      <a:endParaRPr lang="pl-PL"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3527232298"/>
                  </a:ext>
                </a:extLst>
              </a:tr>
              <a:tr h="246295">
                <a:tc>
                  <a:txBody>
                    <a:bodyPr/>
                    <a:lstStyle/>
                    <a:p>
                      <a:pPr algn="ctr"/>
                      <a:r>
                        <a:rPr lang="ru-RU" sz="2600" u="none" strike="noStrike" dirty="0">
                          <a:solidFill>
                            <a:schemeClr val="tx1"/>
                          </a:solidFill>
                          <a:effectLst/>
                          <a:latin typeface="+mj-lt"/>
                        </a:rPr>
                        <a:t>6</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10 Гбит/сек</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250</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just"/>
                      <a:r>
                        <a:rPr lang="ru-RU" sz="2600" b="0" i="0" kern="1200" dirty="0">
                          <a:solidFill>
                            <a:schemeClr val="tx1"/>
                          </a:solidFill>
                          <a:effectLst/>
                          <a:latin typeface="+mj-lt"/>
                          <a:ea typeface="+mn-ea"/>
                          <a:cs typeface="+mn-cs"/>
                        </a:rPr>
                        <a:t>неэкранированный кабель (UTP) состоит из 4 пар</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2895573319"/>
                  </a:ext>
                </a:extLst>
              </a:tr>
              <a:tr h="412544">
                <a:tc>
                  <a:txBody>
                    <a:bodyPr/>
                    <a:lstStyle/>
                    <a:p>
                      <a:pPr algn="ctr"/>
                      <a:r>
                        <a:rPr lang="pl-PL" sz="2600" dirty="0">
                          <a:solidFill>
                            <a:schemeClr val="tx1"/>
                          </a:solidFill>
                          <a:effectLst/>
                          <a:latin typeface="+mj-lt"/>
                        </a:rPr>
                        <a:t>6</a:t>
                      </a:r>
                      <a:r>
                        <a:rPr lang="pl-PL" sz="2600" baseline="-25000" dirty="0">
                          <a:solidFill>
                            <a:schemeClr val="tx1"/>
                          </a:solidFill>
                          <a:effectLst/>
                          <a:latin typeface="+mj-lt"/>
                        </a:rPr>
                        <a:t>A</a:t>
                      </a:r>
                      <a:endParaRPr lang="pl-PL"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10 Гбит/сек</a:t>
                      </a:r>
                      <a:endParaRPr lang="pl-PL"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500</a:t>
                      </a:r>
                      <a:endParaRPr lang="pl-PL"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just"/>
                      <a:r>
                        <a:rPr lang="ru-RU" sz="2600" b="0" i="0" kern="1200" dirty="0">
                          <a:solidFill>
                            <a:schemeClr val="tx1"/>
                          </a:solidFill>
                          <a:effectLst/>
                          <a:latin typeface="+mj-lt"/>
                          <a:ea typeface="+mn-ea"/>
                          <a:cs typeface="+mn-cs"/>
                        </a:rPr>
                        <a:t>состоит из 4 пар проводников и способен передавать данные на скорости до 10 Гбит/с на расстояние до 100 метров. Кабель этой категории имеет либо общий экран (F/UTP), либо экраны вокруг каждой пары (U/FTP).</a:t>
                      </a:r>
                      <a:endParaRPr lang="pl-PL"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58219458"/>
                  </a:ext>
                </a:extLst>
              </a:tr>
              <a:tr h="357126">
                <a:tc>
                  <a:txBody>
                    <a:bodyPr/>
                    <a:lstStyle/>
                    <a:p>
                      <a:pPr algn="ctr"/>
                      <a:r>
                        <a:rPr lang="ru-RU" sz="2600" dirty="0">
                          <a:solidFill>
                            <a:schemeClr val="tx1"/>
                          </a:solidFill>
                          <a:effectLst/>
                          <a:latin typeface="+mj-lt"/>
                        </a:rPr>
                        <a:t>7, 7А</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10 Гбит/сек</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600/1000</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just"/>
                      <a:r>
                        <a:rPr lang="ru-RU" sz="2600" b="0" i="0" kern="1200" dirty="0">
                          <a:solidFill>
                            <a:schemeClr val="tx1"/>
                          </a:solidFill>
                          <a:effectLst/>
                          <a:latin typeface="+mj-lt"/>
                          <a:ea typeface="+mn-ea"/>
                          <a:cs typeface="+mn-cs"/>
                        </a:rPr>
                        <a:t>Кабель этой категории имеет общий экран и экраны вокруг каждой пары (F/FTP или S/FTP).</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2923782949"/>
                  </a:ext>
                </a:extLst>
              </a:tr>
            </a:tbl>
          </a:graphicData>
        </a:graphic>
      </p:graphicFrame>
    </p:spTree>
    <p:extLst>
      <p:ext uri="{BB962C8B-B14F-4D97-AF65-F5344CB8AC3E}">
        <p14:creationId xmlns:p14="http://schemas.microsoft.com/office/powerpoint/2010/main" val="20391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04380B-809C-4716-9C95-216DD8F96446}"/>
              </a:ext>
            </a:extLst>
          </p:cNvPr>
          <p:cNvSpPr>
            <a:spLocks noGrp="1"/>
          </p:cNvSpPr>
          <p:nvPr>
            <p:ph type="title"/>
          </p:nvPr>
        </p:nvSpPr>
        <p:spPr>
          <a:xfrm>
            <a:off x="2052286" y="122184"/>
            <a:ext cx="9692640" cy="556878"/>
          </a:xfrm>
        </p:spPr>
        <p:txBody>
          <a:bodyPr>
            <a:normAutofit fontScale="90000"/>
          </a:bodyPr>
          <a:lstStyle/>
          <a:p>
            <a:r>
              <a:rPr lang="ru-RU" dirty="0"/>
              <a:t>Категория витой пары</a:t>
            </a:r>
          </a:p>
        </p:txBody>
      </p:sp>
      <p:graphicFrame>
        <p:nvGraphicFramePr>
          <p:cNvPr id="4" name="Объект 3">
            <a:extLst>
              <a:ext uri="{FF2B5EF4-FFF2-40B4-BE49-F238E27FC236}">
                <a16:creationId xmlns:a16="http://schemas.microsoft.com/office/drawing/2014/main" id="{7FD810C0-A22E-44E2-964C-B1E6451873B2}"/>
              </a:ext>
            </a:extLst>
          </p:cNvPr>
          <p:cNvGraphicFramePr>
            <a:graphicFrameLocks noGrp="1"/>
          </p:cNvGraphicFramePr>
          <p:nvPr>
            <p:ph idx="1"/>
            <p:extLst>
              <p:ext uri="{D42A27DB-BD31-4B8C-83A1-F6EECF244321}">
                <p14:modId xmlns:p14="http://schemas.microsoft.com/office/powerpoint/2010/main" val="343328715"/>
              </p:ext>
            </p:extLst>
          </p:nvPr>
        </p:nvGraphicFramePr>
        <p:xfrm>
          <a:off x="265267" y="922638"/>
          <a:ext cx="11869069" cy="5167770"/>
        </p:xfrm>
        <a:graphic>
          <a:graphicData uri="http://schemas.openxmlformats.org/drawingml/2006/table">
            <a:tbl>
              <a:tblPr/>
              <a:tblGrid>
                <a:gridCol w="804116">
                  <a:extLst>
                    <a:ext uri="{9D8B030D-6E8A-4147-A177-3AD203B41FA5}">
                      <a16:colId xmlns:a16="http://schemas.microsoft.com/office/drawing/2014/main" val="2773648839"/>
                    </a:ext>
                  </a:extLst>
                </a:gridCol>
                <a:gridCol w="2154264">
                  <a:extLst>
                    <a:ext uri="{9D8B030D-6E8A-4147-A177-3AD203B41FA5}">
                      <a16:colId xmlns:a16="http://schemas.microsoft.com/office/drawing/2014/main" val="1083313447"/>
                    </a:ext>
                  </a:extLst>
                </a:gridCol>
                <a:gridCol w="1301858">
                  <a:extLst>
                    <a:ext uri="{9D8B030D-6E8A-4147-A177-3AD203B41FA5}">
                      <a16:colId xmlns:a16="http://schemas.microsoft.com/office/drawing/2014/main" val="2371395877"/>
                    </a:ext>
                  </a:extLst>
                </a:gridCol>
                <a:gridCol w="7608831">
                  <a:extLst>
                    <a:ext uri="{9D8B030D-6E8A-4147-A177-3AD203B41FA5}">
                      <a16:colId xmlns:a16="http://schemas.microsoft.com/office/drawing/2014/main" val="1258125509"/>
                    </a:ext>
                  </a:extLst>
                </a:gridCol>
              </a:tblGrid>
              <a:tr h="43101">
                <a:tc>
                  <a:txBody>
                    <a:bodyPr/>
                    <a:lstStyle/>
                    <a:p>
                      <a:pPr algn="ctr"/>
                      <a:r>
                        <a:rPr lang="ru-RU" sz="2600" dirty="0">
                          <a:solidFill>
                            <a:schemeClr val="tx1"/>
                          </a:solidFill>
                          <a:effectLst/>
                          <a:latin typeface="+mj-lt"/>
                        </a:rPr>
                        <a:t> </a:t>
                      </a:r>
                      <a:r>
                        <a:rPr lang="en-US" sz="2600" dirty="0">
                          <a:solidFill>
                            <a:schemeClr val="tx1"/>
                          </a:solidFill>
                          <a:effectLst/>
                          <a:latin typeface="+mj-lt"/>
                        </a:rPr>
                        <a:t>Cat</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ru-RU" sz="2600" dirty="0">
                          <a:solidFill>
                            <a:schemeClr val="tx1"/>
                          </a:solidFill>
                          <a:effectLst/>
                          <a:latin typeface="+mj-lt"/>
                        </a:rPr>
                        <a:t>Максимальная скорость</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ru-RU" sz="2600" dirty="0">
                          <a:solidFill>
                            <a:schemeClr val="tx1"/>
                          </a:solidFill>
                          <a:effectLst/>
                          <a:latin typeface="+mj-lt"/>
                        </a:rPr>
                        <a:t>Частота (МГц)</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ru-RU" sz="2600" dirty="0">
                          <a:solidFill>
                            <a:schemeClr val="tx1"/>
                          </a:solidFill>
                          <a:effectLst/>
                          <a:latin typeface="+mj-lt"/>
                        </a:rPr>
                        <a:t>Примечание</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extLst>
                  <a:ext uri="{0D108BD9-81ED-4DB2-BD59-A6C34878D82A}">
                    <a16:rowId xmlns:a16="http://schemas.microsoft.com/office/drawing/2014/main" val="461379507"/>
                  </a:ext>
                </a:extLst>
              </a:tr>
              <a:tr h="578792">
                <a:tc>
                  <a:txBody>
                    <a:bodyPr/>
                    <a:lstStyle/>
                    <a:p>
                      <a:pPr algn="ctr"/>
                      <a:r>
                        <a:rPr lang="ru-RU" sz="2600" u="none" strike="noStrike" dirty="0">
                          <a:solidFill>
                            <a:schemeClr val="tx1"/>
                          </a:solidFill>
                          <a:effectLst/>
                          <a:latin typeface="+mj-lt"/>
                        </a:rPr>
                        <a:t>8/8.1</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600" kern="1200" dirty="0">
                          <a:solidFill>
                            <a:schemeClr val="tx1"/>
                          </a:solidFill>
                          <a:effectLst/>
                          <a:latin typeface="+mj-lt"/>
                          <a:ea typeface="+mn-ea"/>
                          <a:cs typeface="+mn-cs"/>
                        </a:rPr>
                        <a:t>40 Гбит/сек</a:t>
                      </a:r>
                      <a:endParaRPr lang="pl-PL" sz="2600" kern="1200" dirty="0">
                        <a:solidFill>
                          <a:schemeClr val="tx1"/>
                        </a:solidFill>
                        <a:effectLst/>
                        <a:latin typeface="+mj-lt"/>
                        <a:ea typeface="+mn-ea"/>
                        <a:cs typeface="+mn-cs"/>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1600 – 2400</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just"/>
                      <a:r>
                        <a:rPr lang="ru-RU" sz="2600" b="0" i="0" kern="1200" dirty="0">
                          <a:solidFill>
                            <a:schemeClr val="tx1"/>
                          </a:solidFill>
                          <a:effectLst/>
                          <a:latin typeface="+mj-lt"/>
                          <a:ea typeface="+mn-ea"/>
                          <a:cs typeface="+mn-cs"/>
                        </a:rPr>
                        <a:t>Полностью совместим с кабелем категории 6A. Скорость передачи данных до 40 Гбит/с при использовании стандартных коннекторов 8P8C. Кабель этой категории имеет либо общий экран, либо экраны вокруг каждой пары (F/UTP или U/FTP).</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1294296813"/>
                  </a:ext>
                </a:extLst>
              </a:tr>
              <a:tr h="412544">
                <a:tc>
                  <a:txBody>
                    <a:bodyPr/>
                    <a:lstStyle/>
                    <a:p>
                      <a:pPr algn="ctr"/>
                      <a:r>
                        <a:rPr lang="ru-RU" sz="2600" u="none" strike="noStrike" dirty="0">
                          <a:solidFill>
                            <a:schemeClr val="tx1"/>
                          </a:solidFill>
                          <a:effectLst/>
                          <a:latin typeface="+mj-lt"/>
                        </a:rPr>
                        <a:t>8.2</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600" kern="1200" dirty="0">
                          <a:solidFill>
                            <a:schemeClr val="tx1"/>
                          </a:solidFill>
                          <a:effectLst/>
                          <a:latin typeface="+mj-lt"/>
                          <a:ea typeface="+mn-ea"/>
                          <a:cs typeface="+mn-cs"/>
                        </a:rPr>
                        <a:t>40 Гбит/сек</a:t>
                      </a:r>
                      <a:endParaRPr lang="pl-PL" sz="2600" kern="1200" dirty="0">
                        <a:solidFill>
                          <a:schemeClr val="tx1"/>
                        </a:solidFill>
                        <a:effectLst/>
                        <a:latin typeface="+mj-lt"/>
                        <a:ea typeface="+mn-ea"/>
                        <a:cs typeface="+mn-cs"/>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ru-RU" sz="2600" dirty="0">
                          <a:solidFill>
                            <a:schemeClr val="tx1"/>
                          </a:solidFill>
                          <a:effectLst/>
                          <a:latin typeface="+mj-lt"/>
                        </a:rPr>
                        <a:t>1600 </a:t>
                      </a:r>
                      <a:r>
                        <a:rPr lang="ru-RU" sz="2600" kern="1200" dirty="0">
                          <a:solidFill>
                            <a:schemeClr val="tx1"/>
                          </a:solidFill>
                          <a:effectLst/>
                          <a:latin typeface="+mj-lt"/>
                          <a:ea typeface="+mn-ea"/>
                          <a:cs typeface="+mn-cs"/>
                        </a:rPr>
                        <a:t>–</a:t>
                      </a:r>
                      <a:r>
                        <a:rPr lang="ru-RU" sz="2600" dirty="0">
                          <a:solidFill>
                            <a:schemeClr val="tx1"/>
                          </a:solidFill>
                          <a:effectLst/>
                          <a:latin typeface="+mj-lt"/>
                        </a:rPr>
                        <a:t> 2400</a:t>
                      </a: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just"/>
                      <a:r>
                        <a:rPr lang="ru-RU" sz="2600" b="0" i="0" kern="1200" dirty="0">
                          <a:solidFill>
                            <a:schemeClr val="tx1"/>
                          </a:solidFill>
                          <a:effectLst/>
                          <a:latin typeface="+mj-lt"/>
                          <a:ea typeface="+mn-ea"/>
                          <a:cs typeface="+mn-cs"/>
                        </a:rPr>
                        <a:t>Полностью совместим с кабелем категории 7A. Скорость передачи данных до 40 Гбит/с при использовании стандартных коннекторов 8P8C либо GG45/ARJ45 и TERA. Кабель этой категории имеет общий экран и экраны вокруг каждой пары (F/FTP или S/FTP).</a:t>
                      </a:r>
                      <a:endParaRPr lang="ru-RU" sz="2600" dirty="0">
                        <a:solidFill>
                          <a:schemeClr val="tx1"/>
                        </a:solidFill>
                        <a:effectLst/>
                        <a:latin typeface="+mj-lt"/>
                      </a:endParaRPr>
                    </a:p>
                  </a:txBody>
                  <a:tcPr marL="5550" marR="5550" marT="2775" marB="27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995031249"/>
                  </a:ext>
                </a:extLst>
              </a:tr>
            </a:tbl>
          </a:graphicData>
        </a:graphic>
      </p:graphicFrame>
    </p:spTree>
    <p:extLst>
      <p:ext uri="{BB962C8B-B14F-4D97-AF65-F5344CB8AC3E}">
        <p14:creationId xmlns:p14="http://schemas.microsoft.com/office/powerpoint/2010/main" val="3317804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EA729F-5139-487C-BF6E-27BCF6BFA5D0}"/>
              </a:ext>
            </a:extLst>
          </p:cNvPr>
          <p:cNvSpPr>
            <a:spLocks noGrp="1"/>
          </p:cNvSpPr>
          <p:nvPr>
            <p:ph type="title"/>
          </p:nvPr>
        </p:nvSpPr>
        <p:spPr>
          <a:xfrm>
            <a:off x="1649330" y="153101"/>
            <a:ext cx="9692640" cy="927581"/>
          </a:xfrm>
        </p:spPr>
        <p:txBody>
          <a:bodyPr/>
          <a:lstStyle/>
          <a:p>
            <a:r>
              <a:rPr lang="ru-RU" dirty="0"/>
              <a:t>Схемы обжима «витой» пары</a:t>
            </a:r>
          </a:p>
        </p:txBody>
      </p:sp>
      <p:pic>
        <p:nvPicPr>
          <p:cNvPr id="8" name="Объект 7">
            <a:extLst>
              <a:ext uri="{FF2B5EF4-FFF2-40B4-BE49-F238E27FC236}">
                <a16:creationId xmlns:a16="http://schemas.microsoft.com/office/drawing/2014/main" id="{EA9DC0BC-A00A-43A3-86DA-7D074DA3D2FE}"/>
              </a:ext>
            </a:extLst>
          </p:cNvPr>
          <p:cNvPicPr>
            <a:picLocks noGrp="1" noChangeAspect="1"/>
          </p:cNvPicPr>
          <p:nvPr>
            <p:ph idx="1"/>
          </p:nvPr>
        </p:nvPicPr>
        <p:blipFill>
          <a:blip r:embed="rId2"/>
          <a:stretch>
            <a:fillRect/>
          </a:stretch>
        </p:blipFill>
        <p:spPr>
          <a:xfrm>
            <a:off x="486957" y="1621865"/>
            <a:ext cx="10855013" cy="2470558"/>
          </a:xfrm>
          <a:prstGeom prst="rect">
            <a:avLst/>
          </a:prstGeom>
        </p:spPr>
      </p:pic>
      <p:pic>
        <p:nvPicPr>
          <p:cNvPr id="7" name="Рисунок 6">
            <a:extLst>
              <a:ext uri="{FF2B5EF4-FFF2-40B4-BE49-F238E27FC236}">
                <a16:creationId xmlns:a16="http://schemas.microsoft.com/office/drawing/2014/main" id="{8C3C7CEB-5B4E-422E-8E1B-D9E4C36F3C38}"/>
              </a:ext>
            </a:extLst>
          </p:cNvPr>
          <p:cNvPicPr>
            <a:picLocks noChangeAspect="1"/>
          </p:cNvPicPr>
          <p:nvPr/>
        </p:nvPicPr>
        <p:blipFill>
          <a:blip r:embed="rId3"/>
          <a:stretch>
            <a:fillRect/>
          </a:stretch>
        </p:blipFill>
        <p:spPr>
          <a:xfrm>
            <a:off x="153522" y="4006248"/>
            <a:ext cx="11884956" cy="2851752"/>
          </a:xfrm>
          <a:prstGeom prst="rect">
            <a:avLst/>
          </a:prstGeom>
        </p:spPr>
      </p:pic>
      <p:sp>
        <p:nvSpPr>
          <p:cNvPr id="9" name="Заголовок 1">
            <a:extLst>
              <a:ext uri="{FF2B5EF4-FFF2-40B4-BE49-F238E27FC236}">
                <a16:creationId xmlns:a16="http://schemas.microsoft.com/office/drawing/2014/main" id="{FEBE2B1D-CBC9-4632-8403-ADC21F70B446}"/>
              </a:ext>
            </a:extLst>
          </p:cNvPr>
          <p:cNvSpPr txBox="1">
            <a:spLocks/>
          </p:cNvSpPr>
          <p:nvPr/>
        </p:nvSpPr>
        <p:spPr>
          <a:xfrm>
            <a:off x="4556578" y="1219941"/>
            <a:ext cx="2914711" cy="4019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ru-RU" sz="2800" dirty="0"/>
              <a:t>Прямой кабель</a:t>
            </a:r>
          </a:p>
        </p:txBody>
      </p:sp>
    </p:spTree>
    <p:extLst>
      <p:ext uri="{BB962C8B-B14F-4D97-AF65-F5344CB8AC3E}">
        <p14:creationId xmlns:p14="http://schemas.microsoft.com/office/powerpoint/2010/main" val="358256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EA729F-5139-487C-BF6E-27BCF6BFA5D0}"/>
              </a:ext>
            </a:extLst>
          </p:cNvPr>
          <p:cNvSpPr>
            <a:spLocks noGrp="1"/>
          </p:cNvSpPr>
          <p:nvPr>
            <p:ph type="title"/>
          </p:nvPr>
        </p:nvSpPr>
        <p:spPr>
          <a:xfrm>
            <a:off x="1261872" y="365760"/>
            <a:ext cx="9692640" cy="927581"/>
          </a:xfrm>
        </p:spPr>
        <p:txBody>
          <a:bodyPr/>
          <a:lstStyle/>
          <a:p>
            <a:r>
              <a:rPr lang="ru-RU" dirty="0"/>
              <a:t>Схемы обжима «витой» пары</a:t>
            </a:r>
          </a:p>
        </p:txBody>
      </p:sp>
      <p:pic>
        <p:nvPicPr>
          <p:cNvPr id="5" name="Рисунок 4">
            <a:extLst>
              <a:ext uri="{FF2B5EF4-FFF2-40B4-BE49-F238E27FC236}">
                <a16:creationId xmlns:a16="http://schemas.microsoft.com/office/drawing/2014/main" id="{81694A9B-9840-4947-AEDA-F6FF186F4B77}"/>
              </a:ext>
            </a:extLst>
          </p:cNvPr>
          <p:cNvPicPr>
            <a:picLocks noChangeAspect="1"/>
          </p:cNvPicPr>
          <p:nvPr/>
        </p:nvPicPr>
        <p:blipFill>
          <a:blip r:embed="rId2"/>
          <a:stretch>
            <a:fillRect/>
          </a:stretch>
        </p:blipFill>
        <p:spPr>
          <a:xfrm>
            <a:off x="456918" y="1656182"/>
            <a:ext cx="10838965" cy="2582902"/>
          </a:xfrm>
          <a:prstGeom prst="rect">
            <a:avLst/>
          </a:prstGeom>
        </p:spPr>
      </p:pic>
      <p:pic>
        <p:nvPicPr>
          <p:cNvPr id="6" name="Рисунок 5">
            <a:extLst>
              <a:ext uri="{FF2B5EF4-FFF2-40B4-BE49-F238E27FC236}">
                <a16:creationId xmlns:a16="http://schemas.microsoft.com/office/drawing/2014/main" id="{D56D0728-1059-4094-B676-9B3D9DA94617}"/>
              </a:ext>
            </a:extLst>
          </p:cNvPr>
          <p:cNvPicPr>
            <a:picLocks noChangeAspect="1"/>
          </p:cNvPicPr>
          <p:nvPr/>
        </p:nvPicPr>
        <p:blipFill>
          <a:blip r:embed="rId3"/>
          <a:stretch>
            <a:fillRect/>
          </a:stretch>
        </p:blipFill>
        <p:spPr>
          <a:xfrm>
            <a:off x="481301" y="4239084"/>
            <a:ext cx="11253781" cy="2479395"/>
          </a:xfrm>
          <a:prstGeom prst="rect">
            <a:avLst/>
          </a:prstGeom>
        </p:spPr>
      </p:pic>
      <p:sp>
        <p:nvSpPr>
          <p:cNvPr id="9" name="Заголовок 1">
            <a:extLst>
              <a:ext uri="{FF2B5EF4-FFF2-40B4-BE49-F238E27FC236}">
                <a16:creationId xmlns:a16="http://schemas.microsoft.com/office/drawing/2014/main" id="{213691A5-5199-4528-8D0A-B30B6993B127}"/>
              </a:ext>
            </a:extLst>
          </p:cNvPr>
          <p:cNvSpPr txBox="1">
            <a:spLocks/>
          </p:cNvSpPr>
          <p:nvPr/>
        </p:nvSpPr>
        <p:spPr>
          <a:xfrm>
            <a:off x="3956300" y="1254258"/>
            <a:ext cx="3963334" cy="4019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ru-RU" sz="2800" dirty="0"/>
              <a:t>Перекрестный кабель</a:t>
            </a:r>
          </a:p>
        </p:txBody>
      </p:sp>
    </p:spTree>
    <p:extLst>
      <p:ext uri="{BB962C8B-B14F-4D97-AF65-F5344CB8AC3E}">
        <p14:creationId xmlns:p14="http://schemas.microsoft.com/office/powerpoint/2010/main" val="122357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8C0E38-CBBF-4BC9-AB7B-D0822D321F2E}"/>
              </a:ext>
            </a:extLst>
          </p:cNvPr>
          <p:cNvSpPr>
            <a:spLocks noGrp="1"/>
          </p:cNvSpPr>
          <p:nvPr>
            <p:ph type="title"/>
          </p:nvPr>
        </p:nvSpPr>
        <p:spPr>
          <a:xfrm>
            <a:off x="1261872" y="365760"/>
            <a:ext cx="9692640" cy="779299"/>
          </a:xfrm>
        </p:spPr>
        <p:txBody>
          <a:bodyPr/>
          <a:lstStyle/>
          <a:p>
            <a:pPr algn="ctr"/>
            <a:r>
              <a:rPr lang="ru-RU" dirty="0"/>
              <a:t>Сетевые интерфейсы</a:t>
            </a:r>
            <a:endParaRPr lang="ru-BY" dirty="0"/>
          </a:p>
        </p:txBody>
      </p:sp>
      <p:sp>
        <p:nvSpPr>
          <p:cNvPr id="3" name="Объект 2">
            <a:extLst>
              <a:ext uri="{FF2B5EF4-FFF2-40B4-BE49-F238E27FC236}">
                <a16:creationId xmlns:a16="http://schemas.microsoft.com/office/drawing/2014/main" id="{FCFF7739-E8DB-44FD-AB9C-A4815B6837FE}"/>
              </a:ext>
            </a:extLst>
          </p:cNvPr>
          <p:cNvSpPr>
            <a:spLocks noGrp="1"/>
          </p:cNvSpPr>
          <p:nvPr>
            <p:ph idx="1"/>
          </p:nvPr>
        </p:nvSpPr>
        <p:spPr>
          <a:xfrm>
            <a:off x="170482" y="1145059"/>
            <a:ext cx="6385302" cy="5712941"/>
          </a:xfrm>
        </p:spPr>
        <p:txBody>
          <a:bodyPr>
            <a:noAutofit/>
          </a:bodyPr>
          <a:lstStyle/>
          <a:p>
            <a:pPr marL="0" indent="0" algn="just">
              <a:buNone/>
            </a:pPr>
            <a:r>
              <a:rPr lang="ru-RU" b="1" dirty="0">
                <a:latin typeface="+mj-lt"/>
              </a:rPr>
              <a:t>Интерфейс </a:t>
            </a:r>
            <a:r>
              <a:rPr lang="ru-RU" dirty="0">
                <a:latin typeface="+mj-lt"/>
              </a:rPr>
              <a:t>– формально определенная логическая и (или) физическая граница между взаимодействующими независимыми  объектами.</a:t>
            </a:r>
          </a:p>
          <a:p>
            <a:pPr marL="0" indent="0" algn="just">
              <a:buNone/>
            </a:pPr>
            <a:r>
              <a:rPr lang="ru-RU" b="1" dirty="0">
                <a:latin typeface="+mj-lt"/>
              </a:rPr>
              <a:t>Физический интерфейс </a:t>
            </a:r>
            <a:r>
              <a:rPr lang="ru-RU" dirty="0">
                <a:latin typeface="+mj-lt"/>
              </a:rPr>
              <a:t>– определяется набором электрических связей и характеристиками сигналов.</a:t>
            </a:r>
          </a:p>
          <a:p>
            <a:pPr marL="0" indent="0" algn="just">
              <a:buNone/>
            </a:pPr>
            <a:r>
              <a:rPr lang="ru-RU" b="1" dirty="0">
                <a:latin typeface="+mj-lt"/>
              </a:rPr>
              <a:t>Логический интерфейс </a:t>
            </a:r>
            <a:r>
              <a:rPr lang="ru-RU" dirty="0">
                <a:latin typeface="+mj-lt"/>
              </a:rPr>
              <a:t>– набор правил, определяющий логику обмена сообщений.</a:t>
            </a:r>
            <a:endParaRPr lang="ru-BY" dirty="0">
              <a:latin typeface="+mj-lt"/>
            </a:endParaRPr>
          </a:p>
        </p:txBody>
      </p:sp>
      <p:pic>
        <p:nvPicPr>
          <p:cNvPr id="4" name="Рисунок 3">
            <a:extLst>
              <a:ext uri="{FF2B5EF4-FFF2-40B4-BE49-F238E27FC236}">
                <a16:creationId xmlns:a16="http://schemas.microsoft.com/office/drawing/2014/main" id="{8BB6D9A0-DD41-4CE6-8D45-8000FF5BE907}"/>
              </a:ext>
            </a:extLst>
          </p:cNvPr>
          <p:cNvPicPr>
            <a:picLocks noChangeAspect="1"/>
          </p:cNvPicPr>
          <p:nvPr/>
        </p:nvPicPr>
        <p:blipFill>
          <a:blip r:embed="rId2"/>
          <a:stretch>
            <a:fillRect/>
          </a:stretch>
        </p:blipFill>
        <p:spPr>
          <a:xfrm>
            <a:off x="7254106" y="2780564"/>
            <a:ext cx="4629796" cy="1514686"/>
          </a:xfrm>
          <a:prstGeom prst="rect">
            <a:avLst/>
          </a:prstGeom>
        </p:spPr>
      </p:pic>
    </p:spTree>
    <p:extLst>
      <p:ext uri="{BB962C8B-B14F-4D97-AF65-F5344CB8AC3E}">
        <p14:creationId xmlns:p14="http://schemas.microsoft.com/office/powerpoint/2010/main" val="23297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0FF79-3B5B-4E13-B45A-514D841ED3C0}"/>
              </a:ext>
            </a:extLst>
          </p:cNvPr>
          <p:cNvSpPr>
            <a:spLocks noGrp="1"/>
          </p:cNvSpPr>
          <p:nvPr>
            <p:ph type="title"/>
          </p:nvPr>
        </p:nvSpPr>
        <p:spPr>
          <a:xfrm>
            <a:off x="1602835" y="0"/>
            <a:ext cx="9692640" cy="754586"/>
          </a:xfrm>
        </p:spPr>
        <p:txBody>
          <a:bodyPr/>
          <a:lstStyle/>
          <a:p>
            <a:r>
              <a:rPr lang="ru-RU" dirty="0"/>
              <a:t>Оптическая среда передачи данных</a:t>
            </a:r>
          </a:p>
        </p:txBody>
      </p:sp>
      <p:sp>
        <p:nvSpPr>
          <p:cNvPr id="3" name="Объект 2">
            <a:extLst>
              <a:ext uri="{FF2B5EF4-FFF2-40B4-BE49-F238E27FC236}">
                <a16:creationId xmlns:a16="http://schemas.microsoft.com/office/drawing/2014/main" id="{33709341-FCBF-402A-B856-C6CA289B6E48}"/>
              </a:ext>
            </a:extLst>
          </p:cNvPr>
          <p:cNvSpPr>
            <a:spLocks noGrp="1"/>
          </p:cNvSpPr>
          <p:nvPr>
            <p:ph idx="1"/>
          </p:nvPr>
        </p:nvSpPr>
        <p:spPr>
          <a:xfrm>
            <a:off x="0" y="881170"/>
            <a:ext cx="12305654" cy="5976830"/>
          </a:xfrm>
        </p:spPr>
        <p:txBody>
          <a:bodyPr>
            <a:noAutofit/>
          </a:bodyPr>
          <a:lstStyle/>
          <a:p>
            <a:pPr marL="0" indent="0" algn="just">
              <a:buNone/>
            </a:pPr>
            <a:r>
              <a:rPr lang="ru-RU" dirty="0">
                <a:latin typeface="+mj-lt"/>
              </a:rPr>
              <a:t>Основные причины использования оптоволоконных кабелей:</a:t>
            </a:r>
          </a:p>
          <a:p>
            <a:pPr marL="514350" indent="-514350" algn="just">
              <a:buAutoNum type="arabicPeriod"/>
            </a:pPr>
            <a:r>
              <a:rPr lang="ru-RU" sz="2800" dirty="0">
                <a:latin typeface="+mj-lt"/>
              </a:rPr>
              <a:t>оптическое волокно не чувствительно к разрядам молний, не подвержено электромагнитным помехам или перекрестным наводкам. Оно также не создает электромагнитного излучения;</a:t>
            </a:r>
          </a:p>
          <a:p>
            <a:pPr marL="514350" indent="-514350" algn="just">
              <a:buAutoNum type="arabicPeriod"/>
            </a:pPr>
            <a:r>
              <a:rPr lang="ru-RU" sz="2800" dirty="0">
                <a:latin typeface="+mj-lt"/>
              </a:rPr>
              <a:t>пропускная способность оптоволоконных каналов больше, чем любых других сред передачи данных;</a:t>
            </a:r>
          </a:p>
          <a:p>
            <a:pPr marL="514350" indent="-514350" algn="just">
              <a:buAutoNum type="arabicPeriod"/>
            </a:pPr>
            <a:r>
              <a:rPr lang="ru-RU" sz="2800" dirty="0">
                <a:latin typeface="+mj-lt"/>
              </a:rPr>
              <a:t>используя оптоволоконные каналы, можно передавать данные на достаточно большие расстояния и при этом получать хорошее качество сигнала за счет его очень малого затухания;</a:t>
            </a:r>
          </a:p>
          <a:p>
            <a:pPr marL="514350" indent="-514350" algn="just">
              <a:buAutoNum type="arabicPeriod"/>
            </a:pPr>
            <a:r>
              <a:rPr lang="ru-RU" sz="2800" dirty="0">
                <a:latin typeface="+mj-lt"/>
              </a:rPr>
              <a:t>передача данных по оптоволоконным каналам связи наиболее безопасна по той причине, что очень трудно вклиниться в существующий оптоволоконный канал и очень легко обнаружить вторжение в него;</a:t>
            </a:r>
          </a:p>
        </p:txBody>
      </p:sp>
    </p:spTree>
    <p:extLst>
      <p:ext uri="{BB962C8B-B14F-4D97-AF65-F5344CB8AC3E}">
        <p14:creationId xmlns:p14="http://schemas.microsoft.com/office/powerpoint/2010/main" val="2438644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3709341-FCBF-402A-B856-C6CA289B6E48}"/>
              </a:ext>
            </a:extLst>
          </p:cNvPr>
          <p:cNvSpPr>
            <a:spLocks noGrp="1"/>
          </p:cNvSpPr>
          <p:nvPr>
            <p:ph idx="1"/>
          </p:nvPr>
        </p:nvSpPr>
        <p:spPr>
          <a:xfrm>
            <a:off x="0" y="0"/>
            <a:ext cx="12305654" cy="6858000"/>
          </a:xfrm>
        </p:spPr>
        <p:txBody>
          <a:bodyPr>
            <a:noAutofit/>
          </a:bodyPr>
          <a:lstStyle/>
          <a:p>
            <a:pPr marL="0" indent="0" algn="just">
              <a:buNone/>
            </a:pPr>
            <a:r>
              <a:rPr lang="ru-RU" sz="2800" dirty="0">
                <a:latin typeface="+mj-lt"/>
              </a:rPr>
              <a:t>5. существующие приемники и передатчики можно заменить на более совершенные недавно разработанные устройства и достичь большей пропускной способности уже существующих оптоволоконных соединений без замены оптического волокна;</a:t>
            </a:r>
          </a:p>
          <a:p>
            <a:pPr marL="0" indent="0" algn="just">
              <a:buNone/>
            </a:pPr>
            <a:r>
              <a:rPr lang="ru-RU" dirty="0">
                <a:latin typeface="+mj-lt"/>
              </a:rPr>
              <a:t>6. </a:t>
            </a:r>
            <a:r>
              <a:rPr lang="ru-RU" sz="2800" dirty="0">
                <a:latin typeface="+mj-lt"/>
              </a:rPr>
              <a:t>оптоволоконные соединения дешевле медных, если использовать их для передачи данных на большие расстояния;</a:t>
            </a:r>
          </a:p>
          <a:p>
            <a:pPr marL="0" indent="0" algn="just">
              <a:buNone/>
            </a:pPr>
            <a:r>
              <a:rPr lang="ru-RU" dirty="0">
                <a:latin typeface="+mj-lt"/>
              </a:rPr>
              <a:t>7. </a:t>
            </a:r>
            <a:r>
              <a:rPr lang="ru-RU" sz="2800" dirty="0">
                <a:latin typeface="+mj-lt"/>
              </a:rPr>
              <a:t>оптические волокна изготавливаются из песка, недорогого материала, </a:t>
            </a:r>
            <a:r>
              <a:rPr lang="ru-RU" sz="2800" dirty="0" err="1">
                <a:latin typeface="+mj-lt"/>
              </a:rPr>
              <a:t>широкораспространенного</a:t>
            </a:r>
            <a:r>
              <a:rPr lang="ru-RU" sz="2800" dirty="0">
                <a:latin typeface="+mj-lt"/>
              </a:rPr>
              <a:t> на Земле;</a:t>
            </a:r>
          </a:p>
          <a:p>
            <a:pPr marL="0" indent="0" algn="just">
              <a:buNone/>
            </a:pPr>
            <a:r>
              <a:rPr lang="ru-RU" dirty="0">
                <a:latin typeface="+mj-lt"/>
              </a:rPr>
              <a:t>8. </a:t>
            </a:r>
            <a:r>
              <a:rPr lang="ru-RU" sz="2800" dirty="0">
                <a:latin typeface="+mj-lt"/>
              </a:rPr>
              <a:t>оптоволоконные каналы не требуют заземления, в отличие от электрических каналов связи;</a:t>
            </a:r>
          </a:p>
          <a:p>
            <a:pPr marL="0" indent="0" algn="just">
              <a:buNone/>
            </a:pPr>
            <a:r>
              <a:rPr lang="ru-RU" dirty="0">
                <a:latin typeface="+mj-lt"/>
              </a:rPr>
              <a:t>9. </a:t>
            </a:r>
            <a:r>
              <a:rPr lang="ru-RU" sz="2800" dirty="0">
                <a:latin typeface="+mj-lt"/>
              </a:rPr>
              <a:t>оптические волокна имеют очень маленькую массу и просты в установке;</a:t>
            </a:r>
          </a:p>
          <a:p>
            <a:pPr marL="0" indent="0" algn="just">
              <a:buNone/>
            </a:pPr>
            <a:r>
              <a:rPr lang="ru-RU" dirty="0">
                <a:latin typeface="+mj-lt"/>
              </a:rPr>
              <a:t>10. </a:t>
            </a:r>
            <a:r>
              <a:rPr lang="ru-RU" sz="2800" dirty="0">
                <a:latin typeface="+mj-lt"/>
              </a:rPr>
              <a:t>оптические волокна более стойки к окружающим факторам, например, к воздействию влаги, в отличие от медных проводников;</a:t>
            </a:r>
          </a:p>
          <a:p>
            <a:pPr marL="0" indent="0" algn="just">
              <a:buNone/>
            </a:pPr>
            <a:r>
              <a:rPr lang="ru-RU" sz="2800" dirty="0">
                <a:latin typeface="+mj-lt"/>
              </a:rPr>
              <a:t>11. длина оптоволоконных соединений может быть легко увеличена для передачи данных на достаточно большие расстояния.</a:t>
            </a:r>
          </a:p>
        </p:txBody>
      </p:sp>
    </p:spTree>
    <p:extLst>
      <p:ext uri="{BB962C8B-B14F-4D97-AF65-F5344CB8AC3E}">
        <p14:creationId xmlns:p14="http://schemas.microsoft.com/office/powerpoint/2010/main" val="260008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0AC060D-338F-4024-8066-D3CC83A92D98}"/>
              </a:ext>
            </a:extLst>
          </p:cNvPr>
          <p:cNvSpPr>
            <a:spLocks noGrp="1"/>
          </p:cNvSpPr>
          <p:nvPr>
            <p:ph idx="1"/>
          </p:nvPr>
        </p:nvSpPr>
        <p:spPr>
          <a:xfrm>
            <a:off x="206643" y="331456"/>
            <a:ext cx="11742549" cy="6363811"/>
          </a:xfrm>
        </p:spPr>
        <p:txBody>
          <a:bodyPr>
            <a:normAutofit/>
          </a:bodyPr>
          <a:lstStyle/>
          <a:p>
            <a:pPr marL="0" indent="0" algn="just">
              <a:buNone/>
            </a:pPr>
            <a:r>
              <a:rPr lang="ru-RU" sz="2400" b="1" dirty="0">
                <a:latin typeface="+mj-lt"/>
              </a:rPr>
              <a:t>Звено </a:t>
            </a:r>
            <a:r>
              <a:rPr lang="ru-RU" sz="2400" dirty="0">
                <a:latin typeface="+mj-lt"/>
              </a:rPr>
              <a:t>(</a:t>
            </a:r>
            <a:r>
              <a:rPr lang="ru-RU" sz="2400" dirty="0" err="1">
                <a:latin typeface="+mj-lt"/>
              </a:rPr>
              <a:t>link</a:t>
            </a:r>
            <a:r>
              <a:rPr lang="ru-RU" sz="2400" dirty="0">
                <a:latin typeface="+mj-lt"/>
              </a:rPr>
              <a:t>) — это сегмент, обеспечивающий передачу данных между двумя соседними узлами сети. Звено не содержит промежуточных устройств коммутации и мультиплексирования, но может включать усилители и регенераторы сигналов.</a:t>
            </a:r>
          </a:p>
          <a:p>
            <a:pPr marL="0" indent="0" algn="just">
              <a:buNone/>
            </a:pPr>
            <a:r>
              <a:rPr lang="ru-RU" sz="2400" b="1" dirty="0">
                <a:latin typeface="+mj-lt"/>
              </a:rPr>
              <a:t>Каналом </a:t>
            </a:r>
            <a:r>
              <a:rPr lang="ru-RU" sz="2400" dirty="0">
                <a:latin typeface="+mj-lt"/>
              </a:rPr>
              <a:t>(</a:t>
            </a:r>
            <a:r>
              <a:rPr lang="ru-RU" sz="2400" dirty="0" err="1">
                <a:latin typeface="+mj-lt"/>
              </a:rPr>
              <a:t>channel</a:t>
            </a:r>
            <a:r>
              <a:rPr lang="ru-RU" sz="2400" dirty="0">
                <a:latin typeface="+mj-lt"/>
              </a:rPr>
              <a:t>) чаще всего обозначают часть пропускной способности звена, используемую независимо при коммутации. Например, звено первичной сети может состоять из 30 каналов, каждый из которых обладает пропускной способностью 64 Кбит/с.</a:t>
            </a:r>
          </a:p>
          <a:p>
            <a:pPr marL="0" indent="0" algn="just">
              <a:buNone/>
            </a:pPr>
            <a:r>
              <a:rPr lang="ru-RU" sz="2400" b="1" dirty="0">
                <a:latin typeface="+mj-lt"/>
              </a:rPr>
              <a:t>Составной канал </a:t>
            </a:r>
            <a:r>
              <a:rPr lang="ru-RU" sz="2400" dirty="0">
                <a:latin typeface="+mj-lt"/>
              </a:rPr>
              <a:t>(</a:t>
            </a:r>
            <a:r>
              <a:rPr lang="ru-RU" sz="2400" dirty="0" err="1">
                <a:latin typeface="+mj-lt"/>
              </a:rPr>
              <a:t>circuit</a:t>
            </a:r>
            <a:r>
              <a:rPr lang="ru-RU" sz="2400" dirty="0">
                <a:latin typeface="+mj-lt"/>
              </a:rPr>
              <a:t>) — это путь между двумя конечными узлами сети. Составной канал образуется отдельными каналами промежуточных звеньев и внутренними соединениями в коммутаторах. Часто эпитет «составной» опускается, и термином «канал» называют как составной канал, так и канал между соседними узлами, то есть в пределах звена.</a:t>
            </a:r>
          </a:p>
          <a:p>
            <a:pPr marL="0" indent="0" algn="just">
              <a:buNone/>
            </a:pPr>
            <a:r>
              <a:rPr lang="ru-RU" sz="2400" b="1" dirty="0">
                <a:latin typeface="+mj-lt"/>
              </a:rPr>
              <a:t>Линия связи </a:t>
            </a:r>
            <a:r>
              <a:rPr lang="ru-RU" sz="2400" dirty="0">
                <a:latin typeface="+mj-lt"/>
              </a:rPr>
              <a:t>может использоваться как синоним для любого из трех остальных терминов.</a:t>
            </a:r>
          </a:p>
        </p:txBody>
      </p:sp>
    </p:spTree>
    <p:extLst>
      <p:ext uri="{BB962C8B-B14F-4D97-AF65-F5344CB8AC3E}">
        <p14:creationId xmlns:p14="http://schemas.microsoft.com/office/powerpoint/2010/main" val="224688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705D2B-6E86-4A88-9ED7-2B49581C25A1}"/>
              </a:ext>
            </a:extLst>
          </p:cNvPr>
          <p:cNvSpPr>
            <a:spLocks noGrp="1"/>
          </p:cNvSpPr>
          <p:nvPr>
            <p:ph type="title"/>
          </p:nvPr>
        </p:nvSpPr>
        <p:spPr>
          <a:xfrm>
            <a:off x="1870959" y="40297"/>
            <a:ext cx="9692640" cy="651295"/>
          </a:xfrm>
        </p:spPr>
        <p:txBody>
          <a:bodyPr>
            <a:normAutofit fontScale="90000"/>
          </a:bodyPr>
          <a:lstStyle/>
          <a:p>
            <a:r>
              <a:rPr lang="ru-RU" dirty="0"/>
              <a:t>Структура оптического провода</a:t>
            </a:r>
          </a:p>
        </p:txBody>
      </p:sp>
      <p:sp>
        <p:nvSpPr>
          <p:cNvPr id="3" name="Объект 2">
            <a:extLst>
              <a:ext uri="{FF2B5EF4-FFF2-40B4-BE49-F238E27FC236}">
                <a16:creationId xmlns:a16="http://schemas.microsoft.com/office/drawing/2014/main" id="{D3539EB9-7631-411C-9C80-AA04569C1B56}"/>
              </a:ext>
            </a:extLst>
          </p:cNvPr>
          <p:cNvSpPr>
            <a:spLocks noGrp="1"/>
          </p:cNvSpPr>
          <p:nvPr>
            <p:ph idx="1"/>
          </p:nvPr>
        </p:nvSpPr>
        <p:spPr>
          <a:xfrm>
            <a:off x="0" y="691592"/>
            <a:ext cx="12191999" cy="5163082"/>
          </a:xfrm>
        </p:spPr>
        <p:txBody>
          <a:bodyPr>
            <a:normAutofit/>
          </a:bodyPr>
          <a:lstStyle/>
          <a:p>
            <a:pPr marL="0" indent="0" algn="just">
              <a:buNone/>
            </a:pPr>
            <a:r>
              <a:rPr lang="ru-RU" dirty="0">
                <a:latin typeface="+mj-lt"/>
              </a:rPr>
              <a:t>Средой передачи сигналов в оптическом волокне служит </a:t>
            </a:r>
            <a:r>
              <a:rPr lang="ru-RU" b="1" dirty="0">
                <a:latin typeface="+mj-lt"/>
              </a:rPr>
              <a:t>сердцевина</a:t>
            </a:r>
            <a:r>
              <a:rPr lang="ru-RU" dirty="0">
                <a:latin typeface="+mj-lt"/>
              </a:rPr>
              <a:t>, которая расположена в центре волокна и переносит все световые импульсы. Сердцевину обычно изготавливают из кварца (диоксида кремния) или других подобных по характеристикам материалов. Сердцевина покрыта </a:t>
            </a:r>
            <a:r>
              <a:rPr lang="ru-RU" b="1" dirty="0">
                <a:latin typeface="+mj-lt"/>
              </a:rPr>
              <a:t>оболочкой</a:t>
            </a:r>
            <a:r>
              <a:rPr lang="ru-RU" dirty="0">
                <a:latin typeface="+mj-lt"/>
              </a:rPr>
              <a:t>, которая также состоит из кварца, но имеет меньшее значение коэффициента преломления, чем сердцевина. Лучи света, распространяющиеся в сердцевине волокна, отражаются от границы сердцевина-оболочка обратно в сердцевину и продолжают свой путь внутри нее.</a:t>
            </a:r>
          </a:p>
        </p:txBody>
      </p:sp>
      <p:pic>
        <p:nvPicPr>
          <p:cNvPr id="4" name="Рисунок 3">
            <a:extLst>
              <a:ext uri="{FF2B5EF4-FFF2-40B4-BE49-F238E27FC236}">
                <a16:creationId xmlns:a16="http://schemas.microsoft.com/office/drawing/2014/main" id="{FDF8F5F1-BE4A-41D4-AC19-2150FC56EF25}"/>
              </a:ext>
            </a:extLst>
          </p:cNvPr>
          <p:cNvPicPr>
            <a:picLocks noChangeAspect="1"/>
          </p:cNvPicPr>
          <p:nvPr/>
        </p:nvPicPr>
        <p:blipFill>
          <a:blip r:embed="rId2"/>
          <a:stretch>
            <a:fillRect/>
          </a:stretch>
        </p:blipFill>
        <p:spPr>
          <a:xfrm>
            <a:off x="2247110" y="3795552"/>
            <a:ext cx="7191358" cy="3082011"/>
          </a:xfrm>
          <a:prstGeom prst="rect">
            <a:avLst/>
          </a:prstGeom>
        </p:spPr>
      </p:pic>
    </p:spTree>
    <p:extLst>
      <p:ext uri="{BB962C8B-B14F-4D97-AF65-F5344CB8AC3E}">
        <p14:creationId xmlns:p14="http://schemas.microsoft.com/office/powerpoint/2010/main" val="187220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A78582-02B8-45C2-A081-AAAB62617B95}"/>
              </a:ext>
            </a:extLst>
          </p:cNvPr>
          <p:cNvSpPr>
            <a:spLocks noGrp="1"/>
          </p:cNvSpPr>
          <p:nvPr>
            <p:ph type="title"/>
          </p:nvPr>
        </p:nvSpPr>
        <p:spPr>
          <a:xfrm>
            <a:off x="1261872" y="365760"/>
            <a:ext cx="9692640" cy="644275"/>
          </a:xfrm>
        </p:spPr>
        <p:txBody>
          <a:bodyPr>
            <a:normAutofit fontScale="90000"/>
          </a:bodyPr>
          <a:lstStyle/>
          <a:p>
            <a:r>
              <a:rPr lang="ru-RU" dirty="0"/>
              <a:t>Структура оптического провода</a:t>
            </a:r>
          </a:p>
        </p:txBody>
      </p:sp>
      <p:sp>
        <p:nvSpPr>
          <p:cNvPr id="3" name="Объект 2">
            <a:extLst>
              <a:ext uri="{FF2B5EF4-FFF2-40B4-BE49-F238E27FC236}">
                <a16:creationId xmlns:a16="http://schemas.microsoft.com/office/drawing/2014/main" id="{F58C0594-F667-4911-906D-1EAA0BD7F9C5}"/>
              </a:ext>
            </a:extLst>
          </p:cNvPr>
          <p:cNvSpPr>
            <a:spLocks noGrp="1"/>
          </p:cNvSpPr>
          <p:nvPr>
            <p:ph idx="1"/>
          </p:nvPr>
        </p:nvSpPr>
        <p:spPr>
          <a:xfrm>
            <a:off x="-1" y="1037654"/>
            <a:ext cx="6661873" cy="5820346"/>
          </a:xfrm>
        </p:spPr>
        <p:txBody>
          <a:bodyPr>
            <a:noAutofit/>
          </a:bodyPr>
          <a:lstStyle/>
          <a:p>
            <a:pPr marL="0" indent="0" algn="just">
              <a:buNone/>
            </a:pPr>
            <a:r>
              <a:rPr lang="ru-RU" sz="2600" dirty="0">
                <a:latin typeface="+mj-lt"/>
              </a:rPr>
              <a:t>Последний элемент – </a:t>
            </a:r>
            <a:r>
              <a:rPr lang="ru-RU" sz="2600" b="1" dirty="0">
                <a:latin typeface="+mj-lt"/>
              </a:rPr>
              <a:t>внешняя оболочка </a:t>
            </a:r>
            <a:r>
              <a:rPr lang="ru-RU" sz="2600" dirty="0">
                <a:latin typeface="+mj-lt"/>
              </a:rPr>
              <a:t>– защищает оптическое волокно от стирания, растворения и загрязнения. Состав вещества, из которого изготовлена внешняя оболочка, может изменяться в зависимости от предназначения оптоволоконного кабеля.</a:t>
            </a:r>
          </a:p>
          <a:p>
            <a:pPr marL="0" indent="0" algn="just">
              <a:buNone/>
            </a:pPr>
            <a:r>
              <a:rPr lang="ru-RU" sz="2600" dirty="0">
                <a:latin typeface="+mj-lt"/>
              </a:rPr>
              <a:t>Оболочку окружает </a:t>
            </a:r>
            <a:r>
              <a:rPr lang="ru-RU" sz="2600" b="1" dirty="0">
                <a:latin typeface="+mj-lt"/>
              </a:rPr>
              <a:t>буферный материал</a:t>
            </a:r>
            <a:r>
              <a:rPr lang="ru-RU" sz="2600" dirty="0">
                <a:latin typeface="+mj-lt"/>
              </a:rPr>
              <a:t>, который предохраняет сердцевину и оболочку от физических повреждений. </a:t>
            </a:r>
            <a:r>
              <a:rPr lang="ru-RU" sz="2600" b="1" dirty="0">
                <a:latin typeface="+mj-lt"/>
              </a:rPr>
              <a:t>Армирующий материал</a:t>
            </a:r>
            <a:r>
              <a:rPr lang="ru-RU" sz="2600" dirty="0">
                <a:latin typeface="+mj-lt"/>
              </a:rPr>
              <a:t>, окружающий буфер, предохраняет кабель от растяжений и разломов во время его прокладки. Материал, из которого изготавливают этот слой, называется кевларом (</a:t>
            </a:r>
            <a:r>
              <a:rPr lang="ru-RU" sz="2600" dirty="0" err="1">
                <a:latin typeface="+mj-lt"/>
              </a:rPr>
              <a:t>Kevlar</a:t>
            </a:r>
            <a:r>
              <a:rPr lang="ru-RU" sz="2600" dirty="0">
                <a:latin typeface="+mj-lt"/>
              </a:rPr>
              <a:t>). Из кевлара делают пуленепробиваемые жилеты и другие защитные приспособления.</a:t>
            </a:r>
          </a:p>
          <a:p>
            <a:pPr marL="0" indent="0" algn="just">
              <a:buNone/>
            </a:pPr>
            <a:endParaRPr lang="ru-RU" sz="2600" dirty="0">
              <a:latin typeface="+mj-lt"/>
            </a:endParaRPr>
          </a:p>
          <a:p>
            <a:pPr marL="0" indent="0">
              <a:buNone/>
            </a:pPr>
            <a:endParaRPr lang="ru-RU" sz="2600" dirty="0">
              <a:latin typeface="+mj-lt"/>
            </a:endParaRPr>
          </a:p>
        </p:txBody>
      </p:sp>
      <p:pic>
        <p:nvPicPr>
          <p:cNvPr id="4" name="Рисунок 3">
            <a:extLst>
              <a:ext uri="{FF2B5EF4-FFF2-40B4-BE49-F238E27FC236}">
                <a16:creationId xmlns:a16="http://schemas.microsoft.com/office/drawing/2014/main" id="{143C17D5-99F2-44B0-89D0-35DF72D51D1C}"/>
              </a:ext>
            </a:extLst>
          </p:cNvPr>
          <p:cNvPicPr>
            <a:picLocks noChangeAspect="1"/>
          </p:cNvPicPr>
          <p:nvPr/>
        </p:nvPicPr>
        <p:blipFill rotWithShape="1">
          <a:blip r:embed="rId2"/>
          <a:srcRect l="4165" t="7310" r="4331"/>
          <a:stretch/>
        </p:blipFill>
        <p:spPr>
          <a:xfrm>
            <a:off x="6661873" y="1884509"/>
            <a:ext cx="5530127" cy="3344561"/>
          </a:xfrm>
          <a:prstGeom prst="rect">
            <a:avLst/>
          </a:prstGeom>
        </p:spPr>
      </p:pic>
    </p:spTree>
    <p:extLst>
      <p:ext uri="{BB962C8B-B14F-4D97-AF65-F5344CB8AC3E}">
        <p14:creationId xmlns:p14="http://schemas.microsoft.com/office/powerpoint/2010/main" val="79736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C76E2A-68F2-434C-88B1-A037B41793C2}"/>
              </a:ext>
            </a:extLst>
          </p:cNvPr>
          <p:cNvSpPr>
            <a:spLocks noGrp="1"/>
          </p:cNvSpPr>
          <p:nvPr>
            <p:ph type="title"/>
          </p:nvPr>
        </p:nvSpPr>
        <p:spPr>
          <a:xfrm>
            <a:off x="1463350" y="0"/>
            <a:ext cx="9692640" cy="902867"/>
          </a:xfrm>
        </p:spPr>
        <p:txBody>
          <a:bodyPr>
            <a:normAutofit fontScale="90000"/>
          </a:bodyPr>
          <a:lstStyle/>
          <a:p>
            <a:r>
              <a:rPr lang="ru-RU" dirty="0" err="1"/>
              <a:t>Одномодовое</a:t>
            </a:r>
            <a:r>
              <a:rPr lang="ru-RU" dirty="0"/>
              <a:t> и </a:t>
            </a:r>
            <a:r>
              <a:rPr lang="ru-RU" dirty="0" err="1"/>
              <a:t>многомодовое</a:t>
            </a:r>
            <a:r>
              <a:rPr lang="ru-RU" dirty="0"/>
              <a:t> оптоволокно</a:t>
            </a:r>
          </a:p>
        </p:txBody>
      </p:sp>
      <p:sp>
        <p:nvSpPr>
          <p:cNvPr id="3" name="Объект 2">
            <a:extLst>
              <a:ext uri="{FF2B5EF4-FFF2-40B4-BE49-F238E27FC236}">
                <a16:creationId xmlns:a16="http://schemas.microsoft.com/office/drawing/2014/main" id="{0AB943D5-96AA-4492-AAEE-C678A1F82B1E}"/>
              </a:ext>
            </a:extLst>
          </p:cNvPr>
          <p:cNvSpPr>
            <a:spLocks noGrp="1"/>
          </p:cNvSpPr>
          <p:nvPr>
            <p:ph idx="1"/>
          </p:nvPr>
        </p:nvSpPr>
        <p:spPr>
          <a:xfrm>
            <a:off x="0" y="924698"/>
            <a:ext cx="12192000" cy="2958372"/>
          </a:xfrm>
        </p:spPr>
        <p:txBody>
          <a:bodyPr>
            <a:noAutofit/>
          </a:bodyPr>
          <a:lstStyle/>
          <a:p>
            <a:pPr marL="0" indent="0" algn="just">
              <a:buNone/>
            </a:pPr>
            <a:r>
              <a:rPr lang="ru-RU" sz="2600" dirty="0">
                <a:latin typeface="+mj-lt"/>
              </a:rPr>
              <a:t>Часть оптического волокна, по которой распространяются световые лучи, называют </a:t>
            </a:r>
            <a:r>
              <a:rPr lang="ru-RU" sz="2600" i="1" dirty="0">
                <a:latin typeface="+mj-lt"/>
              </a:rPr>
              <a:t>сердцевиной </a:t>
            </a:r>
            <a:r>
              <a:rPr lang="ru-RU" sz="2600" dirty="0">
                <a:latin typeface="+mj-lt"/>
              </a:rPr>
              <a:t>оптического волокна. Световые лучи не могут входить в сердцевину под любыми углами, а только под углами, которые лежат в пределах числовой апертуры оптического волокна. Более того, для входящего светового луча в оптическом волокне существует ограниченное количество путей распространения. Такие оптические пути называются модами. Если диаметр сердцевины достаточно большой, в нем может существовать большое количество путей для распространения световых лучей; такое оптическое волокно называют </a:t>
            </a:r>
            <a:r>
              <a:rPr lang="ru-RU" sz="2600" i="1" dirty="0" err="1">
                <a:latin typeface="+mj-lt"/>
              </a:rPr>
              <a:t>многомодовым</a:t>
            </a:r>
            <a:r>
              <a:rPr lang="ru-RU" sz="2600" dirty="0">
                <a:latin typeface="+mj-lt"/>
              </a:rPr>
              <a:t>. В </a:t>
            </a:r>
            <a:r>
              <a:rPr lang="ru-RU" sz="2600" i="1" dirty="0" err="1">
                <a:latin typeface="+mj-lt"/>
              </a:rPr>
              <a:t>одномодовом</a:t>
            </a:r>
            <a:r>
              <a:rPr lang="ru-RU" sz="2600" i="1" dirty="0">
                <a:latin typeface="+mj-lt"/>
              </a:rPr>
              <a:t> </a:t>
            </a:r>
            <a:r>
              <a:rPr lang="ru-RU" sz="2600" dirty="0">
                <a:latin typeface="+mj-lt"/>
              </a:rPr>
              <a:t>оптическом волокне диаметр сердцевины настолько мал, что позволяет использовать только один путь (одну моду) для распространения светового луча.</a:t>
            </a:r>
          </a:p>
          <a:p>
            <a:pPr algn="just"/>
            <a:endParaRPr lang="ru-RU" sz="2600" dirty="0">
              <a:latin typeface="+mj-lt"/>
            </a:endParaRPr>
          </a:p>
        </p:txBody>
      </p:sp>
      <p:pic>
        <p:nvPicPr>
          <p:cNvPr id="4" name="Рисунок 3">
            <a:extLst>
              <a:ext uri="{FF2B5EF4-FFF2-40B4-BE49-F238E27FC236}">
                <a16:creationId xmlns:a16="http://schemas.microsoft.com/office/drawing/2014/main" id="{D4531C66-BF8B-49D0-8327-2643377DCAD3}"/>
              </a:ext>
            </a:extLst>
          </p:cNvPr>
          <p:cNvPicPr>
            <a:picLocks noChangeAspect="1"/>
          </p:cNvPicPr>
          <p:nvPr/>
        </p:nvPicPr>
        <p:blipFill>
          <a:blip r:embed="rId2"/>
          <a:stretch>
            <a:fillRect/>
          </a:stretch>
        </p:blipFill>
        <p:spPr>
          <a:xfrm>
            <a:off x="1750540" y="4025583"/>
            <a:ext cx="8690919" cy="2832417"/>
          </a:xfrm>
          <a:prstGeom prst="rect">
            <a:avLst/>
          </a:prstGeom>
        </p:spPr>
      </p:pic>
    </p:spTree>
    <p:extLst>
      <p:ext uri="{BB962C8B-B14F-4D97-AF65-F5344CB8AC3E}">
        <p14:creationId xmlns:p14="http://schemas.microsoft.com/office/powerpoint/2010/main" val="1497186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C76E2A-68F2-434C-88B1-A037B41793C2}"/>
              </a:ext>
            </a:extLst>
          </p:cNvPr>
          <p:cNvSpPr>
            <a:spLocks noGrp="1"/>
          </p:cNvSpPr>
          <p:nvPr>
            <p:ph type="title"/>
          </p:nvPr>
        </p:nvSpPr>
        <p:spPr>
          <a:xfrm>
            <a:off x="1463350" y="0"/>
            <a:ext cx="9692640" cy="902867"/>
          </a:xfrm>
        </p:spPr>
        <p:txBody>
          <a:bodyPr>
            <a:normAutofit fontScale="90000"/>
          </a:bodyPr>
          <a:lstStyle/>
          <a:p>
            <a:r>
              <a:rPr lang="ru-RU" dirty="0" err="1"/>
              <a:t>Одномодовое</a:t>
            </a:r>
            <a:r>
              <a:rPr lang="ru-RU" dirty="0"/>
              <a:t> и </a:t>
            </a:r>
            <a:r>
              <a:rPr lang="ru-RU" dirty="0" err="1"/>
              <a:t>многомодовое</a:t>
            </a:r>
            <a:r>
              <a:rPr lang="ru-RU" dirty="0"/>
              <a:t> оптоволокно</a:t>
            </a:r>
          </a:p>
        </p:txBody>
      </p:sp>
      <p:pic>
        <p:nvPicPr>
          <p:cNvPr id="4" name="Рисунок 3">
            <a:extLst>
              <a:ext uri="{FF2B5EF4-FFF2-40B4-BE49-F238E27FC236}">
                <a16:creationId xmlns:a16="http://schemas.microsoft.com/office/drawing/2014/main" id="{D4531C66-BF8B-49D0-8327-2643377DCAD3}"/>
              </a:ext>
            </a:extLst>
          </p:cNvPr>
          <p:cNvPicPr>
            <a:picLocks noChangeAspect="1"/>
          </p:cNvPicPr>
          <p:nvPr/>
        </p:nvPicPr>
        <p:blipFill>
          <a:blip r:embed="rId2"/>
          <a:stretch>
            <a:fillRect/>
          </a:stretch>
        </p:blipFill>
        <p:spPr>
          <a:xfrm>
            <a:off x="446979" y="1587954"/>
            <a:ext cx="11298041" cy="3682092"/>
          </a:xfrm>
          <a:prstGeom prst="rect">
            <a:avLst/>
          </a:prstGeom>
        </p:spPr>
      </p:pic>
    </p:spTree>
    <p:extLst>
      <p:ext uri="{BB962C8B-B14F-4D97-AF65-F5344CB8AC3E}">
        <p14:creationId xmlns:p14="http://schemas.microsoft.com/office/powerpoint/2010/main" val="394252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5963D-E543-4D67-A3B8-38312ECEBC30}"/>
              </a:ext>
            </a:extLst>
          </p:cNvPr>
          <p:cNvSpPr>
            <a:spLocks noGrp="1"/>
          </p:cNvSpPr>
          <p:nvPr>
            <p:ph type="title"/>
          </p:nvPr>
        </p:nvSpPr>
        <p:spPr>
          <a:xfrm>
            <a:off x="37280" y="0"/>
            <a:ext cx="12330367" cy="1325562"/>
          </a:xfrm>
        </p:spPr>
        <p:txBody>
          <a:bodyPr/>
          <a:lstStyle/>
          <a:p>
            <a:pPr algn="ctr"/>
            <a:r>
              <a:rPr lang="ru-RU" dirty="0"/>
              <a:t>Характеристики </a:t>
            </a:r>
            <a:r>
              <a:rPr lang="ru-RU" dirty="0" err="1"/>
              <a:t>одномодового</a:t>
            </a:r>
            <a:r>
              <a:rPr lang="ru-RU" dirty="0"/>
              <a:t> и </a:t>
            </a:r>
            <a:r>
              <a:rPr lang="ru-RU" dirty="0" err="1"/>
              <a:t>многомодового</a:t>
            </a:r>
            <a:r>
              <a:rPr lang="ru-RU" dirty="0"/>
              <a:t> оптических проводов</a:t>
            </a:r>
          </a:p>
        </p:txBody>
      </p:sp>
      <p:graphicFrame>
        <p:nvGraphicFramePr>
          <p:cNvPr id="4" name="Объект 3">
            <a:extLst>
              <a:ext uri="{FF2B5EF4-FFF2-40B4-BE49-F238E27FC236}">
                <a16:creationId xmlns:a16="http://schemas.microsoft.com/office/drawing/2014/main" id="{7BB230EB-1818-493C-ACC7-3D4FDEE97A3B}"/>
              </a:ext>
            </a:extLst>
          </p:cNvPr>
          <p:cNvGraphicFramePr>
            <a:graphicFrameLocks noGrp="1"/>
          </p:cNvGraphicFramePr>
          <p:nvPr>
            <p:ph idx="1"/>
            <p:extLst>
              <p:ext uri="{D42A27DB-BD31-4B8C-83A1-F6EECF244321}">
                <p14:modId xmlns:p14="http://schemas.microsoft.com/office/powerpoint/2010/main" val="3226776400"/>
              </p:ext>
            </p:extLst>
          </p:nvPr>
        </p:nvGraphicFramePr>
        <p:xfrm>
          <a:off x="37280" y="1318270"/>
          <a:ext cx="12154720" cy="5608320"/>
        </p:xfrm>
        <a:graphic>
          <a:graphicData uri="http://schemas.openxmlformats.org/drawingml/2006/table">
            <a:tbl>
              <a:tblPr firstRow="1" bandRow="1">
                <a:tableStyleId>{2D5ABB26-0587-4C30-8999-92F81FD0307C}</a:tableStyleId>
              </a:tblPr>
              <a:tblGrid>
                <a:gridCol w="2043414">
                  <a:extLst>
                    <a:ext uri="{9D8B030D-6E8A-4147-A177-3AD203B41FA5}">
                      <a16:colId xmlns:a16="http://schemas.microsoft.com/office/drawing/2014/main" val="3855266955"/>
                    </a:ext>
                  </a:extLst>
                </a:gridCol>
                <a:gridCol w="4227116">
                  <a:extLst>
                    <a:ext uri="{9D8B030D-6E8A-4147-A177-3AD203B41FA5}">
                      <a16:colId xmlns:a16="http://schemas.microsoft.com/office/drawing/2014/main" val="3581437059"/>
                    </a:ext>
                  </a:extLst>
                </a:gridCol>
                <a:gridCol w="5884190">
                  <a:extLst>
                    <a:ext uri="{9D8B030D-6E8A-4147-A177-3AD203B41FA5}">
                      <a16:colId xmlns:a16="http://schemas.microsoft.com/office/drawing/2014/main" val="233162898"/>
                    </a:ext>
                  </a:extLst>
                </a:gridCol>
              </a:tblGrid>
              <a:tr h="433038">
                <a:tc>
                  <a:txBody>
                    <a:bodyPr/>
                    <a:lstStyle/>
                    <a:p>
                      <a:endParaRPr lang="ru-RU" sz="26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600" b="1" i="0" u="none" strike="noStrike" kern="1200" baseline="0" dirty="0" err="1">
                          <a:solidFill>
                            <a:schemeClr val="tx1"/>
                          </a:solidFill>
                          <a:latin typeface="+mj-lt"/>
                          <a:ea typeface="+mn-ea"/>
                          <a:cs typeface="+mn-cs"/>
                        </a:rPr>
                        <a:t>Одномодовое</a:t>
                      </a:r>
                      <a:r>
                        <a:rPr lang="ru-RU" sz="2600" b="1" i="0" u="none" strike="noStrike" kern="1200" baseline="0" dirty="0">
                          <a:solidFill>
                            <a:schemeClr val="tx1"/>
                          </a:solidFill>
                          <a:latin typeface="+mj-lt"/>
                          <a:ea typeface="+mn-ea"/>
                          <a:cs typeface="+mn-cs"/>
                        </a:rPr>
                        <a:t> волокно</a:t>
                      </a:r>
                      <a:endParaRPr lang="ru-RU" sz="2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600" b="1" i="0" u="none" strike="noStrike" kern="1200" baseline="0" dirty="0" err="1">
                          <a:solidFill>
                            <a:schemeClr val="tx1"/>
                          </a:solidFill>
                          <a:latin typeface="+mj-lt"/>
                          <a:ea typeface="+mn-ea"/>
                          <a:cs typeface="+mn-cs"/>
                        </a:rPr>
                        <a:t>Многомодовое</a:t>
                      </a:r>
                      <a:r>
                        <a:rPr lang="ru-RU" sz="2600" b="1" i="0" u="none" strike="noStrike" kern="1200" baseline="0" dirty="0">
                          <a:solidFill>
                            <a:schemeClr val="tx1"/>
                          </a:solidFill>
                          <a:latin typeface="+mj-lt"/>
                          <a:ea typeface="+mn-ea"/>
                          <a:cs typeface="+mn-cs"/>
                        </a:rPr>
                        <a:t> волокно</a:t>
                      </a:r>
                      <a:endParaRPr lang="ru-RU" sz="2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910568"/>
                  </a:ext>
                </a:extLst>
              </a:tr>
              <a:tr h="634314">
                <a:tc>
                  <a:txBody>
                    <a:bodyPr/>
                    <a:lstStyle/>
                    <a:p>
                      <a:pPr algn="ctr"/>
                      <a:r>
                        <a:rPr lang="ru-RU" sz="2600" b="1" i="0" u="none" strike="noStrike" kern="1200" baseline="0" dirty="0">
                          <a:solidFill>
                            <a:schemeClr val="tx1"/>
                          </a:solidFill>
                          <a:latin typeface="+mj-lt"/>
                          <a:ea typeface="+mn-ea"/>
                          <a:cs typeface="+mn-cs"/>
                        </a:rPr>
                        <a:t>Сердцевина</a:t>
                      </a:r>
                      <a:endParaRPr lang="ru-RU" sz="2600" b="1"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600" b="0" i="0" u="none" strike="noStrike" kern="1200" baseline="0" dirty="0">
                          <a:solidFill>
                            <a:schemeClr val="tx1"/>
                          </a:solidFill>
                          <a:latin typeface="+mj-lt"/>
                          <a:ea typeface="+mn-ea"/>
                          <a:cs typeface="+mn-cs"/>
                        </a:rPr>
                        <a:t>Тонкая сердцевина (10 микрон или менее)</a:t>
                      </a:r>
                      <a:endParaRPr lang="ru-RU" sz="2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600" b="0" i="0" u="none" strike="noStrike" kern="1200" baseline="0" dirty="0">
                          <a:solidFill>
                            <a:schemeClr val="tx1"/>
                          </a:solidFill>
                          <a:latin typeface="+mj-lt"/>
                          <a:ea typeface="+mn-ea"/>
                          <a:cs typeface="+mn-cs"/>
                        </a:rPr>
                        <a:t>Более толстая сердцевина, чем в </a:t>
                      </a:r>
                      <a:r>
                        <a:rPr lang="ru-RU" sz="2600" b="0" i="0" u="none" strike="noStrike" kern="1200" baseline="0" dirty="0" err="1">
                          <a:solidFill>
                            <a:schemeClr val="tx1"/>
                          </a:solidFill>
                          <a:latin typeface="+mj-lt"/>
                          <a:ea typeface="+mn-ea"/>
                          <a:cs typeface="+mn-cs"/>
                        </a:rPr>
                        <a:t>одномодовом</a:t>
                      </a:r>
                      <a:r>
                        <a:rPr lang="ru-RU" sz="2600" b="0" i="0" u="none" strike="noStrike" kern="1200" baseline="0" dirty="0">
                          <a:solidFill>
                            <a:schemeClr val="tx1"/>
                          </a:solidFill>
                          <a:latin typeface="+mj-lt"/>
                          <a:ea typeface="+mn-ea"/>
                          <a:cs typeface="+mn-cs"/>
                        </a:rPr>
                        <a:t> волокне</a:t>
                      </a:r>
                    </a:p>
                    <a:p>
                      <a:pPr algn="ctr"/>
                      <a:r>
                        <a:rPr lang="ru-RU" sz="2600" b="0" i="0" u="none" strike="noStrike" kern="1200" baseline="0" dirty="0">
                          <a:solidFill>
                            <a:schemeClr val="tx1"/>
                          </a:solidFill>
                          <a:latin typeface="+mj-lt"/>
                          <a:ea typeface="+mn-ea"/>
                          <a:cs typeface="+mn-cs"/>
                        </a:rPr>
                        <a:t>(50 либо 62,5 микрона или более)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309296"/>
                  </a:ext>
                </a:extLst>
              </a:tr>
              <a:tr h="634314">
                <a:tc>
                  <a:txBody>
                    <a:bodyPr/>
                    <a:lstStyle/>
                    <a:p>
                      <a:pPr algn="ctr"/>
                      <a:r>
                        <a:rPr lang="ru-RU" sz="2600" b="1" i="0" u="none" strike="noStrike" kern="1200" baseline="0" dirty="0">
                          <a:solidFill>
                            <a:schemeClr val="tx1"/>
                          </a:solidFill>
                          <a:latin typeface="+mj-lt"/>
                          <a:ea typeface="+mn-ea"/>
                          <a:cs typeface="+mn-cs"/>
                        </a:rPr>
                        <a:t>Дисперсия</a:t>
                      </a:r>
                      <a:endParaRPr lang="ru-RU" sz="2600" b="1"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600" b="0" i="0" u="none" strike="noStrike" kern="1200" baseline="0" dirty="0">
                          <a:solidFill>
                            <a:schemeClr val="tx1"/>
                          </a:solidFill>
                          <a:latin typeface="+mj-lt"/>
                          <a:ea typeface="+mn-ea"/>
                          <a:cs typeface="+mn-cs"/>
                        </a:rPr>
                        <a:t>Малая дисперсия</a:t>
                      </a:r>
                      <a:endParaRPr lang="ru-RU" sz="2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600" b="0" i="0" u="none" strike="noStrike" kern="1200" baseline="0" dirty="0">
                          <a:solidFill>
                            <a:schemeClr val="tx1"/>
                          </a:solidFill>
                          <a:latin typeface="+mj-lt"/>
                          <a:ea typeface="+mn-ea"/>
                          <a:cs typeface="+mn-cs"/>
                        </a:rPr>
                        <a:t>Большая дисперсия и, как следствие,</a:t>
                      </a:r>
                    </a:p>
                    <a:p>
                      <a:pPr algn="ctr"/>
                      <a:r>
                        <a:rPr lang="ru-RU" sz="2600" b="0" i="0" u="none" strike="noStrike" kern="1200" baseline="0" dirty="0">
                          <a:solidFill>
                            <a:schemeClr val="tx1"/>
                          </a:solidFill>
                          <a:latin typeface="+mj-lt"/>
                          <a:ea typeface="+mn-ea"/>
                          <a:cs typeface="+mn-cs"/>
                        </a:rPr>
                        <a:t>потери сигнала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894016"/>
                  </a:ext>
                </a:extLst>
              </a:tr>
              <a:tr h="634314">
                <a:tc>
                  <a:txBody>
                    <a:bodyPr/>
                    <a:lstStyle/>
                    <a:p>
                      <a:pPr algn="ctr"/>
                      <a:r>
                        <a:rPr lang="ru-RU" sz="2600" b="1" i="0" u="none" strike="noStrike" kern="1200" baseline="0" dirty="0">
                          <a:solidFill>
                            <a:schemeClr val="tx1"/>
                          </a:solidFill>
                          <a:latin typeface="+mj-lt"/>
                          <a:ea typeface="+mn-ea"/>
                          <a:cs typeface="+mn-cs"/>
                        </a:rPr>
                        <a:t>Расстояние</a:t>
                      </a:r>
                      <a:endParaRPr lang="ru-RU" sz="2600" b="1"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600" b="0" i="0" u="none" strike="noStrike" kern="1200" baseline="0" dirty="0">
                          <a:solidFill>
                            <a:schemeClr val="tx1"/>
                          </a:solidFill>
                          <a:latin typeface="+mj-lt"/>
                          <a:ea typeface="+mn-ea"/>
                          <a:cs typeface="+mn-cs"/>
                        </a:rPr>
                        <a:t>Пригодно для соединений на большие расстояния (до 3 км)</a:t>
                      </a:r>
                      <a:endParaRPr lang="ru-RU" sz="2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600" b="0" i="0" u="none" strike="noStrike" kern="1200" baseline="0" dirty="0">
                          <a:solidFill>
                            <a:schemeClr val="tx1"/>
                          </a:solidFill>
                          <a:latin typeface="+mj-lt"/>
                          <a:ea typeface="+mn-ea"/>
                          <a:cs typeface="+mn-cs"/>
                        </a:rPr>
                        <a:t>Пригодно для соединений на большие</a:t>
                      </a:r>
                    </a:p>
                    <a:p>
                      <a:pPr algn="ctr"/>
                      <a:r>
                        <a:rPr lang="ru-RU" sz="2600" b="0" i="0" u="none" strike="noStrike" kern="1200" baseline="0" dirty="0">
                          <a:solidFill>
                            <a:schemeClr val="tx1"/>
                          </a:solidFill>
                          <a:latin typeface="+mj-lt"/>
                          <a:ea typeface="+mn-ea"/>
                          <a:cs typeface="+mn-cs"/>
                        </a:rPr>
                        <a:t>расстояния, но меньшие, чем </a:t>
                      </a:r>
                      <a:r>
                        <a:rPr lang="ru-RU" sz="2600" b="0" i="0" u="none" strike="noStrike" kern="1200" baseline="0" dirty="0" err="1">
                          <a:solidFill>
                            <a:schemeClr val="tx1"/>
                          </a:solidFill>
                          <a:latin typeface="+mj-lt"/>
                          <a:ea typeface="+mn-ea"/>
                          <a:cs typeface="+mn-cs"/>
                        </a:rPr>
                        <a:t>одномодовое</a:t>
                      </a:r>
                      <a:r>
                        <a:rPr lang="ru-RU" sz="2600" b="0" i="0" u="none" strike="noStrike" kern="1200" baseline="0" dirty="0">
                          <a:solidFill>
                            <a:schemeClr val="tx1"/>
                          </a:solidFill>
                          <a:latin typeface="+mj-lt"/>
                          <a:ea typeface="+mn-ea"/>
                          <a:cs typeface="+mn-cs"/>
                        </a:rPr>
                        <a:t> волокно (до 2 км)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6665296"/>
                  </a:ext>
                </a:extLst>
              </a:tr>
              <a:tr h="634314">
                <a:tc>
                  <a:txBody>
                    <a:bodyPr/>
                    <a:lstStyle/>
                    <a:p>
                      <a:pPr algn="ctr"/>
                      <a:r>
                        <a:rPr lang="ru-RU" sz="2600" b="1" i="0" u="none" strike="noStrike" kern="1200" baseline="0" dirty="0">
                          <a:solidFill>
                            <a:schemeClr val="tx1"/>
                          </a:solidFill>
                          <a:latin typeface="+mj-lt"/>
                          <a:ea typeface="+mn-ea"/>
                          <a:cs typeface="+mn-cs"/>
                        </a:rPr>
                        <a:t>Источник света</a:t>
                      </a:r>
                      <a:endParaRPr lang="ru-RU" sz="2600" b="1"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600" b="0" i="0" u="none" strike="noStrike" kern="1200" baseline="0" dirty="0">
                          <a:solidFill>
                            <a:schemeClr val="tx1"/>
                          </a:solidFill>
                          <a:latin typeface="+mj-lt"/>
                          <a:ea typeface="+mn-ea"/>
                          <a:cs typeface="+mn-cs"/>
                        </a:rPr>
                        <a:t>Используются лазеры как источники света на расстояниях в несколько сотен метров</a:t>
                      </a:r>
                      <a:endParaRPr lang="ru-RU" sz="2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600" b="0" i="0" u="none" strike="noStrike" kern="1200" baseline="0" dirty="0">
                          <a:solidFill>
                            <a:schemeClr val="tx1"/>
                          </a:solidFill>
                          <a:latin typeface="+mj-lt"/>
                          <a:ea typeface="+mn-ea"/>
                          <a:cs typeface="+mn-cs"/>
                        </a:rPr>
                        <a:t>Используются светодиоды (LED)</a:t>
                      </a:r>
                    </a:p>
                    <a:p>
                      <a:pPr algn="ctr"/>
                      <a:r>
                        <a:rPr lang="ru-RU" sz="2600" b="0" i="0" u="none" strike="noStrike" kern="1200" baseline="0" dirty="0">
                          <a:solidFill>
                            <a:schemeClr val="tx1"/>
                          </a:solidFill>
                          <a:latin typeface="+mj-lt"/>
                          <a:ea typeface="+mn-ea"/>
                          <a:cs typeface="+mn-cs"/>
                        </a:rPr>
                        <a:t>как источники света в пределах локальных сетей или на расстояниях в пару сотен метров</a:t>
                      </a:r>
                      <a:endParaRPr lang="ru-RU" sz="2600" dirty="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272462"/>
                  </a:ext>
                </a:extLst>
              </a:tr>
            </a:tbl>
          </a:graphicData>
        </a:graphic>
      </p:graphicFrame>
    </p:spTree>
    <p:extLst>
      <p:ext uri="{BB962C8B-B14F-4D97-AF65-F5344CB8AC3E}">
        <p14:creationId xmlns:p14="http://schemas.microsoft.com/office/powerpoint/2010/main" val="3195936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3E29BB-4FFF-4F77-9262-12AD976DEA2D}"/>
              </a:ext>
            </a:extLst>
          </p:cNvPr>
          <p:cNvSpPr>
            <a:spLocks noGrp="1"/>
          </p:cNvSpPr>
          <p:nvPr>
            <p:ph type="title"/>
          </p:nvPr>
        </p:nvSpPr>
        <p:spPr>
          <a:xfrm>
            <a:off x="1370776" y="117787"/>
            <a:ext cx="9692640" cy="878154"/>
          </a:xfrm>
        </p:spPr>
        <p:txBody>
          <a:bodyPr/>
          <a:lstStyle/>
          <a:p>
            <a:r>
              <a:rPr lang="ru-RU" dirty="0"/>
              <a:t>Беспроводная среда передачи данных</a:t>
            </a:r>
          </a:p>
        </p:txBody>
      </p:sp>
      <p:sp>
        <p:nvSpPr>
          <p:cNvPr id="3" name="Объект 2">
            <a:extLst>
              <a:ext uri="{FF2B5EF4-FFF2-40B4-BE49-F238E27FC236}">
                <a16:creationId xmlns:a16="http://schemas.microsoft.com/office/drawing/2014/main" id="{AB715B2C-6BAF-4A92-9FEC-7A5E9B74AAA4}"/>
              </a:ext>
            </a:extLst>
          </p:cNvPr>
          <p:cNvSpPr>
            <a:spLocks noGrp="1"/>
          </p:cNvSpPr>
          <p:nvPr>
            <p:ph idx="1"/>
          </p:nvPr>
        </p:nvSpPr>
        <p:spPr>
          <a:xfrm>
            <a:off x="0" y="899572"/>
            <a:ext cx="12192000" cy="5958428"/>
          </a:xfrm>
        </p:spPr>
        <p:txBody>
          <a:bodyPr>
            <a:noAutofit/>
          </a:bodyPr>
          <a:lstStyle/>
          <a:p>
            <a:pPr marL="0" indent="0" algn="just">
              <a:buNone/>
            </a:pPr>
            <a:r>
              <a:rPr lang="ru-RU" sz="2600" dirty="0">
                <a:latin typeface="+mj-lt"/>
              </a:rPr>
              <a:t>Инфракрасному (</a:t>
            </a:r>
            <a:r>
              <a:rPr lang="ru-RU" sz="2600" dirty="0" err="1">
                <a:latin typeface="+mj-lt"/>
              </a:rPr>
              <a:t>Infrared</a:t>
            </a:r>
            <a:r>
              <a:rPr lang="ru-RU" sz="2600" dirty="0">
                <a:latin typeface="+mj-lt"/>
              </a:rPr>
              <a:t> – ИК) методу передачи данных присуща очень большая пропускная способность и низкая стоимость, но очень маленькие расстояния, на которые можно передавать данные. </a:t>
            </a:r>
            <a:endParaRPr lang="en-US" sz="2600" dirty="0">
              <a:latin typeface="+mj-lt"/>
            </a:endParaRPr>
          </a:p>
          <a:p>
            <a:pPr marL="0" indent="0" algn="just">
              <a:buNone/>
            </a:pPr>
            <a:r>
              <a:rPr lang="ru-RU" sz="2600" dirty="0">
                <a:latin typeface="+mj-lt"/>
              </a:rPr>
              <a:t>Узкополосным (</a:t>
            </a:r>
            <a:r>
              <a:rPr lang="ru-RU" sz="2600" dirty="0" err="1">
                <a:latin typeface="+mj-lt"/>
              </a:rPr>
              <a:t>Narrowband</a:t>
            </a:r>
            <a:r>
              <a:rPr lang="ru-RU" sz="2600" dirty="0">
                <a:latin typeface="+mj-lt"/>
              </a:rPr>
              <a:t>) технологиям присуща небольшая пропускная способность и средняя стоимость. Они требуют лицензирования и работают на небольших расстояниях. </a:t>
            </a:r>
            <a:endParaRPr lang="en-US" sz="2600" dirty="0">
              <a:latin typeface="+mj-lt"/>
            </a:endParaRPr>
          </a:p>
          <a:p>
            <a:pPr marL="0" indent="0" algn="just">
              <a:buNone/>
            </a:pPr>
            <a:r>
              <a:rPr lang="ru-RU" sz="2600" dirty="0">
                <a:latin typeface="+mj-lt"/>
              </a:rPr>
              <a:t>Технологии с расширением спектра (</a:t>
            </a:r>
            <a:r>
              <a:rPr lang="ru-RU" sz="2600" dirty="0" err="1">
                <a:latin typeface="+mj-lt"/>
              </a:rPr>
              <a:t>Spread</a:t>
            </a:r>
            <a:r>
              <a:rPr lang="ru-RU" sz="2600" dirty="0">
                <a:latin typeface="+mj-lt"/>
              </a:rPr>
              <a:t> </a:t>
            </a:r>
            <a:r>
              <a:rPr lang="ru-RU" sz="2600" dirty="0" err="1">
                <a:latin typeface="+mj-lt"/>
              </a:rPr>
              <a:t>spectrum</a:t>
            </a:r>
            <a:r>
              <a:rPr lang="ru-RU" sz="2600" dirty="0">
                <a:latin typeface="+mj-lt"/>
              </a:rPr>
              <a:t>) имеют среднюю стоимость и большую пропускную способность. Они используются для взаимодействия в пределах территориальной сети. </a:t>
            </a:r>
          </a:p>
          <a:p>
            <a:pPr marL="0" indent="0" algn="just">
              <a:buNone/>
            </a:pPr>
            <a:r>
              <a:rPr lang="ru-RU" sz="2600" dirty="0">
                <a:latin typeface="+mj-lt"/>
              </a:rPr>
              <a:t>Для широкополосных средств персональной связи (</a:t>
            </a:r>
            <a:r>
              <a:rPr lang="ru-RU" sz="2600" dirty="0" err="1">
                <a:latin typeface="+mj-lt"/>
              </a:rPr>
              <a:t>Broadband</a:t>
            </a:r>
            <a:r>
              <a:rPr lang="ru-RU" sz="2600" dirty="0">
                <a:latin typeface="+mj-lt"/>
              </a:rPr>
              <a:t> </a:t>
            </a:r>
            <a:r>
              <a:rPr lang="ru-RU" sz="2600" dirty="0" err="1">
                <a:latin typeface="+mj-lt"/>
              </a:rPr>
              <a:t>personal</a:t>
            </a:r>
            <a:r>
              <a:rPr lang="ru-RU" sz="2600" dirty="0">
                <a:latin typeface="+mj-lt"/>
              </a:rPr>
              <a:t> </a:t>
            </a:r>
            <a:r>
              <a:rPr lang="ru-RU" sz="2600" dirty="0" err="1">
                <a:latin typeface="+mj-lt"/>
              </a:rPr>
              <a:t>communications</a:t>
            </a:r>
            <a:r>
              <a:rPr lang="ru-RU" sz="2600" dirty="0">
                <a:latin typeface="+mj-lt"/>
              </a:rPr>
              <a:t> </a:t>
            </a:r>
            <a:r>
              <a:rPr lang="ru-RU" sz="2600" dirty="0" err="1">
                <a:latin typeface="+mj-lt"/>
              </a:rPr>
              <a:t>service</a:t>
            </a:r>
            <a:r>
              <a:rPr lang="ru-RU" sz="2600" dirty="0">
                <a:latin typeface="+mj-lt"/>
              </a:rPr>
              <a:t>  – PCS) характерна низкая пропускная способность, средняя стоимость; они обеспечивают взаимодействие устройств в пределах города.</a:t>
            </a:r>
            <a:endParaRPr lang="en-US" sz="2600" dirty="0">
              <a:latin typeface="+mj-lt"/>
            </a:endParaRPr>
          </a:p>
          <a:p>
            <a:pPr marL="0" indent="0" algn="just">
              <a:buNone/>
            </a:pPr>
            <a:r>
              <a:rPr lang="ru-RU" sz="2600" dirty="0">
                <a:latin typeface="+mj-lt"/>
              </a:rPr>
              <a:t>Технология с коммутацией каналов и пакетов данных (сотовая система передачи данных и сотовая система передачи пакетов цифровых данных – </a:t>
            </a:r>
            <a:r>
              <a:rPr lang="ru-RU" sz="2600" dirty="0" err="1">
                <a:latin typeface="+mj-lt"/>
              </a:rPr>
              <a:t>Cellular</a:t>
            </a:r>
            <a:r>
              <a:rPr lang="ru-RU" sz="2600" dirty="0">
                <a:latin typeface="+mj-lt"/>
              </a:rPr>
              <a:t> </a:t>
            </a:r>
            <a:r>
              <a:rPr lang="ru-RU" sz="2600" dirty="0" err="1">
                <a:latin typeface="+mj-lt"/>
              </a:rPr>
              <a:t>Data</a:t>
            </a:r>
            <a:r>
              <a:rPr lang="ru-RU" sz="2600" dirty="0">
                <a:latin typeface="+mj-lt"/>
              </a:rPr>
              <a:t> </a:t>
            </a:r>
            <a:r>
              <a:rPr lang="ru-RU" sz="2600" dirty="0" err="1">
                <a:latin typeface="+mj-lt"/>
              </a:rPr>
              <a:t>and</a:t>
            </a:r>
            <a:r>
              <a:rPr lang="ru-RU" sz="2600" dirty="0">
                <a:latin typeface="+mj-lt"/>
              </a:rPr>
              <a:t> </a:t>
            </a:r>
            <a:r>
              <a:rPr lang="ru-RU" sz="2600" dirty="0" err="1">
                <a:latin typeface="+mj-lt"/>
              </a:rPr>
              <a:t>Cellular</a:t>
            </a:r>
            <a:r>
              <a:rPr lang="ru-RU" sz="2600" dirty="0">
                <a:latin typeface="+mj-lt"/>
              </a:rPr>
              <a:t> </a:t>
            </a:r>
            <a:r>
              <a:rPr lang="ru-RU" sz="2600" dirty="0" err="1">
                <a:latin typeface="+mj-lt"/>
              </a:rPr>
              <a:t>Digital</a:t>
            </a:r>
            <a:r>
              <a:rPr lang="ru-RU" sz="2600" dirty="0">
                <a:latin typeface="+mj-lt"/>
              </a:rPr>
              <a:t> </a:t>
            </a:r>
            <a:r>
              <a:rPr lang="ru-RU" sz="2600" dirty="0" err="1">
                <a:latin typeface="+mj-lt"/>
              </a:rPr>
              <a:t>Packet</a:t>
            </a:r>
            <a:r>
              <a:rPr lang="ru-RU" sz="2600" dirty="0">
                <a:latin typeface="+mj-lt"/>
              </a:rPr>
              <a:t> </a:t>
            </a:r>
            <a:r>
              <a:rPr lang="ru-RU" sz="2600" dirty="0" err="1">
                <a:latin typeface="+mj-lt"/>
              </a:rPr>
              <a:t>Data</a:t>
            </a:r>
            <a:r>
              <a:rPr lang="ru-RU" sz="2600" dirty="0">
                <a:latin typeface="+mj-lt"/>
              </a:rPr>
              <a:t>, CDPD) характеризуется низкой пропускной способностью, высокой стоимостью передачи данных и обеспечивает покрытие в пределах государства. </a:t>
            </a:r>
            <a:endParaRPr lang="en-US" sz="2600" dirty="0">
              <a:latin typeface="+mj-lt"/>
            </a:endParaRPr>
          </a:p>
          <a:p>
            <a:pPr algn="just"/>
            <a:r>
              <a:rPr lang="ru-RU" sz="2600" dirty="0">
                <a:latin typeface="+mj-lt"/>
              </a:rPr>
              <a:t> Спутниковая связь (</a:t>
            </a:r>
            <a:r>
              <a:rPr lang="ru-RU" sz="2600" dirty="0" err="1">
                <a:latin typeface="+mj-lt"/>
              </a:rPr>
              <a:t>Satellite</a:t>
            </a:r>
            <a:r>
              <a:rPr lang="ru-RU" sz="2600" dirty="0">
                <a:latin typeface="+mj-lt"/>
              </a:rPr>
              <a:t>) имеет низкую пропускную способность, высокую стоимость и обеспечивает покрытие в пределах государства либо всего земного шара.</a:t>
            </a:r>
          </a:p>
        </p:txBody>
      </p:sp>
    </p:spTree>
    <p:extLst>
      <p:ext uri="{BB962C8B-B14F-4D97-AF65-F5344CB8AC3E}">
        <p14:creationId xmlns:p14="http://schemas.microsoft.com/office/powerpoint/2010/main" val="2850824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3E29BB-4FFF-4F77-9262-12AD976DEA2D}"/>
              </a:ext>
            </a:extLst>
          </p:cNvPr>
          <p:cNvSpPr>
            <a:spLocks noGrp="1"/>
          </p:cNvSpPr>
          <p:nvPr>
            <p:ph type="title"/>
          </p:nvPr>
        </p:nvSpPr>
        <p:spPr>
          <a:xfrm>
            <a:off x="1370776" y="117787"/>
            <a:ext cx="9692640" cy="878154"/>
          </a:xfrm>
        </p:spPr>
        <p:txBody>
          <a:bodyPr/>
          <a:lstStyle/>
          <a:p>
            <a:r>
              <a:rPr lang="ru-RU" dirty="0"/>
              <a:t>Беспроводная среда передачи данных</a:t>
            </a:r>
          </a:p>
        </p:txBody>
      </p:sp>
      <p:sp>
        <p:nvSpPr>
          <p:cNvPr id="3" name="Объект 2">
            <a:extLst>
              <a:ext uri="{FF2B5EF4-FFF2-40B4-BE49-F238E27FC236}">
                <a16:creationId xmlns:a16="http://schemas.microsoft.com/office/drawing/2014/main" id="{AB715B2C-6BAF-4A92-9FEC-7A5E9B74AAA4}"/>
              </a:ext>
            </a:extLst>
          </p:cNvPr>
          <p:cNvSpPr>
            <a:spLocks noGrp="1"/>
          </p:cNvSpPr>
          <p:nvPr>
            <p:ph idx="1"/>
          </p:nvPr>
        </p:nvSpPr>
        <p:spPr>
          <a:xfrm>
            <a:off x="0" y="899572"/>
            <a:ext cx="12192000" cy="5958428"/>
          </a:xfrm>
        </p:spPr>
        <p:txBody>
          <a:bodyPr>
            <a:noAutofit/>
          </a:bodyPr>
          <a:lstStyle/>
          <a:p>
            <a:pPr marL="0" indent="0" algn="just">
              <a:buNone/>
            </a:pPr>
            <a:r>
              <a:rPr lang="ru-RU" sz="2600" dirty="0">
                <a:latin typeface="+mj-lt"/>
              </a:rPr>
              <a:t>Технология с коммутацией каналов и пакетов данных (сотовая система передачи данных и сотовая система передачи пакетов цифровых данных – </a:t>
            </a:r>
            <a:r>
              <a:rPr lang="ru-RU" sz="2600" dirty="0" err="1">
                <a:latin typeface="+mj-lt"/>
              </a:rPr>
              <a:t>Cellular</a:t>
            </a:r>
            <a:r>
              <a:rPr lang="ru-RU" sz="2600" dirty="0">
                <a:latin typeface="+mj-lt"/>
              </a:rPr>
              <a:t> </a:t>
            </a:r>
            <a:r>
              <a:rPr lang="ru-RU" sz="2600" dirty="0" err="1">
                <a:latin typeface="+mj-lt"/>
              </a:rPr>
              <a:t>Data</a:t>
            </a:r>
            <a:r>
              <a:rPr lang="ru-RU" sz="2600" dirty="0">
                <a:latin typeface="+mj-lt"/>
              </a:rPr>
              <a:t> </a:t>
            </a:r>
            <a:r>
              <a:rPr lang="ru-RU" sz="2600" dirty="0" err="1">
                <a:latin typeface="+mj-lt"/>
              </a:rPr>
              <a:t>and</a:t>
            </a:r>
            <a:r>
              <a:rPr lang="ru-RU" sz="2600" dirty="0">
                <a:latin typeface="+mj-lt"/>
              </a:rPr>
              <a:t> </a:t>
            </a:r>
            <a:r>
              <a:rPr lang="ru-RU" sz="2600" dirty="0" err="1">
                <a:latin typeface="+mj-lt"/>
              </a:rPr>
              <a:t>Cellular</a:t>
            </a:r>
            <a:r>
              <a:rPr lang="ru-RU" sz="2600" dirty="0">
                <a:latin typeface="+mj-lt"/>
              </a:rPr>
              <a:t> </a:t>
            </a:r>
            <a:r>
              <a:rPr lang="ru-RU" sz="2600" dirty="0" err="1">
                <a:latin typeface="+mj-lt"/>
              </a:rPr>
              <a:t>Digital</a:t>
            </a:r>
            <a:r>
              <a:rPr lang="ru-RU" sz="2600" dirty="0">
                <a:latin typeface="+mj-lt"/>
              </a:rPr>
              <a:t> </a:t>
            </a:r>
            <a:r>
              <a:rPr lang="ru-RU" sz="2600" dirty="0" err="1">
                <a:latin typeface="+mj-lt"/>
              </a:rPr>
              <a:t>Packet</a:t>
            </a:r>
            <a:r>
              <a:rPr lang="ru-RU" sz="2600" dirty="0">
                <a:latin typeface="+mj-lt"/>
              </a:rPr>
              <a:t> </a:t>
            </a:r>
            <a:r>
              <a:rPr lang="ru-RU" sz="2600" dirty="0" err="1">
                <a:latin typeface="+mj-lt"/>
              </a:rPr>
              <a:t>Data</a:t>
            </a:r>
            <a:r>
              <a:rPr lang="ru-RU" sz="2600" dirty="0">
                <a:latin typeface="+mj-lt"/>
              </a:rPr>
              <a:t>, CDPD) характеризуется низкой пропускной способностью, высокой стоимостью передачи данных и обеспечивает покрытие в пределах государства. </a:t>
            </a:r>
            <a:endParaRPr lang="en-US" sz="2600" dirty="0">
              <a:latin typeface="+mj-lt"/>
            </a:endParaRPr>
          </a:p>
          <a:p>
            <a:pPr marL="0" indent="0" algn="just">
              <a:buNone/>
            </a:pPr>
            <a:r>
              <a:rPr lang="ru-RU" sz="2600" dirty="0">
                <a:latin typeface="+mj-lt"/>
              </a:rPr>
              <a:t>Спутниковая связь (</a:t>
            </a:r>
            <a:r>
              <a:rPr lang="ru-RU" sz="2600" dirty="0" err="1">
                <a:latin typeface="+mj-lt"/>
              </a:rPr>
              <a:t>Satellite</a:t>
            </a:r>
            <a:r>
              <a:rPr lang="ru-RU" sz="2600" dirty="0">
                <a:latin typeface="+mj-lt"/>
              </a:rPr>
              <a:t>) имеет низкую пропускную способность, высокую стоимость и обеспечивает покрытие в пределах государства либо всего земного шара.</a:t>
            </a:r>
          </a:p>
        </p:txBody>
      </p:sp>
    </p:spTree>
    <p:extLst>
      <p:ext uri="{BB962C8B-B14F-4D97-AF65-F5344CB8AC3E}">
        <p14:creationId xmlns:p14="http://schemas.microsoft.com/office/powerpoint/2010/main" val="395462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0EECD3-8E32-45E3-B84F-E3717686F081}"/>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2A6B5B88-C413-4B1C-B58B-DD122D885AAF}"/>
              </a:ext>
            </a:extLst>
          </p:cNvPr>
          <p:cNvSpPr>
            <a:spLocks noGrp="1"/>
          </p:cNvSpPr>
          <p:nvPr>
            <p:ph idx="1"/>
          </p:nvPr>
        </p:nvSpPr>
        <p:spPr/>
        <p:txBody>
          <a:bodyPr/>
          <a:lstStyle/>
          <a:p>
            <a:endParaRPr lang="ru-BY"/>
          </a:p>
        </p:txBody>
      </p:sp>
      <p:pic>
        <p:nvPicPr>
          <p:cNvPr id="4" name="Рисунок 3">
            <a:extLst>
              <a:ext uri="{FF2B5EF4-FFF2-40B4-BE49-F238E27FC236}">
                <a16:creationId xmlns:a16="http://schemas.microsoft.com/office/drawing/2014/main" id="{56A4D8B8-9BFF-4419-BBD3-744B4D42836C}"/>
              </a:ext>
            </a:extLst>
          </p:cNvPr>
          <p:cNvPicPr>
            <a:picLocks noChangeAspect="1"/>
          </p:cNvPicPr>
          <p:nvPr/>
        </p:nvPicPr>
        <p:blipFill>
          <a:blip r:embed="rId2"/>
          <a:stretch>
            <a:fillRect/>
          </a:stretch>
        </p:blipFill>
        <p:spPr>
          <a:xfrm>
            <a:off x="930152" y="844446"/>
            <a:ext cx="9832150" cy="5169108"/>
          </a:xfrm>
          <a:prstGeom prst="rect">
            <a:avLst/>
          </a:prstGeom>
        </p:spPr>
      </p:pic>
    </p:spTree>
    <p:extLst>
      <p:ext uri="{BB962C8B-B14F-4D97-AF65-F5344CB8AC3E}">
        <p14:creationId xmlns:p14="http://schemas.microsoft.com/office/powerpoint/2010/main" val="1267673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79C0CF-A404-4874-90DF-773A7E423A09}"/>
              </a:ext>
            </a:extLst>
          </p:cNvPr>
          <p:cNvSpPr>
            <a:spLocks noGrp="1"/>
          </p:cNvSpPr>
          <p:nvPr>
            <p:ph type="title"/>
          </p:nvPr>
        </p:nvSpPr>
        <p:spPr>
          <a:xfrm>
            <a:off x="1261872" y="0"/>
            <a:ext cx="10613549" cy="845202"/>
          </a:xfrm>
        </p:spPr>
        <p:txBody>
          <a:bodyPr>
            <a:normAutofit fontScale="90000"/>
          </a:bodyPr>
          <a:lstStyle/>
          <a:p>
            <a:r>
              <a:rPr lang="ru-RU" dirty="0"/>
              <a:t>Методы передачи данных в широкой полосе</a:t>
            </a:r>
            <a:endParaRPr lang="ru-BY" dirty="0"/>
          </a:p>
        </p:txBody>
      </p:sp>
      <p:sp>
        <p:nvSpPr>
          <p:cNvPr id="3" name="Объект 2">
            <a:extLst>
              <a:ext uri="{FF2B5EF4-FFF2-40B4-BE49-F238E27FC236}">
                <a16:creationId xmlns:a16="http://schemas.microsoft.com/office/drawing/2014/main" id="{55125C52-CBCD-447A-92F8-B77E3039FC0B}"/>
              </a:ext>
            </a:extLst>
          </p:cNvPr>
          <p:cNvSpPr>
            <a:spLocks noGrp="1"/>
          </p:cNvSpPr>
          <p:nvPr>
            <p:ph idx="1"/>
          </p:nvPr>
        </p:nvSpPr>
        <p:spPr>
          <a:xfrm>
            <a:off x="0" y="845202"/>
            <a:ext cx="12192000" cy="6012798"/>
          </a:xfrm>
        </p:spPr>
        <p:txBody>
          <a:bodyPr>
            <a:normAutofit fontScale="92500" lnSpcReduction="20000"/>
          </a:bodyPr>
          <a:lstStyle/>
          <a:p>
            <a:pPr marL="0" indent="0" algn="just">
              <a:buNone/>
            </a:pPr>
            <a:r>
              <a:rPr lang="ru-RU" dirty="0">
                <a:latin typeface="+mj-lt"/>
              </a:rPr>
              <a:t>Применяется расширенный спектр с перестройкой частоты, тогда передатчик изменяет частоту работы сотни раз в секунду. Этот метод очень популярен в военных системах связи, потому что такой сигнал тяжело перехватить и почти невозможно заглушить. Он также обладает хорошей защищенностью от многолучевого затухания и сосредоточенных помех, поскольку приемник не задерживается на искаженной частоте надолго, и разговор не прерывается.</a:t>
            </a:r>
          </a:p>
          <a:p>
            <a:pPr marL="0" indent="0" algn="just">
              <a:buNone/>
            </a:pPr>
            <a:r>
              <a:rPr lang="ru-RU" b="1" dirty="0">
                <a:latin typeface="+mj-lt"/>
              </a:rPr>
              <a:t>Расширенный спектр с прямой последовательностью</a:t>
            </a:r>
            <a:r>
              <a:rPr lang="ru-RU" dirty="0">
                <a:latin typeface="+mj-lt"/>
              </a:rPr>
              <a:t>. Кодовая последовательность применяется для распределения сигнала данных по более широкой полосе частот. Этот метод широко используется в коммерческих системах, так как позволяет эффективно передавать несколько сигналов внутри одной полосы частот. Сигналам можно присваивать разные коды; этот метод называется CDMA (</a:t>
            </a:r>
            <a:r>
              <a:rPr lang="ru-RU" dirty="0" err="1">
                <a:latin typeface="+mj-lt"/>
              </a:rPr>
              <a:t>Code</a:t>
            </a:r>
            <a:r>
              <a:rPr lang="ru-RU" dirty="0">
                <a:latin typeface="+mj-lt"/>
              </a:rPr>
              <a:t> </a:t>
            </a:r>
            <a:r>
              <a:rPr lang="ru-RU" dirty="0" err="1">
                <a:latin typeface="+mj-lt"/>
              </a:rPr>
              <a:t>Division</a:t>
            </a:r>
            <a:r>
              <a:rPr lang="ru-RU" dirty="0">
                <a:latin typeface="+mj-lt"/>
              </a:rPr>
              <a:t> </a:t>
            </a:r>
            <a:r>
              <a:rPr lang="ru-RU" dirty="0" err="1">
                <a:latin typeface="+mj-lt"/>
              </a:rPr>
              <a:t>Multiple</a:t>
            </a:r>
            <a:r>
              <a:rPr lang="ru-RU" dirty="0">
                <a:latin typeface="+mj-lt"/>
              </a:rPr>
              <a:t> </a:t>
            </a:r>
            <a:r>
              <a:rPr lang="ru-RU" dirty="0" err="1">
                <a:latin typeface="+mj-lt"/>
              </a:rPr>
              <a:t>Access</a:t>
            </a:r>
            <a:r>
              <a:rPr lang="ru-RU" dirty="0">
                <a:latin typeface="+mj-lt"/>
              </a:rPr>
              <a:t>, кодовое разделение каналов с множественным доступом).</a:t>
            </a:r>
          </a:p>
          <a:p>
            <a:pPr marL="0" indent="0" algn="just">
              <a:buNone/>
            </a:pPr>
            <a:r>
              <a:rPr lang="ru-RU" b="1" dirty="0">
                <a:latin typeface="+mj-lt"/>
              </a:rPr>
              <a:t>UWB-коммуникация или коммуникация в </a:t>
            </a:r>
            <a:r>
              <a:rPr lang="ru-RU" b="1" dirty="0" err="1">
                <a:latin typeface="+mj-lt"/>
              </a:rPr>
              <a:t>ультрашироком</a:t>
            </a:r>
            <a:r>
              <a:rPr lang="ru-RU" b="1" dirty="0">
                <a:latin typeface="+mj-lt"/>
              </a:rPr>
              <a:t> диапазоне</a:t>
            </a:r>
            <a:r>
              <a:rPr lang="ru-RU" dirty="0">
                <a:latin typeface="+mj-lt"/>
              </a:rPr>
              <a:t>. Для пересылки информации отправляется последовательность коротких импульсов, изменяющих свое положение. Большое количество коротких импульсов формирует сигнал, распределенный по очень широкой полосе частот. Полоса пропускания UWB-коммуникации составляет минимум 500 МГц или минимум 20 % от значения центральной частоты соответствующей полосы частот</a:t>
            </a:r>
          </a:p>
          <a:p>
            <a:pPr algn="just"/>
            <a:endParaRPr lang="ru-BY" dirty="0">
              <a:latin typeface="+mj-lt"/>
            </a:endParaRPr>
          </a:p>
        </p:txBody>
      </p:sp>
    </p:spTree>
    <p:extLst>
      <p:ext uri="{BB962C8B-B14F-4D97-AF65-F5344CB8AC3E}">
        <p14:creationId xmlns:p14="http://schemas.microsoft.com/office/powerpoint/2010/main" val="1417163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05BD01-422A-4881-AB60-D1F1A3B91CBE}"/>
              </a:ext>
            </a:extLst>
          </p:cNvPr>
          <p:cNvSpPr>
            <a:spLocks noGrp="1"/>
          </p:cNvSpPr>
          <p:nvPr>
            <p:ph type="title"/>
          </p:nvPr>
        </p:nvSpPr>
        <p:spPr>
          <a:xfrm>
            <a:off x="1249680" y="25670"/>
            <a:ext cx="9692640" cy="911105"/>
          </a:xfrm>
        </p:spPr>
        <p:txBody>
          <a:bodyPr/>
          <a:lstStyle/>
          <a:p>
            <a:pPr algn="ctr"/>
            <a:r>
              <a:rPr lang="ru-RU" dirty="0"/>
              <a:t>Радиосвязь</a:t>
            </a:r>
            <a:endParaRPr lang="ru-BY" dirty="0"/>
          </a:p>
        </p:txBody>
      </p:sp>
      <p:sp>
        <p:nvSpPr>
          <p:cNvPr id="3" name="Объект 2">
            <a:extLst>
              <a:ext uri="{FF2B5EF4-FFF2-40B4-BE49-F238E27FC236}">
                <a16:creationId xmlns:a16="http://schemas.microsoft.com/office/drawing/2014/main" id="{657DF115-621D-4F31-AB96-90D032CE7549}"/>
              </a:ext>
            </a:extLst>
          </p:cNvPr>
          <p:cNvSpPr>
            <a:spLocks noGrp="1"/>
          </p:cNvSpPr>
          <p:nvPr>
            <p:ph idx="1"/>
          </p:nvPr>
        </p:nvSpPr>
        <p:spPr>
          <a:xfrm>
            <a:off x="0" y="805912"/>
            <a:ext cx="12192000" cy="5638960"/>
          </a:xfrm>
        </p:spPr>
        <p:txBody>
          <a:bodyPr>
            <a:normAutofit/>
          </a:bodyPr>
          <a:lstStyle/>
          <a:p>
            <a:pPr marL="0" indent="0" algn="just">
              <a:buNone/>
            </a:pPr>
            <a:r>
              <a:rPr lang="ru-RU" dirty="0">
                <a:latin typeface="+mj-lt"/>
              </a:rPr>
              <a:t>Свойства радиоволн зависят от частоты. При работе на низких частотах радиоволны хорошо проходят сквозь препятствия, однако мощность сигнала в воздухе резко падает по мере удаления от передатчика. Соотношение мощности и удаленности от источника выражается примерно так: 1/r</a:t>
            </a:r>
            <a:r>
              <a:rPr lang="ru-RU" baseline="30000" dirty="0">
                <a:latin typeface="+mj-lt"/>
              </a:rPr>
              <a:t>2</a:t>
            </a:r>
            <a:r>
              <a:rPr lang="ru-RU" dirty="0">
                <a:latin typeface="+mj-lt"/>
              </a:rPr>
              <a:t>. Энергия сигнала распределяется по большой поверхности более тонким слоем. Такое ослабление называется потерей на траектории. На высоких частотах радиоволны вообще имеют тенденцию распространяться исключительно по прямой линии и отражаться от препятствий. Потеря на траектории снижает мощность, однако полученный сигнал также сильно может зависеть от отражений. Высокочастотные радиоволны намного сильнее низкочастотных поглощаются дождем и другими препятствиями. Радиосигналы любых частот подвержены помехам со стороны двигателей с искрящими щетками и другого электрического оборудования.</a:t>
            </a:r>
            <a:endParaRPr lang="ru-BY" dirty="0">
              <a:latin typeface="+mj-lt"/>
            </a:endParaRPr>
          </a:p>
        </p:txBody>
      </p:sp>
    </p:spTree>
    <p:extLst>
      <p:ext uri="{BB962C8B-B14F-4D97-AF65-F5344CB8AC3E}">
        <p14:creationId xmlns:p14="http://schemas.microsoft.com/office/powerpoint/2010/main" val="418384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6BDB6C-3697-4D40-9A9B-FDB8372F059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C2B9C33-7A93-4A3D-9581-490D3CAEDE82}"/>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ACE4C5AB-2783-48FB-A9F7-EA34E090D7D0}"/>
              </a:ext>
            </a:extLst>
          </p:cNvPr>
          <p:cNvPicPr>
            <a:picLocks noChangeAspect="1"/>
          </p:cNvPicPr>
          <p:nvPr/>
        </p:nvPicPr>
        <p:blipFill>
          <a:blip r:embed="rId2"/>
          <a:stretch>
            <a:fillRect/>
          </a:stretch>
        </p:blipFill>
        <p:spPr>
          <a:xfrm>
            <a:off x="1261873" y="469049"/>
            <a:ext cx="8595359" cy="5919902"/>
          </a:xfrm>
          <a:prstGeom prst="rect">
            <a:avLst/>
          </a:prstGeom>
        </p:spPr>
      </p:pic>
    </p:spTree>
    <p:extLst>
      <p:ext uri="{BB962C8B-B14F-4D97-AF65-F5344CB8AC3E}">
        <p14:creationId xmlns:p14="http://schemas.microsoft.com/office/powerpoint/2010/main" val="1868165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05BD01-422A-4881-AB60-D1F1A3B91CBE}"/>
              </a:ext>
            </a:extLst>
          </p:cNvPr>
          <p:cNvSpPr>
            <a:spLocks noGrp="1"/>
          </p:cNvSpPr>
          <p:nvPr>
            <p:ph type="title"/>
          </p:nvPr>
        </p:nvSpPr>
        <p:spPr>
          <a:xfrm>
            <a:off x="1249680" y="25670"/>
            <a:ext cx="9692640" cy="911105"/>
          </a:xfrm>
        </p:spPr>
        <p:txBody>
          <a:bodyPr/>
          <a:lstStyle/>
          <a:p>
            <a:pPr algn="ctr"/>
            <a:r>
              <a:rPr lang="ru-RU" dirty="0"/>
              <a:t>Радиосвязь</a:t>
            </a:r>
            <a:endParaRPr lang="ru-BY" dirty="0"/>
          </a:p>
        </p:txBody>
      </p:sp>
      <p:pic>
        <p:nvPicPr>
          <p:cNvPr id="4" name="Рисунок 3">
            <a:extLst>
              <a:ext uri="{FF2B5EF4-FFF2-40B4-BE49-F238E27FC236}">
                <a16:creationId xmlns:a16="http://schemas.microsoft.com/office/drawing/2014/main" id="{323338A1-1FB8-46B4-9633-6584BC2E17A9}"/>
              </a:ext>
            </a:extLst>
          </p:cNvPr>
          <p:cNvPicPr>
            <a:picLocks noChangeAspect="1"/>
          </p:cNvPicPr>
          <p:nvPr/>
        </p:nvPicPr>
        <p:blipFill>
          <a:blip r:embed="rId2"/>
          <a:stretch>
            <a:fillRect/>
          </a:stretch>
        </p:blipFill>
        <p:spPr>
          <a:xfrm>
            <a:off x="449020" y="2160530"/>
            <a:ext cx="11293960" cy="2536939"/>
          </a:xfrm>
          <a:prstGeom prst="rect">
            <a:avLst/>
          </a:prstGeom>
        </p:spPr>
      </p:pic>
    </p:spTree>
    <p:extLst>
      <p:ext uri="{BB962C8B-B14F-4D97-AF65-F5344CB8AC3E}">
        <p14:creationId xmlns:p14="http://schemas.microsoft.com/office/powerpoint/2010/main" val="103536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F6D2F-80F9-42C4-848D-9D3FAFA33BF4}"/>
              </a:ext>
            </a:extLst>
          </p:cNvPr>
          <p:cNvSpPr>
            <a:spLocks noGrp="1"/>
          </p:cNvSpPr>
          <p:nvPr>
            <p:ph type="title"/>
          </p:nvPr>
        </p:nvSpPr>
        <p:spPr>
          <a:xfrm>
            <a:off x="1292409" y="0"/>
            <a:ext cx="9692640" cy="812251"/>
          </a:xfrm>
        </p:spPr>
        <p:txBody>
          <a:bodyPr/>
          <a:lstStyle/>
          <a:p>
            <a:pPr algn="ctr"/>
            <a:r>
              <a:rPr lang="en-US" dirty="0"/>
              <a:t>Wi-Fi</a:t>
            </a:r>
            <a:endParaRPr lang="ru-BY" dirty="0"/>
          </a:p>
        </p:txBody>
      </p:sp>
      <p:sp>
        <p:nvSpPr>
          <p:cNvPr id="3" name="Объект 2">
            <a:extLst>
              <a:ext uri="{FF2B5EF4-FFF2-40B4-BE49-F238E27FC236}">
                <a16:creationId xmlns:a16="http://schemas.microsoft.com/office/drawing/2014/main" id="{7D1A90BE-FD06-46B8-87FE-B8BCE02C5EEE}"/>
              </a:ext>
            </a:extLst>
          </p:cNvPr>
          <p:cNvSpPr>
            <a:spLocks noGrp="1"/>
          </p:cNvSpPr>
          <p:nvPr>
            <p:ph idx="1"/>
          </p:nvPr>
        </p:nvSpPr>
        <p:spPr>
          <a:xfrm>
            <a:off x="557938" y="812251"/>
            <a:ext cx="11081289" cy="5885111"/>
          </a:xfrm>
        </p:spPr>
        <p:txBody>
          <a:bodyPr>
            <a:noAutofit/>
          </a:bodyPr>
          <a:lstStyle/>
          <a:p>
            <a:pPr marL="0" indent="0" algn="just">
              <a:buNone/>
            </a:pPr>
            <a:r>
              <a:rPr lang="ru-RU" sz="2600" dirty="0">
                <a:latin typeface="+mj-lt"/>
              </a:rPr>
              <a:t>Обычно сеть </a:t>
            </a:r>
            <a:r>
              <a:rPr lang="ru-RU" sz="2600" dirty="0" err="1">
                <a:latin typeface="+mj-lt"/>
              </a:rPr>
              <a:t>Wi-Fi</a:t>
            </a:r>
            <a:r>
              <a:rPr lang="ru-RU" sz="2600" dirty="0">
                <a:latin typeface="+mj-lt"/>
              </a:rPr>
              <a:t> содержит не менее одной точки доступа и не менее одного клиента. Также возможно подключение двух клиентов в режиме точка-точка (</a:t>
            </a:r>
            <a:r>
              <a:rPr lang="ru-RU" sz="2600" dirty="0" err="1">
                <a:latin typeface="+mj-lt"/>
              </a:rPr>
              <a:t>Ad-hoc</a:t>
            </a:r>
            <a:r>
              <a:rPr lang="ru-RU" sz="2600" dirty="0">
                <a:latin typeface="+mj-lt"/>
              </a:rPr>
              <a:t>), когда точка доступа не используется, а клиенты соединяются посредством сетевых адаптеров «напрямую». Точка доступа передаёт свой идентификатор сети (SSID) с помощью специальных сигнальных пакетов на скорости 0,1 Мбит/с каждые 100 </a:t>
            </a:r>
            <a:r>
              <a:rPr lang="ru-RU" sz="2600" dirty="0" err="1">
                <a:latin typeface="+mj-lt"/>
              </a:rPr>
              <a:t>мс</a:t>
            </a:r>
            <a:r>
              <a:rPr lang="ru-RU" sz="2600" dirty="0">
                <a:latin typeface="+mj-lt"/>
              </a:rPr>
              <a:t>. Поэтому 0,1 Мбит/с — наименьшая скорость передачи данных для </a:t>
            </a:r>
            <a:r>
              <a:rPr lang="ru-RU" sz="2600" dirty="0" err="1">
                <a:latin typeface="+mj-lt"/>
              </a:rPr>
              <a:t>Wi-Fi</a:t>
            </a:r>
            <a:r>
              <a:rPr lang="ru-RU" sz="2600" dirty="0">
                <a:latin typeface="+mj-lt"/>
              </a:rPr>
              <a:t>. Зная SSID сети, клиент может выяснить, возможно ли подключение к данной точке доступа. Более подробно принцип работы описан в официальном тексте стандарта.</a:t>
            </a:r>
          </a:p>
          <a:p>
            <a:pPr marL="0" indent="0" algn="just">
              <a:buNone/>
            </a:pPr>
            <a:endParaRPr lang="ru-BY" sz="2600" dirty="0">
              <a:latin typeface="+mj-lt"/>
            </a:endParaRPr>
          </a:p>
        </p:txBody>
      </p:sp>
    </p:spTree>
    <p:extLst>
      <p:ext uri="{BB962C8B-B14F-4D97-AF65-F5344CB8AC3E}">
        <p14:creationId xmlns:p14="http://schemas.microsoft.com/office/powerpoint/2010/main" val="1535911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F6D2F-80F9-42C4-848D-9D3FAFA33BF4}"/>
              </a:ext>
            </a:extLst>
          </p:cNvPr>
          <p:cNvSpPr>
            <a:spLocks noGrp="1"/>
          </p:cNvSpPr>
          <p:nvPr>
            <p:ph type="title"/>
          </p:nvPr>
        </p:nvSpPr>
        <p:spPr>
          <a:xfrm>
            <a:off x="1292409" y="0"/>
            <a:ext cx="9692640" cy="812251"/>
          </a:xfrm>
        </p:spPr>
        <p:txBody>
          <a:bodyPr/>
          <a:lstStyle/>
          <a:p>
            <a:pPr algn="ctr"/>
            <a:r>
              <a:rPr lang="en-US" dirty="0"/>
              <a:t>Wi-Fi</a:t>
            </a:r>
            <a:endParaRPr lang="ru-BY" dirty="0"/>
          </a:p>
        </p:txBody>
      </p:sp>
      <p:sp>
        <p:nvSpPr>
          <p:cNvPr id="3" name="Объект 2">
            <a:extLst>
              <a:ext uri="{FF2B5EF4-FFF2-40B4-BE49-F238E27FC236}">
                <a16:creationId xmlns:a16="http://schemas.microsoft.com/office/drawing/2014/main" id="{7D1A90BE-FD06-46B8-87FE-B8BCE02C5EEE}"/>
              </a:ext>
            </a:extLst>
          </p:cNvPr>
          <p:cNvSpPr>
            <a:spLocks noGrp="1"/>
          </p:cNvSpPr>
          <p:nvPr>
            <p:ph idx="1"/>
          </p:nvPr>
        </p:nvSpPr>
        <p:spPr>
          <a:xfrm>
            <a:off x="85458" y="812251"/>
            <a:ext cx="12106542" cy="5885111"/>
          </a:xfrm>
        </p:spPr>
        <p:txBody>
          <a:bodyPr>
            <a:noAutofit/>
          </a:bodyPr>
          <a:lstStyle/>
          <a:p>
            <a:pPr marL="0" indent="0" algn="just">
              <a:buNone/>
            </a:pPr>
            <a:r>
              <a:rPr lang="ru-RU" sz="2600" dirty="0">
                <a:latin typeface="+mj-lt"/>
              </a:rPr>
              <a:t>По способу объединения точек доступа в единую систему можно выделить:</a:t>
            </a:r>
          </a:p>
          <a:p>
            <a:pPr lvl="1" algn="just"/>
            <a:r>
              <a:rPr lang="ru-RU" sz="2600" dirty="0">
                <a:latin typeface="+mj-lt"/>
              </a:rPr>
              <a:t>Автономные точки доступа (называются также самостоятельные, децентрализованные, умные)</a:t>
            </a:r>
          </a:p>
          <a:p>
            <a:pPr lvl="1" algn="just"/>
            <a:r>
              <a:rPr lang="ru-RU" sz="2600" dirty="0">
                <a:latin typeface="+mj-lt"/>
              </a:rPr>
              <a:t>Точки доступа, работающие под управлением контроллера (называются также «легковесные», централизованные)</a:t>
            </a:r>
          </a:p>
          <a:p>
            <a:pPr lvl="1" algn="just"/>
            <a:r>
              <a:rPr lang="ru-RU" sz="2600" dirty="0" err="1">
                <a:latin typeface="+mj-lt"/>
              </a:rPr>
              <a:t>Бесконтроллерные</a:t>
            </a:r>
            <a:r>
              <a:rPr lang="ru-RU" sz="2600" dirty="0">
                <a:latin typeface="+mj-lt"/>
              </a:rPr>
              <a:t>, но не автономные (управляемые без контроллера)</a:t>
            </a:r>
          </a:p>
          <a:p>
            <a:pPr marL="0" indent="0" algn="just">
              <a:buNone/>
            </a:pPr>
            <a:r>
              <a:rPr lang="ru-RU" sz="2600" dirty="0">
                <a:latin typeface="+mj-lt"/>
              </a:rPr>
              <a:t>По способу организации и управления радиоканалами можно выделить беспроводные локальные сети:</a:t>
            </a:r>
          </a:p>
          <a:p>
            <a:pPr lvl="1" algn="just"/>
            <a:r>
              <a:rPr lang="ru-RU" sz="2600" dirty="0">
                <a:latin typeface="+mj-lt"/>
              </a:rPr>
              <a:t>Со статическими настройками радиоканалов</a:t>
            </a:r>
          </a:p>
          <a:p>
            <a:pPr lvl="1" algn="just"/>
            <a:r>
              <a:rPr lang="ru-RU" sz="2600" dirty="0">
                <a:latin typeface="+mj-lt"/>
              </a:rPr>
              <a:t>С динамическими (адаптивными) настройками радиоканалов</a:t>
            </a:r>
          </a:p>
          <a:p>
            <a:pPr lvl="1" algn="just"/>
            <a:r>
              <a:rPr lang="ru-RU" sz="2600" dirty="0">
                <a:latin typeface="+mj-lt"/>
              </a:rPr>
              <a:t>Со «слоистой» или многослойной структурой радиоканалов</a:t>
            </a:r>
          </a:p>
          <a:p>
            <a:pPr marL="0" indent="0" algn="just">
              <a:buNone/>
            </a:pPr>
            <a:endParaRPr lang="ru-BY" sz="2600" dirty="0">
              <a:latin typeface="+mj-lt"/>
            </a:endParaRPr>
          </a:p>
        </p:txBody>
      </p:sp>
    </p:spTree>
    <p:extLst>
      <p:ext uri="{BB962C8B-B14F-4D97-AF65-F5344CB8AC3E}">
        <p14:creationId xmlns:p14="http://schemas.microsoft.com/office/powerpoint/2010/main" val="4054086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22CB9A-8A6C-4820-9076-FB9FE8C040BD}"/>
              </a:ext>
            </a:extLst>
          </p:cNvPr>
          <p:cNvSpPr>
            <a:spLocks noGrp="1"/>
          </p:cNvSpPr>
          <p:nvPr>
            <p:ph type="title"/>
          </p:nvPr>
        </p:nvSpPr>
        <p:spPr>
          <a:xfrm>
            <a:off x="1416855" y="0"/>
            <a:ext cx="9692640" cy="812251"/>
          </a:xfrm>
        </p:spPr>
        <p:txBody>
          <a:bodyPr/>
          <a:lstStyle/>
          <a:p>
            <a:pPr algn="ctr"/>
            <a:r>
              <a:rPr lang="en-US" dirty="0"/>
              <a:t>Wi-Fi</a:t>
            </a:r>
            <a:endParaRPr lang="ru-BY" dirty="0"/>
          </a:p>
        </p:txBody>
      </p:sp>
      <p:sp>
        <p:nvSpPr>
          <p:cNvPr id="3" name="Объект 2">
            <a:extLst>
              <a:ext uri="{FF2B5EF4-FFF2-40B4-BE49-F238E27FC236}">
                <a16:creationId xmlns:a16="http://schemas.microsoft.com/office/drawing/2014/main" id="{6052D32B-E97A-4DF8-839F-4070FBBB899D}"/>
              </a:ext>
            </a:extLst>
          </p:cNvPr>
          <p:cNvSpPr>
            <a:spLocks noGrp="1"/>
          </p:cNvSpPr>
          <p:nvPr>
            <p:ph idx="1"/>
          </p:nvPr>
        </p:nvSpPr>
        <p:spPr>
          <a:xfrm>
            <a:off x="-108488" y="672766"/>
            <a:ext cx="12300488" cy="5929512"/>
          </a:xfrm>
        </p:spPr>
        <p:txBody>
          <a:bodyPr>
            <a:noAutofit/>
          </a:bodyPr>
          <a:lstStyle/>
          <a:p>
            <a:pPr marL="0" indent="0" algn="just">
              <a:buNone/>
            </a:pPr>
            <a:r>
              <a:rPr lang="ru-RU" sz="2600" dirty="0">
                <a:latin typeface="+mj-lt"/>
              </a:rPr>
              <a:t>IEEE на сегодняшний момент разработаны следующие стандарты </a:t>
            </a:r>
            <a:r>
              <a:rPr lang="ru-RU" sz="2600" dirty="0" err="1">
                <a:latin typeface="+mj-lt"/>
              </a:rPr>
              <a:t>Wi-Fi</a:t>
            </a:r>
            <a:r>
              <a:rPr lang="ru-RU" sz="2600" dirty="0">
                <a:latin typeface="+mj-lt"/>
              </a:rPr>
              <a:t> сетей:</a:t>
            </a:r>
          </a:p>
          <a:p>
            <a:pPr lvl="1" algn="just"/>
            <a:r>
              <a:rPr lang="ru-RU" sz="2600" dirty="0">
                <a:latin typeface="+mj-lt"/>
              </a:rPr>
              <a:t>IEEE 802.11 – основной стандарт с низкой скоростью передачи данных;</a:t>
            </a:r>
          </a:p>
          <a:p>
            <a:pPr lvl="1" algn="just"/>
            <a:r>
              <a:rPr lang="ru-RU" sz="2600" dirty="0">
                <a:latin typeface="+mj-lt"/>
              </a:rPr>
              <a:t>IEEE 802.11b позволяет возможной передачу информации на частоте 2.4 </a:t>
            </a:r>
            <a:r>
              <a:rPr lang="ru-RU" sz="2600" dirty="0" err="1">
                <a:latin typeface="+mj-lt"/>
              </a:rPr>
              <a:t>GHz</a:t>
            </a:r>
            <a:r>
              <a:rPr lang="ru-RU" sz="2600" dirty="0">
                <a:latin typeface="+mj-lt"/>
              </a:rPr>
              <a:t> со скоростью 11 Мбит/сек;</a:t>
            </a:r>
          </a:p>
          <a:p>
            <a:pPr lvl="1" algn="just"/>
            <a:r>
              <a:rPr lang="ru-RU" sz="2600" dirty="0">
                <a:latin typeface="+mj-lt"/>
              </a:rPr>
              <a:t>IEEE 802.11a – стандарт, работающий в частотном спектре 5 </a:t>
            </a:r>
            <a:r>
              <a:rPr lang="ru-RU" sz="2600" dirty="0" err="1">
                <a:latin typeface="+mj-lt"/>
              </a:rPr>
              <a:t>GHz</a:t>
            </a:r>
            <a:r>
              <a:rPr lang="ru-RU" sz="2600" dirty="0">
                <a:latin typeface="+mj-lt"/>
              </a:rPr>
              <a:t> с макс. скоростью 54 Мбит/сек;</a:t>
            </a:r>
          </a:p>
          <a:p>
            <a:pPr lvl="1" algn="just"/>
            <a:r>
              <a:rPr lang="ru-RU" sz="2600" dirty="0">
                <a:latin typeface="+mj-lt"/>
              </a:rPr>
              <a:t>IEEE 802.11g аналогичен предыдущему стандарту, но совместим с IEEE 802.11b и использует частотный диапазон 2.4 </a:t>
            </a:r>
            <a:r>
              <a:rPr lang="ru-RU" sz="2600" dirty="0" err="1">
                <a:latin typeface="+mj-lt"/>
              </a:rPr>
              <a:t>GHz</a:t>
            </a:r>
            <a:r>
              <a:rPr lang="ru-RU" sz="2600" dirty="0">
                <a:latin typeface="+mj-lt"/>
              </a:rPr>
              <a:t>;</a:t>
            </a:r>
          </a:p>
          <a:p>
            <a:pPr lvl="1" algn="just"/>
            <a:r>
              <a:rPr lang="ru-RU" sz="2600" dirty="0">
                <a:latin typeface="+mj-lt"/>
              </a:rPr>
              <a:t>IEEE 802.11n – наилучший для коммерческого использования стандарт, работающий в спектрах 20 </a:t>
            </a:r>
            <a:r>
              <a:rPr lang="ru-RU" sz="2600" dirty="0" err="1">
                <a:latin typeface="+mj-lt"/>
              </a:rPr>
              <a:t>MHz</a:t>
            </a:r>
            <a:r>
              <a:rPr lang="ru-RU" sz="2600" dirty="0">
                <a:latin typeface="+mj-lt"/>
              </a:rPr>
              <a:t> и 40 </a:t>
            </a:r>
            <a:r>
              <a:rPr lang="ru-RU" sz="2600" dirty="0" err="1">
                <a:latin typeface="+mj-lt"/>
              </a:rPr>
              <a:t>MHz</a:t>
            </a:r>
            <a:r>
              <a:rPr lang="ru-RU" sz="2600" dirty="0">
                <a:latin typeface="+mj-lt"/>
              </a:rPr>
              <a:t> и поддерживающий до 4-х передатчиков (максимальная скорость – 600 Мбит/сек, по одной антенне – 150 Мбит/сек);</a:t>
            </a:r>
          </a:p>
          <a:p>
            <a:pPr lvl="1" algn="just"/>
            <a:r>
              <a:rPr lang="ru-RU" sz="2600" dirty="0">
                <a:latin typeface="+mj-lt"/>
              </a:rPr>
              <a:t>IEEE 802.11ac – новейший стандарт, который работает на частотах 2.4 </a:t>
            </a:r>
            <a:r>
              <a:rPr lang="ru-RU" sz="2600" dirty="0" err="1">
                <a:latin typeface="+mj-lt"/>
              </a:rPr>
              <a:t>GHz</a:t>
            </a:r>
            <a:r>
              <a:rPr lang="ru-RU" sz="2600" dirty="0">
                <a:latin typeface="+mj-lt"/>
              </a:rPr>
              <a:t> и 5 </a:t>
            </a:r>
            <a:r>
              <a:rPr lang="ru-RU" sz="2600" dirty="0" err="1">
                <a:latin typeface="+mj-lt"/>
              </a:rPr>
              <a:t>GHz</a:t>
            </a:r>
            <a:r>
              <a:rPr lang="ru-RU" sz="2600" dirty="0">
                <a:latin typeface="+mj-lt"/>
              </a:rPr>
              <a:t>, обеспечивая максимально возможную скорость передачи информации на сегодня.</a:t>
            </a:r>
          </a:p>
        </p:txBody>
      </p:sp>
    </p:spTree>
    <p:extLst>
      <p:ext uri="{BB962C8B-B14F-4D97-AF65-F5344CB8AC3E}">
        <p14:creationId xmlns:p14="http://schemas.microsoft.com/office/powerpoint/2010/main" val="3372310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EEAB28-6865-4FD3-9973-81A17EDA6128}"/>
              </a:ext>
            </a:extLst>
          </p:cNvPr>
          <p:cNvSpPr>
            <a:spLocks noGrp="1"/>
          </p:cNvSpPr>
          <p:nvPr>
            <p:ph type="title"/>
          </p:nvPr>
        </p:nvSpPr>
        <p:spPr>
          <a:xfrm>
            <a:off x="1638390" y="2614109"/>
            <a:ext cx="8420010" cy="1131924"/>
          </a:xfrm>
        </p:spPr>
        <p:txBody>
          <a:bodyPr>
            <a:normAutofit/>
          </a:bodyPr>
          <a:lstStyle/>
          <a:p>
            <a:r>
              <a:rPr lang="ru-RU" sz="6600" dirty="0"/>
              <a:t>Спасибо за внимание!</a:t>
            </a:r>
          </a:p>
        </p:txBody>
      </p:sp>
      <p:sp>
        <p:nvSpPr>
          <p:cNvPr id="3" name="Объект 2">
            <a:extLst>
              <a:ext uri="{FF2B5EF4-FFF2-40B4-BE49-F238E27FC236}">
                <a16:creationId xmlns:a16="http://schemas.microsoft.com/office/drawing/2014/main" id="{5224460F-F057-4919-BFAE-74B5713CC8A0}"/>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422292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F82276-8533-41DD-9837-E33188444408}"/>
              </a:ext>
            </a:extLst>
          </p:cNvPr>
          <p:cNvSpPr>
            <a:spLocks noGrp="1"/>
          </p:cNvSpPr>
          <p:nvPr>
            <p:ph type="title"/>
          </p:nvPr>
        </p:nvSpPr>
        <p:spPr>
          <a:xfrm>
            <a:off x="1261872" y="365760"/>
            <a:ext cx="9692640" cy="865632"/>
          </a:xfrm>
        </p:spPr>
        <p:txBody>
          <a:bodyPr/>
          <a:lstStyle/>
          <a:p>
            <a:r>
              <a:rPr lang="ru-RU" dirty="0"/>
              <a:t>Физическая среда передачи данных</a:t>
            </a:r>
          </a:p>
        </p:txBody>
      </p:sp>
      <p:sp>
        <p:nvSpPr>
          <p:cNvPr id="4" name="TextBox 3">
            <a:extLst>
              <a:ext uri="{FF2B5EF4-FFF2-40B4-BE49-F238E27FC236}">
                <a16:creationId xmlns:a16="http://schemas.microsoft.com/office/drawing/2014/main" id="{9BE3C58C-7F36-498C-8E5A-BF34055BAA4C}"/>
              </a:ext>
            </a:extLst>
          </p:cNvPr>
          <p:cNvSpPr txBox="1"/>
          <p:nvPr/>
        </p:nvSpPr>
        <p:spPr>
          <a:xfrm>
            <a:off x="3674817" y="1296966"/>
            <a:ext cx="436752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800" dirty="0">
                <a:latin typeface="+mj-lt"/>
              </a:rPr>
              <a:t>Среды передачи данных</a:t>
            </a:r>
          </a:p>
        </p:txBody>
      </p:sp>
      <p:sp>
        <p:nvSpPr>
          <p:cNvPr id="5" name="TextBox 4">
            <a:extLst>
              <a:ext uri="{FF2B5EF4-FFF2-40B4-BE49-F238E27FC236}">
                <a16:creationId xmlns:a16="http://schemas.microsoft.com/office/drawing/2014/main" id="{6C42C55D-23EC-433B-9808-67964AE8B965}"/>
              </a:ext>
            </a:extLst>
          </p:cNvPr>
          <p:cNvSpPr txBox="1"/>
          <p:nvPr/>
        </p:nvSpPr>
        <p:spPr>
          <a:xfrm>
            <a:off x="2530500" y="2275044"/>
            <a:ext cx="234630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800" dirty="0">
                <a:latin typeface="+mj-lt"/>
              </a:rPr>
              <a:t>Проводные</a:t>
            </a:r>
          </a:p>
        </p:txBody>
      </p:sp>
      <p:sp>
        <p:nvSpPr>
          <p:cNvPr id="6" name="TextBox 5">
            <a:extLst>
              <a:ext uri="{FF2B5EF4-FFF2-40B4-BE49-F238E27FC236}">
                <a16:creationId xmlns:a16="http://schemas.microsoft.com/office/drawing/2014/main" id="{3DF33922-6B5A-4BB1-8472-2BB2FAC18C81}"/>
              </a:ext>
            </a:extLst>
          </p:cNvPr>
          <p:cNvSpPr txBox="1"/>
          <p:nvPr/>
        </p:nvSpPr>
        <p:spPr>
          <a:xfrm>
            <a:off x="6774369" y="2123264"/>
            <a:ext cx="3129048"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800" dirty="0">
                <a:latin typeface="+mj-lt"/>
              </a:rPr>
              <a:t>Беспроводные</a:t>
            </a:r>
          </a:p>
        </p:txBody>
      </p:sp>
      <p:sp>
        <p:nvSpPr>
          <p:cNvPr id="7" name="TextBox 6">
            <a:extLst>
              <a:ext uri="{FF2B5EF4-FFF2-40B4-BE49-F238E27FC236}">
                <a16:creationId xmlns:a16="http://schemas.microsoft.com/office/drawing/2014/main" id="{43B1CEC0-738E-4137-8C03-70C90FE9416A}"/>
              </a:ext>
            </a:extLst>
          </p:cNvPr>
          <p:cNvSpPr txBox="1"/>
          <p:nvPr/>
        </p:nvSpPr>
        <p:spPr>
          <a:xfrm>
            <a:off x="1086998" y="3019698"/>
            <a:ext cx="186700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800" dirty="0">
                <a:latin typeface="+mj-lt"/>
              </a:rPr>
              <a:t>Медные</a:t>
            </a:r>
          </a:p>
        </p:txBody>
      </p:sp>
      <p:sp>
        <p:nvSpPr>
          <p:cNvPr id="8" name="TextBox 7">
            <a:extLst>
              <a:ext uri="{FF2B5EF4-FFF2-40B4-BE49-F238E27FC236}">
                <a16:creationId xmlns:a16="http://schemas.microsoft.com/office/drawing/2014/main" id="{D49ABBD7-2442-4BB7-8717-0B629AB76FAF}"/>
              </a:ext>
            </a:extLst>
          </p:cNvPr>
          <p:cNvSpPr txBox="1"/>
          <p:nvPr/>
        </p:nvSpPr>
        <p:spPr>
          <a:xfrm>
            <a:off x="3983306" y="3065864"/>
            <a:ext cx="215492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800" dirty="0">
                <a:latin typeface="+mj-lt"/>
              </a:rPr>
              <a:t>Оптические</a:t>
            </a:r>
          </a:p>
        </p:txBody>
      </p:sp>
      <p:cxnSp>
        <p:nvCxnSpPr>
          <p:cNvPr id="10" name="Прямая со стрелкой 9">
            <a:extLst>
              <a:ext uri="{FF2B5EF4-FFF2-40B4-BE49-F238E27FC236}">
                <a16:creationId xmlns:a16="http://schemas.microsoft.com/office/drawing/2014/main" id="{6C8A6015-F1D3-47FB-B10C-2523D0CCC66B}"/>
              </a:ext>
            </a:extLst>
          </p:cNvPr>
          <p:cNvCxnSpPr>
            <a:cxnSpLocks/>
            <a:stCxn id="4" idx="2"/>
            <a:endCxn id="5" idx="0"/>
          </p:cNvCxnSpPr>
          <p:nvPr/>
        </p:nvCxnSpPr>
        <p:spPr>
          <a:xfrm flipH="1">
            <a:off x="3703651" y="1820186"/>
            <a:ext cx="2154928" cy="454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a:extLst>
              <a:ext uri="{FF2B5EF4-FFF2-40B4-BE49-F238E27FC236}">
                <a16:creationId xmlns:a16="http://schemas.microsoft.com/office/drawing/2014/main" id="{6105BE19-C65B-41A8-915E-9487071ACF49}"/>
              </a:ext>
            </a:extLst>
          </p:cNvPr>
          <p:cNvCxnSpPr>
            <a:cxnSpLocks/>
            <a:stCxn id="4" idx="2"/>
            <a:endCxn id="6" idx="0"/>
          </p:cNvCxnSpPr>
          <p:nvPr/>
        </p:nvCxnSpPr>
        <p:spPr>
          <a:xfrm>
            <a:off x="5858579" y="1820186"/>
            <a:ext cx="2480314" cy="303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a:extLst>
              <a:ext uri="{FF2B5EF4-FFF2-40B4-BE49-F238E27FC236}">
                <a16:creationId xmlns:a16="http://schemas.microsoft.com/office/drawing/2014/main" id="{8308CE17-6755-4E67-B9AE-5DE0810B4E53}"/>
              </a:ext>
            </a:extLst>
          </p:cNvPr>
          <p:cNvCxnSpPr>
            <a:cxnSpLocks/>
            <a:stCxn id="5" idx="2"/>
            <a:endCxn id="7" idx="0"/>
          </p:cNvCxnSpPr>
          <p:nvPr/>
        </p:nvCxnSpPr>
        <p:spPr>
          <a:xfrm flipH="1">
            <a:off x="2020503" y="2798264"/>
            <a:ext cx="1683148" cy="221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Прямая со стрелкой 15">
            <a:extLst>
              <a:ext uri="{FF2B5EF4-FFF2-40B4-BE49-F238E27FC236}">
                <a16:creationId xmlns:a16="http://schemas.microsoft.com/office/drawing/2014/main" id="{B00E2DE1-2B80-4741-AA84-692992654DF1}"/>
              </a:ext>
            </a:extLst>
          </p:cNvPr>
          <p:cNvCxnSpPr>
            <a:cxnSpLocks/>
            <a:stCxn id="5" idx="2"/>
            <a:endCxn id="8" idx="0"/>
          </p:cNvCxnSpPr>
          <p:nvPr/>
        </p:nvCxnSpPr>
        <p:spPr>
          <a:xfrm>
            <a:off x="3703651" y="2798264"/>
            <a:ext cx="1357116" cy="267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4AF6D4D-175A-4811-BB81-4332FF046DB6}"/>
              </a:ext>
            </a:extLst>
          </p:cNvPr>
          <p:cNvSpPr txBox="1"/>
          <p:nvPr/>
        </p:nvSpPr>
        <p:spPr>
          <a:xfrm>
            <a:off x="192131" y="4062937"/>
            <a:ext cx="233836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800" dirty="0">
                <a:latin typeface="+mj-lt"/>
              </a:rPr>
              <a:t>«Витая» пара</a:t>
            </a:r>
          </a:p>
        </p:txBody>
      </p:sp>
      <p:sp>
        <p:nvSpPr>
          <p:cNvPr id="18" name="TextBox 17">
            <a:extLst>
              <a:ext uri="{FF2B5EF4-FFF2-40B4-BE49-F238E27FC236}">
                <a16:creationId xmlns:a16="http://schemas.microsoft.com/office/drawing/2014/main" id="{E7E4013B-36E6-489A-86FA-0A4E8B75CCC4}"/>
              </a:ext>
            </a:extLst>
          </p:cNvPr>
          <p:cNvSpPr txBox="1"/>
          <p:nvPr/>
        </p:nvSpPr>
        <p:spPr>
          <a:xfrm>
            <a:off x="2954007" y="4054630"/>
            <a:ext cx="247040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800" dirty="0">
                <a:latin typeface="+mj-lt"/>
              </a:rPr>
              <a:t>Коаксиальный</a:t>
            </a:r>
          </a:p>
        </p:txBody>
      </p:sp>
      <p:cxnSp>
        <p:nvCxnSpPr>
          <p:cNvPr id="20" name="Прямая со стрелкой 19">
            <a:extLst>
              <a:ext uri="{FF2B5EF4-FFF2-40B4-BE49-F238E27FC236}">
                <a16:creationId xmlns:a16="http://schemas.microsoft.com/office/drawing/2014/main" id="{3C8A1A75-A14D-47EF-9BDD-335A16A0969F}"/>
              </a:ext>
            </a:extLst>
          </p:cNvPr>
          <p:cNvCxnSpPr>
            <a:cxnSpLocks/>
            <a:stCxn id="7" idx="2"/>
            <a:endCxn id="17" idx="0"/>
          </p:cNvCxnSpPr>
          <p:nvPr/>
        </p:nvCxnSpPr>
        <p:spPr>
          <a:xfrm flipH="1">
            <a:off x="1361316" y="3542918"/>
            <a:ext cx="659187" cy="520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Прямая со стрелкой 21">
            <a:extLst>
              <a:ext uri="{FF2B5EF4-FFF2-40B4-BE49-F238E27FC236}">
                <a16:creationId xmlns:a16="http://schemas.microsoft.com/office/drawing/2014/main" id="{4EEA191D-4B55-4618-8537-1D0D04084B7F}"/>
              </a:ext>
            </a:extLst>
          </p:cNvPr>
          <p:cNvCxnSpPr>
            <a:cxnSpLocks/>
            <a:stCxn id="7" idx="2"/>
            <a:endCxn id="18" idx="0"/>
          </p:cNvCxnSpPr>
          <p:nvPr/>
        </p:nvCxnSpPr>
        <p:spPr>
          <a:xfrm>
            <a:off x="2020503" y="3542918"/>
            <a:ext cx="2168704" cy="511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3916CD7D-D9DC-40D3-BDBF-FBC41C20E3E0}"/>
              </a:ext>
            </a:extLst>
          </p:cNvPr>
          <p:cNvSpPr txBox="1"/>
          <p:nvPr/>
        </p:nvSpPr>
        <p:spPr>
          <a:xfrm>
            <a:off x="7073320" y="3235142"/>
            <a:ext cx="2531145"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ru-RU" sz="2800" dirty="0">
                <a:latin typeface="+mj-lt"/>
              </a:rPr>
              <a:t>Радиоканал</a:t>
            </a:r>
          </a:p>
        </p:txBody>
      </p:sp>
      <p:cxnSp>
        <p:nvCxnSpPr>
          <p:cNvPr id="29" name="Прямая со стрелкой 28">
            <a:extLst>
              <a:ext uri="{FF2B5EF4-FFF2-40B4-BE49-F238E27FC236}">
                <a16:creationId xmlns:a16="http://schemas.microsoft.com/office/drawing/2014/main" id="{2E6C94E6-A95D-4562-B0A9-2CC4ED9274D1}"/>
              </a:ext>
            </a:extLst>
          </p:cNvPr>
          <p:cNvCxnSpPr>
            <a:cxnSpLocks/>
            <a:stCxn id="6" idx="2"/>
            <a:endCxn id="27" idx="0"/>
          </p:cNvCxnSpPr>
          <p:nvPr/>
        </p:nvCxnSpPr>
        <p:spPr>
          <a:xfrm>
            <a:off x="8338893" y="2646484"/>
            <a:ext cx="0" cy="588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72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8017D4-D2EA-46FE-BF05-2D0413910E8A}"/>
              </a:ext>
            </a:extLst>
          </p:cNvPr>
          <p:cNvSpPr>
            <a:spLocks noGrp="1"/>
          </p:cNvSpPr>
          <p:nvPr>
            <p:ph type="title"/>
          </p:nvPr>
        </p:nvSpPr>
        <p:spPr>
          <a:xfrm>
            <a:off x="1249680" y="0"/>
            <a:ext cx="9692640" cy="754586"/>
          </a:xfrm>
        </p:spPr>
        <p:txBody>
          <a:bodyPr/>
          <a:lstStyle/>
          <a:p>
            <a:pPr algn="ctr"/>
            <a:r>
              <a:rPr lang="ru-RU" dirty="0"/>
              <a:t>Спецификация проводов</a:t>
            </a:r>
          </a:p>
        </p:txBody>
      </p:sp>
      <p:sp>
        <p:nvSpPr>
          <p:cNvPr id="3" name="Объект 2">
            <a:extLst>
              <a:ext uri="{FF2B5EF4-FFF2-40B4-BE49-F238E27FC236}">
                <a16:creationId xmlns:a16="http://schemas.microsoft.com/office/drawing/2014/main" id="{1F1A91F3-5621-4558-834C-B8E586A7F1EC}"/>
              </a:ext>
            </a:extLst>
          </p:cNvPr>
          <p:cNvSpPr>
            <a:spLocks noGrp="1"/>
          </p:cNvSpPr>
          <p:nvPr>
            <p:ph idx="1"/>
          </p:nvPr>
        </p:nvSpPr>
        <p:spPr>
          <a:xfrm>
            <a:off x="0" y="754586"/>
            <a:ext cx="12192000" cy="6103413"/>
          </a:xfrm>
        </p:spPr>
        <p:txBody>
          <a:bodyPr>
            <a:noAutofit/>
          </a:bodyPr>
          <a:lstStyle/>
          <a:p>
            <a:pPr marL="0" indent="0" algn="just">
              <a:buNone/>
            </a:pPr>
            <a:r>
              <a:rPr lang="ru-RU" sz="2600" dirty="0">
                <a:latin typeface="+mj-lt"/>
              </a:rPr>
              <a:t>Спецификации, либо </a:t>
            </a:r>
            <a:r>
              <a:rPr lang="ru-RU" sz="2600" i="1" dirty="0">
                <a:latin typeface="+mj-lt"/>
              </a:rPr>
              <a:t>стандарты</a:t>
            </a:r>
            <a:r>
              <a:rPr lang="ru-RU" sz="2600" dirty="0">
                <a:latin typeface="+mj-lt"/>
              </a:rPr>
              <a:t>, представляют собой набор повсеместно используемых правил и полезных общепринятых методов выполнения кабельных работ.</a:t>
            </a:r>
          </a:p>
          <a:p>
            <a:pPr marL="0" indent="0" algn="just">
              <a:buNone/>
            </a:pPr>
            <a:r>
              <a:rPr lang="ru-RU" sz="2600" i="1" dirty="0">
                <a:latin typeface="+mj-lt"/>
              </a:rPr>
              <a:t>Институт инженеров по электротехнике и электронике (</a:t>
            </a:r>
            <a:r>
              <a:rPr lang="ru-RU" sz="2600" i="1" dirty="0" err="1">
                <a:latin typeface="+mj-lt"/>
              </a:rPr>
              <a:t>Institute</a:t>
            </a:r>
            <a:r>
              <a:rPr lang="ru-RU" sz="2600" i="1" dirty="0">
                <a:latin typeface="+mj-lt"/>
              </a:rPr>
              <a:t> </a:t>
            </a:r>
            <a:r>
              <a:rPr lang="ru-RU" sz="2600" i="1" dirty="0" err="1">
                <a:latin typeface="+mj-lt"/>
              </a:rPr>
              <a:t>of</a:t>
            </a:r>
            <a:r>
              <a:rPr lang="ru-RU" sz="2600" i="1" dirty="0">
                <a:latin typeface="+mj-lt"/>
              </a:rPr>
              <a:t> </a:t>
            </a:r>
            <a:r>
              <a:rPr lang="ru-RU" sz="2600" i="1" dirty="0" err="1">
                <a:latin typeface="+mj-lt"/>
              </a:rPr>
              <a:t>Electrical</a:t>
            </a:r>
            <a:r>
              <a:rPr lang="ru-RU" sz="2600" i="1" dirty="0">
                <a:latin typeface="+mj-lt"/>
              </a:rPr>
              <a:t> </a:t>
            </a:r>
            <a:r>
              <a:rPr lang="ru-RU" sz="2600" i="1" dirty="0" err="1">
                <a:latin typeface="+mj-lt"/>
              </a:rPr>
              <a:t>and</a:t>
            </a:r>
            <a:r>
              <a:rPr lang="ru-RU" sz="2600" i="1" dirty="0">
                <a:latin typeface="+mj-lt"/>
              </a:rPr>
              <a:t> </a:t>
            </a:r>
            <a:r>
              <a:rPr lang="ru-RU" sz="2600" i="1" dirty="0" err="1">
                <a:latin typeface="+mj-lt"/>
              </a:rPr>
              <a:t>Electronics</a:t>
            </a:r>
            <a:r>
              <a:rPr lang="ru-RU" sz="2600" i="1" dirty="0">
                <a:latin typeface="+mj-lt"/>
              </a:rPr>
              <a:t> </a:t>
            </a:r>
            <a:r>
              <a:rPr lang="ru-RU" sz="2600" i="1" dirty="0" err="1">
                <a:latin typeface="+mj-lt"/>
              </a:rPr>
              <a:t>Engineers</a:t>
            </a:r>
            <a:r>
              <a:rPr lang="ru-RU" sz="2600" i="1" dirty="0">
                <a:latin typeface="+mj-lt"/>
              </a:rPr>
              <a:t> – IEEE</a:t>
            </a:r>
            <a:r>
              <a:rPr lang="ru-RU" sz="2600" dirty="0">
                <a:latin typeface="+mj-lt"/>
              </a:rPr>
              <a:t>) утверждает спецификации, или стандарты, построения кабельных систем локальных сетей.</a:t>
            </a:r>
          </a:p>
          <a:p>
            <a:pPr marL="0" indent="0" algn="just">
              <a:buNone/>
            </a:pPr>
            <a:r>
              <a:rPr lang="ru-RU" sz="2600" i="1" dirty="0">
                <a:latin typeface="+mj-lt"/>
              </a:rPr>
              <a:t>Ассоциация промышленности средств связи (</a:t>
            </a:r>
            <a:r>
              <a:rPr lang="pl-PL" sz="2600" i="1" dirty="0">
                <a:latin typeface="+mj-lt"/>
              </a:rPr>
              <a:t>Telecommunications Industry Associastion </a:t>
            </a:r>
            <a:r>
              <a:rPr lang="ru-RU" sz="2600" i="1" dirty="0">
                <a:latin typeface="+mj-lt"/>
              </a:rPr>
              <a:t>– </a:t>
            </a:r>
            <a:r>
              <a:rPr lang="pl-PL" sz="2600" i="1" dirty="0">
                <a:latin typeface="+mj-lt"/>
              </a:rPr>
              <a:t>TIA</a:t>
            </a:r>
            <a:r>
              <a:rPr lang="pl-PL" sz="2600" dirty="0">
                <a:latin typeface="+mj-lt"/>
              </a:rPr>
              <a:t>) </a:t>
            </a:r>
            <a:r>
              <a:rPr lang="ru-RU" sz="2600" dirty="0">
                <a:latin typeface="+mj-lt"/>
              </a:rPr>
              <a:t>и </a:t>
            </a:r>
            <a:r>
              <a:rPr lang="ru-RU" sz="2600" i="1" dirty="0">
                <a:latin typeface="+mj-lt"/>
              </a:rPr>
              <a:t>ассоциация электронной промышленности (</a:t>
            </a:r>
            <a:r>
              <a:rPr lang="pl-PL" sz="2600" i="1" dirty="0">
                <a:latin typeface="+mj-lt"/>
              </a:rPr>
              <a:t>Electronics Industries Association </a:t>
            </a:r>
            <a:r>
              <a:rPr lang="ru-RU" sz="2600" i="1" dirty="0">
                <a:latin typeface="+mj-lt"/>
              </a:rPr>
              <a:t>– EIA</a:t>
            </a:r>
            <a:r>
              <a:rPr lang="ru-RU" sz="2600" dirty="0">
                <a:latin typeface="+mj-lt"/>
              </a:rPr>
              <a:t>) совместно разрабатывают стандарты для построения кабельных систем, семейство которых называется TIA/EIA.</a:t>
            </a:r>
          </a:p>
          <a:p>
            <a:pPr marL="0" indent="0" algn="just">
              <a:buNone/>
            </a:pPr>
            <a:r>
              <a:rPr lang="ru-RU" sz="2600" b="1" dirty="0">
                <a:latin typeface="+mj-lt"/>
              </a:rPr>
              <a:t>Спецификация TIA/EIA 568A </a:t>
            </a:r>
            <a:r>
              <a:rPr lang="ru-RU" sz="2600" dirty="0">
                <a:latin typeface="+mj-lt"/>
              </a:rPr>
              <a:t>представляет собой стандарт телекоммуникационной кабельной структуры офисного здания. </a:t>
            </a:r>
          </a:p>
          <a:p>
            <a:pPr marL="0" indent="0" algn="just">
              <a:buNone/>
            </a:pPr>
            <a:r>
              <a:rPr lang="ru-RU" sz="2600" b="1" dirty="0">
                <a:latin typeface="+mj-lt"/>
              </a:rPr>
              <a:t>Спецификация TIA/EIA 568B </a:t>
            </a:r>
            <a:r>
              <a:rPr lang="ru-RU" sz="2600" dirty="0">
                <a:latin typeface="+mj-lt"/>
              </a:rPr>
              <a:t>представляет собой общий стандарт кабельной системы. В этом стандарте указаны компоненты и передаточные характеристики сетевой среды. </a:t>
            </a:r>
          </a:p>
        </p:txBody>
      </p:sp>
    </p:spTree>
    <p:extLst>
      <p:ext uri="{BB962C8B-B14F-4D97-AF65-F5344CB8AC3E}">
        <p14:creationId xmlns:p14="http://schemas.microsoft.com/office/powerpoint/2010/main" val="372227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CAB020-87CC-4E12-AEBC-DC6D48FA8249}"/>
              </a:ext>
            </a:extLst>
          </p:cNvPr>
          <p:cNvSpPr>
            <a:spLocks noGrp="1"/>
          </p:cNvSpPr>
          <p:nvPr>
            <p:ph type="title"/>
          </p:nvPr>
        </p:nvSpPr>
        <p:spPr>
          <a:xfrm>
            <a:off x="1261872" y="365760"/>
            <a:ext cx="9692640" cy="828726"/>
          </a:xfrm>
        </p:spPr>
        <p:txBody>
          <a:bodyPr/>
          <a:lstStyle/>
          <a:p>
            <a:pPr algn="ctr"/>
            <a:r>
              <a:rPr lang="ru-RU" dirty="0"/>
              <a:t>Коаксиальный провод</a:t>
            </a:r>
          </a:p>
        </p:txBody>
      </p:sp>
      <p:sp>
        <p:nvSpPr>
          <p:cNvPr id="3" name="Объект 2">
            <a:extLst>
              <a:ext uri="{FF2B5EF4-FFF2-40B4-BE49-F238E27FC236}">
                <a16:creationId xmlns:a16="http://schemas.microsoft.com/office/drawing/2014/main" id="{3651191C-EE4D-4995-85F1-81956E903D1E}"/>
              </a:ext>
            </a:extLst>
          </p:cNvPr>
          <p:cNvSpPr>
            <a:spLocks noGrp="1"/>
          </p:cNvSpPr>
          <p:nvPr>
            <p:ph idx="1"/>
          </p:nvPr>
        </p:nvSpPr>
        <p:spPr/>
        <p:txBody>
          <a:bodyPr/>
          <a:lstStyle/>
          <a:p>
            <a:endParaRPr lang="ru-RU" dirty="0"/>
          </a:p>
        </p:txBody>
      </p:sp>
      <p:pic>
        <p:nvPicPr>
          <p:cNvPr id="4" name="Рисунок 3">
            <a:extLst>
              <a:ext uri="{FF2B5EF4-FFF2-40B4-BE49-F238E27FC236}">
                <a16:creationId xmlns:a16="http://schemas.microsoft.com/office/drawing/2014/main" id="{9E275A9B-748C-4003-B037-03444683D661}"/>
              </a:ext>
            </a:extLst>
          </p:cNvPr>
          <p:cNvPicPr>
            <a:picLocks noChangeAspect="1"/>
          </p:cNvPicPr>
          <p:nvPr/>
        </p:nvPicPr>
        <p:blipFill>
          <a:blip r:embed="rId2"/>
          <a:stretch>
            <a:fillRect/>
          </a:stretch>
        </p:blipFill>
        <p:spPr>
          <a:xfrm>
            <a:off x="838200" y="1549505"/>
            <a:ext cx="10723536" cy="4833460"/>
          </a:xfrm>
          <a:prstGeom prst="rect">
            <a:avLst/>
          </a:prstGeom>
        </p:spPr>
      </p:pic>
    </p:spTree>
    <p:extLst>
      <p:ext uri="{BB962C8B-B14F-4D97-AF65-F5344CB8AC3E}">
        <p14:creationId xmlns:p14="http://schemas.microsoft.com/office/powerpoint/2010/main" val="221112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C0BF45-6A30-4134-B7B8-568067D12080}"/>
              </a:ext>
            </a:extLst>
          </p:cNvPr>
          <p:cNvSpPr>
            <a:spLocks noGrp="1"/>
          </p:cNvSpPr>
          <p:nvPr>
            <p:ph type="title"/>
          </p:nvPr>
        </p:nvSpPr>
        <p:spPr>
          <a:xfrm>
            <a:off x="1261872" y="365760"/>
            <a:ext cx="9692640" cy="861678"/>
          </a:xfrm>
        </p:spPr>
        <p:txBody>
          <a:bodyPr/>
          <a:lstStyle/>
          <a:p>
            <a:pPr algn="ctr"/>
            <a:r>
              <a:rPr lang="ru-RU" dirty="0"/>
              <a:t>Основные свойства</a:t>
            </a:r>
          </a:p>
        </p:txBody>
      </p:sp>
      <p:sp>
        <p:nvSpPr>
          <p:cNvPr id="3" name="Объект 2">
            <a:extLst>
              <a:ext uri="{FF2B5EF4-FFF2-40B4-BE49-F238E27FC236}">
                <a16:creationId xmlns:a16="http://schemas.microsoft.com/office/drawing/2014/main" id="{6788C779-7FDA-41F4-908D-48AD8D45251E}"/>
              </a:ext>
            </a:extLst>
          </p:cNvPr>
          <p:cNvSpPr>
            <a:spLocks noGrp="1"/>
          </p:cNvSpPr>
          <p:nvPr>
            <p:ph idx="1"/>
          </p:nvPr>
        </p:nvSpPr>
        <p:spPr>
          <a:xfrm>
            <a:off x="449451" y="1573428"/>
            <a:ext cx="10988297" cy="4606710"/>
          </a:xfrm>
        </p:spPr>
        <p:txBody>
          <a:bodyPr>
            <a:normAutofit/>
          </a:bodyPr>
          <a:lstStyle/>
          <a:p>
            <a:pPr marL="0" indent="0" algn="just">
              <a:buNone/>
            </a:pPr>
            <a:r>
              <a:rPr lang="ru-RU" sz="2600" dirty="0">
                <a:latin typeface="+mj-lt"/>
              </a:rPr>
              <a:t>Основные свойства коаксиального кабеля:</a:t>
            </a:r>
          </a:p>
          <a:p>
            <a:pPr algn="just"/>
            <a:r>
              <a:rPr lang="ru-RU" sz="2600" b="1" dirty="0">
                <a:latin typeface="+mj-lt"/>
              </a:rPr>
              <a:t>пропускная способность </a:t>
            </a:r>
            <a:r>
              <a:rPr lang="ru-RU" sz="2600" dirty="0">
                <a:latin typeface="+mj-lt"/>
              </a:rPr>
              <a:t>составляет от 10 до 100 Мбит/с;</a:t>
            </a:r>
          </a:p>
          <a:p>
            <a:pPr algn="just"/>
            <a:r>
              <a:rPr lang="ru-RU" sz="2600" b="1" dirty="0">
                <a:latin typeface="+mj-lt"/>
              </a:rPr>
              <a:t>средняя стоимость узла </a:t>
            </a:r>
            <a:r>
              <a:rPr lang="ru-RU" sz="2600" dirty="0">
                <a:latin typeface="+mj-lt"/>
              </a:rPr>
              <a:t>невысока;</a:t>
            </a:r>
          </a:p>
          <a:p>
            <a:pPr algn="just"/>
            <a:r>
              <a:rPr lang="ru-RU" sz="2600" b="1" dirty="0">
                <a:latin typeface="+mj-lt"/>
              </a:rPr>
              <a:t>размеры кабеля и контактных разъемов </a:t>
            </a:r>
            <a:r>
              <a:rPr lang="ru-RU" sz="2600" dirty="0">
                <a:latin typeface="+mj-lt"/>
              </a:rPr>
              <a:t>средние;</a:t>
            </a:r>
          </a:p>
          <a:p>
            <a:pPr algn="just"/>
            <a:r>
              <a:rPr lang="ru-RU" sz="2600" b="1" dirty="0">
                <a:latin typeface="+mj-lt"/>
              </a:rPr>
              <a:t>максимальная длина кабеля </a:t>
            </a:r>
            <a:r>
              <a:rPr lang="ru-RU" sz="2600" dirty="0">
                <a:latin typeface="+mj-lt"/>
              </a:rPr>
              <a:t>не должна превышать 500 м (средний показатель максимальной длины).</a:t>
            </a:r>
          </a:p>
        </p:txBody>
      </p:sp>
    </p:spTree>
    <p:extLst>
      <p:ext uri="{BB962C8B-B14F-4D97-AF65-F5344CB8AC3E}">
        <p14:creationId xmlns:p14="http://schemas.microsoft.com/office/powerpoint/2010/main" val="3222392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78E1A7-6855-48DD-B01E-3B014D9554A6}"/>
              </a:ext>
            </a:extLst>
          </p:cNvPr>
          <p:cNvSpPr>
            <a:spLocks noGrp="1"/>
          </p:cNvSpPr>
          <p:nvPr>
            <p:ph type="title"/>
          </p:nvPr>
        </p:nvSpPr>
        <p:spPr>
          <a:xfrm>
            <a:off x="1261872" y="365760"/>
            <a:ext cx="9692640" cy="820489"/>
          </a:xfrm>
        </p:spPr>
        <p:txBody>
          <a:bodyPr/>
          <a:lstStyle/>
          <a:p>
            <a:r>
              <a:rPr lang="ru-RU" dirty="0"/>
              <a:t>Витая пара</a:t>
            </a:r>
          </a:p>
        </p:txBody>
      </p:sp>
      <p:sp>
        <p:nvSpPr>
          <p:cNvPr id="3" name="Объект 2">
            <a:extLst>
              <a:ext uri="{FF2B5EF4-FFF2-40B4-BE49-F238E27FC236}">
                <a16:creationId xmlns:a16="http://schemas.microsoft.com/office/drawing/2014/main" id="{1E8309DD-9A9E-4971-871F-B4CEE668076B}"/>
              </a:ext>
            </a:extLst>
          </p:cNvPr>
          <p:cNvSpPr>
            <a:spLocks noGrp="1"/>
          </p:cNvSpPr>
          <p:nvPr>
            <p:ph idx="1"/>
          </p:nvPr>
        </p:nvSpPr>
        <p:spPr>
          <a:xfrm>
            <a:off x="1132372" y="1046000"/>
            <a:ext cx="9768593" cy="518980"/>
          </a:xfrm>
        </p:spPr>
        <p:txBody>
          <a:bodyPr>
            <a:normAutofit/>
          </a:bodyPr>
          <a:lstStyle/>
          <a:p>
            <a:pPr marL="0" indent="0">
              <a:buNone/>
            </a:pPr>
            <a:r>
              <a:rPr lang="ru-RU" sz="2600" dirty="0">
                <a:latin typeface="+mj-lt"/>
              </a:rPr>
              <a:t>Почему «витая» пара витая?</a:t>
            </a:r>
          </a:p>
        </p:txBody>
      </p:sp>
      <p:sp>
        <p:nvSpPr>
          <p:cNvPr id="4" name="Объект 2">
            <a:extLst>
              <a:ext uri="{FF2B5EF4-FFF2-40B4-BE49-F238E27FC236}">
                <a16:creationId xmlns:a16="http://schemas.microsoft.com/office/drawing/2014/main" id="{18D2A489-5BAB-467E-BB73-4AB6B6F2E871}"/>
              </a:ext>
            </a:extLst>
          </p:cNvPr>
          <p:cNvSpPr txBox="1">
            <a:spLocks/>
          </p:cNvSpPr>
          <p:nvPr/>
        </p:nvSpPr>
        <p:spPr>
          <a:xfrm>
            <a:off x="164870" y="1694725"/>
            <a:ext cx="11862259" cy="2405451"/>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ru-RU" sz="2600" dirty="0">
                <a:latin typeface="+mj-lt"/>
              </a:rPr>
              <a:t>1. Первая из них заключается в том, что когда по проводнику протекает электрический ток, он создает вокруг проводника магнитное поле, которое может накладываться на сигнал, который проходит по соседней паре (наводки). Для того чтобы избавиться от такого рода помех, проводники, которые переносят сигналы в разных направлениях, и, соответственно, создают магнитные поля разных знаков, переплетаются. Результатом такого переплетения является взаимная компенсация магнитного поля. Такой эффект обычно называют </a:t>
            </a:r>
            <a:r>
              <a:rPr lang="ru-RU" sz="2600" i="1" dirty="0">
                <a:latin typeface="+mj-lt"/>
              </a:rPr>
              <a:t>гашением </a:t>
            </a:r>
            <a:r>
              <a:rPr lang="ru-RU" sz="2600" dirty="0">
                <a:latin typeface="+mj-lt"/>
              </a:rPr>
              <a:t>либо </a:t>
            </a:r>
            <a:r>
              <a:rPr lang="ru-RU" sz="2600" i="1" dirty="0">
                <a:latin typeface="+mj-lt"/>
              </a:rPr>
              <a:t>компенсацией</a:t>
            </a:r>
            <a:r>
              <a:rPr lang="ru-RU" sz="2600" dirty="0">
                <a:latin typeface="+mj-lt"/>
              </a:rPr>
              <a:t>. Переплетение пары позволяет проводникам одной пары всегда оставаться вместе, а также добиться компенсации полей по всей длине кабеля.</a:t>
            </a:r>
          </a:p>
        </p:txBody>
      </p:sp>
    </p:spTree>
    <p:extLst>
      <p:ext uri="{BB962C8B-B14F-4D97-AF65-F5344CB8AC3E}">
        <p14:creationId xmlns:p14="http://schemas.microsoft.com/office/powerpoint/2010/main" val="235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78E1A7-6855-48DD-B01E-3B014D9554A6}"/>
              </a:ext>
            </a:extLst>
          </p:cNvPr>
          <p:cNvSpPr>
            <a:spLocks noGrp="1"/>
          </p:cNvSpPr>
          <p:nvPr>
            <p:ph type="title"/>
          </p:nvPr>
        </p:nvSpPr>
        <p:spPr>
          <a:xfrm>
            <a:off x="1261872" y="365760"/>
            <a:ext cx="9692640" cy="820489"/>
          </a:xfrm>
        </p:spPr>
        <p:txBody>
          <a:bodyPr/>
          <a:lstStyle/>
          <a:p>
            <a:r>
              <a:rPr lang="ru-RU" dirty="0"/>
              <a:t>Витая пара</a:t>
            </a:r>
          </a:p>
        </p:txBody>
      </p:sp>
      <p:sp>
        <p:nvSpPr>
          <p:cNvPr id="3" name="Объект 2">
            <a:extLst>
              <a:ext uri="{FF2B5EF4-FFF2-40B4-BE49-F238E27FC236}">
                <a16:creationId xmlns:a16="http://schemas.microsoft.com/office/drawing/2014/main" id="{1E8309DD-9A9E-4971-871F-B4CEE668076B}"/>
              </a:ext>
            </a:extLst>
          </p:cNvPr>
          <p:cNvSpPr>
            <a:spLocks noGrp="1"/>
          </p:cNvSpPr>
          <p:nvPr>
            <p:ph idx="1"/>
          </p:nvPr>
        </p:nvSpPr>
        <p:spPr>
          <a:xfrm>
            <a:off x="1132372" y="1046000"/>
            <a:ext cx="9768593" cy="518980"/>
          </a:xfrm>
        </p:spPr>
        <p:txBody>
          <a:bodyPr>
            <a:normAutofit/>
          </a:bodyPr>
          <a:lstStyle/>
          <a:p>
            <a:pPr marL="0" indent="0">
              <a:buNone/>
            </a:pPr>
            <a:r>
              <a:rPr lang="ru-RU" sz="2600" dirty="0">
                <a:latin typeface="+mj-lt"/>
              </a:rPr>
              <a:t>Почему «витая» пара витая?</a:t>
            </a:r>
          </a:p>
        </p:txBody>
      </p:sp>
      <p:sp>
        <p:nvSpPr>
          <p:cNvPr id="5" name="Прямоугольник 4">
            <a:extLst>
              <a:ext uri="{FF2B5EF4-FFF2-40B4-BE49-F238E27FC236}">
                <a16:creationId xmlns:a16="http://schemas.microsoft.com/office/drawing/2014/main" id="{867C592E-CBA1-43B2-B8ED-0C760B8A81A2}"/>
              </a:ext>
            </a:extLst>
          </p:cNvPr>
          <p:cNvSpPr/>
          <p:nvPr/>
        </p:nvSpPr>
        <p:spPr>
          <a:xfrm>
            <a:off x="272913" y="1718572"/>
            <a:ext cx="11753771" cy="3293209"/>
          </a:xfrm>
          <a:prstGeom prst="rect">
            <a:avLst/>
          </a:prstGeom>
        </p:spPr>
        <p:txBody>
          <a:bodyPr wrap="square">
            <a:spAutoFit/>
          </a:bodyPr>
          <a:lstStyle/>
          <a:p>
            <a:pPr algn="just"/>
            <a:r>
              <a:rPr lang="ru-RU" sz="2600" dirty="0">
                <a:latin typeface="+mj-lt"/>
              </a:rPr>
              <a:t>2. По витой паре данные передаются с использованием двух проводников. Сигналу, который передается по одному из проводников, соответствует ‘‘зеркальный’’ сигнал, передаваемый по второму проводнику. Такие сигналы называются </a:t>
            </a:r>
            <a:r>
              <a:rPr lang="ru-RU" sz="2600" i="1" dirty="0">
                <a:latin typeface="+mj-lt"/>
              </a:rPr>
              <a:t>разностными</a:t>
            </a:r>
            <a:r>
              <a:rPr lang="ru-RU" sz="2600" dirty="0">
                <a:latin typeface="+mj-lt"/>
              </a:rPr>
              <a:t>. Если же проводники переплетены, тогда помехи и в одном, и во втором проводниках будут одинаковы. Когда приемник получит оба сигнала, один из них инвертируется (вместе с шумом), и результат сравнивается. Таким образом, получатель может отфильтровать помехи, поскольку они компенсируют друг друга.</a:t>
            </a:r>
          </a:p>
        </p:txBody>
      </p:sp>
    </p:spTree>
    <p:extLst>
      <p:ext uri="{BB962C8B-B14F-4D97-AF65-F5344CB8AC3E}">
        <p14:creationId xmlns:p14="http://schemas.microsoft.com/office/powerpoint/2010/main" val="110778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Другая 1">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1543</TotalTime>
  <Words>2519</Words>
  <Application>Microsoft Office PowerPoint</Application>
  <PresentationFormat>Широкоэкранный</PresentationFormat>
  <Paragraphs>181</Paragraphs>
  <Slides>34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34</vt:i4>
      </vt:variant>
    </vt:vector>
  </HeadingPairs>
  <TitlesOfParts>
    <vt:vector size="38" baseType="lpstr">
      <vt:lpstr>Arial</vt:lpstr>
      <vt:lpstr>Calibri</vt:lpstr>
      <vt:lpstr>Times New Roman</vt:lpstr>
      <vt:lpstr>Тема Office</vt:lpstr>
      <vt:lpstr>Лекция 3.  Определение и виды сред передач.</vt:lpstr>
      <vt:lpstr>Презентация PowerPoint</vt:lpstr>
      <vt:lpstr>Презентация PowerPoint</vt:lpstr>
      <vt:lpstr>Физическая среда передачи данных</vt:lpstr>
      <vt:lpstr>Спецификация проводов</vt:lpstr>
      <vt:lpstr>Коаксиальный провод</vt:lpstr>
      <vt:lpstr>Основные свойства</vt:lpstr>
      <vt:lpstr>Витая пара</vt:lpstr>
      <vt:lpstr>Витая пара</vt:lpstr>
      <vt:lpstr>Экранированная витая пара</vt:lpstr>
      <vt:lpstr>Неэкранированная витая пара</vt:lpstr>
      <vt:lpstr>Категория витой пары</vt:lpstr>
      <vt:lpstr>Категория витой пары</vt:lpstr>
      <vt:lpstr>Категория витой пары</vt:lpstr>
      <vt:lpstr>Схемы обжима «витой» пары</vt:lpstr>
      <vt:lpstr>Схемы обжима «витой» пары</vt:lpstr>
      <vt:lpstr>Сетевые интерфейсы</vt:lpstr>
      <vt:lpstr>Оптическая среда передачи данных</vt:lpstr>
      <vt:lpstr>Презентация PowerPoint</vt:lpstr>
      <vt:lpstr>Структура оптического провода</vt:lpstr>
      <vt:lpstr>Структура оптического провода</vt:lpstr>
      <vt:lpstr>Одномодовое и многомодовое оптоволокно</vt:lpstr>
      <vt:lpstr>Одномодовое и многомодовое оптоволокно</vt:lpstr>
      <vt:lpstr>Характеристики одномодового и многомодового оптических проводов</vt:lpstr>
      <vt:lpstr>Беспроводная среда передачи данных</vt:lpstr>
      <vt:lpstr>Беспроводная среда передачи данных</vt:lpstr>
      <vt:lpstr>Презентация PowerPoint</vt:lpstr>
      <vt:lpstr>Методы передачи данных в широкой полосе</vt:lpstr>
      <vt:lpstr>Радиосвязь</vt:lpstr>
      <vt:lpstr>Радиосвязь</vt:lpstr>
      <vt:lpstr>Wi-Fi</vt:lpstr>
      <vt:lpstr>Wi-Fi</vt:lpstr>
      <vt:lpstr>Wi-Fi</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Аппаратное и программное обеспечение сетей и защита информации</dc:title>
  <dc:creator>Соболь A. M.</dc:creator>
  <cp:lastModifiedBy>Sobol Aliaksandr M</cp:lastModifiedBy>
  <cp:revision>60</cp:revision>
  <dcterms:created xsi:type="dcterms:W3CDTF">2021-01-23T08:32:29Z</dcterms:created>
  <dcterms:modified xsi:type="dcterms:W3CDTF">2022-01-31T11:03:51Z</dcterms:modified>
</cp:coreProperties>
</file>