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30"/>
  </p:notesMasterIdLst>
  <p:sldIdLst>
    <p:sldId id="256" r:id="rId2"/>
    <p:sldId id="288" r:id="rId3"/>
    <p:sldId id="289" r:id="rId4"/>
    <p:sldId id="290" r:id="rId5"/>
    <p:sldId id="291" r:id="rId6"/>
    <p:sldId id="292" r:id="rId7"/>
    <p:sldId id="293" r:id="rId8"/>
    <p:sldId id="294" r:id="rId9"/>
    <p:sldId id="295" r:id="rId10"/>
    <p:sldId id="296" r:id="rId11"/>
    <p:sldId id="297" r:id="rId12"/>
    <p:sldId id="298" r:id="rId13"/>
    <p:sldId id="299" r:id="rId14"/>
    <p:sldId id="300" r:id="rId15"/>
    <p:sldId id="301" r:id="rId16"/>
    <p:sldId id="302" r:id="rId17"/>
    <p:sldId id="303" r:id="rId18"/>
    <p:sldId id="304" r:id="rId19"/>
    <p:sldId id="305" r:id="rId20"/>
    <p:sldId id="306" r:id="rId21"/>
    <p:sldId id="307" r:id="rId22"/>
    <p:sldId id="308" r:id="rId23"/>
    <p:sldId id="309" r:id="rId24"/>
    <p:sldId id="310" r:id="rId25"/>
    <p:sldId id="311" r:id="rId26"/>
    <p:sldId id="312" r:id="rId27"/>
    <p:sldId id="313" r:id="rId28"/>
    <p:sldId id="275" r:id="rId2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87399" autoAdjust="0"/>
  </p:normalViewPr>
  <p:slideViewPr>
    <p:cSldViewPr snapToGrid="0">
      <p:cViewPr varScale="1">
        <p:scale>
          <a:sx n="63" d="100"/>
          <a:sy n="63" d="100"/>
        </p:scale>
        <p:origin x="72"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1EDFA1-7591-4A56-BDC2-C7728857E2DA}" type="datetimeFigureOut">
              <a:rPr lang="ru-RU" smtClean="0"/>
              <a:t>06.02.2022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CA070D-6D65-4C07-A51A-F5E5C4B09FD4}" type="slidenum">
              <a:rPr lang="ru-RU" smtClean="0"/>
              <a:t>‹#›</a:t>
            </a:fld>
            <a:endParaRPr lang="ru-RU"/>
          </a:p>
        </p:txBody>
      </p:sp>
    </p:spTree>
    <p:extLst>
      <p:ext uri="{BB962C8B-B14F-4D97-AF65-F5344CB8AC3E}">
        <p14:creationId xmlns:p14="http://schemas.microsoft.com/office/powerpoint/2010/main" val="2461290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28F0DB-BAFC-48A3-94EA-D0BB297CE325}"/>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9556985E-686F-4801-82CE-E0A8BC7385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1D387E74-7505-4EAC-A74C-C154EA952730}"/>
              </a:ext>
            </a:extLst>
          </p:cNvPr>
          <p:cNvSpPr>
            <a:spLocks noGrp="1"/>
          </p:cNvSpPr>
          <p:nvPr>
            <p:ph type="dt" sz="half" idx="10"/>
          </p:nvPr>
        </p:nvSpPr>
        <p:spPr/>
        <p:txBody>
          <a:bodyPr/>
          <a:lstStyle/>
          <a:p>
            <a:fld id="{33069EE3-F2CA-4326-988D-132825F31538}" type="datetimeFigureOut">
              <a:rPr lang="ru-RU" smtClean="0"/>
              <a:t>06.02.2022</a:t>
            </a:fld>
            <a:endParaRPr lang="ru-RU"/>
          </a:p>
        </p:txBody>
      </p:sp>
      <p:sp>
        <p:nvSpPr>
          <p:cNvPr id="5" name="Нижний колонтитул 4">
            <a:extLst>
              <a:ext uri="{FF2B5EF4-FFF2-40B4-BE49-F238E27FC236}">
                <a16:creationId xmlns:a16="http://schemas.microsoft.com/office/drawing/2014/main" id="{A201A2BB-BD3C-4F22-8C39-27FBDAA5164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699A93F-996D-4AF0-AFD6-7A94527ED14E}"/>
              </a:ext>
            </a:extLst>
          </p:cNvPr>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502261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006B40-B407-494D-A5E9-F3269D78B9CF}"/>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AF0AE46F-FE28-4BB8-8A08-B4D504CDBB7C}"/>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FDF9213-EEAB-40D8-81C4-3DE9DF38D5C2}"/>
              </a:ext>
            </a:extLst>
          </p:cNvPr>
          <p:cNvSpPr>
            <a:spLocks noGrp="1"/>
          </p:cNvSpPr>
          <p:nvPr>
            <p:ph type="dt" sz="half" idx="10"/>
          </p:nvPr>
        </p:nvSpPr>
        <p:spPr/>
        <p:txBody>
          <a:bodyPr/>
          <a:lstStyle/>
          <a:p>
            <a:fld id="{33069EE3-F2CA-4326-988D-132825F31538}" type="datetimeFigureOut">
              <a:rPr lang="ru-RU" smtClean="0"/>
              <a:t>06.02.2022</a:t>
            </a:fld>
            <a:endParaRPr lang="ru-RU"/>
          </a:p>
        </p:txBody>
      </p:sp>
      <p:sp>
        <p:nvSpPr>
          <p:cNvPr id="5" name="Нижний колонтитул 4">
            <a:extLst>
              <a:ext uri="{FF2B5EF4-FFF2-40B4-BE49-F238E27FC236}">
                <a16:creationId xmlns:a16="http://schemas.microsoft.com/office/drawing/2014/main" id="{E397AA54-B7E6-4DF8-9788-814D457972B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74CDBE0-4956-4A21-BD0D-85F2630640D5}"/>
              </a:ext>
            </a:extLst>
          </p:cNvPr>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3269749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8CB4E130-35CA-42EB-863F-7F528EA08D92}"/>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1EC00B07-3C82-49B7-A7C4-6E40D66B9B23}"/>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9BC0A58-816D-42BC-BE76-A76FFC22D560}"/>
              </a:ext>
            </a:extLst>
          </p:cNvPr>
          <p:cNvSpPr>
            <a:spLocks noGrp="1"/>
          </p:cNvSpPr>
          <p:nvPr>
            <p:ph type="dt" sz="half" idx="10"/>
          </p:nvPr>
        </p:nvSpPr>
        <p:spPr/>
        <p:txBody>
          <a:bodyPr/>
          <a:lstStyle/>
          <a:p>
            <a:fld id="{33069EE3-F2CA-4326-988D-132825F31538}" type="datetimeFigureOut">
              <a:rPr lang="ru-RU" smtClean="0"/>
              <a:t>06.02.2022</a:t>
            </a:fld>
            <a:endParaRPr lang="ru-RU"/>
          </a:p>
        </p:txBody>
      </p:sp>
      <p:sp>
        <p:nvSpPr>
          <p:cNvPr id="5" name="Нижний колонтитул 4">
            <a:extLst>
              <a:ext uri="{FF2B5EF4-FFF2-40B4-BE49-F238E27FC236}">
                <a16:creationId xmlns:a16="http://schemas.microsoft.com/office/drawing/2014/main" id="{616EFE1B-9388-4733-9C50-A97EE000B18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943E67B-C614-420A-97EC-5AD1C647ADBF}"/>
              </a:ext>
            </a:extLst>
          </p:cNvPr>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2109894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38E9F0-8103-46A9-B1DE-D9D050E03135}"/>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F3404CC9-28EB-468C-AF2F-AC7ED7A351D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461AEE1-1982-4068-9C7C-0708199743DE}"/>
              </a:ext>
            </a:extLst>
          </p:cNvPr>
          <p:cNvSpPr>
            <a:spLocks noGrp="1"/>
          </p:cNvSpPr>
          <p:nvPr>
            <p:ph type="dt" sz="half" idx="10"/>
          </p:nvPr>
        </p:nvSpPr>
        <p:spPr/>
        <p:txBody>
          <a:bodyPr/>
          <a:lstStyle/>
          <a:p>
            <a:fld id="{33069EE3-F2CA-4326-988D-132825F31538}" type="datetimeFigureOut">
              <a:rPr lang="ru-RU" smtClean="0"/>
              <a:t>06.02.2022</a:t>
            </a:fld>
            <a:endParaRPr lang="ru-RU"/>
          </a:p>
        </p:txBody>
      </p:sp>
      <p:sp>
        <p:nvSpPr>
          <p:cNvPr id="5" name="Нижний колонтитул 4">
            <a:extLst>
              <a:ext uri="{FF2B5EF4-FFF2-40B4-BE49-F238E27FC236}">
                <a16:creationId xmlns:a16="http://schemas.microsoft.com/office/drawing/2014/main" id="{0CB4E9EC-D92E-4FBA-A151-9C6774B22E4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F444255-13E7-4685-B79F-E6915D8B77A4}"/>
              </a:ext>
            </a:extLst>
          </p:cNvPr>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1628956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C54D4D-237E-4BAD-80B0-98610E796EF2}"/>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97092040-F920-4DDB-9C2F-E0B1DA3EB4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5B81D72-EDEC-4EB3-9C4B-112619919725}"/>
              </a:ext>
            </a:extLst>
          </p:cNvPr>
          <p:cNvSpPr>
            <a:spLocks noGrp="1"/>
          </p:cNvSpPr>
          <p:nvPr>
            <p:ph type="dt" sz="half" idx="10"/>
          </p:nvPr>
        </p:nvSpPr>
        <p:spPr/>
        <p:txBody>
          <a:bodyPr/>
          <a:lstStyle/>
          <a:p>
            <a:fld id="{33069EE3-F2CA-4326-988D-132825F31538}" type="datetimeFigureOut">
              <a:rPr lang="ru-RU" smtClean="0"/>
              <a:t>06.02.2022</a:t>
            </a:fld>
            <a:endParaRPr lang="ru-RU"/>
          </a:p>
        </p:txBody>
      </p:sp>
      <p:sp>
        <p:nvSpPr>
          <p:cNvPr id="5" name="Нижний колонтитул 4">
            <a:extLst>
              <a:ext uri="{FF2B5EF4-FFF2-40B4-BE49-F238E27FC236}">
                <a16:creationId xmlns:a16="http://schemas.microsoft.com/office/drawing/2014/main" id="{8FD76EB6-92A9-41B0-8C4C-1CCBBE88611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B1B5A4E-377F-4973-9BCB-A0487C72E00F}"/>
              </a:ext>
            </a:extLst>
          </p:cNvPr>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1477730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CC2155-6C61-4C50-A3F7-FBC38A99B54C}"/>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90889148-CDED-4681-B1E3-BF3857397271}"/>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018ECA6E-3D1B-4DE6-BD14-76CB9AFD2BF4}"/>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0419BA80-5C6D-4B30-ABF8-FC24738833D5}"/>
              </a:ext>
            </a:extLst>
          </p:cNvPr>
          <p:cNvSpPr>
            <a:spLocks noGrp="1"/>
          </p:cNvSpPr>
          <p:nvPr>
            <p:ph type="dt" sz="half" idx="10"/>
          </p:nvPr>
        </p:nvSpPr>
        <p:spPr/>
        <p:txBody>
          <a:bodyPr/>
          <a:lstStyle/>
          <a:p>
            <a:fld id="{33069EE3-F2CA-4326-988D-132825F31538}" type="datetimeFigureOut">
              <a:rPr lang="ru-RU" smtClean="0"/>
              <a:t>06.02.2022</a:t>
            </a:fld>
            <a:endParaRPr lang="ru-RU"/>
          </a:p>
        </p:txBody>
      </p:sp>
      <p:sp>
        <p:nvSpPr>
          <p:cNvPr id="6" name="Нижний колонтитул 5">
            <a:extLst>
              <a:ext uri="{FF2B5EF4-FFF2-40B4-BE49-F238E27FC236}">
                <a16:creationId xmlns:a16="http://schemas.microsoft.com/office/drawing/2014/main" id="{4A8426D7-50F6-44AF-B53B-5B61E1A999A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F2EEFFF-6E74-4533-8D88-FBBBAE289E27}"/>
              </a:ext>
            </a:extLst>
          </p:cNvPr>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3169680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0EF3CF-6940-4ACB-8B93-CBBBE1C2C429}"/>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288F37C8-3426-48EB-B743-083E2F80AE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F7CF7480-A705-4CD5-A9B4-5CB979410E9E}"/>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E75F1F8A-6CD8-4706-BC4B-9B6F04EA00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3FBFDF9A-F31D-41EF-A7F3-0D96879BC6C3}"/>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41874F91-38C2-4C86-A80D-20CB1285B005}"/>
              </a:ext>
            </a:extLst>
          </p:cNvPr>
          <p:cNvSpPr>
            <a:spLocks noGrp="1"/>
          </p:cNvSpPr>
          <p:nvPr>
            <p:ph type="dt" sz="half" idx="10"/>
          </p:nvPr>
        </p:nvSpPr>
        <p:spPr/>
        <p:txBody>
          <a:bodyPr/>
          <a:lstStyle/>
          <a:p>
            <a:fld id="{33069EE3-F2CA-4326-988D-132825F31538}" type="datetimeFigureOut">
              <a:rPr lang="ru-RU" smtClean="0"/>
              <a:t>06.02.2022</a:t>
            </a:fld>
            <a:endParaRPr lang="ru-RU"/>
          </a:p>
        </p:txBody>
      </p:sp>
      <p:sp>
        <p:nvSpPr>
          <p:cNvPr id="8" name="Нижний колонтитул 7">
            <a:extLst>
              <a:ext uri="{FF2B5EF4-FFF2-40B4-BE49-F238E27FC236}">
                <a16:creationId xmlns:a16="http://schemas.microsoft.com/office/drawing/2014/main" id="{40432EA7-68F1-4058-B8D6-D51D8E36FF47}"/>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6F020490-B0A2-4A65-9579-06FD3309D295}"/>
              </a:ext>
            </a:extLst>
          </p:cNvPr>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2450428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2630DCF-4B37-4818-B077-D71E4A34657F}"/>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52161B0A-4949-4A72-978B-F58C1BBEA9DB}"/>
              </a:ext>
            </a:extLst>
          </p:cNvPr>
          <p:cNvSpPr>
            <a:spLocks noGrp="1"/>
          </p:cNvSpPr>
          <p:nvPr>
            <p:ph type="dt" sz="half" idx="10"/>
          </p:nvPr>
        </p:nvSpPr>
        <p:spPr/>
        <p:txBody>
          <a:bodyPr/>
          <a:lstStyle/>
          <a:p>
            <a:fld id="{33069EE3-F2CA-4326-988D-132825F31538}" type="datetimeFigureOut">
              <a:rPr lang="ru-RU" smtClean="0"/>
              <a:t>06.02.2022</a:t>
            </a:fld>
            <a:endParaRPr lang="ru-RU"/>
          </a:p>
        </p:txBody>
      </p:sp>
      <p:sp>
        <p:nvSpPr>
          <p:cNvPr id="4" name="Нижний колонтитул 3">
            <a:extLst>
              <a:ext uri="{FF2B5EF4-FFF2-40B4-BE49-F238E27FC236}">
                <a16:creationId xmlns:a16="http://schemas.microsoft.com/office/drawing/2014/main" id="{E7181422-7CE5-46B4-A812-2EE539597C0D}"/>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D3C6D3D5-7959-4545-937E-ADB353977CC1}"/>
              </a:ext>
            </a:extLst>
          </p:cNvPr>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851329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B772360F-7CD0-40FD-837C-9D15B08ADA3C}"/>
              </a:ext>
            </a:extLst>
          </p:cNvPr>
          <p:cNvSpPr>
            <a:spLocks noGrp="1"/>
          </p:cNvSpPr>
          <p:nvPr>
            <p:ph type="dt" sz="half" idx="10"/>
          </p:nvPr>
        </p:nvSpPr>
        <p:spPr/>
        <p:txBody>
          <a:bodyPr/>
          <a:lstStyle/>
          <a:p>
            <a:fld id="{33069EE3-F2CA-4326-988D-132825F31538}" type="datetimeFigureOut">
              <a:rPr lang="ru-RU" smtClean="0"/>
              <a:t>06.02.2022</a:t>
            </a:fld>
            <a:endParaRPr lang="ru-RU"/>
          </a:p>
        </p:txBody>
      </p:sp>
      <p:sp>
        <p:nvSpPr>
          <p:cNvPr id="3" name="Нижний колонтитул 2">
            <a:extLst>
              <a:ext uri="{FF2B5EF4-FFF2-40B4-BE49-F238E27FC236}">
                <a16:creationId xmlns:a16="http://schemas.microsoft.com/office/drawing/2014/main" id="{124CEAF6-C1A9-404A-B755-938EC0DD6D94}"/>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ED050B1C-C73F-4311-BDA8-02E887157F7F}"/>
              </a:ext>
            </a:extLst>
          </p:cNvPr>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2661989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B6CBE9E-BE96-4237-A167-54AD3A5E1854}"/>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147E7C59-ECAC-4E92-8FAE-4D644C75E2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69863666-1AA9-428C-9CFA-4978C1712B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3F1C97FB-9544-46DD-9F7F-6F3A3CA678EE}"/>
              </a:ext>
            </a:extLst>
          </p:cNvPr>
          <p:cNvSpPr>
            <a:spLocks noGrp="1"/>
          </p:cNvSpPr>
          <p:nvPr>
            <p:ph type="dt" sz="half" idx="10"/>
          </p:nvPr>
        </p:nvSpPr>
        <p:spPr/>
        <p:txBody>
          <a:bodyPr/>
          <a:lstStyle/>
          <a:p>
            <a:fld id="{33069EE3-F2CA-4326-988D-132825F31538}" type="datetimeFigureOut">
              <a:rPr lang="ru-RU" smtClean="0"/>
              <a:t>06.02.2022</a:t>
            </a:fld>
            <a:endParaRPr lang="ru-RU"/>
          </a:p>
        </p:txBody>
      </p:sp>
      <p:sp>
        <p:nvSpPr>
          <p:cNvPr id="6" name="Нижний колонтитул 5">
            <a:extLst>
              <a:ext uri="{FF2B5EF4-FFF2-40B4-BE49-F238E27FC236}">
                <a16:creationId xmlns:a16="http://schemas.microsoft.com/office/drawing/2014/main" id="{8D396985-6525-484C-A454-BF5DEA0A265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85196950-B4AA-4C54-9880-D26626813B22}"/>
              </a:ext>
            </a:extLst>
          </p:cNvPr>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3938650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2B5831-610E-403B-A7F9-7328C0A0A58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9A312A05-AFB8-4378-8995-D9EA76CB03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95286BBC-1B98-436B-874F-4B6E8EC5F2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B73B471D-E7B6-4D45-BF73-5C412F3661A7}"/>
              </a:ext>
            </a:extLst>
          </p:cNvPr>
          <p:cNvSpPr>
            <a:spLocks noGrp="1"/>
          </p:cNvSpPr>
          <p:nvPr>
            <p:ph type="dt" sz="half" idx="10"/>
          </p:nvPr>
        </p:nvSpPr>
        <p:spPr/>
        <p:txBody>
          <a:bodyPr/>
          <a:lstStyle/>
          <a:p>
            <a:fld id="{33069EE3-F2CA-4326-988D-132825F31538}" type="datetimeFigureOut">
              <a:rPr lang="ru-RU" smtClean="0"/>
              <a:t>06.02.2022</a:t>
            </a:fld>
            <a:endParaRPr lang="ru-RU"/>
          </a:p>
        </p:txBody>
      </p:sp>
      <p:sp>
        <p:nvSpPr>
          <p:cNvPr id="6" name="Нижний колонтитул 5">
            <a:extLst>
              <a:ext uri="{FF2B5EF4-FFF2-40B4-BE49-F238E27FC236}">
                <a16:creationId xmlns:a16="http://schemas.microsoft.com/office/drawing/2014/main" id="{D52A19B2-76FD-401B-9D34-6AA23FFEF37D}"/>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B6E13353-6D06-45D6-899E-993A900EEDBE}"/>
              </a:ext>
            </a:extLst>
          </p:cNvPr>
          <p:cNvSpPr>
            <a:spLocks noGrp="1"/>
          </p:cNvSpPr>
          <p:nvPr>
            <p:ph type="sldNum" sz="quarter" idx="12"/>
          </p:nvPr>
        </p:nvSpPr>
        <p:spPr/>
        <p:txBody>
          <a:bodyPr/>
          <a:lstStyle/>
          <a:p>
            <a:fld id="{055A4EBF-D7B4-4A48-ABFB-E3D9077D1157}" type="slidenum">
              <a:rPr lang="ru-RU" smtClean="0"/>
              <a:t>‹#›</a:t>
            </a:fld>
            <a:endParaRPr lang="ru-RU"/>
          </a:p>
        </p:txBody>
      </p:sp>
    </p:spTree>
    <p:extLst>
      <p:ext uri="{BB962C8B-B14F-4D97-AF65-F5344CB8AC3E}">
        <p14:creationId xmlns:p14="http://schemas.microsoft.com/office/powerpoint/2010/main" val="2211780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50324D-B0D7-42CD-8ADB-82F8824E99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B9986BCE-1717-4EC2-B79A-E9FE597A1F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BF12AE1-1A9D-4BC6-B09B-98F29492CA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069EE3-F2CA-4326-988D-132825F31538}" type="datetimeFigureOut">
              <a:rPr lang="ru-RU" smtClean="0"/>
              <a:t>06.02.2022</a:t>
            </a:fld>
            <a:endParaRPr lang="ru-RU"/>
          </a:p>
        </p:txBody>
      </p:sp>
      <p:sp>
        <p:nvSpPr>
          <p:cNvPr id="5" name="Нижний колонтитул 4">
            <a:extLst>
              <a:ext uri="{FF2B5EF4-FFF2-40B4-BE49-F238E27FC236}">
                <a16:creationId xmlns:a16="http://schemas.microsoft.com/office/drawing/2014/main" id="{21073707-0D2F-4F50-80BD-00400AFB09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10B8B62C-B793-40F0-8A83-8761B404BC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5A4EBF-D7B4-4A48-ABFB-E3D9077D1157}" type="slidenum">
              <a:rPr lang="ru-RU" smtClean="0"/>
              <a:t>‹#›</a:t>
            </a:fld>
            <a:endParaRPr lang="ru-RU"/>
          </a:p>
        </p:txBody>
      </p:sp>
    </p:spTree>
    <p:extLst>
      <p:ext uri="{BB962C8B-B14F-4D97-AF65-F5344CB8AC3E}">
        <p14:creationId xmlns:p14="http://schemas.microsoft.com/office/powerpoint/2010/main" val="352401541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9AD583-9452-4A9F-A572-66AF16854BD7}"/>
              </a:ext>
            </a:extLst>
          </p:cNvPr>
          <p:cNvSpPr>
            <a:spLocks noGrp="1"/>
          </p:cNvSpPr>
          <p:nvPr>
            <p:ph type="ctrTitle"/>
          </p:nvPr>
        </p:nvSpPr>
        <p:spPr>
          <a:xfrm>
            <a:off x="519403" y="1568745"/>
            <a:ext cx="11436622" cy="3720510"/>
          </a:xfrm>
        </p:spPr>
        <p:txBody>
          <a:bodyPr>
            <a:noAutofit/>
          </a:bodyPr>
          <a:lstStyle/>
          <a:p>
            <a:pPr algn="ctr">
              <a:lnSpc>
                <a:spcPct val="110000"/>
              </a:lnSpc>
            </a:pPr>
            <a:r>
              <a:rPr lang="ru-RU" sz="6000" dirty="0"/>
              <a:t>Лекция </a:t>
            </a:r>
            <a:r>
              <a:rPr lang="en-US" sz="6000" dirty="0"/>
              <a:t>4</a:t>
            </a:r>
            <a:r>
              <a:rPr lang="ru-RU" sz="6000" dirty="0"/>
              <a:t>.</a:t>
            </a:r>
            <a:br>
              <a:rPr lang="pl-PL" sz="6000" dirty="0"/>
            </a:br>
            <a:r>
              <a:rPr lang="ru-RU" sz="6000" dirty="0"/>
              <a:t>Характеристика линий связи.</a:t>
            </a:r>
            <a:br>
              <a:rPr lang="ru-RU" sz="6000" dirty="0"/>
            </a:br>
            <a:r>
              <a:rPr lang="ru-RU" sz="6000" dirty="0"/>
              <a:t>Методы обеспечения качества обслуживания</a:t>
            </a:r>
          </a:p>
        </p:txBody>
      </p:sp>
    </p:spTree>
    <p:extLst>
      <p:ext uri="{BB962C8B-B14F-4D97-AF65-F5344CB8AC3E}">
        <p14:creationId xmlns:p14="http://schemas.microsoft.com/office/powerpoint/2010/main" val="3850702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BE8277-22E0-464B-A9F2-0FAD65789C28}"/>
              </a:ext>
            </a:extLst>
          </p:cNvPr>
          <p:cNvSpPr>
            <a:spLocks noGrp="1"/>
          </p:cNvSpPr>
          <p:nvPr>
            <p:ph type="title"/>
          </p:nvPr>
        </p:nvSpPr>
        <p:spPr>
          <a:xfrm>
            <a:off x="274320" y="0"/>
            <a:ext cx="11917680" cy="701675"/>
          </a:xfrm>
        </p:spPr>
        <p:txBody>
          <a:bodyPr>
            <a:normAutofit/>
          </a:bodyPr>
          <a:lstStyle/>
          <a:p>
            <a:r>
              <a:rPr lang="ru-RU" sz="4000" dirty="0"/>
              <a:t>Затухание неэкранированного кабеля на витой паре</a:t>
            </a:r>
          </a:p>
        </p:txBody>
      </p:sp>
      <p:sp>
        <p:nvSpPr>
          <p:cNvPr id="3" name="Объект 2">
            <a:extLst>
              <a:ext uri="{FF2B5EF4-FFF2-40B4-BE49-F238E27FC236}">
                <a16:creationId xmlns:a16="http://schemas.microsoft.com/office/drawing/2014/main" id="{FF5F1F69-96FB-4E43-B96B-159E43569E92}"/>
              </a:ext>
            </a:extLst>
          </p:cNvPr>
          <p:cNvSpPr>
            <a:spLocks noGrp="1"/>
          </p:cNvSpPr>
          <p:nvPr>
            <p:ph idx="1"/>
          </p:nvPr>
        </p:nvSpPr>
        <p:spPr/>
        <p:txBody>
          <a:bodyPr/>
          <a:lstStyle/>
          <a:p>
            <a:endParaRPr lang="ru-RU"/>
          </a:p>
        </p:txBody>
      </p:sp>
      <p:pic>
        <p:nvPicPr>
          <p:cNvPr id="4" name="Рисунок 3">
            <a:extLst>
              <a:ext uri="{FF2B5EF4-FFF2-40B4-BE49-F238E27FC236}">
                <a16:creationId xmlns:a16="http://schemas.microsoft.com/office/drawing/2014/main" id="{BE4ADC6B-B9E6-4CCC-A30F-5D40F5418A24}"/>
              </a:ext>
            </a:extLst>
          </p:cNvPr>
          <p:cNvPicPr>
            <a:picLocks noChangeAspect="1"/>
          </p:cNvPicPr>
          <p:nvPr/>
        </p:nvPicPr>
        <p:blipFill>
          <a:blip r:embed="rId2"/>
          <a:stretch>
            <a:fillRect/>
          </a:stretch>
        </p:blipFill>
        <p:spPr>
          <a:xfrm>
            <a:off x="400673" y="823595"/>
            <a:ext cx="10586984" cy="5475288"/>
          </a:xfrm>
          <a:prstGeom prst="rect">
            <a:avLst/>
          </a:prstGeom>
        </p:spPr>
      </p:pic>
    </p:spTree>
    <p:extLst>
      <p:ext uri="{BB962C8B-B14F-4D97-AF65-F5344CB8AC3E}">
        <p14:creationId xmlns:p14="http://schemas.microsoft.com/office/powerpoint/2010/main" val="2966904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2FE7B0CA-2FE0-402C-B062-519803A5F19D}"/>
                  </a:ext>
                </a:extLst>
              </p:cNvPr>
              <p:cNvSpPr>
                <a:spLocks noGrp="1"/>
              </p:cNvSpPr>
              <p:nvPr>
                <p:ph idx="1"/>
              </p:nvPr>
            </p:nvSpPr>
            <p:spPr>
              <a:xfrm>
                <a:off x="0" y="0"/>
                <a:ext cx="12192000" cy="6858000"/>
              </a:xfrm>
            </p:spPr>
            <p:txBody>
              <a:bodyPr>
                <a:normAutofit/>
              </a:bodyPr>
              <a:lstStyle/>
              <a:p>
                <a:pPr marL="0" indent="0" algn="just">
                  <a:buNone/>
                </a:pPr>
                <a:r>
                  <a:rPr lang="ru-RU" dirty="0"/>
                  <a:t>В качестве характеристики мощности сигнала используются абсолютный и относительный</a:t>
                </a:r>
                <a:r>
                  <a:rPr lang="en-US" dirty="0"/>
                  <a:t> </a:t>
                </a:r>
                <a:r>
                  <a:rPr lang="ru-RU" dirty="0"/>
                  <a:t>уровни мощности. </a:t>
                </a:r>
                <a:r>
                  <a:rPr lang="ru-RU" b="1" dirty="0"/>
                  <a:t>Абсолютная мощность </a:t>
                </a:r>
                <a:r>
                  <a:rPr lang="ru-RU" dirty="0"/>
                  <a:t>измеряется в ваттах, </a:t>
                </a:r>
                <a:r>
                  <a:rPr lang="ru-RU" b="1" dirty="0"/>
                  <a:t>относительная мощность —</a:t>
                </a:r>
                <a:r>
                  <a:rPr lang="en-US" b="1" dirty="0"/>
                  <a:t> </a:t>
                </a:r>
                <a:r>
                  <a:rPr lang="ru-RU" dirty="0"/>
                  <a:t>в децибелах. Мощность сигнала рассчитывается по той же формуле, что и затухание. Такая</a:t>
                </a:r>
                <a:r>
                  <a:rPr lang="en-US" dirty="0"/>
                  <a:t> </a:t>
                </a:r>
                <a:r>
                  <a:rPr lang="ru-RU" dirty="0"/>
                  <a:t>величина, как относительная мощность, используется при сравнении двух сигналов, например,</a:t>
                </a:r>
                <a:r>
                  <a:rPr lang="en-US" dirty="0"/>
                  <a:t> </a:t>
                </a:r>
                <a:r>
                  <a:rPr lang="ru-RU" dirty="0"/>
                  <a:t>сигнала помехи и информационного сигнала. Затухание также является примером</a:t>
                </a:r>
                <a:r>
                  <a:rPr lang="en-US" dirty="0"/>
                  <a:t> </a:t>
                </a:r>
                <a:r>
                  <a:rPr lang="ru-RU" dirty="0"/>
                  <a:t>относительной мощности — в этом случае мы сравниваем мощность сигнала на выходе</a:t>
                </a:r>
                <a:r>
                  <a:rPr lang="en-US" dirty="0"/>
                  <a:t> </a:t>
                </a:r>
                <a:r>
                  <a:rPr lang="ru-RU" dirty="0"/>
                  <a:t>и входе линии связи.</a:t>
                </a:r>
                <a:endParaRPr lang="en-US" dirty="0"/>
              </a:p>
              <a:p>
                <a:pPr marL="0" indent="0" algn="just">
                  <a:buNone/>
                </a:pPr>
                <a:r>
                  <a:rPr lang="ru-RU" dirty="0"/>
                  <a:t>Частным случаем относительной мощности является </a:t>
                </a:r>
                <a:r>
                  <a:rPr lang="ru-RU" b="1" dirty="0"/>
                  <a:t>опорная мощность. </a:t>
                </a:r>
                <a:r>
                  <a:rPr lang="ru-RU" dirty="0"/>
                  <a:t>При расчете опорной</a:t>
                </a:r>
                <a:r>
                  <a:rPr lang="en-US" dirty="0"/>
                  <a:t> </a:t>
                </a:r>
                <a:r>
                  <a:rPr lang="ru-RU" dirty="0"/>
                  <a:t>мощности уровень, на который делится измеряемая мощность, принимается равным</a:t>
                </a:r>
                <a:r>
                  <a:rPr lang="en-US" dirty="0"/>
                  <a:t> </a:t>
                </a:r>
                <a:r>
                  <a:rPr lang="ru-RU" dirty="0"/>
                  <a:t>1 мВт, что и отражается в названии этой единицы мощности, </a:t>
                </a:r>
                <a:r>
                  <a:rPr lang="ru-RU" i="1" dirty="0"/>
                  <a:t>децибел-милливатт, </a:t>
                </a:r>
                <a:r>
                  <a:rPr lang="ru-RU" dirty="0" err="1"/>
                  <a:t>дБм</a:t>
                </a:r>
                <a:r>
                  <a:rPr lang="ru-RU" dirty="0"/>
                  <a:t>.</a:t>
                </a:r>
                <a:r>
                  <a:rPr lang="en-US" dirty="0"/>
                  <a:t> </a:t>
                </a:r>
                <a:r>
                  <a:rPr lang="ru-RU" dirty="0"/>
                  <a:t>Опорная мощность </a:t>
                </a:r>
                <a:r>
                  <a:rPr lang="ru-RU" i="1" dirty="0"/>
                  <a:t>р </a:t>
                </a:r>
                <a:r>
                  <a:rPr lang="ru-RU" dirty="0"/>
                  <a:t>вычисляется по формуле</a:t>
                </a:r>
              </a:p>
              <a:p>
                <a:pPr marL="0" indent="0">
                  <a:buNone/>
                </a:pPr>
                <a14:m>
                  <m:oMathPara xmlns:m="http://schemas.openxmlformats.org/officeDocument/2006/math">
                    <m:oMathParaPr>
                      <m:jc m:val="centerGroup"/>
                    </m:oMathParaPr>
                    <m:oMath xmlns:m="http://schemas.openxmlformats.org/officeDocument/2006/math">
                      <m:r>
                        <a:rPr lang="pl-PL" b="0" i="1" dirty="0" smtClean="0">
                          <a:latin typeface="Cambria Math" panose="02040503050406030204" pitchFamily="18" charset="0"/>
                        </a:rPr>
                        <m:t>𝑝</m:t>
                      </m:r>
                      <m:r>
                        <a:rPr lang="ru-RU" i="1" dirty="0" smtClean="0">
                          <a:latin typeface="Cambria Math" panose="02040503050406030204" pitchFamily="18" charset="0"/>
                        </a:rPr>
                        <m:t>=10</m:t>
                      </m:r>
                      <m:func>
                        <m:funcPr>
                          <m:ctrlPr>
                            <a:rPr lang="pl-PL" b="0" i="1" dirty="0" smtClean="0">
                              <a:latin typeface="Cambria Math" panose="02040503050406030204" pitchFamily="18" charset="0"/>
                            </a:rPr>
                          </m:ctrlPr>
                        </m:funcPr>
                        <m:fName>
                          <m:r>
                            <m:rPr>
                              <m:sty m:val="p"/>
                            </m:rPr>
                            <a:rPr lang="pl-PL" b="0" i="0" dirty="0" smtClean="0">
                              <a:latin typeface="Cambria Math" panose="02040503050406030204" pitchFamily="18" charset="0"/>
                            </a:rPr>
                            <m:t>lg</m:t>
                          </m:r>
                        </m:fName>
                        <m:e>
                          <m:r>
                            <a:rPr lang="pl-PL" b="0" i="1" dirty="0" smtClean="0">
                              <a:latin typeface="Cambria Math" panose="02040503050406030204" pitchFamily="18" charset="0"/>
                            </a:rPr>
                            <m:t>𝑃</m:t>
                          </m:r>
                          <m:r>
                            <a:rPr lang="pl-PL" b="0" i="1" dirty="0" smtClean="0">
                              <a:latin typeface="Cambria Math" panose="02040503050406030204" pitchFamily="18" charset="0"/>
                            </a:rPr>
                            <m:t>/(1 мВт)</m:t>
                          </m:r>
                        </m:e>
                      </m:func>
                      <m:r>
                        <a:rPr lang="ru-RU" i="1" dirty="0" smtClean="0">
                          <a:latin typeface="Cambria Math" panose="02040503050406030204" pitchFamily="18" charset="0"/>
                        </a:rPr>
                        <m:t> [</m:t>
                      </m:r>
                      <m:r>
                        <a:rPr lang="ru-RU" i="1" dirty="0" err="1">
                          <a:latin typeface="Cambria Math" panose="02040503050406030204" pitchFamily="18" charset="0"/>
                        </a:rPr>
                        <m:t>дБм</m:t>
                      </m:r>
                      <m:r>
                        <a:rPr lang="ru-RU" i="1" dirty="0">
                          <a:latin typeface="Cambria Math" panose="02040503050406030204" pitchFamily="18" charset="0"/>
                        </a:rPr>
                        <m:t>]</m:t>
                      </m:r>
                    </m:oMath>
                  </m:oMathPara>
                </a14:m>
                <a:endParaRPr lang="ru-RU" dirty="0"/>
              </a:p>
              <a:p>
                <a:pPr marL="0" indent="0">
                  <a:buNone/>
                </a:pPr>
                <a:r>
                  <a:rPr lang="be-BY" dirty="0"/>
                  <a:t>з</a:t>
                </a:r>
                <a:r>
                  <a:rPr lang="ru-RU" dirty="0" err="1"/>
                  <a:t>десь</a:t>
                </a:r>
                <a:r>
                  <a:rPr lang="ru-RU" dirty="0"/>
                  <a:t> </a:t>
                </a:r>
                <a:r>
                  <a:rPr lang="ru-RU" i="1" dirty="0"/>
                  <a:t>Р — </a:t>
                </a:r>
                <a:r>
                  <a:rPr lang="ru-RU" dirty="0"/>
                  <a:t>абсолютная мощность сигнала в милливаттах.</a:t>
                </a:r>
              </a:p>
            </p:txBody>
          </p:sp>
        </mc:Choice>
        <mc:Fallback>
          <p:sp>
            <p:nvSpPr>
              <p:cNvPr id="3" name="Объект 2">
                <a:extLst>
                  <a:ext uri="{FF2B5EF4-FFF2-40B4-BE49-F238E27FC236}">
                    <a16:creationId xmlns:a16="http://schemas.microsoft.com/office/drawing/2014/main" id="{2FE7B0CA-2FE0-402C-B062-519803A5F19D}"/>
                  </a:ext>
                </a:extLst>
              </p:cNvPr>
              <p:cNvSpPr>
                <a:spLocks noGrp="1" noRot="1" noChangeAspect="1" noMove="1" noResize="1" noEditPoints="1" noAdjustHandles="1" noChangeArrowheads="1" noChangeShapeType="1" noTextEdit="1"/>
              </p:cNvSpPr>
              <p:nvPr>
                <p:ph idx="1"/>
              </p:nvPr>
            </p:nvSpPr>
            <p:spPr>
              <a:xfrm>
                <a:off x="0" y="0"/>
                <a:ext cx="12192000" cy="6858000"/>
              </a:xfrm>
              <a:blipFill>
                <a:blip r:embed="rId2"/>
                <a:stretch>
                  <a:fillRect l="-1000" t="-1511" r="-1000"/>
                </a:stretch>
              </a:blipFill>
            </p:spPr>
            <p:txBody>
              <a:bodyPr/>
              <a:lstStyle/>
              <a:p>
                <a:r>
                  <a:rPr lang="ru-RU">
                    <a:noFill/>
                  </a:rPr>
                  <a:t> </a:t>
                </a:r>
              </a:p>
            </p:txBody>
          </p:sp>
        </mc:Fallback>
      </mc:AlternateContent>
    </p:spTree>
    <p:extLst>
      <p:ext uri="{BB962C8B-B14F-4D97-AF65-F5344CB8AC3E}">
        <p14:creationId xmlns:p14="http://schemas.microsoft.com/office/powerpoint/2010/main" val="2010370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B656E4C-6C4E-4890-A218-8B51DACA21CB}"/>
              </a:ext>
            </a:extLst>
          </p:cNvPr>
          <p:cNvSpPr>
            <a:spLocks noGrp="1"/>
          </p:cNvSpPr>
          <p:nvPr>
            <p:ph idx="1"/>
          </p:nvPr>
        </p:nvSpPr>
        <p:spPr>
          <a:xfrm>
            <a:off x="0" y="0"/>
            <a:ext cx="12192000" cy="6858000"/>
          </a:xfrm>
        </p:spPr>
        <p:txBody>
          <a:bodyPr/>
          <a:lstStyle/>
          <a:p>
            <a:pPr marL="0" indent="0" algn="just">
              <a:buNone/>
            </a:pPr>
            <a:r>
              <a:rPr lang="ru-RU" b="1" dirty="0"/>
              <a:t>Полоса пропускания </a:t>
            </a:r>
            <a:r>
              <a:rPr lang="ru-RU" dirty="0"/>
              <a:t>(</a:t>
            </a:r>
            <a:r>
              <a:rPr lang="ru-RU" dirty="0" err="1"/>
              <a:t>bandwidth</a:t>
            </a:r>
            <a:r>
              <a:rPr lang="ru-RU" dirty="0"/>
              <a:t>) — это непрерывный диапазон частот, для которого затухание не превышает некоторый заранее заданный предел. То есть полоса пропускания определяет диапазон частот синусоидального сигнала, при которых этот сигнал передается по линии связи без значительных искажений. Полоса пропускания измеряется в герцах (Гц).</a:t>
            </a:r>
          </a:p>
        </p:txBody>
      </p:sp>
      <p:pic>
        <p:nvPicPr>
          <p:cNvPr id="4" name="Рисунок 3">
            <a:extLst>
              <a:ext uri="{FF2B5EF4-FFF2-40B4-BE49-F238E27FC236}">
                <a16:creationId xmlns:a16="http://schemas.microsoft.com/office/drawing/2014/main" id="{61FE4EE6-2E2F-4293-B6F1-543CCBB6BBDE}"/>
              </a:ext>
            </a:extLst>
          </p:cNvPr>
          <p:cNvPicPr>
            <a:picLocks noChangeAspect="1"/>
          </p:cNvPicPr>
          <p:nvPr/>
        </p:nvPicPr>
        <p:blipFill>
          <a:blip r:embed="rId2"/>
          <a:stretch>
            <a:fillRect/>
          </a:stretch>
        </p:blipFill>
        <p:spPr>
          <a:xfrm>
            <a:off x="2413474" y="2018977"/>
            <a:ext cx="7365052" cy="4839023"/>
          </a:xfrm>
          <a:prstGeom prst="rect">
            <a:avLst/>
          </a:prstGeom>
        </p:spPr>
      </p:pic>
    </p:spTree>
    <p:extLst>
      <p:ext uri="{BB962C8B-B14F-4D97-AF65-F5344CB8AC3E}">
        <p14:creationId xmlns:p14="http://schemas.microsoft.com/office/powerpoint/2010/main" val="325764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D6B96AB-EBBA-40CB-B8CD-8DF49FBA3D1A}"/>
              </a:ext>
            </a:extLst>
          </p:cNvPr>
          <p:cNvSpPr>
            <a:spLocks noGrp="1"/>
          </p:cNvSpPr>
          <p:nvPr>
            <p:ph idx="1"/>
          </p:nvPr>
        </p:nvSpPr>
        <p:spPr>
          <a:xfrm>
            <a:off x="0" y="0"/>
            <a:ext cx="6446520" cy="6858000"/>
          </a:xfrm>
        </p:spPr>
        <p:txBody>
          <a:bodyPr>
            <a:normAutofit/>
          </a:bodyPr>
          <a:lstStyle/>
          <a:p>
            <a:pPr marL="0" indent="0" algn="just">
              <a:buNone/>
            </a:pPr>
            <a:r>
              <a:rPr lang="ru-RU" dirty="0"/>
              <a:t>Искажение передающей линией связи синусоиды какой-либо частоты приводит к искажению амплитуды и формы передаваемого сигнала, так как гармоник и различных частот искажаются </a:t>
            </a:r>
            <a:r>
              <a:rPr lang="ru-RU" i="1" dirty="0"/>
              <a:t>не одинаково. </a:t>
            </a:r>
            <a:r>
              <a:rPr lang="ru-RU" dirty="0"/>
              <a:t>Если это аналоговый сигнал, передающий речь, то изменяется тембр голоса за счет искажения обертонов — боковых частот.</a:t>
            </a:r>
          </a:p>
          <a:p>
            <a:pPr marL="0" indent="0" algn="just">
              <a:buNone/>
            </a:pPr>
            <a:r>
              <a:rPr lang="ru-RU" dirty="0"/>
              <a:t>При передаче импульсных сигналов, характерных для компьютерных сетей, искажаются низкочастотные и высокочастотные гармоники — в результате фронты импульсов теряют свою прямоугольную форму, и сигналы могут плохо распознаваться на приемном конце линии.</a:t>
            </a:r>
          </a:p>
        </p:txBody>
      </p:sp>
      <p:pic>
        <p:nvPicPr>
          <p:cNvPr id="4" name="Рисунок 3">
            <a:extLst>
              <a:ext uri="{FF2B5EF4-FFF2-40B4-BE49-F238E27FC236}">
                <a16:creationId xmlns:a16="http://schemas.microsoft.com/office/drawing/2014/main" id="{A1FF66B3-DE27-4478-85DB-C53B13816855}"/>
              </a:ext>
            </a:extLst>
          </p:cNvPr>
          <p:cNvPicPr>
            <a:picLocks noChangeAspect="1"/>
          </p:cNvPicPr>
          <p:nvPr/>
        </p:nvPicPr>
        <p:blipFill>
          <a:blip r:embed="rId2"/>
          <a:stretch>
            <a:fillRect/>
          </a:stretch>
        </p:blipFill>
        <p:spPr>
          <a:xfrm>
            <a:off x="6446520" y="925598"/>
            <a:ext cx="5577840" cy="4989945"/>
          </a:xfrm>
          <a:prstGeom prst="rect">
            <a:avLst/>
          </a:prstGeom>
        </p:spPr>
      </p:pic>
    </p:spTree>
    <p:extLst>
      <p:ext uri="{BB962C8B-B14F-4D97-AF65-F5344CB8AC3E}">
        <p14:creationId xmlns:p14="http://schemas.microsoft.com/office/powerpoint/2010/main" val="1271962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FF18370-5F89-45BF-9772-6E96427CC64B}"/>
              </a:ext>
            </a:extLst>
          </p:cNvPr>
          <p:cNvSpPr>
            <a:spLocks noGrp="1"/>
          </p:cNvSpPr>
          <p:nvPr>
            <p:ph idx="1"/>
          </p:nvPr>
        </p:nvSpPr>
        <p:spPr>
          <a:xfrm>
            <a:off x="167640" y="301624"/>
            <a:ext cx="11811000" cy="6266815"/>
          </a:xfrm>
        </p:spPr>
        <p:txBody>
          <a:bodyPr>
            <a:normAutofit lnSpcReduction="10000"/>
          </a:bodyPr>
          <a:lstStyle/>
          <a:p>
            <a:pPr marL="0" indent="0" algn="just">
              <a:buNone/>
            </a:pPr>
            <a:r>
              <a:rPr lang="ru-RU" dirty="0"/>
              <a:t>Передаваемые сигналы искажаются из-за несовершенства линий связи, а также из-за внешних и внутренних помех. Для электрических сигналов </a:t>
            </a:r>
            <a:r>
              <a:rPr lang="ru-RU" i="1" dirty="0"/>
              <a:t>идеальная передающая среда, </a:t>
            </a:r>
            <a:r>
              <a:rPr lang="ru-RU" dirty="0"/>
              <a:t>не вносящая никаких помех в передаваемый сигнал, должна, иметь нулевые значения сопротивления, емкости и индуктивности. Однако на практике медные провода всегда представляют собой некоторую распределенную по длине комбинацию активного сопротивления, емкостной и индуктивной нагрузок.</a:t>
            </a:r>
          </a:p>
          <a:p>
            <a:pPr marL="0" indent="0" algn="just">
              <a:buNone/>
            </a:pPr>
            <a:r>
              <a:rPr lang="ru-RU" dirty="0"/>
              <a:t>Важным параметром медной линии связи является ее </a:t>
            </a:r>
            <a:r>
              <a:rPr lang="ru-RU" b="1" dirty="0"/>
              <a:t>волновое сопротивление, </a:t>
            </a:r>
            <a:r>
              <a:rPr lang="ru-RU" dirty="0"/>
              <a:t>представляющее собой полное сопротивление, которое встречает электромагнитная волна определенной частоты при распространении вдоль однородной цепи. Волновое сопротивление измеряется в омах и зависит от таких параметров линии связи, как активное сопротивление, погонная индуктивность и погонная емкость, а также от частоты самого сигнала. Выходное сопротивление передатчика должно быть согласовано с волновым сопротивлением линии, иначе затухание сигнала будет неприемлемым.</a:t>
            </a:r>
          </a:p>
        </p:txBody>
      </p:sp>
    </p:spTree>
    <p:extLst>
      <p:ext uri="{BB962C8B-B14F-4D97-AF65-F5344CB8AC3E}">
        <p14:creationId xmlns:p14="http://schemas.microsoft.com/office/powerpoint/2010/main" val="295169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B0B6AB3-74BD-4D29-97C8-06B21431C6A3}"/>
              </a:ext>
            </a:extLst>
          </p:cNvPr>
          <p:cNvSpPr>
            <a:spLocks noGrp="1"/>
          </p:cNvSpPr>
          <p:nvPr>
            <p:ph idx="1"/>
          </p:nvPr>
        </p:nvSpPr>
        <p:spPr>
          <a:xfrm>
            <a:off x="198120" y="194944"/>
            <a:ext cx="11780520" cy="6495415"/>
          </a:xfrm>
        </p:spPr>
        <p:txBody>
          <a:bodyPr>
            <a:normAutofit/>
          </a:bodyPr>
          <a:lstStyle/>
          <a:p>
            <a:pPr marL="0" indent="0" algn="just">
              <a:buNone/>
            </a:pPr>
            <a:r>
              <a:rPr lang="ru-RU" dirty="0"/>
              <a:t>Помимо искажений сигналов, возникающих из-за неидеальных физических параметров линии связи, свой вклад в искажение формы сигналов на выходе линии вносят помехи.</a:t>
            </a:r>
          </a:p>
          <a:p>
            <a:pPr marL="0" indent="0" algn="just">
              <a:buNone/>
            </a:pPr>
            <a:r>
              <a:rPr lang="ru-RU" b="1" dirty="0"/>
              <a:t>Электромагнитная помеха — </a:t>
            </a:r>
            <a:r>
              <a:rPr lang="ru-RU" dirty="0"/>
              <a:t>это нежелательное воздействие на передаваемый сигнал, ухудшающее возможность его распознавания при приеме.</a:t>
            </a:r>
          </a:p>
          <a:p>
            <a:pPr marL="0" indent="0" algn="just">
              <a:buNone/>
            </a:pPr>
            <a:r>
              <a:rPr lang="ru-RU" dirty="0"/>
              <a:t>В результате помех сигналы на выходе линии связи могут иметь искаженную форму. Источник помех может находиться вне или внутри линии связи.</a:t>
            </a:r>
          </a:p>
          <a:p>
            <a:pPr marL="0" indent="0" algn="just">
              <a:buNone/>
            </a:pPr>
            <a:r>
              <a:rPr lang="ru-RU" b="1" dirty="0"/>
              <a:t>Внешние помехи </a:t>
            </a:r>
            <a:r>
              <a:rPr lang="ru-RU" dirty="0"/>
              <a:t>создаются различными электрическими двигателями, электронными устройствами, атмосферными явлениями и т. д. </a:t>
            </a:r>
            <a:r>
              <a:rPr lang="ru-RU" b="1" dirty="0"/>
              <a:t>Внутренние помехи — </a:t>
            </a:r>
            <a:r>
              <a:rPr lang="ru-RU" dirty="0"/>
              <a:t>это результат взаимного влияния электрических процессов в проводниках линии связи, так называемые перекрестные </a:t>
            </a:r>
            <a:r>
              <a:rPr lang="ru-RU" b="1" dirty="0"/>
              <a:t>наводки </a:t>
            </a:r>
            <a:r>
              <a:rPr lang="ru-RU" dirty="0"/>
              <a:t>одной пары проводников на другую.</a:t>
            </a:r>
          </a:p>
        </p:txBody>
      </p:sp>
    </p:spTree>
    <p:extLst>
      <p:ext uri="{BB962C8B-B14F-4D97-AF65-F5344CB8AC3E}">
        <p14:creationId xmlns:p14="http://schemas.microsoft.com/office/powerpoint/2010/main" val="3175546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BED8C5-9723-4748-8BBC-5D9251ACC4B8}"/>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89F5AF20-9ED7-4251-B8FB-319E39A97E67}"/>
              </a:ext>
            </a:extLst>
          </p:cNvPr>
          <p:cNvSpPr>
            <a:spLocks noGrp="1"/>
          </p:cNvSpPr>
          <p:nvPr>
            <p:ph idx="1"/>
          </p:nvPr>
        </p:nvSpPr>
        <p:spPr/>
        <p:txBody>
          <a:bodyPr/>
          <a:lstStyle/>
          <a:p>
            <a:endParaRPr lang="ru-RU"/>
          </a:p>
        </p:txBody>
      </p:sp>
      <p:pic>
        <p:nvPicPr>
          <p:cNvPr id="4" name="Рисунок 3">
            <a:extLst>
              <a:ext uri="{FF2B5EF4-FFF2-40B4-BE49-F238E27FC236}">
                <a16:creationId xmlns:a16="http://schemas.microsoft.com/office/drawing/2014/main" id="{8A6FFA38-CC46-4271-A984-24F6B2B1C9D7}"/>
              </a:ext>
            </a:extLst>
          </p:cNvPr>
          <p:cNvPicPr>
            <a:picLocks noChangeAspect="1"/>
          </p:cNvPicPr>
          <p:nvPr/>
        </p:nvPicPr>
        <p:blipFill>
          <a:blip r:embed="rId2"/>
          <a:stretch>
            <a:fillRect/>
          </a:stretch>
        </p:blipFill>
        <p:spPr>
          <a:xfrm>
            <a:off x="1043626" y="543893"/>
            <a:ext cx="10515600" cy="5770213"/>
          </a:xfrm>
          <a:prstGeom prst="rect">
            <a:avLst/>
          </a:prstGeom>
        </p:spPr>
      </p:pic>
    </p:spTree>
    <p:extLst>
      <p:ext uri="{BB962C8B-B14F-4D97-AF65-F5344CB8AC3E}">
        <p14:creationId xmlns:p14="http://schemas.microsoft.com/office/powerpoint/2010/main" val="1428528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DF54EE0-0EBF-4358-BFB5-C2DE3C896E3F}"/>
              </a:ext>
            </a:extLst>
          </p:cNvPr>
          <p:cNvSpPr>
            <a:spLocks noGrp="1"/>
          </p:cNvSpPr>
          <p:nvPr>
            <p:ph idx="1"/>
          </p:nvPr>
        </p:nvSpPr>
        <p:spPr>
          <a:xfrm>
            <a:off x="289560" y="301624"/>
            <a:ext cx="11628120" cy="6266815"/>
          </a:xfrm>
        </p:spPr>
        <p:txBody>
          <a:bodyPr>
            <a:normAutofit/>
          </a:bodyPr>
          <a:lstStyle/>
          <a:p>
            <a:pPr marL="0" indent="0" algn="just">
              <a:buNone/>
            </a:pPr>
            <a:r>
              <a:rPr lang="ru-RU" dirty="0"/>
              <a:t>Помеха может быть </a:t>
            </a:r>
            <a:r>
              <a:rPr lang="ru-RU" i="1" dirty="0"/>
              <a:t>как регулярной, </a:t>
            </a:r>
            <a:r>
              <a:rPr lang="ru-RU" dirty="0"/>
              <a:t>так и </a:t>
            </a:r>
            <a:r>
              <a:rPr lang="ru-RU" i="1" dirty="0"/>
              <a:t>случайной </a:t>
            </a:r>
            <a:r>
              <a:rPr lang="ru-RU" dirty="0"/>
              <a:t>величиной. В первом случае она может</a:t>
            </a:r>
            <a:r>
              <a:rPr lang="pl-PL" dirty="0"/>
              <a:t> </a:t>
            </a:r>
            <a:r>
              <a:rPr lang="ru-RU" dirty="0"/>
              <a:t>быть достаточно легко устранена. Например, наводка от силовой линии переменного тока</a:t>
            </a:r>
            <a:r>
              <a:rPr lang="pl-PL" dirty="0"/>
              <a:t> </a:t>
            </a:r>
            <a:r>
              <a:rPr lang="ru-RU" dirty="0"/>
              <a:t>может быть компенсирована соответствующим противофазным сигналом, а помеха от</a:t>
            </a:r>
            <a:r>
              <a:rPr lang="pl-PL" dirty="0"/>
              <a:t> </a:t>
            </a:r>
            <a:r>
              <a:rPr lang="ru-RU" dirty="0"/>
              <a:t>определенной радиостанции известной частоты может быть заблокирована фильтром, не</a:t>
            </a:r>
            <a:r>
              <a:rPr lang="pl-PL" dirty="0"/>
              <a:t> </a:t>
            </a:r>
            <a:r>
              <a:rPr lang="ru-RU" dirty="0"/>
              <a:t>пропускающим эту частоту. Сложнее обстоит дело со случайной помехой, которую нельзя</a:t>
            </a:r>
            <a:r>
              <a:rPr lang="pl-PL" dirty="0"/>
              <a:t> </a:t>
            </a:r>
            <a:r>
              <a:rPr lang="ru-RU" dirty="0"/>
              <a:t>заранее предсказать и скорректировать. Несмотря на защитные меры, предпринимаемые</a:t>
            </a:r>
            <a:r>
              <a:rPr lang="pl-PL" dirty="0"/>
              <a:t> </a:t>
            </a:r>
            <a:r>
              <a:rPr lang="ru-RU" dirty="0"/>
              <a:t>разработчиками кабелей, наличие усилительной и коммутирующей аппаратуры, полностью</a:t>
            </a:r>
            <a:r>
              <a:rPr lang="pl-PL" dirty="0"/>
              <a:t> </a:t>
            </a:r>
            <a:r>
              <a:rPr lang="ru-RU" dirty="0"/>
              <a:t>компенсировать влияние случайных внешних помех не удается.</a:t>
            </a:r>
          </a:p>
          <a:p>
            <a:pPr marL="0" indent="0" algn="just">
              <a:buNone/>
            </a:pPr>
            <a:r>
              <a:rPr lang="ru-RU" dirty="0"/>
              <a:t>Разные виды помех могут по-разному воздействовать на исходный сигнал. Когда результирующий сигнал может быть представлен в виде суммы исходного сигнала</a:t>
            </a:r>
            <a:r>
              <a:rPr lang="pl-PL" dirty="0"/>
              <a:t> </a:t>
            </a:r>
            <a:r>
              <a:rPr lang="ru-RU" dirty="0"/>
              <a:t>и помехи, помеху называют </a:t>
            </a:r>
            <a:r>
              <a:rPr lang="ru-RU" b="1" dirty="0"/>
              <a:t>аддитивной помехой </a:t>
            </a:r>
            <a:r>
              <a:rPr lang="ru-RU" dirty="0"/>
              <a:t>или </a:t>
            </a:r>
            <a:r>
              <a:rPr lang="ru-RU" b="1" dirty="0"/>
              <a:t>шумом</a:t>
            </a:r>
            <a:r>
              <a:rPr lang="pl-PL" b="1" dirty="0"/>
              <a:t>.</a:t>
            </a:r>
            <a:endParaRPr lang="ru-RU" dirty="0"/>
          </a:p>
        </p:txBody>
      </p:sp>
    </p:spTree>
    <p:extLst>
      <p:ext uri="{BB962C8B-B14F-4D97-AF65-F5344CB8AC3E}">
        <p14:creationId xmlns:p14="http://schemas.microsoft.com/office/powerpoint/2010/main" val="883326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EBEAC14-630E-4A61-B3E0-719DD3E6B23E}"/>
              </a:ext>
            </a:extLst>
          </p:cNvPr>
          <p:cNvSpPr>
            <a:spLocks noGrp="1"/>
          </p:cNvSpPr>
          <p:nvPr>
            <p:ph idx="1"/>
          </p:nvPr>
        </p:nvSpPr>
        <p:spPr>
          <a:xfrm>
            <a:off x="213360" y="240664"/>
            <a:ext cx="11689080" cy="6419215"/>
          </a:xfrm>
        </p:spPr>
        <p:txBody>
          <a:bodyPr>
            <a:normAutofit/>
          </a:bodyPr>
          <a:lstStyle/>
          <a:p>
            <a:pPr marL="0" indent="0" algn="just">
              <a:buNone/>
            </a:pPr>
            <a:r>
              <a:rPr lang="ru-RU" dirty="0"/>
              <a:t>Важнейшим параметром, характеризующим работу линии связи в условиях аддитивных помех, является отношение </a:t>
            </a:r>
            <a:r>
              <a:rPr lang="ru-RU" b="1" dirty="0"/>
              <a:t>«сигнал/шум» </a:t>
            </a:r>
            <a:r>
              <a:rPr lang="ru-RU" dirty="0"/>
              <a:t>(</a:t>
            </a:r>
            <a:r>
              <a:rPr lang="ru-RU" dirty="0" err="1"/>
              <a:t>signal-to-noise</a:t>
            </a:r>
            <a:r>
              <a:rPr lang="ru-RU" dirty="0"/>
              <a:t> </a:t>
            </a:r>
            <a:r>
              <a:rPr lang="ru-RU" dirty="0" err="1"/>
              <a:t>ratio</a:t>
            </a:r>
            <a:r>
              <a:rPr lang="ru-RU" dirty="0"/>
              <a:t> — </a:t>
            </a:r>
            <a:r>
              <a:rPr lang="ru-RU" b="1" dirty="0"/>
              <a:t>SNR), </a:t>
            </a:r>
            <a:r>
              <a:rPr lang="ru-RU" dirty="0"/>
              <a:t>равное отношению средней мощности исходного сигнала к средней мощности шума </a:t>
            </a:r>
            <a:r>
              <a:rPr lang="ru-RU" i="1" dirty="0" err="1"/>
              <a:t>Рс</a:t>
            </a:r>
            <a:r>
              <a:rPr lang="ru-RU" i="1" dirty="0"/>
              <a:t>/</a:t>
            </a:r>
            <a:r>
              <a:rPr lang="ru-RU" i="1" dirty="0" err="1"/>
              <a:t>Рш</a:t>
            </a:r>
            <a:r>
              <a:rPr lang="ru-RU" i="1" dirty="0"/>
              <a:t>. </a:t>
            </a:r>
            <a:r>
              <a:rPr lang="ru-RU" dirty="0"/>
              <a:t>Чем меньше это значение, тем более сложным должно быть устройство приемника, чтобы он мог компенсировать помехи. </a:t>
            </a:r>
          </a:p>
          <a:p>
            <a:pPr marL="0" indent="0" algn="just">
              <a:buNone/>
            </a:pPr>
            <a:r>
              <a:rPr lang="ru-RU" b="1" dirty="0"/>
              <a:t>Помехоустойчивость линии </a:t>
            </a:r>
            <a:r>
              <a:rPr lang="ru-RU" dirty="0"/>
              <a:t>определяет способность линии противостоять влиянию помех, создаваемых во внешней среде или на внутренних проводниках самого кабеля. Помехоустойчивость линии зависит от типа используемой физической среды, а также от средств экранирования и подавления помех самой линии. </a:t>
            </a:r>
          </a:p>
        </p:txBody>
      </p:sp>
    </p:spTree>
    <p:extLst>
      <p:ext uri="{BB962C8B-B14F-4D97-AF65-F5344CB8AC3E}">
        <p14:creationId xmlns:p14="http://schemas.microsoft.com/office/powerpoint/2010/main" val="2443102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22E7FF6-652C-4E07-99E8-0BB3CC3E1A9B}"/>
              </a:ext>
            </a:extLst>
          </p:cNvPr>
          <p:cNvSpPr>
            <a:spLocks noGrp="1"/>
          </p:cNvSpPr>
          <p:nvPr>
            <p:ph idx="1"/>
          </p:nvPr>
        </p:nvSpPr>
        <p:spPr>
          <a:xfrm>
            <a:off x="259080" y="316864"/>
            <a:ext cx="11689080" cy="6160135"/>
          </a:xfrm>
        </p:spPr>
        <p:txBody>
          <a:bodyPr>
            <a:normAutofit/>
          </a:bodyPr>
          <a:lstStyle/>
          <a:p>
            <a:pPr marL="0" indent="0" algn="just">
              <a:buNone/>
            </a:pPr>
            <a:r>
              <a:rPr lang="ru-RU" b="1" dirty="0"/>
              <a:t>Пропускная способность, </a:t>
            </a:r>
            <a:r>
              <a:rPr lang="ru-RU" dirty="0"/>
              <a:t>называемая также </a:t>
            </a:r>
            <a:r>
              <a:rPr lang="ru-RU" b="1" dirty="0"/>
              <a:t>емкостью </a:t>
            </a:r>
            <a:r>
              <a:rPr lang="ru-RU" dirty="0"/>
              <a:t>линии связи, характеризует максимальную скорость передачи данных, которая может быть достигнута на этой линии.</a:t>
            </a:r>
          </a:p>
          <a:p>
            <a:pPr marL="0" indent="0" algn="just">
              <a:buNone/>
            </a:pPr>
            <a:r>
              <a:rPr lang="ru-RU" dirty="0"/>
              <a:t>Особенностью пропускной способности является то, что, с одной стороны, она зависит от</a:t>
            </a:r>
            <a:r>
              <a:rPr lang="en-US" dirty="0"/>
              <a:t> </a:t>
            </a:r>
            <a:r>
              <a:rPr lang="ru-RU" dirty="0"/>
              <a:t>характеристик </a:t>
            </a:r>
            <a:r>
              <a:rPr lang="ru-RU" i="1" dirty="0"/>
              <a:t>физической среды </a:t>
            </a:r>
            <a:r>
              <a:rPr lang="ru-RU" dirty="0"/>
              <a:t>(затухания и полосы пропускания), а с другой — </a:t>
            </a:r>
            <a:r>
              <a:rPr lang="ru-RU" i="1" dirty="0"/>
              <a:t>способа</a:t>
            </a:r>
            <a:r>
              <a:rPr lang="en-US" i="1" dirty="0"/>
              <a:t> </a:t>
            </a:r>
            <a:r>
              <a:rPr lang="ru-RU" i="1" dirty="0"/>
              <a:t>передачи данных </a:t>
            </a:r>
            <a:r>
              <a:rPr lang="ru-RU" dirty="0"/>
              <a:t>(кодирования). Следовательно, нельзя говорить о пропускной способности</a:t>
            </a:r>
            <a:r>
              <a:rPr lang="en-US" dirty="0"/>
              <a:t> </a:t>
            </a:r>
            <a:r>
              <a:rPr lang="ru-RU" dirty="0"/>
              <a:t>линии связи до того, как для нее определен протокол физического уровня.</a:t>
            </a:r>
            <a:endParaRPr lang="en-US" dirty="0"/>
          </a:p>
          <a:p>
            <a:pPr marL="0" indent="0" algn="just">
              <a:buNone/>
            </a:pPr>
            <a:r>
              <a:rPr lang="ru-RU" dirty="0"/>
              <a:t>Пропускная способность линии связи зависит не только от ее характеристик, таких как</a:t>
            </a:r>
            <a:r>
              <a:rPr lang="en-US" dirty="0"/>
              <a:t> </a:t>
            </a:r>
            <a:r>
              <a:rPr lang="ru-RU" dirty="0"/>
              <a:t>затухание и полоса пропускания, но и от спектра передаваемых сигналов.</a:t>
            </a:r>
            <a:endParaRPr lang="en-US" dirty="0"/>
          </a:p>
          <a:p>
            <a:pPr marL="0" indent="0" algn="just">
              <a:buNone/>
            </a:pPr>
            <a:endParaRPr lang="ru-RU" dirty="0"/>
          </a:p>
        </p:txBody>
      </p:sp>
    </p:spTree>
    <p:extLst>
      <p:ext uri="{BB962C8B-B14F-4D97-AF65-F5344CB8AC3E}">
        <p14:creationId xmlns:p14="http://schemas.microsoft.com/office/powerpoint/2010/main" val="2235904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B15D48-FC20-4F62-90D9-502F27A9FAAC}"/>
              </a:ext>
            </a:extLst>
          </p:cNvPr>
          <p:cNvSpPr>
            <a:spLocks noGrp="1"/>
          </p:cNvSpPr>
          <p:nvPr>
            <p:ph type="title"/>
          </p:nvPr>
        </p:nvSpPr>
        <p:spPr>
          <a:xfrm>
            <a:off x="838200" y="0"/>
            <a:ext cx="10515600" cy="915035"/>
          </a:xfrm>
        </p:spPr>
        <p:txBody>
          <a:bodyPr/>
          <a:lstStyle/>
          <a:p>
            <a:pPr algn="ctr"/>
            <a:r>
              <a:rPr lang="ru-RU" dirty="0"/>
              <a:t>Спектральное представление сигнала</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B5514C2A-4CEC-47E7-8776-03F0D4D84D54}"/>
                  </a:ext>
                </a:extLst>
              </p:cNvPr>
              <p:cNvSpPr>
                <a:spLocks noGrp="1"/>
              </p:cNvSpPr>
              <p:nvPr>
                <p:ph idx="1"/>
              </p:nvPr>
            </p:nvSpPr>
            <p:spPr>
              <a:xfrm>
                <a:off x="0" y="935335"/>
                <a:ext cx="12192000" cy="5751236"/>
              </a:xfrm>
            </p:spPr>
            <p:txBody>
              <a:bodyPr>
                <a:normAutofit fontScale="92500"/>
              </a:bodyPr>
              <a:lstStyle/>
              <a:p>
                <a:pPr marL="0" indent="0" algn="just">
                  <a:buNone/>
                </a:pPr>
                <a:r>
                  <a:rPr lang="ru-RU" dirty="0"/>
                  <a:t>Процессы могут описываться аналоговыми и дискретными, периодическими и непериодическими функциями. Частным, но фундаментальным случаем аналоговой периодической функции является синусоида</a:t>
                </a:r>
                <a:r>
                  <a:rPr lang="en-US" dirty="0"/>
                  <a:t> </a:t>
                </a:r>
                <a14:m>
                  <m:oMath xmlns:m="http://schemas.openxmlformats.org/officeDocument/2006/math">
                    <m:r>
                      <a:rPr lang="en-US" b="0" i="1" smtClean="0">
                        <a:latin typeface="Cambria Math" panose="02040503050406030204" pitchFamily="18" charset="0"/>
                      </a:rPr>
                      <m:t>𝑦</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𝐴𝑆𝑖𝑛</m:t>
                    </m:r>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𝑓𝑡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oMath>
                </a14:m>
                <a:r>
                  <a:rPr lang="ru-RU" dirty="0"/>
                  <a:t>.</a:t>
                </a:r>
                <a:endParaRPr lang="en-US" dirty="0"/>
              </a:p>
              <a:p>
                <a:pPr marL="0" indent="0" algn="just">
                  <a:buNone/>
                </a:pPr>
                <a:r>
                  <a:rPr lang="ru-RU" b="1" dirty="0"/>
                  <a:t>Амплитуд</a:t>
                </a:r>
                <a:r>
                  <a:rPr lang="en-US" b="1" dirty="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oMath>
                </a14:m>
                <a:r>
                  <a:rPr lang="en-US" dirty="0"/>
                  <a:t>–</a:t>
                </a:r>
                <a:r>
                  <a:rPr lang="ru-RU" dirty="0"/>
                  <a:t> максимальное значение функции; например, для модулированного сигнала,</a:t>
                </a:r>
                <a:r>
                  <a:rPr lang="en-US" dirty="0"/>
                  <a:t> </a:t>
                </a:r>
                <a:r>
                  <a:rPr lang="ru-RU" dirty="0"/>
                  <a:t>передаваемого по линии связи, амплитуда равна максимальному уровню напряжения</a:t>
                </a:r>
                <a:r>
                  <a:rPr lang="en-US" dirty="0"/>
                  <a:t> </a:t>
                </a:r>
                <a:r>
                  <a:rPr lang="ru-RU" dirty="0"/>
                  <a:t>этого сигнала.</a:t>
                </a:r>
              </a:p>
              <a:p>
                <a:pPr marL="0" indent="0" algn="just">
                  <a:buNone/>
                </a:pPr>
                <a:r>
                  <a:rPr lang="ru-RU" b="1" dirty="0"/>
                  <a:t>Период </a:t>
                </a:r>
                <a:r>
                  <a:rPr lang="ru-RU" i="1" dirty="0"/>
                  <a:t>(Т) </a:t>
                </a:r>
                <a:r>
                  <a:rPr lang="en-US" dirty="0"/>
                  <a:t>–</a:t>
                </a:r>
                <a:r>
                  <a:rPr lang="ru-RU" i="1" dirty="0"/>
                  <a:t> </a:t>
                </a:r>
                <a:r>
                  <a:rPr lang="ru-RU" dirty="0"/>
                  <a:t>время, в течение которого функция выполняет один цикл</a:t>
                </a:r>
                <a:r>
                  <a:rPr lang="ru-RU" i="1" dirty="0"/>
                  <a:t>.</a:t>
                </a:r>
              </a:p>
              <a:p>
                <a:pPr marL="0" indent="0" algn="just">
                  <a:buNone/>
                </a:pPr>
                <a:r>
                  <a:rPr lang="ru-RU" b="1" dirty="0"/>
                  <a:t>Частота </a:t>
                </a:r>
                <a:r>
                  <a:rPr lang="ru-RU" i="1" dirty="0"/>
                  <a:t>(</a:t>
                </a:r>
                <a14:m>
                  <m:oMath xmlns:m="http://schemas.openxmlformats.org/officeDocument/2006/math">
                    <m:r>
                      <a:rPr lang="en-US" b="0" i="1" smtClean="0">
                        <a:latin typeface="Cambria Math" panose="02040503050406030204" pitchFamily="18" charset="0"/>
                        <a:ea typeface="Cambria Math" panose="02040503050406030204" pitchFamily="18" charset="0"/>
                      </a:rPr>
                      <m:t>𝑓</m:t>
                    </m:r>
                  </m:oMath>
                </a14:m>
                <a:r>
                  <a:rPr lang="ru-RU" i="1" dirty="0"/>
                  <a:t>) </a:t>
                </a:r>
                <a:r>
                  <a:rPr lang="en-US" dirty="0"/>
                  <a:t>–</a:t>
                </a:r>
                <a:r>
                  <a:rPr lang="ru-RU" i="1" dirty="0"/>
                  <a:t> </a:t>
                </a:r>
                <a:r>
                  <a:rPr lang="ru-RU" dirty="0"/>
                  <a:t>величина, обратная периоду </a:t>
                </a:r>
                <a:r>
                  <a:rPr lang="ru-RU" i="1" dirty="0"/>
                  <a:t>f </a:t>
                </a:r>
                <a:r>
                  <a:rPr lang="ru-RU" dirty="0"/>
                  <a:t>= 1/Т. Она также называется </a:t>
                </a:r>
                <a:r>
                  <a:rPr lang="ru-RU" i="1" dirty="0"/>
                  <a:t>циклической</a:t>
                </a:r>
                <a:r>
                  <a:rPr lang="en-US" i="1" dirty="0"/>
                  <a:t> </a:t>
                </a:r>
                <a:r>
                  <a:rPr lang="ru-RU" dirty="0"/>
                  <a:t>частотой. Частота определяет, сколько полных колебаний синусоиды происходит за единицу</a:t>
                </a:r>
                <a:r>
                  <a:rPr lang="en-US" dirty="0"/>
                  <a:t> </a:t>
                </a:r>
                <a:r>
                  <a:rPr lang="ru-RU" dirty="0"/>
                  <a:t>времени, измеряется в 1/с или в герцах. </a:t>
                </a:r>
                <a:endParaRPr lang="en-US" dirty="0"/>
              </a:p>
              <a:p>
                <a:pPr marL="0" indent="0" algn="just">
                  <a:buNone/>
                </a:pPr>
                <a:r>
                  <a:rPr lang="ru-RU" b="1" dirty="0"/>
                  <a:t>Фаза</a:t>
                </a:r>
                <a:r>
                  <a:rPr lang="en-US" b="1" dirty="0"/>
                  <a:t> </a:t>
                </a:r>
                <a:r>
                  <a:rPr lang="en-US" dirty="0"/>
                  <a:t>(</a:t>
                </a:r>
                <a14:m>
                  <m:oMath xmlns:m="http://schemas.openxmlformats.org/officeDocument/2006/math">
                    <m:r>
                      <a:rPr lang="en-US" b="0" i="1" smtClean="0">
                        <a:latin typeface="Cambria Math" panose="02040503050406030204" pitchFamily="18" charset="0"/>
                        <a:ea typeface="Cambria Math" panose="02040503050406030204" pitchFamily="18" charset="0"/>
                      </a:rPr>
                      <m:t>𝜑</m:t>
                    </m:r>
                  </m:oMath>
                </a14:m>
                <a:r>
                  <a:rPr lang="en-US" dirty="0"/>
                  <a:t>)</a:t>
                </a:r>
                <a:r>
                  <a:rPr lang="ru-RU" b="1" dirty="0"/>
                  <a:t> </a:t>
                </a:r>
                <a:r>
                  <a:rPr lang="en-US" dirty="0"/>
                  <a:t>–</a:t>
                </a:r>
                <a:r>
                  <a:rPr lang="ru-RU" b="1" dirty="0"/>
                  <a:t> </a:t>
                </a:r>
                <a:r>
                  <a:rPr lang="ru-RU" dirty="0"/>
                  <a:t>относительное значение аргумента </a:t>
                </a:r>
                <a:r>
                  <a:rPr lang="ru-RU" i="1" dirty="0"/>
                  <a:t>t </a:t>
                </a:r>
                <a:r>
                  <a:rPr lang="ru-RU" dirty="0"/>
                  <a:t>в пределах одного периода. </a:t>
                </a:r>
                <a:endParaRPr lang="en-US" dirty="0"/>
              </a:p>
              <a:p>
                <a:pPr marL="0" indent="0" algn="just">
                  <a:buNone/>
                </a:pPr>
                <a:r>
                  <a:rPr lang="ru-RU" b="1" dirty="0"/>
                  <a:t>Начальное значение фазы </a:t>
                </a:r>
                <a14:m>
                  <m:oMath xmlns:m="http://schemas.openxmlformats.org/officeDocument/2006/math">
                    <m:r>
                      <a:rPr lang="en-US" b="0" i="1" smtClean="0">
                        <a:latin typeface="Cambria Math" panose="02040503050406030204" pitchFamily="18" charset="0"/>
                        <a:ea typeface="Cambria Math" panose="02040503050406030204" pitchFamily="18" charset="0"/>
                      </a:rPr>
                      <m:t>𝜑</m:t>
                    </m:r>
                  </m:oMath>
                </a14:m>
                <a:r>
                  <a:rPr lang="ru-RU" dirty="0"/>
                  <a:t> показывает сдвиг синусоиды относительно</a:t>
                </a:r>
                <a:r>
                  <a:rPr lang="en-US" dirty="0"/>
                  <a:t> </a:t>
                </a:r>
                <a:r>
                  <a:rPr lang="ru-RU" dirty="0"/>
                  <a:t>начала точки отсчета времени, влево </a:t>
                </a:r>
                <a:r>
                  <a:rPr lang="ru-RU" b="1" dirty="0"/>
                  <a:t> </a:t>
                </a:r>
                <a:r>
                  <a:rPr lang="en-US" dirty="0"/>
                  <a:t>–</a:t>
                </a:r>
                <a:r>
                  <a:rPr lang="ru-RU" b="1" dirty="0"/>
                  <a:t> </a:t>
                </a:r>
                <a:r>
                  <a:rPr lang="ru-RU" dirty="0"/>
                  <a:t> при положительном значении фазы</a:t>
                </a:r>
                <a:r>
                  <a:rPr lang="en-US" dirty="0"/>
                  <a:t> </a:t>
                </a:r>
                <a:r>
                  <a:rPr lang="ru-RU" dirty="0"/>
                  <a:t>и вправо </a:t>
                </a:r>
                <a:r>
                  <a:rPr lang="ru-RU" b="1" dirty="0"/>
                  <a:t> </a:t>
                </a:r>
                <a:r>
                  <a:rPr lang="en-US" dirty="0"/>
                  <a:t>–</a:t>
                </a:r>
                <a:r>
                  <a:rPr lang="ru-RU" b="1" dirty="0"/>
                  <a:t> </a:t>
                </a:r>
                <a:r>
                  <a:rPr lang="ru-RU" dirty="0"/>
                  <a:t> при отрицательном.</a:t>
                </a:r>
              </a:p>
            </p:txBody>
          </p:sp>
        </mc:Choice>
        <mc:Fallback xmlns="">
          <p:sp>
            <p:nvSpPr>
              <p:cNvPr id="3" name="Объект 2">
                <a:extLst>
                  <a:ext uri="{FF2B5EF4-FFF2-40B4-BE49-F238E27FC236}">
                    <a16:creationId xmlns:a16="http://schemas.microsoft.com/office/drawing/2014/main" id="{B5514C2A-4CEC-47E7-8776-03F0D4D84D54}"/>
                  </a:ext>
                </a:extLst>
              </p:cNvPr>
              <p:cNvSpPr>
                <a:spLocks noGrp="1" noRot="1" noChangeAspect="1" noMove="1" noResize="1" noEditPoints="1" noAdjustHandles="1" noChangeArrowheads="1" noChangeShapeType="1" noTextEdit="1"/>
              </p:cNvSpPr>
              <p:nvPr>
                <p:ph idx="1"/>
              </p:nvPr>
            </p:nvSpPr>
            <p:spPr>
              <a:xfrm>
                <a:off x="0" y="935335"/>
                <a:ext cx="12192000" cy="5751236"/>
              </a:xfrm>
              <a:blipFill>
                <a:blip r:embed="rId2"/>
                <a:stretch>
                  <a:fillRect l="-900" t="-1589" r="-900" b="-2119"/>
                </a:stretch>
              </a:blipFill>
            </p:spPr>
            <p:txBody>
              <a:bodyPr/>
              <a:lstStyle/>
              <a:p>
                <a:r>
                  <a:rPr lang="ru-RU">
                    <a:noFill/>
                  </a:rPr>
                  <a:t> </a:t>
                </a:r>
              </a:p>
            </p:txBody>
          </p:sp>
        </mc:Fallback>
      </mc:AlternateContent>
    </p:spTree>
    <p:extLst>
      <p:ext uri="{BB962C8B-B14F-4D97-AF65-F5344CB8AC3E}">
        <p14:creationId xmlns:p14="http://schemas.microsoft.com/office/powerpoint/2010/main" val="1180582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94429C0-BA0A-4DA5-9A82-C2C3CD1C788D}"/>
              </a:ext>
            </a:extLst>
          </p:cNvPr>
          <p:cNvSpPr>
            <a:spLocks noGrp="1"/>
          </p:cNvSpPr>
          <p:nvPr>
            <p:ph idx="1"/>
          </p:nvPr>
        </p:nvSpPr>
        <p:spPr>
          <a:xfrm>
            <a:off x="60960" y="73203"/>
            <a:ext cx="12070080" cy="3706495"/>
          </a:xfrm>
        </p:spPr>
        <p:txBody>
          <a:bodyPr>
            <a:normAutofit/>
          </a:bodyPr>
          <a:lstStyle/>
          <a:p>
            <a:pPr marL="0" indent="0" algn="just">
              <a:buNone/>
            </a:pPr>
            <a:r>
              <a:rPr lang="ru-RU" sz="2400" dirty="0"/>
              <a:t>Если значимые</a:t>
            </a:r>
            <a:r>
              <a:rPr lang="en-US" sz="2400" dirty="0"/>
              <a:t> </a:t>
            </a:r>
            <a:r>
              <a:rPr lang="ru-RU" sz="2400" dirty="0"/>
              <a:t>гармоники сигнала попадают в полосу пропускания линии, то такой сигнал будет</a:t>
            </a:r>
            <a:r>
              <a:rPr lang="en-US" sz="2400" dirty="0"/>
              <a:t> </a:t>
            </a:r>
            <a:r>
              <a:rPr lang="ru-RU" sz="2400" dirty="0"/>
              <a:t>хорошо передаваться данной линией связи, и приемник сможет правильно распознать</a:t>
            </a:r>
            <a:r>
              <a:rPr lang="en-US" sz="2400" dirty="0"/>
              <a:t> </a:t>
            </a:r>
            <a:r>
              <a:rPr lang="ru-RU" sz="2400" dirty="0"/>
              <a:t>информацию, отправленную по линии передатчиком (рис. </a:t>
            </a:r>
            <a:r>
              <a:rPr lang="ru-RU" sz="2400" i="1" dirty="0"/>
              <a:t>а). </a:t>
            </a:r>
            <a:r>
              <a:rPr lang="ru-RU" sz="2400" dirty="0"/>
              <a:t>Если же значимые</a:t>
            </a:r>
            <a:r>
              <a:rPr lang="en-US" sz="2400" dirty="0"/>
              <a:t> </a:t>
            </a:r>
            <a:r>
              <a:rPr lang="ru-RU" sz="2400" dirty="0"/>
              <a:t>гармоники выходят за границы полосы пропускания линии связи, то сигнал будет значительно</a:t>
            </a:r>
            <a:r>
              <a:rPr lang="en-US" sz="2400" dirty="0"/>
              <a:t> </a:t>
            </a:r>
            <a:r>
              <a:rPr lang="ru-RU" sz="2400" dirty="0"/>
              <a:t>искажаться, что усложнит приемнику распознавание информации (рис. </a:t>
            </a:r>
            <a:r>
              <a:rPr lang="ru-RU" sz="2400" i="1" dirty="0"/>
              <a:t>б).</a:t>
            </a:r>
            <a:endParaRPr lang="ru-RU" sz="2400" dirty="0"/>
          </a:p>
        </p:txBody>
      </p:sp>
      <p:pic>
        <p:nvPicPr>
          <p:cNvPr id="4" name="Рисунок 3">
            <a:extLst>
              <a:ext uri="{FF2B5EF4-FFF2-40B4-BE49-F238E27FC236}">
                <a16:creationId xmlns:a16="http://schemas.microsoft.com/office/drawing/2014/main" id="{1625DF8B-C6B1-410F-995A-4BDF6D264DA5}"/>
              </a:ext>
            </a:extLst>
          </p:cNvPr>
          <p:cNvPicPr>
            <a:picLocks noChangeAspect="1"/>
          </p:cNvPicPr>
          <p:nvPr/>
        </p:nvPicPr>
        <p:blipFill>
          <a:blip r:embed="rId2"/>
          <a:stretch>
            <a:fillRect/>
          </a:stretch>
        </p:blipFill>
        <p:spPr>
          <a:xfrm>
            <a:off x="2170381" y="1784746"/>
            <a:ext cx="7667677" cy="5000051"/>
          </a:xfrm>
          <a:prstGeom prst="rect">
            <a:avLst/>
          </a:prstGeom>
        </p:spPr>
      </p:pic>
    </p:spTree>
    <p:extLst>
      <p:ext uri="{BB962C8B-B14F-4D97-AF65-F5344CB8AC3E}">
        <p14:creationId xmlns:p14="http://schemas.microsoft.com/office/powerpoint/2010/main" val="293042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A124621-F973-490E-83EF-0D69C9E023F0}"/>
              </a:ext>
            </a:extLst>
          </p:cNvPr>
          <p:cNvSpPr>
            <a:spLocks noGrp="1"/>
          </p:cNvSpPr>
          <p:nvPr>
            <p:ph idx="1"/>
          </p:nvPr>
        </p:nvSpPr>
        <p:spPr>
          <a:xfrm>
            <a:off x="121920" y="149224"/>
            <a:ext cx="11948160" cy="6373495"/>
          </a:xfrm>
        </p:spPr>
        <p:txBody>
          <a:bodyPr>
            <a:normAutofit/>
          </a:bodyPr>
          <a:lstStyle/>
          <a:p>
            <a:pPr marL="0" indent="0" algn="just">
              <a:buNone/>
            </a:pPr>
            <a:r>
              <a:rPr lang="ru-RU" b="1" dirty="0"/>
              <a:t>Скорость изменения информационного сигнала </a:t>
            </a:r>
            <a:r>
              <a:rPr lang="ru-RU" dirty="0"/>
              <a:t>равна количеству тактов изменения информационного</a:t>
            </a:r>
            <a:r>
              <a:rPr lang="en-US" dirty="0"/>
              <a:t> </a:t>
            </a:r>
            <a:r>
              <a:rPr lang="ru-RU" dirty="0"/>
              <a:t>параметра несущего периодического сигнала в секунду. Она измеряется в </a:t>
            </a:r>
            <a:r>
              <a:rPr lang="ru-RU" b="1" dirty="0"/>
              <a:t>бодах.</a:t>
            </a:r>
          </a:p>
          <a:p>
            <a:pPr marL="0" indent="0" algn="just">
              <a:buNone/>
            </a:pPr>
            <a:r>
              <a:rPr lang="ru-RU" dirty="0"/>
              <a:t>Например, если такт передачи информации равен 0,1 секунды, то сигнал изменяется со</a:t>
            </a:r>
            <a:r>
              <a:rPr lang="en-US" dirty="0"/>
              <a:t> </a:t>
            </a:r>
            <a:r>
              <a:rPr lang="ru-RU" dirty="0"/>
              <a:t>скоростью 10 бод.</a:t>
            </a:r>
          </a:p>
          <a:p>
            <a:pPr marL="0" indent="0" algn="just">
              <a:buNone/>
            </a:pPr>
            <a:r>
              <a:rPr lang="ru-RU" b="1" dirty="0"/>
              <a:t>Скорость передачи информации, </a:t>
            </a:r>
            <a:r>
              <a:rPr lang="ru-RU" dirty="0"/>
              <a:t>которая в данном случае является </a:t>
            </a:r>
            <a:r>
              <a:rPr lang="ru-RU" i="1" dirty="0"/>
              <a:t>пропускной способностью,</a:t>
            </a:r>
            <a:r>
              <a:rPr lang="en-US" i="1" dirty="0"/>
              <a:t> </a:t>
            </a:r>
            <a:r>
              <a:rPr lang="ru-RU" dirty="0"/>
              <a:t>измеряемая в </a:t>
            </a:r>
            <a:r>
              <a:rPr lang="ru-RU" i="1" dirty="0"/>
              <a:t>битах в секунду, </a:t>
            </a:r>
            <a:r>
              <a:rPr lang="ru-RU" dirty="0"/>
              <a:t>может быть как выше, так и ниже скорости изменения</a:t>
            </a:r>
            <a:r>
              <a:rPr lang="en-US" dirty="0"/>
              <a:t> </a:t>
            </a:r>
            <a:r>
              <a:rPr lang="ru-RU" dirty="0"/>
              <a:t>информационного сигнала, измеряемой в </a:t>
            </a:r>
            <a:r>
              <a:rPr lang="ru-RU" i="1" dirty="0"/>
              <a:t>бодах. </a:t>
            </a:r>
            <a:r>
              <a:rPr lang="ru-RU" dirty="0"/>
              <a:t>Это соотношение зависит от числа состояний</a:t>
            </a:r>
            <a:r>
              <a:rPr lang="en-US" dirty="0"/>
              <a:t> </a:t>
            </a:r>
            <a:r>
              <a:rPr lang="ru-RU" dirty="0"/>
              <a:t>информационного параметра. Например, если он имеет более двух различимых</a:t>
            </a:r>
            <a:r>
              <a:rPr lang="en-US" dirty="0"/>
              <a:t> </a:t>
            </a:r>
            <a:r>
              <a:rPr lang="ru-RU" dirty="0"/>
              <a:t>состояний, то при равных тактах и соответствующем методе кодирования информационная</a:t>
            </a:r>
            <a:r>
              <a:rPr lang="en-US" dirty="0"/>
              <a:t> </a:t>
            </a:r>
            <a:r>
              <a:rPr lang="ru-RU" dirty="0"/>
              <a:t>скорость в битах в секунду может быть </a:t>
            </a:r>
            <a:r>
              <a:rPr lang="ru-RU" i="1" dirty="0"/>
              <a:t>выше, </a:t>
            </a:r>
            <a:r>
              <a:rPr lang="ru-RU" dirty="0"/>
              <a:t>чем скорость изменения информационного</a:t>
            </a:r>
            <a:r>
              <a:rPr lang="en-US" dirty="0"/>
              <a:t> </a:t>
            </a:r>
            <a:r>
              <a:rPr lang="ru-RU" dirty="0"/>
              <a:t>сигнала в бодах.</a:t>
            </a:r>
          </a:p>
        </p:txBody>
      </p:sp>
    </p:spTree>
    <p:extLst>
      <p:ext uri="{BB962C8B-B14F-4D97-AF65-F5344CB8AC3E}">
        <p14:creationId xmlns:p14="http://schemas.microsoft.com/office/powerpoint/2010/main" val="2561566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524532C-7157-4380-A8D5-ECC3AFF665CF}"/>
              </a:ext>
            </a:extLst>
          </p:cNvPr>
          <p:cNvSpPr>
            <a:spLocks noGrp="1"/>
          </p:cNvSpPr>
          <p:nvPr>
            <p:ph type="title"/>
          </p:nvPr>
        </p:nvSpPr>
        <p:spPr>
          <a:xfrm>
            <a:off x="0" y="0"/>
            <a:ext cx="12192000" cy="747395"/>
          </a:xfrm>
        </p:spPr>
        <p:txBody>
          <a:bodyPr>
            <a:normAutofit/>
          </a:bodyPr>
          <a:lstStyle/>
          <a:p>
            <a:pPr algn="ctr"/>
            <a:r>
              <a:rPr lang="ru-RU" dirty="0"/>
              <a:t>Методы обеспечения качества обслуживания</a:t>
            </a:r>
          </a:p>
        </p:txBody>
      </p:sp>
      <p:sp>
        <p:nvSpPr>
          <p:cNvPr id="3" name="Объект 2">
            <a:extLst>
              <a:ext uri="{FF2B5EF4-FFF2-40B4-BE49-F238E27FC236}">
                <a16:creationId xmlns:a16="http://schemas.microsoft.com/office/drawing/2014/main" id="{5193234E-3D02-43AB-9B12-EDEF9EAD1EA1}"/>
              </a:ext>
            </a:extLst>
          </p:cNvPr>
          <p:cNvSpPr>
            <a:spLocks noGrp="1"/>
          </p:cNvSpPr>
          <p:nvPr>
            <p:ph idx="1"/>
          </p:nvPr>
        </p:nvSpPr>
        <p:spPr>
          <a:xfrm>
            <a:off x="106680" y="895984"/>
            <a:ext cx="11841480" cy="5748655"/>
          </a:xfrm>
        </p:spPr>
        <p:txBody>
          <a:bodyPr>
            <a:normAutofit lnSpcReduction="10000"/>
          </a:bodyPr>
          <a:lstStyle/>
          <a:p>
            <a:pPr marL="0" indent="0" algn="just">
              <a:buNone/>
            </a:pPr>
            <a:r>
              <a:rPr lang="ru-RU" dirty="0"/>
              <a:t>Методы обеспечения </a:t>
            </a:r>
            <a:r>
              <a:rPr lang="ru-RU" b="1" dirty="0"/>
              <a:t>качества обслуживания </a:t>
            </a:r>
            <a:r>
              <a:rPr lang="ru-RU" dirty="0"/>
              <a:t>(</a:t>
            </a:r>
            <a:r>
              <a:rPr lang="ru-RU" dirty="0" err="1"/>
              <a:t>Quality</a:t>
            </a:r>
            <a:r>
              <a:rPr lang="ru-RU" dirty="0"/>
              <a:t> of </a:t>
            </a:r>
            <a:r>
              <a:rPr lang="ru-RU" dirty="0" err="1"/>
              <a:t>Service</a:t>
            </a:r>
            <a:r>
              <a:rPr lang="ru-RU" dirty="0"/>
              <a:t>, </a:t>
            </a:r>
            <a:r>
              <a:rPr lang="ru-RU" b="1" dirty="0" err="1"/>
              <a:t>QoS</a:t>
            </a:r>
            <a:r>
              <a:rPr lang="ru-RU" b="1" dirty="0"/>
              <a:t>) </a:t>
            </a:r>
            <a:r>
              <a:rPr lang="ru-RU" dirty="0"/>
              <a:t>обеспечивают устойчивую работу современных мультимедийных приложений — таких как IP-телефония, видео- и радиовещание, интерактивное дистанционное обучение и т. п.</a:t>
            </a:r>
          </a:p>
          <a:p>
            <a:pPr marL="0" indent="0" algn="just">
              <a:buNone/>
            </a:pPr>
            <a:r>
              <a:rPr lang="ru-RU" dirty="0"/>
              <a:t>В методах обеспечения качества обслуживания используются различные механизмы, позволяющие снизить негативные последствия временных перегрузок, возникающих в сетях с коммутацией пакетов. Эти механизмы делятся на:</a:t>
            </a:r>
          </a:p>
          <a:p>
            <a:pPr algn="just"/>
            <a:r>
              <a:rPr lang="ru-RU" b="1" dirty="0"/>
              <a:t>средства управления перегрузкой</a:t>
            </a:r>
            <a:r>
              <a:rPr lang="ru-RU" dirty="0"/>
              <a:t>, которые начинают работать, когда сеть уже перегружена; к ним относится управление очередями;</a:t>
            </a:r>
          </a:p>
          <a:p>
            <a:pPr algn="just"/>
            <a:r>
              <a:rPr lang="ru-RU" b="1" dirty="0"/>
              <a:t>средства предотвращения перегрузок </a:t>
            </a:r>
            <a:r>
              <a:rPr lang="ru-RU" dirty="0"/>
              <a:t>которые, предпринимают превентивные меры для предотвращения перегрузок; к такого рода средствам относится кондиционирование трафика, обратная связь, резервирование ресурсов и трафик-инжиниринг.</a:t>
            </a:r>
          </a:p>
        </p:txBody>
      </p:sp>
    </p:spTree>
    <p:extLst>
      <p:ext uri="{BB962C8B-B14F-4D97-AF65-F5344CB8AC3E}">
        <p14:creationId xmlns:p14="http://schemas.microsoft.com/office/powerpoint/2010/main" val="682693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C405850-FEB3-4694-8897-E0C01EE331AA}"/>
              </a:ext>
            </a:extLst>
          </p:cNvPr>
          <p:cNvSpPr>
            <a:spLocks noGrp="1"/>
          </p:cNvSpPr>
          <p:nvPr>
            <p:ph idx="1"/>
          </p:nvPr>
        </p:nvSpPr>
        <p:spPr>
          <a:xfrm>
            <a:off x="213360" y="332104"/>
            <a:ext cx="11734800" cy="6251575"/>
          </a:xfrm>
        </p:spPr>
        <p:txBody>
          <a:bodyPr>
            <a:normAutofit/>
          </a:bodyPr>
          <a:lstStyle/>
          <a:p>
            <a:pPr marL="0" indent="0" algn="just">
              <a:buNone/>
            </a:pPr>
            <a:r>
              <a:rPr lang="ru-RU" b="1" dirty="0"/>
              <a:t>Очереди </a:t>
            </a:r>
            <a:r>
              <a:rPr lang="ru-RU" dirty="0"/>
              <a:t>являются неотъемлемым атрибутом сетей с коммутацией пакетов. Сам принцип работы таких сетей подразумевает наличие буфера во входных и выходных интерфейсах коммутирующих устройств. Именно буферизация пакетов во время перегрузок является основным механизмом, обеспечивающим </a:t>
            </a:r>
            <a:r>
              <a:rPr lang="ru-RU" i="1" dirty="0"/>
              <a:t>высокую производительность </a:t>
            </a:r>
            <a:r>
              <a:rPr lang="ru-RU" dirty="0"/>
              <a:t>сетей этого типа.</a:t>
            </a:r>
          </a:p>
          <a:p>
            <a:pPr marL="0" indent="0" algn="just">
              <a:buNone/>
            </a:pPr>
            <a:r>
              <a:rPr lang="ru-RU" dirty="0"/>
              <a:t>В то же время очереди означают </a:t>
            </a:r>
            <a:r>
              <a:rPr lang="ru-RU" i="1" dirty="0"/>
              <a:t>снижение качества обслуживания </a:t>
            </a:r>
            <a:r>
              <a:rPr lang="ru-RU" dirty="0"/>
              <a:t>из-за неопределенности задержек и потерь пакетов при передаче данных через сеть из-за переполнения отведенного под очередь буфера коммутатора или маршрутизатора.</a:t>
            </a:r>
          </a:p>
          <a:p>
            <a:pPr marL="0" indent="0" algn="just">
              <a:buNone/>
            </a:pPr>
            <a:r>
              <a:rPr lang="ru-RU" dirty="0"/>
              <a:t>Таким образом, операторам пакетных сетей, весьма заинтересованным в передаче пульсирующего трафика, необходимы средства достижения </a:t>
            </a:r>
            <a:r>
              <a:rPr lang="ru-RU" i="1" dirty="0"/>
              <a:t>компромисса </a:t>
            </a:r>
            <a:r>
              <a:rPr lang="ru-RU" dirty="0"/>
              <a:t>между как можно более высокой загрузкой своей сети и требуемым клиентами качеством обслуживания.</a:t>
            </a:r>
          </a:p>
        </p:txBody>
      </p:sp>
    </p:spTree>
    <p:extLst>
      <p:ext uri="{BB962C8B-B14F-4D97-AF65-F5344CB8AC3E}">
        <p14:creationId xmlns:p14="http://schemas.microsoft.com/office/powerpoint/2010/main" val="288519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C9F8F19-128B-4812-AB6B-2E89388F0EAD}"/>
              </a:ext>
            </a:extLst>
          </p:cNvPr>
          <p:cNvSpPr>
            <a:spLocks noGrp="1"/>
          </p:cNvSpPr>
          <p:nvPr>
            <p:ph idx="1"/>
          </p:nvPr>
        </p:nvSpPr>
        <p:spPr>
          <a:xfrm>
            <a:off x="228600" y="240664"/>
            <a:ext cx="11658600" cy="6434455"/>
          </a:xfrm>
        </p:spPr>
        <p:txBody>
          <a:bodyPr>
            <a:normAutofit fontScale="92500"/>
          </a:bodyPr>
          <a:lstStyle/>
          <a:p>
            <a:pPr marL="0" indent="0" algn="just">
              <a:buNone/>
            </a:pPr>
            <a:r>
              <a:rPr lang="ru-RU" dirty="0"/>
              <a:t>В методах </a:t>
            </a:r>
            <a:r>
              <a:rPr lang="ru-RU" dirty="0" err="1"/>
              <a:t>QoS</a:t>
            </a:r>
            <a:r>
              <a:rPr lang="ru-RU" dirty="0"/>
              <a:t> используется широкий набор механизмов, направленных на снижение негативных последствий пребывания пакетов в очередях с сохранением в то же время положительной роли очередей. Большинство из них учитывает факт существования в сети трафика различного типа. Каждый тип трафика предъявляет разные требования к характеристикам производительности и надежности сети. Однако добиться одновременного соблюдения </a:t>
            </a:r>
            <a:r>
              <a:rPr lang="ru-RU" i="1" dirty="0"/>
              <a:t>всех </a:t>
            </a:r>
            <a:r>
              <a:rPr lang="ru-RU" dirty="0"/>
              <a:t>характеристик </a:t>
            </a:r>
            <a:r>
              <a:rPr lang="ru-RU" dirty="0" err="1"/>
              <a:t>QoS</a:t>
            </a:r>
            <a:r>
              <a:rPr lang="ru-RU" dirty="0"/>
              <a:t> для </a:t>
            </a:r>
            <a:r>
              <a:rPr lang="ru-RU" i="1" dirty="0"/>
              <a:t>всех </a:t>
            </a:r>
            <a:r>
              <a:rPr lang="ru-RU" dirty="0"/>
              <a:t>видов трафика весьма сложно.</a:t>
            </a:r>
          </a:p>
          <a:p>
            <a:pPr marL="0" indent="0" algn="just">
              <a:buNone/>
            </a:pPr>
            <a:r>
              <a:rPr lang="ru-RU" dirty="0"/>
              <a:t>Одним из наиболее значимых факторов, влияющих на характеристики качества обслуживания, является уровень загрузки сети трафиком, то есть </a:t>
            </a:r>
            <a:r>
              <a:rPr lang="ru-RU" i="1" dirty="0"/>
              <a:t>уровень использования пропускной способности линий связи </a:t>
            </a:r>
            <a:r>
              <a:rPr lang="ru-RU" dirty="0"/>
              <a:t>сети. Напомним, что пропускная способность – это характеристика физического канала, которая равна максимально возможной скорости передачи информации по этому каналу.</a:t>
            </a:r>
          </a:p>
          <a:p>
            <a:pPr marL="0" indent="0" algn="just">
              <a:buNone/>
            </a:pPr>
            <a:r>
              <a:rPr lang="ru-RU" dirty="0"/>
              <a:t>Пропускную способность сети изменить непросто, поскольку она определяется быстродействием интерфейсов коммуникационного оборудования и качеством линий связи, их соединяющих. Повышение пропускной способности сети – это дорогостоящая операция, связанная с заменой оборудования, которую операторы сетей проводят не очень часто (как правило, раз в несколько лет).</a:t>
            </a:r>
          </a:p>
        </p:txBody>
      </p:sp>
    </p:spTree>
    <p:extLst>
      <p:ext uri="{BB962C8B-B14F-4D97-AF65-F5344CB8AC3E}">
        <p14:creationId xmlns:p14="http://schemas.microsoft.com/office/powerpoint/2010/main" val="36826456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4CCB268-D263-4BA8-9319-1BC577BF2924}"/>
              </a:ext>
            </a:extLst>
          </p:cNvPr>
          <p:cNvSpPr>
            <a:spLocks noGrp="1"/>
          </p:cNvSpPr>
          <p:nvPr>
            <p:ph idx="1"/>
          </p:nvPr>
        </p:nvSpPr>
        <p:spPr>
          <a:xfrm>
            <a:off x="198120" y="301624"/>
            <a:ext cx="11780520" cy="6327775"/>
          </a:xfrm>
        </p:spPr>
        <p:txBody>
          <a:bodyPr>
            <a:normAutofit/>
          </a:bodyPr>
          <a:lstStyle/>
          <a:p>
            <a:pPr marL="0" indent="0" algn="just">
              <a:buNone/>
            </a:pPr>
            <a:r>
              <a:rPr lang="ru-RU" dirty="0"/>
              <a:t>Если уровень использования пропускной способности постоянно является достаточно низким, то трафик всех приложений обслуживается с высоким качеством большую часть времени. Такое состояние сети называется «недогруженным» или же используется термин </a:t>
            </a:r>
            <a:r>
              <a:rPr lang="ru-RU" b="1" dirty="0"/>
              <a:t>«сеть с избыточной пропускной способностью»</a:t>
            </a:r>
            <a:r>
              <a:rPr lang="ru-RU" dirty="0"/>
              <a:t>. Постоянно поддерживать все части сети в недогруженном состоянии весьма дорого, но для наиболее ответственной части сети, такой как магистраль, подобный подход применяется и связан с постоянным слежением за уровнем загрузки каналов магистрали и обновлением оборудования с более высокой пропускной способностью по мере приближения загрузки к критическому уровню. Методы </a:t>
            </a:r>
            <a:r>
              <a:rPr lang="ru-RU" dirty="0" err="1"/>
              <a:t>QoS</a:t>
            </a:r>
            <a:r>
              <a:rPr lang="ru-RU" dirty="0"/>
              <a:t> основаны на другом подходе.</a:t>
            </a:r>
          </a:p>
        </p:txBody>
      </p:sp>
      <p:sp>
        <p:nvSpPr>
          <p:cNvPr id="4" name="Прямоугольник 3">
            <a:extLst>
              <a:ext uri="{FF2B5EF4-FFF2-40B4-BE49-F238E27FC236}">
                <a16:creationId xmlns:a16="http://schemas.microsoft.com/office/drawing/2014/main" id="{6813F745-DECA-4863-B215-57FE21637713}"/>
              </a:ext>
            </a:extLst>
          </p:cNvPr>
          <p:cNvSpPr/>
          <p:nvPr/>
        </p:nvSpPr>
        <p:spPr>
          <a:xfrm>
            <a:off x="198120" y="4832530"/>
            <a:ext cx="11795760" cy="1569660"/>
          </a:xfrm>
          <a:prstGeom prst="rect">
            <a:avLst/>
          </a:prstGeom>
          <a:solidFill>
            <a:srgbClr val="FFFF00"/>
          </a:solidFill>
        </p:spPr>
        <p:txBody>
          <a:bodyPr wrap="square">
            <a:spAutoFit/>
          </a:bodyPr>
          <a:lstStyle/>
          <a:p>
            <a:pPr algn="just"/>
            <a:r>
              <a:rPr lang="ru-RU" sz="2400" dirty="0">
                <a:latin typeface="Times New Roman" panose="02020603050405020304" pitchFamily="18" charset="0"/>
              </a:rPr>
              <a:t>Идея, лежащая в основе всех методов поддержания характеристик </a:t>
            </a:r>
            <a:r>
              <a:rPr lang="ru-RU" sz="2400" dirty="0" err="1">
                <a:latin typeface="Times New Roman" panose="02020603050405020304" pitchFamily="18" charset="0"/>
              </a:rPr>
              <a:t>QoS</a:t>
            </a:r>
            <a:r>
              <a:rPr lang="ru-RU" sz="2400" dirty="0">
                <a:latin typeface="Times New Roman" panose="02020603050405020304" pitchFamily="18" charset="0"/>
              </a:rPr>
              <a:t>, заключается в следующем: общая производительность каждого ресурса должна делиться между разными классами трафика дифференцированно, суметом специфических требований приложений разного класса.</a:t>
            </a:r>
            <a:endParaRPr lang="ru-RU" sz="2400" dirty="0"/>
          </a:p>
        </p:txBody>
      </p:sp>
    </p:spTree>
    <p:extLst>
      <p:ext uri="{BB962C8B-B14F-4D97-AF65-F5344CB8AC3E}">
        <p14:creationId xmlns:p14="http://schemas.microsoft.com/office/powerpoint/2010/main" val="4135599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49FD76D-723A-4BC8-B39D-702A754F7947}"/>
              </a:ext>
            </a:extLst>
          </p:cNvPr>
          <p:cNvSpPr>
            <a:spLocks noGrp="1"/>
          </p:cNvSpPr>
          <p:nvPr>
            <p:ph idx="1"/>
          </p:nvPr>
        </p:nvSpPr>
        <p:spPr>
          <a:xfrm>
            <a:off x="243840" y="408304"/>
            <a:ext cx="11795760" cy="6327775"/>
          </a:xfrm>
        </p:spPr>
        <p:txBody>
          <a:bodyPr>
            <a:normAutofit/>
          </a:bodyPr>
          <a:lstStyle/>
          <a:p>
            <a:pPr marL="0" indent="0" algn="just">
              <a:buNone/>
            </a:pPr>
            <a:r>
              <a:rPr lang="ru-RU" dirty="0"/>
              <a:t>Данный методы усложняют сетевые устройства, которые теперь должны «знать» требования всех классов трафика, уметь их распознавать и распределять пропускную способность сети между ними. Последнее свойство обычно достигается за счет использования для каждого выходного интерфейса коммуникационного устройства нескольких очередей пакетов вместо одной очереди; при этом в очередях применяют различные алгоритмы обслуживания пакетов, чем и достигается дифференцированное обслуживание трафика различных классов. Поэтому методы </a:t>
            </a:r>
            <a:r>
              <a:rPr lang="ru-RU" dirty="0" err="1"/>
              <a:t>QoS</a:t>
            </a:r>
            <a:r>
              <a:rPr lang="ru-RU" dirty="0"/>
              <a:t> часто ассоциируются с </a:t>
            </a:r>
            <a:r>
              <a:rPr lang="ru-RU" i="1" dirty="0"/>
              <a:t>техникой управления очередями.</a:t>
            </a:r>
          </a:p>
          <a:p>
            <a:pPr marL="0" indent="0" algn="just">
              <a:buNone/>
            </a:pPr>
            <a:r>
              <a:rPr lang="ru-RU" dirty="0"/>
              <a:t>Помимо собственно техники организации очередей, к методам </a:t>
            </a:r>
            <a:r>
              <a:rPr lang="ru-RU" dirty="0" err="1"/>
              <a:t>QoS</a:t>
            </a:r>
            <a:r>
              <a:rPr lang="ru-RU" dirty="0"/>
              <a:t> относят методы контроля параметров потока трафика, так как для гарантированно качественного обслуживания нужно быть уверенными, что обслуживаемые потоки соответствуют набору ограничений, определенному для них. Эта группа методов </a:t>
            </a:r>
            <a:r>
              <a:rPr lang="ru-RU" dirty="0" err="1"/>
              <a:t>QoS</a:t>
            </a:r>
            <a:r>
              <a:rPr lang="ru-RU" dirty="0"/>
              <a:t> получила название </a:t>
            </a:r>
            <a:r>
              <a:rPr lang="ru-RU" i="1" dirty="0"/>
              <a:t>методов кондиционирования трафика.</a:t>
            </a:r>
            <a:endParaRPr lang="ru-RU" dirty="0"/>
          </a:p>
        </p:txBody>
      </p:sp>
    </p:spTree>
    <p:extLst>
      <p:ext uri="{BB962C8B-B14F-4D97-AF65-F5344CB8AC3E}">
        <p14:creationId xmlns:p14="http://schemas.microsoft.com/office/powerpoint/2010/main" val="563258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FED3F38-87FD-4760-8ADF-54EC6FD52521}"/>
              </a:ext>
            </a:extLst>
          </p:cNvPr>
          <p:cNvSpPr>
            <a:spLocks noGrp="1"/>
          </p:cNvSpPr>
          <p:nvPr>
            <p:ph idx="1"/>
          </p:nvPr>
        </p:nvSpPr>
        <p:spPr>
          <a:xfrm>
            <a:off x="259080" y="743584"/>
            <a:ext cx="11765280" cy="5626735"/>
          </a:xfrm>
        </p:spPr>
        <p:txBody>
          <a:bodyPr>
            <a:normAutofit/>
          </a:bodyPr>
          <a:lstStyle/>
          <a:p>
            <a:pPr marL="0" indent="0" algn="just">
              <a:buNone/>
            </a:pPr>
            <a:r>
              <a:rPr lang="ru-RU" dirty="0"/>
              <a:t>Особое место занимают </a:t>
            </a:r>
            <a:r>
              <a:rPr lang="ru-RU" i="1" dirty="0"/>
              <a:t>методы обратной связи, </a:t>
            </a:r>
            <a:r>
              <a:rPr lang="ru-RU" dirty="0"/>
              <a:t>которые предназначены для уведомления источника трафика о перегрузке сети. Эти методы рассчитаны на то, что при получении уведомления источник снизит скорость выдачи пакетов в сеть и тем самым ликвидирует причину перегрузки.</a:t>
            </a:r>
          </a:p>
          <a:p>
            <a:pPr marL="0" indent="0" algn="just">
              <a:buNone/>
            </a:pPr>
            <a:r>
              <a:rPr lang="ru-RU" dirty="0"/>
              <a:t>К методам </a:t>
            </a:r>
            <a:r>
              <a:rPr lang="ru-RU" dirty="0" err="1"/>
              <a:t>QoS</a:t>
            </a:r>
            <a:r>
              <a:rPr lang="ru-RU" dirty="0"/>
              <a:t> тесно примыкают </a:t>
            </a:r>
            <a:r>
              <a:rPr lang="ru-RU" i="1" dirty="0"/>
              <a:t>методы инжиниринга трафика. </a:t>
            </a:r>
            <a:r>
              <a:rPr lang="ru-RU" dirty="0"/>
              <a:t>Согласно методам инжиниринга трафика маршруты передачи данных управляются таким образом, чтобы обеспечить сбалансированную загрузку всех ресурсов сети и исключить за счет этого перегрузку коммуникационных устройств и образование длинных очередей.</a:t>
            </a:r>
          </a:p>
        </p:txBody>
      </p:sp>
    </p:spTree>
    <p:extLst>
      <p:ext uri="{BB962C8B-B14F-4D97-AF65-F5344CB8AC3E}">
        <p14:creationId xmlns:p14="http://schemas.microsoft.com/office/powerpoint/2010/main" val="2579732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CEEAB28-6865-4FD3-9973-81A17EDA6128}"/>
              </a:ext>
            </a:extLst>
          </p:cNvPr>
          <p:cNvSpPr>
            <a:spLocks noGrp="1"/>
          </p:cNvSpPr>
          <p:nvPr>
            <p:ph type="title"/>
          </p:nvPr>
        </p:nvSpPr>
        <p:spPr>
          <a:xfrm>
            <a:off x="1638390" y="2614109"/>
            <a:ext cx="8420010" cy="1131924"/>
          </a:xfrm>
        </p:spPr>
        <p:txBody>
          <a:bodyPr>
            <a:normAutofit/>
          </a:bodyPr>
          <a:lstStyle/>
          <a:p>
            <a:r>
              <a:rPr lang="ru-RU" sz="6600" dirty="0"/>
              <a:t>Спасибо за внимание!</a:t>
            </a:r>
          </a:p>
        </p:txBody>
      </p:sp>
      <p:sp>
        <p:nvSpPr>
          <p:cNvPr id="3" name="Объект 2">
            <a:extLst>
              <a:ext uri="{FF2B5EF4-FFF2-40B4-BE49-F238E27FC236}">
                <a16:creationId xmlns:a16="http://schemas.microsoft.com/office/drawing/2014/main" id="{5224460F-F057-4919-BFAE-74B5713CC8A0}"/>
              </a:ext>
            </a:extLst>
          </p:cNvPr>
          <p:cNvSpPr>
            <a:spLocks noGrp="1"/>
          </p:cNvSpPr>
          <p:nvPr>
            <p:ph idx="1"/>
          </p:nvPr>
        </p:nvSpPr>
        <p:spPr/>
        <p:txBody>
          <a:bodyPr/>
          <a:lstStyle/>
          <a:p>
            <a:endParaRPr lang="ru-RU"/>
          </a:p>
        </p:txBody>
      </p:sp>
    </p:spTree>
    <p:extLst>
      <p:ext uri="{BB962C8B-B14F-4D97-AF65-F5344CB8AC3E}">
        <p14:creationId xmlns:p14="http://schemas.microsoft.com/office/powerpoint/2010/main" val="4222927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24E525-12AD-4D92-A2A8-EE1BFD1107A3}"/>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903C416A-27C9-483A-97E5-BCC26E6570D3}"/>
              </a:ext>
            </a:extLst>
          </p:cNvPr>
          <p:cNvSpPr>
            <a:spLocks noGrp="1"/>
          </p:cNvSpPr>
          <p:nvPr>
            <p:ph idx="1"/>
          </p:nvPr>
        </p:nvSpPr>
        <p:spPr/>
        <p:txBody>
          <a:bodyPr/>
          <a:lstStyle/>
          <a:p>
            <a:endParaRPr lang="ru-RU"/>
          </a:p>
        </p:txBody>
      </p:sp>
      <p:pic>
        <p:nvPicPr>
          <p:cNvPr id="4" name="Рисунок 3">
            <a:extLst>
              <a:ext uri="{FF2B5EF4-FFF2-40B4-BE49-F238E27FC236}">
                <a16:creationId xmlns:a16="http://schemas.microsoft.com/office/drawing/2014/main" id="{CCC1D9D5-39D6-422D-A84E-983EB95806A7}"/>
              </a:ext>
            </a:extLst>
          </p:cNvPr>
          <p:cNvPicPr>
            <a:picLocks noChangeAspect="1"/>
          </p:cNvPicPr>
          <p:nvPr/>
        </p:nvPicPr>
        <p:blipFill>
          <a:blip r:embed="rId2"/>
          <a:stretch>
            <a:fillRect/>
          </a:stretch>
        </p:blipFill>
        <p:spPr>
          <a:xfrm>
            <a:off x="33871" y="254412"/>
            <a:ext cx="12124258" cy="6156220"/>
          </a:xfrm>
          <a:prstGeom prst="rect">
            <a:avLst/>
          </a:prstGeom>
        </p:spPr>
      </p:pic>
    </p:spTree>
    <p:extLst>
      <p:ext uri="{BB962C8B-B14F-4D97-AF65-F5344CB8AC3E}">
        <p14:creationId xmlns:p14="http://schemas.microsoft.com/office/powerpoint/2010/main" val="2319033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06CA9D2-CDCE-41F4-8A52-4833E74054EE}"/>
              </a:ext>
            </a:extLst>
          </p:cNvPr>
          <p:cNvSpPr>
            <a:spLocks noGrp="1"/>
          </p:cNvSpPr>
          <p:nvPr>
            <p:ph idx="1"/>
          </p:nvPr>
        </p:nvSpPr>
        <p:spPr>
          <a:xfrm>
            <a:off x="0" y="0"/>
            <a:ext cx="12113342" cy="4351338"/>
          </a:xfrm>
        </p:spPr>
        <p:txBody>
          <a:bodyPr>
            <a:normAutofit/>
          </a:bodyPr>
          <a:lstStyle/>
          <a:p>
            <a:pPr marL="0" indent="0" algn="just">
              <a:buNone/>
            </a:pPr>
            <a:r>
              <a:rPr lang="ru-RU" sz="2600" dirty="0"/>
              <a:t>Процесс, описываемый </a:t>
            </a:r>
            <a:r>
              <a:rPr lang="ru-RU" sz="2600" i="1" dirty="0"/>
              <a:t>произвольной, не обязательно синусоидальной</a:t>
            </a:r>
            <a:r>
              <a:rPr lang="en-US" sz="2600" i="1" dirty="0"/>
              <a:t> </a:t>
            </a:r>
            <a:r>
              <a:rPr lang="ru-RU" sz="2600" dirty="0"/>
              <a:t>функцией, может быть представлен в виде некоторого набора синусоидальных функций.</a:t>
            </a:r>
          </a:p>
          <a:p>
            <a:pPr marL="0" indent="0" algn="just">
              <a:buNone/>
            </a:pPr>
            <a:r>
              <a:rPr lang="ru-RU" sz="2600" dirty="0"/>
              <a:t>Из теории гармонического анализа Фурье известно, что любой периодический процесс можно</a:t>
            </a:r>
            <a:r>
              <a:rPr lang="en-US" sz="2600" dirty="0"/>
              <a:t> </a:t>
            </a:r>
            <a:r>
              <a:rPr lang="ru-RU" sz="2600" dirty="0"/>
              <a:t>представить в виде суммы бесконечного набора синусоидальных колебаний различных частот</a:t>
            </a:r>
            <a:r>
              <a:rPr lang="en-US" sz="2600" dirty="0"/>
              <a:t> </a:t>
            </a:r>
            <a:r>
              <a:rPr lang="ru-RU" sz="2600" dirty="0"/>
              <a:t>и различных амплитуд. Этот набор называют </a:t>
            </a:r>
            <a:r>
              <a:rPr lang="ru-RU" sz="2600" b="1" dirty="0"/>
              <a:t>спектральным разложением, разложением</a:t>
            </a:r>
            <a:r>
              <a:rPr lang="en-US" sz="2600" b="1" dirty="0"/>
              <a:t> </a:t>
            </a:r>
            <a:r>
              <a:rPr lang="ru-RU" sz="2600" b="1" dirty="0"/>
              <a:t>Фурье </a:t>
            </a:r>
            <a:r>
              <a:rPr lang="ru-RU" sz="2600" dirty="0"/>
              <a:t>или </a:t>
            </a:r>
            <a:r>
              <a:rPr lang="ru-RU" sz="2600" b="1" dirty="0"/>
              <a:t>спектром, </a:t>
            </a:r>
            <a:r>
              <a:rPr lang="ru-RU" sz="2600" dirty="0"/>
              <a:t>а синусоидальное колебание определенной частоты </a:t>
            </a:r>
            <a:r>
              <a:rPr lang="en-US" sz="2600" b="1" dirty="0"/>
              <a:t>–</a:t>
            </a:r>
            <a:r>
              <a:rPr lang="ru-RU" sz="2600" b="1" dirty="0"/>
              <a:t> гармоникой.</a:t>
            </a:r>
            <a:endParaRPr lang="ru-RU" sz="2600" dirty="0"/>
          </a:p>
        </p:txBody>
      </p:sp>
      <p:pic>
        <p:nvPicPr>
          <p:cNvPr id="4" name="Рисунок 3">
            <a:extLst>
              <a:ext uri="{FF2B5EF4-FFF2-40B4-BE49-F238E27FC236}">
                <a16:creationId xmlns:a16="http://schemas.microsoft.com/office/drawing/2014/main" id="{1943FBBC-6CDC-4A85-B64F-575593AE2ED6}"/>
              </a:ext>
            </a:extLst>
          </p:cNvPr>
          <p:cNvPicPr>
            <a:picLocks noChangeAspect="1"/>
          </p:cNvPicPr>
          <p:nvPr/>
        </p:nvPicPr>
        <p:blipFill>
          <a:blip r:embed="rId2"/>
          <a:stretch>
            <a:fillRect/>
          </a:stretch>
        </p:blipFill>
        <p:spPr>
          <a:xfrm>
            <a:off x="1896832" y="2681489"/>
            <a:ext cx="8801648" cy="4176511"/>
          </a:xfrm>
          <a:prstGeom prst="rect">
            <a:avLst/>
          </a:prstGeom>
        </p:spPr>
      </p:pic>
    </p:spTree>
    <p:extLst>
      <p:ext uri="{BB962C8B-B14F-4D97-AF65-F5344CB8AC3E}">
        <p14:creationId xmlns:p14="http://schemas.microsoft.com/office/powerpoint/2010/main" val="1717468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5693F9A-7D21-4761-8657-11701B76C2A4}"/>
              </a:ext>
            </a:extLst>
          </p:cNvPr>
          <p:cNvSpPr>
            <a:spLocks noGrp="1"/>
          </p:cNvSpPr>
          <p:nvPr>
            <p:ph idx="1"/>
          </p:nvPr>
        </p:nvSpPr>
        <p:spPr>
          <a:xfrm>
            <a:off x="0" y="0"/>
            <a:ext cx="12192000" cy="4159045"/>
          </a:xfrm>
        </p:spPr>
        <p:txBody>
          <a:bodyPr>
            <a:normAutofit/>
          </a:bodyPr>
          <a:lstStyle/>
          <a:p>
            <a:pPr marL="0" indent="0" algn="just">
              <a:buNone/>
            </a:pPr>
            <a:r>
              <a:rPr lang="ru-RU" dirty="0"/>
              <a:t>Для восстановления исходного периодического сигнала по его спектру необходимо просуммировать </a:t>
            </a:r>
            <a:r>
              <a:rPr lang="ru-RU" i="1" dirty="0"/>
              <a:t>все </a:t>
            </a:r>
            <a:r>
              <a:rPr lang="ru-RU" dirty="0"/>
              <a:t>гармоники его разложения. Однако обычно во внимание принимается только несколько первых, так называемых </a:t>
            </a:r>
            <a:r>
              <a:rPr lang="ru-RU" b="1" dirty="0"/>
              <a:t>значимых гармоник, </a:t>
            </a:r>
            <a:r>
              <a:rPr lang="ru-RU" dirty="0"/>
              <a:t>потому что амплитуды последующих гармоник быстро убывают и вносят незначительный вклад в форму исходного сигнала. Самая первая частота спектра называется </a:t>
            </a:r>
            <a:r>
              <a:rPr lang="ru-RU" b="1" dirty="0"/>
              <a:t>основной гармоникой.</a:t>
            </a:r>
          </a:p>
          <a:p>
            <a:pPr marL="0" indent="0" algn="just">
              <a:buNone/>
            </a:pPr>
            <a:r>
              <a:rPr lang="ru-RU" dirty="0"/>
              <a:t>Разность между максимальной и минимальной частотами значимого набора синусоид, которым представлен исходный сигнал, называется </a:t>
            </a:r>
            <a:r>
              <a:rPr lang="ru-RU" b="1" dirty="0"/>
              <a:t>шириной спектра сигнала.</a:t>
            </a:r>
            <a:endParaRPr lang="ru-RU" dirty="0"/>
          </a:p>
        </p:txBody>
      </p:sp>
    </p:spTree>
    <p:extLst>
      <p:ext uri="{BB962C8B-B14F-4D97-AF65-F5344CB8AC3E}">
        <p14:creationId xmlns:p14="http://schemas.microsoft.com/office/powerpoint/2010/main" val="3706426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A0C6D8D-8472-4015-BF26-AC68AE7AF4F6}"/>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90B9C592-053C-4E3A-954F-30E5F4E4C608}"/>
              </a:ext>
            </a:extLst>
          </p:cNvPr>
          <p:cNvSpPr>
            <a:spLocks noGrp="1"/>
          </p:cNvSpPr>
          <p:nvPr>
            <p:ph idx="1"/>
          </p:nvPr>
        </p:nvSpPr>
        <p:spPr/>
        <p:txBody>
          <a:bodyPr/>
          <a:lstStyle/>
          <a:p>
            <a:endParaRPr lang="ru-RU"/>
          </a:p>
        </p:txBody>
      </p:sp>
      <p:pic>
        <p:nvPicPr>
          <p:cNvPr id="4" name="Рисунок 3">
            <a:extLst>
              <a:ext uri="{FF2B5EF4-FFF2-40B4-BE49-F238E27FC236}">
                <a16:creationId xmlns:a16="http://schemas.microsoft.com/office/drawing/2014/main" id="{F2B4FC68-49A7-41B3-A6CC-9E773C185567}"/>
              </a:ext>
            </a:extLst>
          </p:cNvPr>
          <p:cNvPicPr>
            <a:picLocks noChangeAspect="1"/>
          </p:cNvPicPr>
          <p:nvPr/>
        </p:nvPicPr>
        <p:blipFill>
          <a:blip r:embed="rId2"/>
          <a:stretch>
            <a:fillRect/>
          </a:stretch>
        </p:blipFill>
        <p:spPr>
          <a:xfrm>
            <a:off x="2371205" y="37626"/>
            <a:ext cx="7449590" cy="6782747"/>
          </a:xfrm>
          <a:prstGeom prst="rect">
            <a:avLst/>
          </a:prstGeom>
        </p:spPr>
      </p:pic>
    </p:spTree>
    <p:extLst>
      <p:ext uri="{BB962C8B-B14F-4D97-AF65-F5344CB8AC3E}">
        <p14:creationId xmlns:p14="http://schemas.microsoft.com/office/powerpoint/2010/main" val="2882710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175987B-6D31-4E85-BD9A-193498BC1402}"/>
              </a:ext>
            </a:extLst>
          </p:cNvPr>
          <p:cNvSpPr>
            <a:spLocks noGrp="1"/>
          </p:cNvSpPr>
          <p:nvPr>
            <p:ph idx="1"/>
          </p:nvPr>
        </p:nvSpPr>
        <p:spPr>
          <a:xfrm>
            <a:off x="152400" y="179704"/>
            <a:ext cx="12039600" cy="6434455"/>
          </a:xfrm>
        </p:spPr>
        <p:txBody>
          <a:bodyPr>
            <a:normAutofit/>
          </a:bodyPr>
          <a:lstStyle/>
          <a:p>
            <a:pPr marL="0" indent="0" algn="just">
              <a:buNone/>
            </a:pPr>
            <a:r>
              <a:rPr lang="ru-RU" dirty="0"/>
              <a:t>Разложение произвольного информационного сигнала на гармоники дает нам возможность теоретически </a:t>
            </a:r>
            <a:r>
              <a:rPr lang="ru-RU" i="1" dirty="0"/>
              <a:t>предсказать </a:t>
            </a:r>
            <a:r>
              <a:rPr lang="ru-RU" dirty="0"/>
              <a:t>его изменение (искажение) при прохождении среды передачи данных, в процессе которого нужно выбрать передающую среду, способ кодирования информации, мощность передатчика, чувствительность приемника.</a:t>
            </a:r>
          </a:p>
          <a:p>
            <a:pPr marL="0" indent="0" algn="just">
              <a:buNone/>
            </a:pPr>
            <a:r>
              <a:rPr lang="ru-RU" dirty="0"/>
              <a:t>Это предсказание основывается на следующем замечательном свойстве синусоидального сигнала — </a:t>
            </a:r>
            <a:r>
              <a:rPr lang="ru-RU" i="1" dirty="0"/>
              <a:t>при прохождении через однородную распределенную в пространстве среду он сохраняет свою синусоидальную форму и частоту, а изменяются только его амплитуда и фаза.</a:t>
            </a:r>
          </a:p>
          <a:p>
            <a:pPr marL="0" indent="0" algn="just">
              <a:buNone/>
            </a:pPr>
            <a:r>
              <a:rPr lang="ru-RU" dirty="0"/>
              <a:t>Следовательно, если мы будем знать, как некоторая среда передает синусоиды различной частоты, то сможем предсказать, как эта среда передаст любой периодический сигнал. Вывод: зависимость амплитуды передаваемых гармоник от частоты для определенной среды должна быть найдена только один раз, а затем ее можно применять для анализа передачи различных типов сигналов этой средой.</a:t>
            </a:r>
          </a:p>
        </p:txBody>
      </p:sp>
    </p:spTree>
    <p:extLst>
      <p:ext uri="{BB962C8B-B14F-4D97-AF65-F5344CB8AC3E}">
        <p14:creationId xmlns:p14="http://schemas.microsoft.com/office/powerpoint/2010/main" val="758596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1E8A535-B1B4-440A-BDEB-C40739AA436A}"/>
              </a:ext>
            </a:extLst>
          </p:cNvPr>
          <p:cNvSpPr>
            <a:spLocks noGrp="1"/>
          </p:cNvSpPr>
          <p:nvPr>
            <p:ph idx="1"/>
          </p:nvPr>
        </p:nvSpPr>
        <p:spPr>
          <a:xfrm>
            <a:off x="0" y="0"/>
            <a:ext cx="12192000" cy="6858000"/>
          </a:xfrm>
        </p:spPr>
        <p:txBody>
          <a:bodyPr>
            <a:normAutofit lnSpcReduction="10000"/>
          </a:bodyPr>
          <a:lstStyle/>
          <a:p>
            <a:pPr marL="0" indent="0" algn="just">
              <a:buNone/>
            </a:pPr>
            <a:r>
              <a:rPr lang="ru-RU" dirty="0"/>
              <a:t>Для нахождения этой зависимости необходимо протестировать данную среду набором </a:t>
            </a:r>
            <a:r>
              <a:rPr lang="ru-RU" i="1" dirty="0"/>
              <a:t>эталонных синусоидальных сигналов </a:t>
            </a:r>
            <a:r>
              <a:rPr lang="ru-RU" dirty="0"/>
              <a:t>заданной амплитуды, но различной частоты, изменяя ее с некоторым шагом. Генерация синусоидального сигнала не представляет собой трудности, поскольку, как замечено, он присущ многим физическим процессам. Найденная зависимость изменения амплитуды сигнала после прохождения среды для ряда последовательных частот называется </a:t>
            </a:r>
            <a:r>
              <a:rPr lang="ru-RU" b="1" dirty="0"/>
              <a:t>амплитудно-частотной характеристикой среды.</a:t>
            </a:r>
          </a:p>
          <a:p>
            <a:pPr marL="0" indent="0" algn="just">
              <a:buNone/>
            </a:pPr>
            <a:r>
              <a:rPr lang="ru-RU" dirty="0"/>
              <a:t>Построив амплитудно-частотную характеристику среды, можно применить ее к спектральному разложению сигнала, то есть найти, какую амплитуду будет иметь каждая из составляющих нашего периодического сигнала после прохождения среды, а затем сложить все составляющие (гармоники), получив результирующий выходной сигнал. </a:t>
            </a:r>
          </a:p>
          <a:p>
            <a:pPr marL="0" indent="0" algn="just">
              <a:buNone/>
            </a:pPr>
            <a:r>
              <a:rPr lang="ru-RU" dirty="0"/>
              <a:t>На практике в качестве характеристики линии связи чаще используется не зависимость амплитуды от частоты, а зависимость </a:t>
            </a:r>
            <a:r>
              <a:rPr lang="ru-RU" i="1" dirty="0"/>
              <a:t>мощности </a:t>
            </a:r>
            <a:r>
              <a:rPr lang="ru-RU" dirty="0"/>
              <a:t>сигнала от частоты. Обе зависимости дают одну и ту же качественную картину, так как мощность синусоидального сигнала пропорциональна квадрату его амплитуды, но существующие спектральные анализаторы более приспособлены измерять не амплитуду сигнала, а его мощность.</a:t>
            </a:r>
          </a:p>
        </p:txBody>
      </p:sp>
    </p:spTree>
    <p:extLst>
      <p:ext uri="{BB962C8B-B14F-4D97-AF65-F5344CB8AC3E}">
        <p14:creationId xmlns:p14="http://schemas.microsoft.com/office/powerpoint/2010/main" val="3967566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321FC216-8E5A-4144-AB3C-B43702174460}"/>
                  </a:ext>
                </a:extLst>
              </p:cNvPr>
              <p:cNvSpPr>
                <a:spLocks noGrp="1"/>
              </p:cNvSpPr>
              <p:nvPr>
                <p:ph idx="1"/>
              </p:nvPr>
            </p:nvSpPr>
            <p:spPr>
              <a:xfrm>
                <a:off x="228600" y="255905"/>
                <a:ext cx="11658600" cy="6464935"/>
              </a:xfrm>
            </p:spPr>
            <p:txBody>
              <a:bodyPr>
                <a:normAutofit/>
              </a:bodyPr>
              <a:lstStyle/>
              <a:p>
                <a:pPr marL="0" indent="0" algn="just">
                  <a:buNone/>
                </a:pPr>
                <a:r>
                  <a:rPr lang="ru-RU" b="1" dirty="0"/>
                  <a:t>Затухание </a:t>
                </a:r>
                <a:r>
                  <a:rPr lang="ru-RU" dirty="0"/>
                  <a:t>показывает, насколько уменьшается мощность эталонного синусоидального сигнала на выходе линии связи по отношению к мощности сигнала на входе этой линии. Затухание (А) обычно измеряется в децибелах (дБ) и вычисляется по следующей формуле:</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=10</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lg</m:t>
                          </m:r>
                        </m:fName>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𝑜𝑢𝑡</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𝑖𝑛</m:t>
                                  </m:r>
                                </m:sub>
                              </m:sSub>
                            </m:den>
                          </m:f>
                        </m:e>
                      </m:func>
                    </m:oMath>
                  </m:oMathPara>
                </a14:m>
                <a:endParaRPr lang="en-US" dirty="0"/>
              </a:p>
              <a:p>
                <a:pPr marL="0" indent="0" algn="just">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𝑜𝑢𝑡</m:t>
                        </m:r>
                      </m:sub>
                    </m:sSub>
                  </m:oMath>
                </a14:m>
                <a:r>
                  <a:rPr lang="en-US" dirty="0"/>
                  <a:t> - </a:t>
                </a:r>
                <a:r>
                  <a:rPr lang="ru-RU" dirty="0"/>
                  <a:t>мощность сигнала на выходе линии,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𝑖𝑛</m:t>
                        </m:r>
                      </m:sub>
                    </m:sSub>
                  </m:oMath>
                </a14:m>
                <a:r>
                  <a:rPr lang="ru-RU" i="1" dirty="0"/>
                  <a:t> </a:t>
                </a:r>
                <a:r>
                  <a:rPr lang="ru-RU" dirty="0"/>
                  <a:t>— мощность сигнала на входе линии,</a:t>
                </a:r>
                <a:r>
                  <a:rPr lang="en-US" dirty="0"/>
                  <a:t> </a:t>
                </a:r>
                <a:r>
                  <a:rPr lang="ru-RU" dirty="0"/>
                  <a:t>измеряемые в ваттах.</a:t>
                </a:r>
                <a:r>
                  <a:rPr lang="en-US" dirty="0"/>
                  <a:t> </a:t>
                </a:r>
                <a:r>
                  <a:rPr lang="ru-RU" dirty="0"/>
                  <a:t>Затухание зависит от длины линии связи, поэтому в качестве характеристики линии связи</a:t>
                </a:r>
                <a:r>
                  <a:rPr lang="en-US" dirty="0"/>
                  <a:t> </a:t>
                </a:r>
                <a:r>
                  <a:rPr lang="ru-RU" dirty="0"/>
                  <a:t>используется так называемое </a:t>
                </a:r>
                <a:r>
                  <a:rPr lang="ru-RU" b="1" dirty="0"/>
                  <a:t>погонное затухание, </a:t>
                </a:r>
                <a:r>
                  <a:rPr lang="ru-RU" dirty="0"/>
                  <a:t>то есть затухание на линии связи определенной</a:t>
                </a:r>
                <a:r>
                  <a:rPr lang="en-US" dirty="0"/>
                  <a:t> </a:t>
                </a:r>
                <a:r>
                  <a:rPr lang="ru-RU" dirty="0"/>
                  <a:t>длины.</a:t>
                </a:r>
                <a:endParaRPr lang="en-US" dirty="0"/>
              </a:p>
              <a:p>
                <a:pPr marL="0" indent="0">
                  <a:buNone/>
                </a:pPr>
                <a:endParaRPr lang="ru-RU" dirty="0"/>
              </a:p>
            </p:txBody>
          </p:sp>
        </mc:Choice>
        <mc:Fallback>
          <p:sp>
            <p:nvSpPr>
              <p:cNvPr id="3" name="Объект 2">
                <a:extLst>
                  <a:ext uri="{FF2B5EF4-FFF2-40B4-BE49-F238E27FC236}">
                    <a16:creationId xmlns:a16="http://schemas.microsoft.com/office/drawing/2014/main" id="{321FC216-8E5A-4144-AB3C-B43702174460}"/>
                  </a:ext>
                </a:extLst>
              </p:cNvPr>
              <p:cNvSpPr>
                <a:spLocks noGrp="1" noRot="1" noChangeAspect="1" noMove="1" noResize="1" noEditPoints="1" noAdjustHandles="1" noChangeArrowheads="1" noChangeShapeType="1" noTextEdit="1"/>
              </p:cNvSpPr>
              <p:nvPr>
                <p:ph idx="1"/>
              </p:nvPr>
            </p:nvSpPr>
            <p:spPr>
              <a:xfrm>
                <a:off x="228600" y="255905"/>
                <a:ext cx="11658600" cy="6464935"/>
              </a:xfrm>
              <a:blipFill>
                <a:blip r:embed="rId2"/>
                <a:stretch>
                  <a:fillRect l="-1098" t="-1697" r="-1046"/>
                </a:stretch>
              </a:blipFill>
            </p:spPr>
            <p:txBody>
              <a:bodyPr/>
              <a:lstStyle/>
              <a:p>
                <a:r>
                  <a:rPr lang="ru-RU">
                    <a:noFill/>
                  </a:rPr>
                  <a:t> </a:t>
                </a:r>
              </a:p>
            </p:txBody>
          </p:sp>
        </mc:Fallback>
      </mc:AlternateContent>
    </p:spTree>
    <p:extLst>
      <p:ext uri="{BB962C8B-B14F-4D97-AF65-F5344CB8AC3E}">
        <p14:creationId xmlns:p14="http://schemas.microsoft.com/office/powerpoint/2010/main" val="240263696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Другая 2">
      <a:majorFont>
        <a:latin typeface="Times New Roman"/>
        <a:ea typeface=""/>
        <a:cs typeface=""/>
      </a:majorFont>
      <a:minorFont>
        <a:latin typeface="Times New Roman"/>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1605</TotalTime>
  <Words>2435</Words>
  <Application>Microsoft Office PowerPoint</Application>
  <PresentationFormat>Широкоэкранный</PresentationFormat>
  <Paragraphs>64</Paragraphs>
  <Slides>28</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28</vt:i4>
      </vt:variant>
    </vt:vector>
  </HeadingPairs>
  <TitlesOfParts>
    <vt:vector size="33" baseType="lpstr">
      <vt:lpstr>Arial</vt:lpstr>
      <vt:lpstr>Calibri</vt:lpstr>
      <vt:lpstr>Cambria Math</vt:lpstr>
      <vt:lpstr>Times New Roman</vt:lpstr>
      <vt:lpstr>Тема Office</vt:lpstr>
      <vt:lpstr>Лекция 4. Характеристика линий связи. Методы обеспечения качества обслуживания</vt:lpstr>
      <vt:lpstr>Спектральное представление сигнала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Затухание неэкранированного кабеля на витой паре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Методы обеспечения качества обслуживания</vt:lpstr>
      <vt:lpstr>Презентация PowerPoint</vt:lpstr>
      <vt:lpstr>Презентация PowerPoint</vt:lpstr>
      <vt:lpstr>Презентация PowerPoint</vt:lpstr>
      <vt:lpstr>Презентация PowerPoint</vt:lpstr>
      <vt:lpstr>Презентация PowerPoint</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Аппаратное и программное обеспечение сетей и защита информации</dc:title>
  <dc:creator>Соболь A. M.</dc:creator>
  <cp:lastModifiedBy>Соболь A. M.</cp:lastModifiedBy>
  <cp:revision>64</cp:revision>
  <dcterms:created xsi:type="dcterms:W3CDTF">2021-01-23T08:32:29Z</dcterms:created>
  <dcterms:modified xsi:type="dcterms:W3CDTF">2022-02-06T18:04:47Z</dcterms:modified>
</cp:coreProperties>
</file>