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7"/>
  </p:notesMasterIdLst>
  <p:sldIdLst>
    <p:sldId id="256" r:id="rId2"/>
    <p:sldId id="277" r:id="rId3"/>
    <p:sldId id="278" r:id="rId4"/>
    <p:sldId id="288" r:id="rId5"/>
    <p:sldId id="276" r:id="rId6"/>
    <p:sldId id="280" r:id="rId7"/>
    <p:sldId id="281" r:id="rId8"/>
    <p:sldId id="282" r:id="rId9"/>
    <p:sldId id="283" r:id="rId10"/>
    <p:sldId id="284" r:id="rId11"/>
    <p:sldId id="285" r:id="rId12"/>
    <p:sldId id="279" r:id="rId13"/>
    <p:sldId id="287" r:id="rId14"/>
    <p:sldId id="286" r:id="rId15"/>
    <p:sldId id="275" r:id="rId16"/>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7399" autoAdjust="0"/>
  </p:normalViewPr>
  <p:slideViewPr>
    <p:cSldViewPr snapToGrid="0">
      <p:cViewPr varScale="1">
        <p:scale>
          <a:sx n="62" d="100"/>
          <a:sy n="62" d="100"/>
        </p:scale>
        <p:origin x="10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EDFA1-7591-4A56-BDC2-C7728857E2DA}" type="datetimeFigureOut">
              <a:rPr lang="ru-RU" smtClean="0"/>
              <a:t>14.02.2022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A070D-6D65-4C07-A51A-F5E5C4B09FD4}" type="slidenum">
              <a:rPr lang="ru-RU" smtClean="0"/>
              <a:t>‹#›</a:t>
            </a:fld>
            <a:endParaRPr lang="ru-RU"/>
          </a:p>
        </p:txBody>
      </p:sp>
    </p:spTree>
    <p:extLst>
      <p:ext uri="{BB962C8B-B14F-4D97-AF65-F5344CB8AC3E}">
        <p14:creationId xmlns:p14="http://schemas.microsoft.com/office/powerpoint/2010/main" val="2461290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A7D418-D3E5-456C-9087-B876D0B3DC6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BY"/>
          </a:p>
        </p:txBody>
      </p:sp>
      <p:sp>
        <p:nvSpPr>
          <p:cNvPr id="3" name="Подзаголовок 2">
            <a:extLst>
              <a:ext uri="{FF2B5EF4-FFF2-40B4-BE49-F238E27FC236}">
                <a16:creationId xmlns:a16="http://schemas.microsoft.com/office/drawing/2014/main" id="{A0A54A8E-AFA5-4257-B435-835E4F8C2C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BY"/>
          </a:p>
        </p:txBody>
      </p:sp>
      <p:sp>
        <p:nvSpPr>
          <p:cNvPr id="4" name="Дата 3">
            <a:extLst>
              <a:ext uri="{FF2B5EF4-FFF2-40B4-BE49-F238E27FC236}">
                <a16:creationId xmlns:a16="http://schemas.microsoft.com/office/drawing/2014/main" id="{647241AD-0BDF-4AB7-B09E-A7BB87CC060A}"/>
              </a:ext>
            </a:extLst>
          </p:cNvPr>
          <p:cNvSpPr>
            <a:spLocks noGrp="1"/>
          </p:cNvSpPr>
          <p:nvPr>
            <p:ph type="dt" sz="half" idx="10"/>
          </p:nvPr>
        </p:nvSpPr>
        <p:spPr/>
        <p:txBody>
          <a:bodyPr/>
          <a:lstStyle/>
          <a:p>
            <a:fld id="{33069EE3-F2CA-4326-988D-132825F31538}" type="datetimeFigureOut">
              <a:rPr lang="ru-RU" smtClean="0"/>
              <a:t>14.02.2022</a:t>
            </a:fld>
            <a:endParaRPr lang="ru-RU"/>
          </a:p>
        </p:txBody>
      </p:sp>
      <p:sp>
        <p:nvSpPr>
          <p:cNvPr id="5" name="Нижний колонтитул 4">
            <a:extLst>
              <a:ext uri="{FF2B5EF4-FFF2-40B4-BE49-F238E27FC236}">
                <a16:creationId xmlns:a16="http://schemas.microsoft.com/office/drawing/2014/main" id="{77474B7B-99C8-4D8F-971E-285F2FE0D19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17311E6-8B8C-403C-A75D-22CB6F91D233}"/>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412841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A9E83C-8D47-4882-9AD0-BDF602524802}"/>
              </a:ext>
            </a:extLst>
          </p:cNvPr>
          <p:cNvSpPr>
            <a:spLocks noGrp="1"/>
          </p:cNvSpPr>
          <p:nvPr>
            <p:ph type="title"/>
          </p:nvPr>
        </p:nvSpPr>
        <p:spPr/>
        <p:txBody>
          <a:bodyPr/>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DF2AB319-41C3-4ADA-9495-475AEDA8656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4DA59F2E-713F-4FF9-B024-BD7952072D24}"/>
              </a:ext>
            </a:extLst>
          </p:cNvPr>
          <p:cNvSpPr>
            <a:spLocks noGrp="1"/>
          </p:cNvSpPr>
          <p:nvPr>
            <p:ph type="dt" sz="half" idx="10"/>
          </p:nvPr>
        </p:nvSpPr>
        <p:spPr/>
        <p:txBody>
          <a:bodyPr/>
          <a:lstStyle/>
          <a:p>
            <a:fld id="{33069EE3-F2CA-4326-988D-132825F31538}" type="datetimeFigureOut">
              <a:rPr lang="ru-RU" smtClean="0"/>
              <a:t>14.02.2022</a:t>
            </a:fld>
            <a:endParaRPr lang="ru-RU"/>
          </a:p>
        </p:txBody>
      </p:sp>
      <p:sp>
        <p:nvSpPr>
          <p:cNvPr id="5" name="Нижний колонтитул 4">
            <a:extLst>
              <a:ext uri="{FF2B5EF4-FFF2-40B4-BE49-F238E27FC236}">
                <a16:creationId xmlns:a16="http://schemas.microsoft.com/office/drawing/2014/main" id="{F5417844-8B1E-4DA8-9FDB-78BE523033D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92F2D44-BA0D-43FE-8642-56231E08D41B}"/>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56856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F0FE72D-5221-4B27-8FA7-39354473A473}"/>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126309B4-C31E-4D68-AAB7-F33A0A19AF0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732FBA69-A5AE-4DAC-A0AC-DAE582856833}"/>
              </a:ext>
            </a:extLst>
          </p:cNvPr>
          <p:cNvSpPr>
            <a:spLocks noGrp="1"/>
          </p:cNvSpPr>
          <p:nvPr>
            <p:ph type="dt" sz="half" idx="10"/>
          </p:nvPr>
        </p:nvSpPr>
        <p:spPr/>
        <p:txBody>
          <a:bodyPr/>
          <a:lstStyle/>
          <a:p>
            <a:fld id="{33069EE3-F2CA-4326-988D-132825F31538}" type="datetimeFigureOut">
              <a:rPr lang="ru-RU" smtClean="0"/>
              <a:t>14.02.2022</a:t>
            </a:fld>
            <a:endParaRPr lang="ru-RU"/>
          </a:p>
        </p:txBody>
      </p:sp>
      <p:sp>
        <p:nvSpPr>
          <p:cNvPr id="5" name="Нижний колонтитул 4">
            <a:extLst>
              <a:ext uri="{FF2B5EF4-FFF2-40B4-BE49-F238E27FC236}">
                <a16:creationId xmlns:a16="http://schemas.microsoft.com/office/drawing/2014/main" id="{90FF8041-E80D-47BF-9B7A-92ADF8A391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A543BB-388A-42ED-91FC-7C1D0944FD0E}"/>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13355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867B9-B805-4608-B8DA-98694E67F2C6}"/>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5AE57F31-34EE-4544-87DE-FBECABFFCA8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363A179D-9239-432A-AE19-43774726976E}"/>
              </a:ext>
            </a:extLst>
          </p:cNvPr>
          <p:cNvSpPr>
            <a:spLocks noGrp="1"/>
          </p:cNvSpPr>
          <p:nvPr>
            <p:ph type="dt" sz="half" idx="10"/>
          </p:nvPr>
        </p:nvSpPr>
        <p:spPr/>
        <p:txBody>
          <a:bodyPr/>
          <a:lstStyle/>
          <a:p>
            <a:fld id="{33069EE3-F2CA-4326-988D-132825F31538}" type="datetimeFigureOut">
              <a:rPr lang="ru-RU" smtClean="0"/>
              <a:t>14.02.2022</a:t>
            </a:fld>
            <a:endParaRPr lang="ru-RU"/>
          </a:p>
        </p:txBody>
      </p:sp>
      <p:sp>
        <p:nvSpPr>
          <p:cNvPr id="5" name="Нижний колонтитул 4">
            <a:extLst>
              <a:ext uri="{FF2B5EF4-FFF2-40B4-BE49-F238E27FC236}">
                <a16:creationId xmlns:a16="http://schemas.microsoft.com/office/drawing/2014/main" id="{279637B0-62DA-46B7-94B6-E0B1280BA9C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281DD72-C6F7-4C28-B2FD-B9007D2ED413}"/>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01810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8CFFD8-110A-4AD0-B779-32347A53364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BY"/>
          </a:p>
        </p:txBody>
      </p:sp>
      <p:sp>
        <p:nvSpPr>
          <p:cNvPr id="3" name="Текст 2">
            <a:extLst>
              <a:ext uri="{FF2B5EF4-FFF2-40B4-BE49-F238E27FC236}">
                <a16:creationId xmlns:a16="http://schemas.microsoft.com/office/drawing/2014/main" id="{8C8C3F40-9EA6-45D8-9108-C52EA4D95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79C6E4E-0451-44D9-8014-54ADBE5D2F85}"/>
              </a:ext>
            </a:extLst>
          </p:cNvPr>
          <p:cNvSpPr>
            <a:spLocks noGrp="1"/>
          </p:cNvSpPr>
          <p:nvPr>
            <p:ph type="dt" sz="half" idx="10"/>
          </p:nvPr>
        </p:nvSpPr>
        <p:spPr/>
        <p:txBody>
          <a:bodyPr/>
          <a:lstStyle/>
          <a:p>
            <a:fld id="{33069EE3-F2CA-4326-988D-132825F31538}" type="datetimeFigureOut">
              <a:rPr lang="ru-RU" smtClean="0"/>
              <a:t>14.02.2022</a:t>
            </a:fld>
            <a:endParaRPr lang="ru-RU"/>
          </a:p>
        </p:txBody>
      </p:sp>
      <p:sp>
        <p:nvSpPr>
          <p:cNvPr id="5" name="Нижний колонтитул 4">
            <a:extLst>
              <a:ext uri="{FF2B5EF4-FFF2-40B4-BE49-F238E27FC236}">
                <a16:creationId xmlns:a16="http://schemas.microsoft.com/office/drawing/2014/main" id="{B312566C-A2A6-4AD0-A457-4CEE00C895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F291CB3-AA85-41CC-90B0-8152221E6CCF}"/>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53021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77910B-C8A0-4C41-AD56-B3DF631AD665}"/>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98DAF6EC-2384-420B-AA77-048F1F0E88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Объект 3">
            <a:extLst>
              <a:ext uri="{FF2B5EF4-FFF2-40B4-BE49-F238E27FC236}">
                <a16:creationId xmlns:a16="http://schemas.microsoft.com/office/drawing/2014/main" id="{C3B9AF71-2229-49D0-BB74-599EC2A461A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Дата 4">
            <a:extLst>
              <a:ext uri="{FF2B5EF4-FFF2-40B4-BE49-F238E27FC236}">
                <a16:creationId xmlns:a16="http://schemas.microsoft.com/office/drawing/2014/main" id="{BD1E6A7A-C53E-4737-B055-CCA3F6621E48}"/>
              </a:ext>
            </a:extLst>
          </p:cNvPr>
          <p:cNvSpPr>
            <a:spLocks noGrp="1"/>
          </p:cNvSpPr>
          <p:nvPr>
            <p:ph type="dt" sz="half" idx="10"/>
          </p:nvPr>
        </p:nvSpPr>
        <p:spPr/>
        <p:txBody>
          <a:bodyPr/>
          <a:lstStyle/>
          <a:p>
            <a:fld id="{33069EE3-F2CA-4326-988D-132825F31538}" type="datetimeFigureOut">
              <a:rPr lang="ru-RU" smtClean="0"/>
              <a:t>14.02.2022</a:t>
            </a:fld>
            <a:endParaRPr lang="ru-RU"/>
          </a:p>
        </p:txBody>
      </p:sp>
      <p:sp>
        <p:nvSpPr>
          <p:cNvPr id="6" name="Нижний колонтитул 5">
            <a:extLst>
              <a:ext uri="{FF2B5EF4-FFF2-40B4-BE49-F238E27FC236}">
                <a16:creationId xmlns:a16="http://schemas.microsoft.com/office/drawing/2014/main" id="{6CF8B78C-822E-4D03-BD61-2C7DC13EBF0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3CB1A01-923E-42E9-8960-657AF4D47082}"/>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10098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47CB0A-3C56-4EA0-96DB-6569733ECCBE}"/>
              </a:ext>
            </a:extLst>
          </p:cNvPr>
          <p:cNvSpPr>
            <a:spLocks noGrp="1"/>
          </p:cNvSpPr>
          <p:nvPr>
            <p:ph type="title"/>
          </p:nvPr>
        </p:nvSpPr>
        <p:spPr>
          <a:xfrm>
            <a:off x="839788" y="365125"/>
            <a:ext cx="10515600" cy="1325563"/>
          </a:xfrm>
        </p:spPr>
        <p:txBody>
          <a:bodyPr/>
          <a:lstStyle/>
          <a:p>
            <a:r>
              <a:rPr lang="ru-RU"/>
              <a:t>Образец заголовка</a:t>
            </a:r>
            <a:endParaRPr lang="ru-BY"/>
          </a:p>
        </p:txBody>
      </p:sp>
      <p:sp>
        <p:nvSpPr>
          <p:cNvPr id="3" name="Текст 2">
            <a:extLst>
              <a:ext uri="{FF2B5EF4-FFF2-40B4-BE49-F238E27FC236}">
                <a16:creationId xmlns:a16="http://schemas.microsoft.com/office/drawing/2014/main" id="{660699B0-C61C-47F1-BF3C-994C38A3C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277E23B-DD68-4D2C-84E9-2B92B2FA9E0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Текст 4">
            <a:extLst>
              <a:ext uri="{FF2B5EF4-FFF2-40B4-BE49-F238E27FC236}">
                <a16:creationId xmlns:a16="http://schemas.microsoft.com/office/drawing/2014/main" id="{F53A6AD6-61BE-468E-A5A1-5BD4C2D2C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B2D01A3-AC30-4506-BC60-382FA8CD87A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7" name="Дата 6">
            <a:extLst>
              <a:ext uri="{FF2B5EF4-FFF2-40B4-BE49-F238E27FC236}">
                <a16:creationId xmlns:a16="http://schemas.microsoft.com/office/drawing/2014/main" id="{FD3CDABA-695C-4E48-929B-7C7B2967D493}"/>
              </a:ext>
            </a:extLst>
          </p:cNvPr>
          <p:cNvSpPr>
            <a:spLocks noGrp="1"/>
          </p:cNvSpPr>
          <p:nvPr>
            <p:ph type="dt" sz="half" idx="10"/>
          </p:nvPr>
        </p:nvSpPr>
        <p:spPr/>
        <p:txBody>
          <a:bodyPr/>
          <a:lstStyle/>
          <a:p>
            <a:fld id="{33069EE3-F2CA-4326-988D-132825F31538}" type="datetimeFigureOut">
              <a:rPr lang="ru-RU" smtClean="0"/>
              <a:t>14.02.2022</a:t>
            </a:fld>
            <a:endParaRPr lang="ru-RU"/>
          </a:p>
        </p:txBody>
      </p:sp>
      <p:sp>
        <p:nvSpPr>
          <p:cNvPr id="8" name="Нижний колонтитул 7">
            <a:extLst>
              <a:ext uri="{FF2B5EF4-FFF2-40B4-BE49-F238E27FC236}">
                <a16:creationId xmlns:a16="http://schemas.microsoft.com/office/drawing/2014/main" id="{F6EC2597-2BD3-43A4-B50A-F90DEF61DAA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2657851-A051-4D44-AAEA-A2440F41A57C}"/>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62202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7D322A-49FB-4CBF-BF8C-12E2F1DDD824}"/>
              </a:ext>
            </a:extLst>
          </p:cNvPr>
          <p:cNvSpPr>
            <a:spLocks noGrp="1"/>
          </p:cNvSpPr>
          <p:nvPr>
            <p:ph type="title"/>
          </p:nvPr>
        </p:nvSpPr>
        <p:spPr/>
        <p:txBody>
          <a:bodyPr/>
          <a:lstStyle/>
          <a:p>
            <a:r>
              <a:rPr lang="ru-RU"/>
              <a:t>Образец заголовка</a:t>
            </a:r>
            <a:endParaRPr lang="ru-BY"/>
          </a:p>
        </p:txBody>
      </p:sp>
      <p:sp>
        <p:nvSpPr>
          <p:cNvPr id="3" name="Дата 2">
            <a:extLst>
              <a:ext uri="{FF2B5EF4-FFF2-40B4-BE49-F238E27FC236}">
                <a16:creationId xmlns:a16="http://schemas.microsoft.com/office/drawing/2014/main" id="{EAAC9363-3F2F-412B-800D-0A5FA0B5970C}"/>
              </a:ext>
            </a:extLst>
          </p:cNvPr>
          <p:cNvSpPr>
            <a:spLocks noGrp="1"/>
          </p:cNvSpPr>
          <p:nvPr>
            <p:ph type="dt" sz="half" idx="10"/>
          </p:nvPr>
        </p:nvSpPr>
        <p:spPr/>
        <p:txBody>
          <a:bodyPr/>
          <a:lstStyle/>
          <a:p>
            <a:fld id="{33069EE3-F2CA-4326-988D-132825F31538}" type="datetimeFigureOut">
              <a:rPr lang="ru-RU" smtClean="0"/>
              <a:t>14.02.2022</a:t>
            </a:fld>
            <a:endParaRPr lang="ru-RU"/>
          </a:p>
        </p:txBody>
      </p:sp>
      <p:sp>
        <p:nvSpPr>
          <p:cNvPr id="4" name="Нижний колонтитул 3">
            <a:extLst>
              <a:ext uri="{FF2B5EF4-FFF2-40B4-BE49-F238E27FC236}">
                <a16:creationId xmlns:a16="http://schemas.microsoft.com/office/drawing/2014/main" id="{999A00B8-7F82-4BF3-881D-BDF2B954C04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2A6D37F-7D71-48E6-9947-3DE2ECEC04AC}"/>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42148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F6B8A33-ACCF-402B-99C4-7EE285671543}"/>
              </a:ext>
            </a:extLst>
          </p:cNvPr>
          <p:cNvSpPr>
            <a:spLocks noGrp="1"/>
          </p:cNvSpPr>
          <p:nvPr>
            <p:ph type="dt" sz="half" idx="10"/>
          </p:nvPr>
        </p:nvSpPr>
        <p:spPr/>
        <p:txBody>
          <a:bodyPr/>
          <a:lstStyle/>
          <a:p>
            <a:fld id="{33069EE3-F2CA-4326-988D-132825F31538}" type="datetimeFigureOut">
              <a:rPr lang="ru-RU" smtClean="0"/>
              <a:t>14.02.2022</a:t>
            </a:fld>
            <a:endParaRPr lang="ru-RU"/>
          </a:p>
        </p:txBody>
      </p:sp>
      <p:sp>
        <p:nvSpPr>
          <p:cNvPr id="3" name="Нижний колонтитул 2">
            <a:extLst>
              <a:ext uri="{FF2B5EF4-FFF2-40B4-BE49-F238E27FC236}">
                <a16:creationId xmlns:a16="http://schemas.microsoft.com/office/drawing/2014/main" id="{4B5357DF-A9DE-450E-9850-E7DD2C4061F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F14BE1A-AFF7-4095-B43F-6CCC9794A35C}"/>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353756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9CFF04-AE0B-41CC-B4FC-259189E62AB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Объект 2">
            <a:extLst>
              <a:ext uri="{FF2B5EF4-FFF2-40B4-BE49-F238E27FC236}">
                <a16:creationId xmlns:a16="http://schemas.microsoft.com/office/drawing/2014/main" id="{8377C8BE-5C16-44D0-96EB-4AC8B3198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Текст 3">
            <a:extLst>
              <a:ext uri="{FF2B5EF4-FFF2-40B4-BE49-F238E27FC236}">
                <a16:creationId xmlns:a16="http://schemas.microsoft.com/office/drawing/2014/main" id="{36840CE5-9AF8-4EDF-B2E1-C97607DD4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89FE4C0-D3D3-4E49-AA38-438A01CC9FC0}"/>
              </a:ext>
            </a:extLst>
          </p:cNvPr>
          <p:cNvSpPr>
            <a:spLocks noGrp="1"/>
          </p:cNvSpPr>
          <p:nvPr>
            <p:ph type="dt" sz="half" idx="10"/>
          </p:nvPr>
        </p:nvSpPr>
        <p:spPr/>
        <p:txBody>
          <a:bodyPr/>
          <a:lstStyle/>
          <a:p>
            <a:fld id="{33069EE3-F2CA-4326-988D-132825F31538}" type="datetimeFigureOut">
              <a:rPr lang="ru-RU" smtClean="0"/>
              <a:t>14.02.2022</a:t>
            </a:fld>
            <a:endParaRPr lang="ru-RU"/>
          </a:p>
        </p:txBody>
      </p:sp>
      <p:sp>
        <p:nvSpPr>
          <p:cNvPr id="6" name="Нижний колонтитул 5">
            <a:extLst>
              <a:ext uri="{FF2B5EF4-FFF2-40B4-BE49-F238E27FC236}">
                <a16:creationId xmlns:a16="http://schemas.microsoft.com/office/drawing/2014/main" id="{E429A4CD-116C-4A3E-B2CA-2C9E8C27FAB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E3FB92F-7D93-4CD0-A140-E04A0124C659}"/>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01438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0ECBC0-65E7-4D36-9326-31818A3EC23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Рисунок 2">
            <a:extLst>
              <a:ext uri="{FF2B5EF4-FFF2-40B4-BE49-F238E27FC236}">
                <a16:creationId xmlns:a16="http://schemas.microsoft.com/office/drawing/2014/main" id="{2D0A7AFD-862C-4E15-9946-A8ECBF7B8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BY"/>
          </a:p>
        </p:txBody>
      </p:sp>
      <p:sp>
        <p:nvSpPr>
          <p:cNvPr id="4" name="Текст 3">
            <a:extLst>
              <a:ext uri="{FF2B5EF4-FFF2-40B4-BE49-F238E27FC236}">
                <a16:creationId xmlns:a16="http://schemas.microsoft.com/office/drawing/2014/main" id="{2E1DCB19-8782-436E-80AE-DE6182BEB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6185D1D-D74B-45EC-BAD5-8205752BFE74}"/>
              </a:ext>
            </a:extLst>
          </p:cNvPr>
          <p:cNvSpPr>
            <a:spLocks noGrp="1"/>
          </p:cNvSpPr>
          <p:nvPr>
            <p:ph type="dt" sz="half" idx="10"/>
          </p:nvPr>
        </p:nvSpPr>
        <p:spPr/>
        <p:txBody>
          <a:bodyPr/>
          <a:lstStyle/>
          <a:p>
            <a:fld id="{33069EE3-F2CA-4326-988D-132825F31538}" type="datetimeFigureOut">
              <a:rPr lang="ru-RU" smtClean="0"/>
              <a:t>14.02.2022</a:t>
            </a:fld>
            <a:endParaRPr lang="ru-RU"/>
          </a:p>
        </p:txBody>
      </p:sp>
      <p:sp>
        <p:nvSpPr>
          <p:cNvPr id="6" name="Нижний колонтитул 5">
            <a:extLst>
              <a:ext uri="{FF2B5EF4-FFF2-40B4-BE49-F238E27FC236}">
                <a16:creationId xmlns:a16="http://schemas.microsoft.com/office/drawing/2014/main" id="{0DCF76E7-48B4-421E-8B83-85AF4853A16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DF3CAAC-A094-404B-8B83-1041AB2FE287}"/>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61716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40B888-7990-4B22-88B2-314DE2435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BY"/>
          </a:p>
        </p:txBody>
      </p:sp>
      <p:sp>
        <p:nvSpPr>
          <p:cNvPr id="3" name="Текст 2">
            <a:extLst>
              <a:ext uri="{FF2B5EF4-FFF2-40B4-BE49-F238E27FC236}">
                <a16:creationId xmlns:a16="http://schemas.microsoft.com/office/drawing/2014/main" id="{6B9D54EC-3AF4-4B16-8009-258B5F1D7F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DC6413B0-CB22-4793-B69B-3542275CB6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69EE3-F2CA-4326-988D-132825F31538}" type="datetimeFigureOut">
              <a:rPr lang="ru-RU" smtClean="0"/>
              <a:t>14.02.2022</a:t>
            </a:fld>
            <a:endParaRPr lang="ru-RU"/>
          </a:p>
        </p:txBody>
      </p:sp>
      <p:sp>
        <p:nvSpPr>
          <p:cNvPr id="5" name="Нижний колонтитул 4">
            <a:extLst>
              <a:ext uri="{FF2B5EF4-FFF2-40B4-BE49-F238E27FC236}">
                <a16:creationId xmlns:a16="http://schemas.microsoft.com/office/drawing/2014/main" id="{5205704E-24D0-4EB5-A354-B6D3A8360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0F6912-AD22-448A-A11B-1E9D08A8F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A4EBF-D7B4-4A48-ABFB-E3D9077D1157}" type="slidenum">
              <a:rPr lang="ru-RU" smtClean="0"/>
              <a:t>‹#›</a:t>
            </a:fld>
            <a:endParaRPr lang="ru-RU"/>
          </a:p>
        </p:txBody>
      </p:sp>
    </p:spTree>
    <p:extLst>
      <p:ext uri="{BB962C8B-B14F-4D97-AF65-F5344CB8AC3E}">
        <p14:creationId xmlns:p14="http://schemas.microsoft.com/office/powerpoint/2010/main" val="374249042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AD583-9452-4A9F-A572-66AF16854BD7}"/>
              </a:ext>
            </a:extLst>
          </p:cNvPr>
          <p:cNvSpPr>
            <a:spLocks noGrp="1"/>
          </p:cNvSpPr>
          <p:nvPr>
            <p:ph type="ctrTitle"/>
          </p:nvPr>
        </p:nvSpPr>
        <p:spPr>
          <a:xfrm>
            <a:off x="1541958" y="474973"/>
            <a:ext cx="9752117" cy="3720510"/>
          </a:xfrm>
        </p:spPr>
        <p:txBody>
          <a:bodyPr>
            <a:noAutofit/>
          </a:bodyPr>
          <a:lstStyle/>
          <a:p>
            <a:pPr algn="ctr">
              <a:lnSpc>
                <a:spcPct val="110000"/>
              </a:lnSpc>
            </a:pPr>
            <a:r>
              <a:rPr lang="ru-RU" sz="6000" dirty="0"/>
              <a:t>Лекция 5. </a:t>
            </a:r>
            <a:br>
              <a:rPr lang="ru-RU" sz="6000" dirty="0"/>
            </a:br>
            <a:r>
              <a:rPr lang="ru-RU" sz="6000" dirty="0"/>
              <a:t>Кодирование данных</a:t>
            </a:r>
          </a:p>
        </p:txBody>
      </p:sp>
    </p:spTree>
    <p:extLst>
      <p:ext uri="{BB962C8B-B14F-4D97-AF65-F5344CB8AC3E}">
        <p14:creationId xmlns:p14="http://schemas.microsoft.com/office/powerpoint/2010/main" val="385070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5E2DA-B72C-4059-B492-A0DE0AD49E5B}"/>
              </a:ext>
            </a:extLst>
          </p:cNvPr>
          <p:cNvSpPr>
            <a:spLocks noGrp="1"/>
          </p:cNvSpPr>
          <p:nvPr>
            <p:ph type="title"/>
          </p:nvPr>
        </p:nvSpPr>
        <p:spPr>
          <a:xfrm>
            <a:off x="2703214" y="0"/>
            <a:ext cx="9692640" cy="805815"/>
          </a:xfrm>
        </p:spPr>
        <p:txBody>
          <a:bodyPr/>
          <a:lstStyle/>
          <a:p>
            <a:r>
              <a:rPr lang="ru-RU" dirty="0"/>
              <a:t>Избыточные коды</a:t>
            </a:r>
            <a:endParaRPr lang="ru-BY" dirty="0"/>
          </a:p>
        </p:txBody>
      </p:sp>
      <p:sp>
        <p:nvSpPr>
          <p:cNvPr id="3" name="Объект 2">
            <a:extLst>
              <a:ext uri="{FF2B5EF4-FFF2-40B4-BE49-F238E27FC236}">
                <a16:creationId xmlns:a16="http://schemas.microsoft.com/office/drawing/2014/main" id="{DBDF8882-0451-452F-BE10-7830E14C886A}"/>
              </a:ext>
            </a:extLst>
          </p:cNvPr>
          <p:cNvSpPr>
            <a:spLocks noGrp="1"/>
          </p:cNvSpPr>
          <p:nvPr>
            <p:ph idx="1"/>
          </p:nvPr>
        </p:nvSpPr>
        <p:spPr>
          <a:xfrm>
            <a:off x="176990" y="805815"/>
            <a:ext cx="11803199" cy="5889453"/>
          </a:xfrm>
        </p:spPr>
        <p:txBody>
          <a:bodyPr>
            <a:normAutofit lnSpcReduction="10000"/>
          </a:bodyPr>
          <a:lstStyle/>
          <a:p>
            <a:pPr marL="0" indent="0" algn="just">
              <a:buNone/>
            </a:pPr>
            <a:r>
              <a:rPr lang="ru-RU" dirty="0">
                <a:latin typeface="+mj-lt"/>
              </a:rPr>
              <a:t>Избыточные коды основаны на разбиении исходной последовательности битов на порции, которые часто называют символами. Затем каждый исходный символ заменяется новым с большим количество битов, чем исходный. Например, в логическом коде 4В/5В, используемом в технологии </a:t>
            </a:r>
            <a:r>
              <a:rPr lang="ru-RU" dirty="0" err="1">
                <a:latin typeface="+mj-lt"/>
              </a:rPr>
              <a:t>Fast</a:t>
            </a:r>
            <a:r>
              <a:rPr lang="ru-RU" dirty="0">
                <a:latin typeface="+mj-lt"/>
              </a:rPr>
              <a:t> </a:t>
            </a:r>
            <a:r>
              <a:rPr lang="ru-RU" dirty="0" err="1">
                <a:latin typeface="+mj-lt"/>
              </a:rPr>
              <a:t>Ethernet</a:t>
            </a:r>
            <a:r>
              <a:rPr lang="ru-RU" dirty="0">
                <a:latin typeface="+mj-lt"/>
              </a:rPr>
              <a:t>, исходные символы длиной 4 бита заменяются символами длиной 5 бит. Поскольку результирующие символы содержат избыточные биты, общее количество битовых комбинаций в них больше, чем в исходных. Так, в коде 4В/5В результирующие символы могут содержать 32 битовые комбинации, в то время как исходные символы — только 16. Поэтому в результирующем коде появляется возможность отобрать 16 таких комбинаций, которые не содержат большого количества нулей, а остальные посчитать запрещенными кодами (</a:t>
            </a:r>
            <a:r>
              <a:rPr lang="ru-RU" dirty="0" err="1">
                <a:latin typeface="+mj-lt"/>
              </a:rPr>
              <a:t>code</a:t>
            </a:r>
            <a:r>
              <a:rPr lang="ru-RU" dirty="0">
                <a:latin typeface="+mj-lt"/>
              </a:rPr>
              <a:t> </a:t>
            </a:r>
            <a:r>
              <a:rPr lang="ru-RU" dirty="0" err="1">
                <a:latin typeface="+mj-lt"/>
              </a:rPr>
              <a:t>violations</a:t>
            </a:r>
            <a:r>
              <a:rPr lang="ru-RU" dirty="0">
                <a:latin typeface="+mj-lt"/>
              </a:rPr>
              <a:t>). Помимо устранения постоянной составляющей и придания коду свойства самосинхронизации, избыточные коды позволяют приемнику распознавать искаженные биты. Если приемник принимает запрещенный код, то это означает, что на линии произошло искажение сигнала.</a:t>
            </a:r>
            <a:endParaRPr lang="ru-BY" dirty="0">
              <a:latin typeface="+mj-lt"/>
            </a:endParaRPr>
          </a:p>
        </p:txBody>
      </p:sp>
    </p:spTree>
    <p:extLst>
      <p:ext uri="{BB962C8B-B14F-4D97-AF65-F5344CB8AC3E}">
        <p14:creationId xmlns:p14="http://schemas.microsoft.com/office/powerpoint/2010/main" val="159876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6A4AD16-F847-4098-B50C-A63966D4BE5B}"/>
              </a:ext>
            </a:extLst>
          </p:cNvPr>
          <p:cNvSpPr>
            <a:spLocks noGrp="1"/>
          </p:cNvSpPr>
          <p:nvPr>
            <p:ph idx="1"/>
          </p:nvPr>
        </p:nvSpPr>
        <p:spPr>
          <a:xfrm>
            <a:off x="211214" y="113007"/>
            <a:ext cx="11768975" cy="6582261"/>
          </a:xfrm>
        </p:spPr>
        <p:txBody>
          <a:bodyPr>
            <a:normAutofit lnSpcReduction="10000"/>
          </a:bodyPr>
          <a:lstStyle/>
          <a:p>
            <a:pPr marL="0" indent="0" algn="just">
              <a:buNone/>
            </a:pPr>
            <a:r>
              <a:rPr lang="ru-RU" dirty="0">
                <a:latin typeface="+mj-lt"/>
              </a:rPr>
              <a:t>Для обеспечения заданной пропускной способности линии передатчик, использующий избыточный код, должен работать с повышенной тактовой частотой. Так, для передачи кодов 4В/5В со скоростью 100 Мбит/с требуется тактовая частота 125 МГц. При этом спектр сигнала на линии расширяется по сравнению со случаем, когда по линии передается не избыточный код. Тем не менее спектр избыточного потенциального кода оказывается уже спектра манчестерского кода, что оправдывает дополнительный этап логического кодирования, а также работу приемника и передатчика на повышенной тактовой частоте. </a:t>
            </a:r>
          </a:p>
          <a:p>
            <a:pPr marL="0" indent="0" algn="just">
              <a:buNone/>
            </a:pPr>
            <a:r>
              <a:rPr lang="ru-RU" dirty="0">
                <a:latin typeface="+mj-lt"/>
              </a:rPr>
              <a:t>Чем ближе к единице соотношение числа исходных символов к общему числу символов, тем незначительнее становится повышение тактовой частоты передатчика. В скоростных версиях 10G </a:t>
            </a:r>
            <a:r>
              <a:rPr lang="ru-RU" dirty="0" err="1">
                <a:latin typeface="+mj-lt"/>
              </a:rPr>
              <a:t>Ethernet</a:t>
            </a:r>
            <a:r>
              <a:rPr lang="ru-RU" dirty="0">
                <a:latin typeface="+mj-lt"/>
              </a:rPr>
              <a:t> и 100G </a:t>
            </a:r>
            <a:r>
              <a:rPr lang="ru-RU" dirty="0" err="1">
                <a:latin typeface="+mj-lt"/>
              </a:rPr>
              <a:t>Ethernet</a:t>
            </a:r>
            <a:r>
              <a:rPr lang="ru-RU" dirty="0">
                <a:latin typeface="+mj-lt"/>
              </a:rPr>
              <a:t> применяется избыточный код 64В/66В. </a:t>
            </a:r>
          </a:p>
          <a:p>
            <a:pPr marL="0" indent="0" algn="just">
              <a:buNone/>
            </a:pPr>
            <a:r>
              <a:rPr lang="ru-RU" dirty="0">
                <a:latin typeface="+mj-lt"/>
              </a:rPr>
              <a:t>Существуют два метода, улучшающих биполярный код AMI и основанных на искусственном искажении последовательности нулей запрещенными символами. Использование метода B8ZS (</a:t>
            </a:r>
            <a:r>
              <a:rPr lang="ru-RU" dirty="0" err="1">
                <a:latin typeface="+mj-lt"/>
              </a:rPr>
              <a:t>Bipolar</a:t>
            </a:r>
            <a:r>
              <a:rPr lang="ru-RU" dirty="0">
                <a:latin typeface="+mj-lt"/>
              </a:rPr>
              <a:t> </a:t>
            </a:r>
            <a:r>
              <a:rPr lang="ru-RU" dirty="0" err="1">
                <a:latin typeface="+mj-lt"/>
              </a:rPr>
              <a:t>with</a:t>
            </a:r>
            <a:r>
              <a:rPr lang="ru-RU" dirty="0">
                <a:latin typeface="+mj-lt"/>
              </a:rPr>
              <a:t> 8-Zeros </a:t>
            </a:r>
            <a:r>
              <a:rPr lang="ru-RU" dirty="0" err="1">
                <a:latin typeface="+mj-lt"/>
              </a:rPr>
              <a:t>Substitution</a:t>
            </a:r>
            <a:r>
              <a:rPr lang="ru-RU" dirty="0">
                <a:latin typeface="+mj-lt"/>
              </a:rPr>
              <a:t>) и метода HDB3 (</a:t>
            </a:r>
            <a:r>
              <a:rPr lang="ru-RU" dirty="0" err="1">
                <a:latin typeface="+mj-lt"/>
              </a:rPr>
              <a:t>High-Density</a:t>
            </a:r>
            <a:r>
              <a:rPr lang="ru-RU" dirty="0">
                <a:latin typeface="+mj-lt"/>
              </a:rPr>
              <a:t> </a:t>
            </a:r>
            <a:r>
              <a:rPr lang="ru-RU" dirty="0" err="1">
                <a:latin typeface="+mj-lt"/>
              </a:rPr>
              <a:t>Bipolar</a:t>
            </a:r>
            <a:r>
              <a:rPr lang="ru-RU" dirty="0">
                <a:latin typeface="+mj-lt"/>
              </a:rPr>
              <a:t> 3-Zeros) для корректировки кода AMI. </a:t>
            </a:r>
            <a:endParaRPr lang="ru-BY" dirty="0">
              <a:latin typeface="+mj-lt"/>
            </a:endParaRPr>
          </a:p>
        </p:txBody>
      </p:sp>
    </p:spTree>
    <p:extLst>
      <p:ext uri="{BB962C8B-B14F-4D97-AF65-F5344CB8AC3E}">
        <p14:creationId xmlns:p14="http://schemas.microsoft.com/office/powerpoint/2010/main" val="246281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338533-7FF8-487F-AA84-72532FE5781E}"/>
              </a:ext>
            </a:extLst>
          </p:cNvPr>
          <p:cNvSpPr>
            <a:spLocks noGrp="1"/>
          </p:cNvSpPr>
          <p:nvPr>
            <p:ph type="title"/>
          </p:nvPr>
        </p:nvSpPr>
        <p:spPr>
          <a:xfrm>
            <a:off x="1261872" y="365760"/>
            <a:ext cx="9692640" cy="710565"/>
          </a:xfrm>
        </p:spPr>
        <p:txBody>
          <a:bodyPr/>
          <a:lstStyle/>
          <a:p>
            <a:r>
              <a:rPr lang="ru-RU" dirty="0"/>
              <a:t>Спектр информационного сигнала</a:t>
            </a:r>
            <a:endParaRPr lang="ru-BY" dirty="0"/>
          </a:p>
        </p:txBody>
      </p:sp>
      <p:sp>
        <p:nvSpPr>
          <p:cNvPr id="3" name="Объект 2">
            <a:extLst>
              <a:ext uri="{FF2B5EF4-FFF2-40B4-BE49-F238E27FC236}">
                <a16:creationId xmlns:a16="http://schemas.microsoft.com/office/drawing/2014/main" id="{53877B66-450A-4A3D-9E26-E11674E0B014}"/>
              </a:ext>
            </a:extLst>
          </p:cNvPr>
          <p:cNvSpPr>
            <a:spLocks noGrp="1"/>
          </p:cNvSpPr>
          <p:nvPr>
            <p:ph idx="1"/>
          </p:nvPr>
        </p:nvSpPr>
        <p:spPr>
          <a:xfrm>
            <a:off x="271221" y="1076325"/>
            <a:ext cx="11600481" cy="2445495"/>
          </a:xfrm>
        </p:spPr>
        <p:txBody>
          <a:bodyPr>
            <a:noAutofit/>
          </a:bodyPr>
          <a:lstStyle/>
          <a:p>
            <a:pPr marL="0" indent="0" algn="just">
              <a:buNone/>
            </a:pPr>
            <a:r>
              <a:rPr lang="ru-RU" sz="2600" dirty="0">
                <a:latin typeface="+mj-lt"/>
              </a:rPr>
              <a:t>Для успешного распознавания приемником дискретной информации, переданной передатчиком, необходимо, чтобы спектр информационного сигнала укладывался в полосу пропускания линии связи.</a:t>
            </a:r>
          </a:p>
          <a:p>
            <a:pPr marL="0" indent="0" algn="just">
              <a:buNone/>
            </a:pPr>
            <a:r>
              <a:rPr lang="ru-RU" sz="2600" dirty="0">
                <a:latin typeface="+mj-lt"/>
              </a:rPr>
              <a:t>Спектр результирующего информационного сигнала зависит от типа кодирования и частоты изменения информационного сигнала. Эта частота является тактовой частотой передатчика. </a:t>
            </a:r>
          </a:p>
        </p:txBody>
      </p:sp>
      <p:pic>
        <p:nvPicPr>
          <p:cNvPr id="4" name="Рисунок 3">
            <a:extLst>
              <a:ext uri="{FF2B5EF4-FFF2-40B4-BE49-F238E27FC236}">
                <a16:creationId xmlns:a16="http://schemas.microsoft.com/office/drawing/2014/main" id="{6338F5E1-E871-4420-9EA8-309726604BDF}"/>
              </a:ext>
            </a:extLst>
          </p:cNvPr>
          <p:cNvPicPr>
            <a:picLocks noChangeAspect="1"/>
          </p:cNvPicPr>
          <p:nvPr/>
        </p:nvPicPr>
        <p:blipFill>
          <a:blip r:embed="rId2"/>
          <a:stretch>
            <a:fillRect/>
          </a:stretch>
        </p:blipFill>
        <p:spPr>
          <a:xfrm>
            <a:off x="2492765" y="3429000"/>
            <a:ext cx="6043733" cy="2993775"/>
          </a:xfrm>
          <a:prstGeom prst="rect">
            <a:avLst/>
          </a:prstGeom>
        </p:spPr>
      </p:pic>
    </p:spTree>
    <p:extLst>
      <p:ext uri="{BB962C8B-B14F-4D97-AF65-F5344CB8AC3E}">
        <p14:creationId xmlns:p14="http://schemas.microsoft.com/office/powerpoint/2010/main" val="309326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7B24F1-88A8-4615-AEC4-9D64669FD831}"/>
              </a:ext>
            </a:extLst>
          </p:cNvPr>
          <p:cNvSpPr>
            <a:spLocks noGrp="1"/>
          </p:cNvSpPr>
          <p:nvPr>
            <p:ph type="title"/>
          </p:nvPr>
        </p:nvSpPr>
        <p:spPr/>
        <p:txBody>
          <a:bodyPr/>
          <a:lstStyle/>
          <a:p>
            <a:r>
              <a:rPr lang="ru-RU" dirty="0"/>
              <a:t>Кодирование дискретной информации аналоговыми сигналами</a:t>
            </a:r>
            <a:endParaRPr lang="ru-BY" dirty="0"/>
          </a:p>
        </p:txBody>
      </p:sp>
      <p:pic>
        <p:nvPicPr>
          <p:cNvPr id="4" name="Объект 3">
            <a:extLst>
              <a:ext uri="{FF2B5EF4-FFF2-40B4-BE49-F238E27FC236}">
                <a16:creationId xmlns:a16="http://schemas.microsoft.com/office/drawing/2014/main" id="{98EDA6A5-CD71-4CC7-B70C-93D2E261D958}"/>
              </a:ext>
            </a:extLst>
          </p:cNvPr>
          <p:cNvPicPr>
            <a:picLocks noGrp="1" noChangeAspect="1"/>
          </p:cNvPicPr>
          <p:nvPr>
            <p:ph idx="1"/>
          </p:nvPr>
        </p:nvPicPr>
        <p:blipFill>
          <a:blip r:embed="rId2"/>
          <a:stretch>
            <a:fillRect/>
          </a:stretch>
        </p:blipFill>
        <p:spPr>
          <a:xfrm>
            <a:off x="2475995" y="2019817"/>
            <a:ext cx="7240010" cy="3962953"/>
          </a:xfrm>
          <a:prstGeom prst="rect">
            <a:avLst/>
          </a:prstGeom>
        </p:spPr>
      </p:pic>
    </p:spTree>
    <p:extLst>
      <p:ext uri="{BB962C8B-B14F-4D97-AF65-F5344CB8AC3E}">
        <p14:creationId xmlns:p14="http://schemas.microsoft.com/office/powerpoint/2010/main" val="420412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025938-2DB6-4692-ACBC-A9ACAD4CAC0A}"/>
              </a:ext>
            </a:extLst>
          </p:cNvPr>
          <p:cNvSpPr>
            <a:spLocks noGrp="1"/>
          </p:cNvSpPr>
          <p:nvPr>
            <p:ph type="title"/>
          </p:nvPr>
        </p:nvSpPr>
        <p:spPr>
          <a:xfrm>
            <a:off x="1313320" y="1904"/>
            <a:ext cx="10602087" cy="529590"/>
          </a:xfrm>
        </p:spPr>
        <p:txBody>
          <a:bodyPr>
            <a:normAutofit fontScale="90000"/>
          </a:bodyPr>
          <a:lstStyle/>
          <a:p>
            <a:r>
              <a:rPr lang="ru-RU" dirty="0"/>
              <a:t>Методы, улучшающих биполярный код AMI</a:t>
            </a:r>
            <a:endParaRPr lang="ru-BY" dirty="0"/>
          </a:p>
        </p:txBody>
      </p:sp>
      <p:sp>
        <p:nvSpPr>
          <p:cNvPr id="3" name="Объект 2">
            <a:extLst>
              <a:ext uri="{FF2B5EF4-FFF2-40B4-BE49-F238E27FC236}">
                <a16:creationId xmlns:a16="http://schemas.microsoft.com/office/drawing/2014/main" id="{212A359D-E3B7-4351-9BA5-1E6FFD31B3BB}"/>
              </a:ext>
            </a:extLst>
          </p:cNvPr>
          <p:cNvSpPr>
            <a:spLocks noGrp="1"/>
          </p:cNvSpPr>
          <p:nvPr>
            <p:ph idx="1"/>
          </p:nvPr>
        </p:nvSpPr>
        <p:spPr>
          <a:xfrm>
            <a:off x="56916" y="531494"/>
            <a:ext cx="7211789" cy="5600700"/>
          </a:xfrm>
        </p:spPr>
        <p:txBody>
          <a:bodyPr>
            <a:noAutofit/>
          </a:bodyPr>
          <a:lstStyle/>
          <a:p>
            <a:pPr marL="0" indent="0" algn="just">
              <a:buNone/>
            </a:pPr>
            <a:r>
              <a:rPr lang="ru-RU" sz="2400" dirty="0">
                <a:latin typeface="+mj-lt"/>
              </a:rPr>
              <a:t>Исходный код состоит из двух длинных последовательностей нулей: в первом случае – из восьми, а во втором – из пяти. Код B8ZS исправляет только последовательности, состоящие из 8 нулей. Для этого он после первых трех нулей вместо оставшихся вставляет пять цифр: V-P-0-V-1*. Здесь V обозначает сигнал единицы, запрещенной для данного такта полярности, то есть сигнал, не изменяющий полярность предыдущей единицы, 1 * – сигнал единицы корректной полярности (знак звездочки отмечает тот факт, что в исходном коде в этом такте была не единица, а ноль). В результате на 8 тактах приемник наблюдает 2 искажения – очень маловероятно, что это случилось из-за шума на линии или других сбоев передачи. Поэтому приемник считает такие нарушения кодировкой 8 последовательных нулей и после приема заменяет их исходными 8 нулями. Код B8ZS построен так, что его постоянная составляющая равна нулю при любых последовательностях двоичных цифр.</a:t>
            </a:r>
          </a:p>
          <a:p>
            <a:pPr marL="0" indent="0" algn="just">
              <a:buNone/>
            </a:pPr>
            <a:r>
              <a:rPr lang="ru-RU" sz="2400" dirty="0">
                <a:latin typeface="+mj-lt"/>
              </a:rPr>
              <a:t>Код HDB3 исправляет любые четыре подряд идущих нуля в исходной последовательности. Правила формирования кода HDB3 более сложные, чем кода B8ZS. Каждые четыре нуля заменяются четырьмя сигналами, в которых имеется один сигнал V. Для подавления постоянной составляющей полярность сигнала V чередуется при последовательных заменах. </a:t>
            </a:r>
            <a:endParaRPr lang="ru-BY" sz="2400" dirty="0">
              <a:latin typeface="+mj-lt"/>
            </a:endParaRPr>
          </a:p>
        </p:txBody>
      </p:sp>
      <p:pic>
        <p:nvPicPr>
          <p:cNvPr id="4" name="Рисунок 3">
            <a:extLst>
              <a:ext uri="{FF2B5EF4-FFF2-40B4-BE49-F238E27FC236}">
                <a16:creationId xmlns:a16="http://schemas.microsoft.com/office/drawing/2014/main" id="{6CED1AF7-EB40-42A9-AE31-59FF0E266E3B}"/>
              </a:ext>
            </a:extLst>
          </p:cNvPr>
          <p:cNvPicPr>
            <a:picLocks noChangeAspect="1"/>
          </p:cNvPicPr>
          <p:nvPr/>
        </p:nvPicPr>
        <p:blipFill>
          <a:blip r:embed="rId2"/>
          <a:stretch>
            <a:fillRect/>
          </a:stretch>
        </p:blipFill>
        <p:spPr>
          <a:xfrm>
            <a:off x="7160217" y="1442760"/>
            <a:ext cx="5058481" cy="3972479"/>
          </a:xfrm>
          <a:prstGeom prst="rect">
            <a:avLst/>
          </a:prstGeom>
        </p:spPr>
      </p:pic>
    </p:spTree>
    <p:extLst>
      <p:ext uri="{BB962C8B-B14F-4D97-AF65-F5344CB8AC3E}">
        <p14:creationId xmlns:p14="http://schemas.microsoft.com/office/powerpoint/2010/main" val="859627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EEAB28-6865-4FD3-9973-81A17EDA6128}"/>
              </a:ext>
            </a:extLst>
          </p:cNvPr>
          <p:cNvSpPr>
            <a:spLocks noGrp="1"/>
          </p:cNvSpPr>
          <p:nvPr>
            <p:ph type="title"/>
          </p:nvPr>
        </p:nvSpPr>
        <p:spPr>
          <a:xfrm>
            <a:off x="1638390" y="2614109"/>
            <a:ext cx="8420010" cy="1131924"/>
          </a:xfrm>
        </p:spPr>
        <p:txBody>
          <a:bodyPr>
            <a:normAutofit/>
          </a:bodyPr>
          <a:lstStyle/>
          <a:p>
            <a:r>
              <a:rPr lang="ru-RU" sz="6600" dirty="0"/>
              <a:t>Спасибо за внимание!</a:t>
            </a:r>
          </a:p>
        </p:txBody>
      </p:sp>
      <p:sp>
        <p:nvSpPr>
          <p:cNvPr id="3" name="Объект 2">
            <a:extLst>
              <a:ext uri="{FF2B5EF4-FFF2-40B4-BE49-F238E27FC236}">
                <a16:creationId xmlns:a16="http://schemas.microsoft.com/office/drawing/2014/main" id="{5224460F-F057-4919-BFAE-74B5713CC8A0}"/>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422292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3E0F4D-9FF5-4940-873E-EB050FE2F26C}"/>
              </a:ext>
            </a:extLst>
          </p:cNvPr>
          <p:cNvSpPr>
            <a:spLocks noGrp="1"/>
          </p:cNvSpPr>
          <p:nvPr>
            <p:ph type="title"/>
          </p:nvPr>
        </p:nvSpPr>
        <p:spPr>
          <a:xfrm>
            <a:off x="1261872" y="365760"/>
            <a:ext cx="9692640" cy="785308"/>
          </a:xfrm>
        </p:spPr>
        <p:txBody>
          <a:bodyPr/>
          <a:lstStyle/>
          <a:p>
            <a:r>
              <a:rPr lang="ru-RU" dirty="0"/>
              <a:t>Типы кодирования</a:t>
            </a:r>
            <a:endParaRPr lang="ru-BY" dirty="0"/>
          </a:p>
        </p:txBody>
      </p:sp>
      <p:sp>
        <p:nvSpPr>
          <p:cNvPr id="3" name="Объект 2">
            <a:extLst>
              <a:ext uri="{FF2B5EF4-FFF2-40B4-BE49-F238E27FC236}">
                <a16:creationId xmlns:a16="http://schemas.microsoft.com/office/drawing/2014/main" id="{B2CA1E68-C1E4-4862-AF8B-C8B9EF49BD36}"/>
              </a:ext>
            </a:extLst>
          </p:cNvPr>
          <p:cNvSpPr>
            <a:spLocks noGrp="1"/>
          </p:cNvSpPr>
          <p:nvPr>
            <p:ph idx="1"/>
          </p:nvPr>
        </p:nvSpPr>
        <p:spPr>
          <a:xfrm>
            <a:off x="137620" y="1371312"/>
            <a:ext cx="4857749" cy="5120927"/>
          </a:xfrm>
        </p:spPr>
        <p:txBody>
          <a:bodyPr>
            <a:normAutofit fontScale="92500" lnSpcReduction="10000"/>
          </a:bodyPr>
          <a:lstStyle/>
          <a:p>
            <a:pPr marL="0" indent="0" algn="just">
              <a:buNone/>
            </a:pPr>
            <a:r>
              <a:rPr lang="ru-RU" dirty="0">
                <a:latin typeface="+mj-lt"/>
              </a:rPr>
              <a:t>Все типы кодирования сводятся к четырем случаям: </a:t>
            </a:r>
          </a:p>
          <a:p>
            <a:pPr marL="0" indent="0" algn="just">
              <a:buNone/>
            </a:pPr>
            <a:r>
              <a:rPr lang="ru-RU" dirty="0">
                <a:latin typeface="+mj-lt"/>
              </a:rPr>
              <a:t>1) кодирование дискретной информации с помощью дискретных сигналов (Д-Д); </a:t>
            </a:r>
          </a:p>
          <a:p>
            <a:pPr marL="0" indent="0" algn="just">
              <a:buNone/>
            </a:pPr>
            <a:r>
              <a:rPr lang="ru-RU" dirty="0">
                <a:latin typeface="+mj-lt"/>
              </a:rPr>
              <a:t>2) кодирование дискретной информации с помощью аналоговых сигналов (Д-А); </a:t>
            </a:r>
          </a:p>
          <a:p>
            <a:pPr marL="0" indent="0" algn="just">
              <a:buNone/>
            </a:pPr>
            <a:r>
              <a:rPr lang="ru-RU" dirty="0">
                <a:latin typeface="+mj-lt"/>
              </a:rPr>
              <a:t>3) кодирование аналоговой информации с помощью аналоговых сигналов (А-А); </a:t>
            </a:r>
          </a:p>
          <a:p>
            <a:pPr marL="0" indent="0" algn="just">
              <a:buNone/>
            </a:pPr>
            <a:r>
              <a:rPr lang="ru-RU" dirty="0">
                <a:latin typeface="+mj-lt"/>
              </a:rPr>
              <a:t>4) кодирование аналоговой информации с помощью дискретных сигналов (А-Д).</a:t>
            </a:r>
            <a:endParaRPr lang="ru-BY" dirty="0">
              <a:latin typeface="+mj-lt"/>
            </a:endParaRPr>
          </a:p>
        </p:txBody>
      </p:sp>
      <p:pic>
        <p:nvPicPr>
          <p:cNvPr id="4" name="Рисунок 3">
            <a:extLst>
              <a:ext uri="{FF2B5EF4-FFF2-40B4-BE49-F238E27FC236}">
                <a16:creationId xmlns:a16="http://schemas.microsoft.com/office/drawing/2014/main" id="{A4C9776B-50FA-4A28-87E9-47B74F89406F}"/>
              </a:ext>
            </a:extLst>
          </p:cNvPr>
          <p:cNvPicPr>
            <a:picLocks noChangeAspect="1"/>
          </p:cNvPicPr>
          <p:nvPr/>
        </p:nvPicPr>
        <p:blipFill>
          <a:blip r:embed="rId2"/>
          <a:stretch>
            <a:fillRect/>
          </a:stretch>
        </p:blipFill>
        <p:spPr>
          <a:xfrm>
            <a:off x="5085937" y="1371313"/>
            <a:ext cx="7059010" cy="4115374"/>
          </a:xfrm>
          <a:prstGeom prst="rect">
            <a:avLst/>
          </a:prstGeom>
        </p:spPr>
      </p:pic>
      <p:cxnSp>
        <p:nvCxnSpPr>
          <p:cNvPr id="6" name="Прямая со стрелкой 5">
            <a:extLst>
              <a:ext uri="{FF2B5EF4-FFF2-40B4-BE49-F238E27FC236}">
                <a16:creationId xmlns:a16="http://schemas.microsoft.com/office/drawing/2014/main" id="{6F6E97CB-C83F-4B4A-BD9A-2EE0ACA8FFA0}"/>
              </a:ext>
            </a:extLst>
          </p:cNvPr>
          <p:cNvCxnSpPr>
            <a:cxnSpLocks/>
          </p:cNvCxnSpPr>
          <p:nvPr/>
        </p:nvCxnSpPr>
        <p:spPr>
          <a:xfrm>
            <a:off x="6429375" y="2486025"/>
            <a:ext cx="2209800" cy="2209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a:extLst>
              <a:ext uri="{FF2B5EF4-FFF2-40B4-BE49-F238E27FC236}">
                <a16:creationId xmlns:a16="http://schemas.microsoft.com/office/drawing/2014/main" id="{FEEFA8FC-C9EF-479C-882A-E082C146F272}"/>
              </a:ext>
            </a:extLst>
          </p:cNvPr>
          <p:cNvCxnSpPr/>
          <p:nvPr/>
        </p:nvCxnSpPr>
        <p:spPr>
          <a:xfrm>
            <a:off x="6448425" y="2495550"/>
            <a:ext cx="21907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a:extLst>
              <a:ext uri="{FF2B5EF4-FFF2-40B4-BE49-F238E27FC236}">
                <a16:creationId xmlns:a16="http://schemas.microsoft.com/office/drawing/2014/main" id="{128075AE-341A-4460-8557-CE91B1000E85}"/>
              </a:ext>
            </a:extLst>
          </p:cNvPr>
          <p:cNvCxnSpPr/>
          <p:nvPr/>
        </p:nvCxnSpPr>
        <p:spPr>
          <a:xfrm flipV="1">
            <a:off x="6429375" y="2486025"/>
            <a:ext cx="2209800" cy="2209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a:extLst>
              <a:ext uri="{FF2B5EF4-FFF2-40B4-BE49-F238E27FC236}">
                <a16:creationId xmlns:a16="http://schemas.microsoft.com/office/drawing/2014/main" id="{9957C837-990A-4C82-8649-DAB616939863}"/>
              </a:ext>
            </a:extLst>
          </p:cNvPr>
          <p:cNvCxnSpPr/>
          <p:nvPr/>
        </p:nvCxnSpPr>
        <p:spPr>
          <a:xfrm>
            <a:off x="6448425" y="4695825"/>
            <a:ext cx="21907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773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92E232-831F-45B7-805D-272A10687CF1}"/>
              </a:ext>
            </a:extLst>
          </p:cNvPr>
          <p:cNvSpPr>
            <a:spLocks noGrp="1"/>
          </p:cNvSpPr>
          <p:nvPr>
            <p:ph type="title"/>
          </p:nvPr>
        </p:nvSpPr>
        <p:spPr>
          <a:xfrm>
            <a:off x="1052322" y="327502"/>
            <a:ext cx="9692640" cy="700722"/>
          </a:xfrm>
        </p:spPr>
        <p:txBody>
          <a:bodyPr/>
          <a:lstStyle/>
          <a:p>
            <a:r>
              <a:rPr lang="ru-RU" dirty="0"/>
              <a:t>Этапы кодирования</a:t>
            </a:r>
            <a:endParaRPr lang="ru-BY" dirty="0"/>
          </a:p>
        </p:txBody>
      </p:sp>
      <p:sp>
        <p:nvSpPr>
          <p:cNvPr id="3" name="Объект 2">
            <a:extLst>
              <a:ext uri="{FF2B5EF4-FFF2-40B4-BE49-F238E27FC236}">
                <a16:creationId xmlns:a16="http://schemas.microsoft.com/office/drawing/2014/main" id="{5B2CCA61-097B-426E-B501-46EE479BB512}"/>
              </a:ext>
            </a:extLst>
          </p:cNvPr>
          <p:cNvSpPr>
            <a:spLocks noGrp="1"/>
          </p:cNvSpPr>
          <p:nvPr>
            <p:ph idx="1"/>
          </p:nvPr>
        </p:nvSpPr>
        <p:spPr>
          <a:xfrm>
            <a:off x="328422" y="1200150"/>
            <a:ext cx="4398561" cy="5330348"/>
          </a:xfrm>
        </p:spPr>
        <p:txBody>
          <a:bodyPr>
            <a:noAutofit/>
          </a:bodyPr>
          <a:lstStyle/>
          <a:p>
            <a:pPr marL="0" indent="0" algn="just">
              <a:buNone/>
            </a:pPr>
            <a:r>
              <a:rPr lang="ru-RU" dirty="0">
                <a:latin typeface="+mj-lt"/>
              </a:rPr>
              <a:t>На вход передатчика поступает дискретная информация, то есть последовательность нулей и единиц. Примером передатчика может быть сетевой адаптер компьютера, на который через внутреннюю шину компьютера поступают данные, выработанные некоторой программой.</a:t>
            </a:r>
          </a:p>
        </p:txBody>
      </p:sp>
      <p:pic>
        <p:nvPicPr>
          <p:cNvPr id="4" name="Рисунок 3">
            <a:extLst>
              <a:ext uri="{FF2B5EF4-FFF2-40B4-BE49-F238E27FC236}">
                <a16:creationId xmlns:a16="http://schemas.microsoft.com/office/drawing/2014/main" id="{A8E69E58-DC46-42C6-AB8E-115D60B47A07}"/>
              </a:ext>
            </a:extLst>
          </p:cNvPr>
          <p:cNvPicPr>
            <a:picLocks noChangeAspect="1"/>
          </p:cNvPicPr>
          <p:nvPr/>
        </p:nvPicPr>
        <p:blipFill>
          <a:blip r:embed="rId2"/>
          <a:stretch>
            <a:fillRect/>
          </a:stretch>
        </p:blipFill>
        <p:spPr>
          <a:xfrm>
            <a:off x="4980569" y="1200150"/>
            <a:ext cx="7211431" cy="4591691"/>
          </a:xfrm>
          <a:prstGeom prst="rect">
            <a:avLst/>
          </a:prstGeom>
        </p:spPr>
      </p:pic>
    </p:spTree>
    <p:extLst>
      <p:ext uri="{BB962C8B-B14F-4D97-AF65-F5344CB8AC3E}">
        <p14:creationId xmlns:p14="http://schemas.microsoft.com/office/powerpoint/2010/main" val="411024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92E232-831F-45B7-805D-272A10687CF1}"/>
              </a:ext>
            </a:extLst>
          </p:cNvPr>
          <p:cNvSpPr>
            <a:spLocks noGrp="1"/>
          </p:cNvSpPr>
          <p:nvPr>
            <p:ph type="title"/>
          </p:nvPr>
        </p:nvSpPr>
        <p:spPr>
          <a:xfrm>
            <a:off x="1052322" y="327502"/>
            <a:ext cx="9692640" cy="700722"/>
          </a:xfrm>
        </p:spPr>
        <p:txBody>
          <a:bodyPr/>
          <a:lstStyle/>
          <a:p>
            <a:r>
              <a:rPr lang="ru-RU" dirty="0"/>
              <a:t>Этапы кодирования</a:t>
            </a:r>
            <a:endParaRPr lang="ru-BY" dirty="0"/>
          </a:p>
        </p:txBody>
      </p:sp>
      <p:sp>
        <p:nvSpPr>
          <p:cNvPr id="3" name="Объект 2">
            <a:extLst>
              <a:ext uri="{FF2B5EF4-FFF2-40B4-BE49-F238E27FC236}">
                <a16:creationId xmlns:a16="http://schemas.microsoft.com/office/drawing/2014/main" id="{5B2CCA61-097B-426E-B501-46EE479BB512}"/>
              </a:ext>
            </a:extLst>
          </p:cNvPr>
          <p:cNvSpPr>
            <a:spLocks noGrp="1"/>
          </p:cNvSpPr>
          <p:nvPr>
            <p:ph idx="1"/>
          </p:nvPr>
        </p:nvSpPr>
        <p:spPr>
          <a:xfrm>
            <a:off x="0" y="1200150"/>
            <a:ext cx="12192000" cy="5330348"/>
          </a:xfrm>
        </p:spPr>
        <p:txBody>
          <a:bodyPr>
            <a:noAutofit/>
          </a:bodyPr>
          <a:lstStyle/>
          <a:p>
            <a:pPr marL="0" indent="0" algn="just">
              <a:buNone/>
            </a:pPr>
            <a:r>
              <a:rPr lang="ru-RU" dirty="0">
                <a:latin typeface="+mj-lt"/>
              </a:rPr>
              <a:t>Передатчик работает с определенной тактовой частотой, посылая приемнику тактовые импульсы с периодом Т. </a:t>
            </a:r>
          </a:p>
          <a:p>
            <a:pPr marL="0" indent="0" algn="just">
              <a:buNone/>
            </a:pPr>
            <a:r>
              <a:rPr lang="ru-RU" dirty="0">
                <a:latin typeface="+mj-lt"/>
              </a:rPr>
              <a:t>Передатчик генерирует несущий сигнал, который в нашем примере является синусоидальным электрическим сигналом с частотой и периодом. </a:t>
            </a:r>
          </a:p>
          <a:p>
            <a:pPr marL="0" indent="0" algn="just">
              <a:buNone/>
            </a:pPr>
            <a:r>
              <a:rPr lang="ru-RU" dirty="0">
                <a:latin typeface="+mj-lt"/>
              </a:rPr>
              <a:t>В каждом такте передатчик изменяет (модулирует) несущий сигнал в соответствии со значением бита информации, передаваемого на этом такте. </a:t>
            </a:r>
          </a:p>
          <a:p>
            <a:pPr marL="0" indent="0" algn="just">
              <a:buNone/>
            </a:pPr>
            <a:r>
              <a:rPr lang="ru-RU" dirty="0">
                <a:latin typeface="+mj-lt"/>
              </a:rPr>
              <a:t>Информационным параметром в нашем примере является амплитуда синусоидального сигнала, которая может принимать два значения — А1 и А2. Значением А1 кодируется нуль, а А2 соответствует единице. </a:t>
            </a:r>
          </a:p>
          <a:p>
            <a:pPr marL="0" indent="0" algn="just">
              <a:buNone/>
            </a:pPr>
            <a:r>
              <a:rPr lang="ru-RU" dirty="0">
                <a:latin typeface="+mj-lt"/>
              </a:rPr>
              <a:t>Такт несущей частоты Тс выбирается таким образом, чтобы информационный параметр сигнала, в данном случае его амплитуда, смог быть устойчиво распознан приемником (в нашем примере он в два раза меньше такта передачи информации). </a:t>
            </a:r>
            <a:endParaRPr lang="ru-BY" dirty="0">
              <a:latin typeface="+mj-lt"/>
            </a:endParaRPr>
          </a:p>
        </p:txBody>
      </p:sp>
    </p:spTree>
    <p:extLst>
      <p:ext uri="{BB962C8B-B14F-4D97-AF65-F5344CB8AC3E}">
        <p14:creationId xmlns:p14="http://schemas.microsoft.com/office/powerpoint/2010/main" val="206503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899DFB3-AC80-418E-A92E-0C39127BF3E6}"/>
              </a:ext>
            </a:extLst>
          </p:cNvPr>
          <p:cNvSpPr>
            <a:spLocks noGrp="1"/>
          </p:cNvSpPr>
          <p:nvPr>
            <p:ph idx="1"/>
          </p:nvPr>
        </p:nvSpPr>
        <p:spPr>
          <a:xfrm>
            <a:off x="266935" y="272223"/>
            <a:ext cx="11759750" cy="6299058"/>
          </a:xfrm>
        </p:spPr>
        <p:txBody>
          <a:bodyPr>
            <a:normAutofit/>
          </a:bodyPr>
          <a:lstStyle/>
          <a:p>
            <a:pPr marL="0" indent="0" algn="just">
              <a:buNone/>
            </a:pPr>
            <a:r>
              <a:rPr lang="ru-RU" dirty="0">
                <a:latin typeface="+mj-lt"/>
              </a:rPr>
              <a:t>Процесс преобразования между битами и сигналами, которые их представляют, называют </a:t>
            </a:r>
            <a:r>
              <a:rPr lang="ru-RU" b="1" dirty="0">
                <a:latin typeface="+mj-lt"/>
              </a:rPr>
              <a:t>цифровой модуляцией</a:t>
            </a:r>
            <a:r>
              <a:rPr lang="ru-RU" dirty="0">
                <a:latin typeface="+mj-lt"/>
              </a:rPr>
              <a:t>. </a:t>
            </a:r>
            <a:endParaRPr lang="en-US" dirty="0">
              <a:latin typeface="+mj-lt"/>
            </a:endParaRPr>
          </a:p>
          <a:p>
            <a:pPr marL="0" indent="0" algn="just">
              <a:buNone/>
            </a:pPr>
            <a:r>
              <a:rPr lang="ru-RU" dirty="0">
                <a:latin typeface="+mj-lt"/>
              </a:rPr>
              <a:t>Преобразование битов в сигнал приводят к </a:t>
            </a:r>
            <a:r>
              <a:rPr lang="ru-RU" b="1" dirty="0">
                <a:latin typeface="+mj-lt"/>
              </a:rPr>
              <a:t>передаче в основной полосе частот</a:t>
            </a:r>
            <a:r>
              <a:rPr lang="ru-RU" dirty="0">
                <a:latin typeface="+mj-lt"/>
              </a:rPr>
              <a:t>, в которой сигнал занимает частоты от нуля до максимума, который зависит от сигнального уровня. Это характерно для проводов. </a:t>
            </a:r>
          </a:p>
          <a:p>
            <a:pPr marL="0" indent="0" algn="just">
              <a:buNone/>
            </a:pPr>
            <a:r>
              <a:rPr lang="ru-RU" dirty="0">
                <a:latin typeface="+mj-lt"/>
              </a:rPr>
              <a:t>Регулируя амплитуду, фазу или частоту несущего сигнала для передачи битов приводит к </a:t>
            </a:r>
            <a:r>
              <a:rPr lang="ru-RU" b="1" dirty="0">
                <a:latin typeface="+mj-lt"/>
              </a:rPr>
              <a:t>передаче в полосе пропускания</a:t>
            </a:r>
            <a:r>
              <a:rPr lang="ru-RU" dirty="0">
                <a:latin typeface="+mj-lt"/>
              </a:rPr>
              <a:t>, в которой сигнал занимает полосу частот вокруг несущей сигнала. Это характерно для беспроводных и оптических каналов, для которых сигналы должны находиться в заданном диапазоне частот. </a:t>
            </a:r>
          </a:p>
          <a:p>
            <a:pPr marL="0" indent="0" algn="just">
              <a:buNone/>
            </a:pPr>
            <a:r>
              <a:rPr lang="ru-RU" dirty="0">
                <a:latin typeface="+mj-lt"/>
              </a:rPr>
              <a:t>Каналы часто совместно используются несколькими сигналами. В конце концов, намного более удобно использовать один провод, чтобы перенести несколько сигналов, чем проложить провод для каждого сигнала. Этот вид совместного использования называют </a:t>
            </a:r>
            <a:r>
              <a:rPr lang="ru-RU" b="1" dirty="0">
                <a:latin typeface="+mj-lt"/>
              </a:rPr>
              <a:t>мультиплексированием</a:t>
            </a:r>
            <a:r>
              <a:rPr lang="ru-RU" dirty="0">
                <a:latin typeface="+mj-lt"/>
              </a:rPr>
              <a:t>. Это может быть достигнуто несколькими различными способами.</a:t>
            </a:r>
            <a:endParaRPr lang="ru-BY" dirty="0">
              <a:latin typeface="+mj-lt"/>
            </a:endParaRPr>
          </a:p>
        </p:txBody>
      </p:sp>
    </p:spTree>
    <p:extLst>
      <p:ext uri="{BB962C8B-B14F-4D97-AF65-F5344CB8AC3E}">
        <p14:creationId xmlns:p14="http://schemas.microsoft.com/office/powerpoint/2010/main" val="197341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E60DD7-E205-4F65-A46B-044541DE76A6}"/>
              </a:ext>
            </a:extLst>
          </p:cNvPr>
          <p:cNvSpPr>
            <a:spLocks noGrp="1"/>
          </p:cNvSpPr>
          <p:nvPr>
            <p:ph type="title"/>
          </p:nvPr>
        </p:nvSpPr>
        <p:spPr>
          <a:xfrm>
            <a:off x="1819811" y="0"/>
            <a:ext cx="9692640" cy="748665"/>
          </a:xfrm>
        </p:spPr>
        <p:txBody>
          <a:bodyPr/>
          <a:lstStyle/>
          <a:p>
            <a:r>
              <a:rPr lang="ru-RU" dirty="0"/>
              <a:t>Потенциальный код </a:t>
            </a:r>
            <a:r>
              <a:rPr lang="en-US" dirty="0"/>
              <a:t>NRZ</a:t>
            </a:r>
            <a:endParaRPr lang="ru-BY" dirty="0"/>
          </a:p>
        </p:txBody>
      </p:sp>
      <p:sp>
        <p:nvSpPr>
          <p:cNvPr id="3" name="Объект 2">
            <a:extLst>
              <a:ext uri="{FF2B5EF4-FFF2-40B4-BE49-F238E27FC236}">
                <a16:creationId xmlns:a16="http://schemas.microsoft.com/office/drawing/2014/main" id="{EB9F7C95-F083-4DE2-B873-84C617ACF22A}"/>
              </a:ext>
            </a:extLst>
          </p:cNvPr>
          <p:cNvSpPr>
            <a:spLocks noGrp="1"/>
          </p:cNvSpPr>
          <p:nvPr>
            <p:ph idx="1"/>
          </p:nvPr>
        </p:nvSpPr>
        <p:spPr>
          <a:xfrm>
            <a:off x="0" y="662698"/>
            <a:ext cx="11995688" cy="4351337"/>
          </a:xfrm>
        </p:spPr>
        <p:txBody>
          <a:bodyPr>
            <a:noAutofit/>
          </a:bodyPr>
          <a:lstStyle/>
          <a:p>
            <a:pPr marL="0" indent="0" algn="just">
              <a:buNone/>
            </a:pPr>
            <a:r>
              <a:rPr lang="ru-RU" sz="2500" dirty="0">
                <a:latin typeface="+mj-lt"/>
              </a:rPr>
              <a:t>К достоинствам метода NRZ (</a:t>
            </a:r>
            <a:r>
              <a:rPr lang="en-US" sz="2500" dirty="0">
                <a:latin typeface="+mj-lt"/>
              </a:rPr>
              <a:t>Non Return to Zero</a:t>
            </a:r>
            <a:r>
              <a:rPr lang="ru-RU" sz="2500" dirty="0">
                <a:latin typeface="+mj-lt"/>
              </a:rPr>
              <a:t>) относятся: </a:t>
            </a:r>
          </a:p>
          <a:p>
            <a:pPr lvl="1" algn="just"/>
            <a:r>
              <a:rPr lang="ru-RU" sz="2500" dirty="0">
                <a:latin typeface="+mj-lt"/>
              </a:rPr>
              <a:t>Простота реализации. </a:t>
            </a:r>
          </a:p>
          <a:p>
            <a:pPr lvl="1" algn="just"/>
            <a:r>
              <a:rPr lang="ru-RU" sz="2500" dirty="0">
                <a:latin typeface="+mj-lt"/>
              </a:rPr>
              <a:t>Хорошая распознаваемость кода (благодаря наличию двух резко отличающихся потенциалов). </a:t>
            </a:r>
          </a:p>
          <a:p>
            <a:pPr lvl="1" algn="just"/>
            <a:r>
              <a:rPr lang="ru-RU" sz="2500" dirty="0">
                <a:latin typeface="+mj-lt"/>
              </a:rPr>
              <a:t>Основная гармоника /о имеет достаточно низкую частоту (равную N/2 Гц, как было показано в предыдущем разделе), что приводит к относительно узкому спектру. </a:t>
            </a:r>
          </a:p>
          <a:p>
            <a:pPr marL="0" indent="0" algn="just">
              <a:buNone/>
            </a:pPr>
            <a:r>
              <a:rPr lang="ru-RU" sz="2500" dirty="0">
                <a:latin typeface="+mj-lt"/>
              </a:rPr>
              <a:t>Недостатки метода NRZ: </a:t>
            </a:r>
          </a:p>
          <a:p>
            <a:pPr lvl="1" algn="just"/>
            <a:r>
              <a:rPr lang="ru-RU" sz="2500" dirty="0">
                <a:latin typeface="+mj-lt"/>
              </a:rPr>
              <a:t>Метод не обладает свойством самосинхронизации. Длинная последовательность единиц или нулей приводит к тому, что сигнал не изменяется в течение многих тактов, так что приемник не имеет возможности синхронизироваться с передатчиком. </a:t>
            </a:r>
          </a:p>
          <a:p>
            <a:pPr lvl="1" algn="just"/>
            <a:r>
              <a:rPr lang="ru-RU" sz="2500" dirty="0">
                <a:latin typeface="+mj-lt"/>
              </a:rPr>
              <a:t>Из-за наличия низкочастотной составляющей, которая приближается к постоянному сигналу при передаче длинных последовательностей единиц или нулей, линии связи, не обеспечивающие прямого гальванического соединения между приемником и источником, часто не поддерживают этот вид кодирования.</a:t>
            </a:r>
            <a:endParaRPr lang="ru-BY" sz="2500" dirty="0">
              <a:latin typeface="+mj-lt"/>
            </a:endParaRPr>
          </a:p>
        </p:txBody>
      </p:sp>
      <p:pic>
        <p:nvPicPr>
          <p:cNvPr id="4" name="Рисунок 3">
            <a:extLst>
              <a:ext uri="{FF2B5EF4-FFF2-40B4-BE49-F238E27FC236}">
                <a16:creationId xmlns:a16="http://schemas.microsoft.com/office/drawing/2014/main" id="{07588124-37A2-481F-8CBA-7E3BC2CE1BC6}"/>
              </a:ext>
            </a:extLst>
          </p:cNvPr>
          <p:cNvPicPr>
            <a:picLocks noChangeAspect="1"/>
          </p:cNvPicPr>
          <p:nvPr/>
        </p:nvPicPr>
        <p:blipFill rotWithShape="1">
          <a:blip r:embed="rId2"/>
          <a:srcRect l="19865"/>
          <a:stretch/>
        </p:blipFill>
        <p:spPr>
          <a:xfrm>
            <a:off x="6096000" y="2938018"/>
            <a:ext cx="3642574" cy="981963"/>
          </a:xfrm>
          <a:prstGeom prst="rect">
            <a:avLst/>
          </a:prstGeom>
        </p:spPr>
      </p:pic>
    </p:spTree>
    <p:extLst>
      <p:ext uri="{BB962C8B-B14F-4D97-AF65-F5344CB8AC3E}">
        <p14:creationId xmlns:p14="http://schemas.microsoft.com/office/powerpoint/2010/main" val="304829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E26410-B96F-43C1-9278-D5A316CE87D7}"/>
              </a:ext>
            </a:extLst>
          </p:cNvPr>
          <p:cNvSpPr>
            <a:spLocks noGrp="1"/>
          </p:cNvSpPr>
          <p:nvPr>
            <p:ph type="title"/>
          </p:nvPr>
        </p:nvSpPr>
        <p:spPr>
          <a:xfrm>
            <a:off x="1959295" y="0"/>
            <a:ext cx="9692640" cy="739140"/>
          </a:xfrm>
        </p:spPr>
        <p:txBody>
          <a:bodyPr/>
          <a:lstStyle/>
          <a:p>
            <a:r>
              <a:rPr lang="ru-RU" dirty="0"/>
              <a:t>Биполярное кодирование </a:t>
            </a:r>
            <a:r>
              <a:rPr lang="en-US" dirty="0"/>
              <a:t>AMI</a:t>
            </a:r>
            <a:endParaRPr lang="ru-BY" dirty="0"/>
          </a:p>
        </p:txBody>
      </p:sp>
      <p:sp>
        <p:nvSpPr>
          <p:cNvPr id="9" name="Объект 8">
            <a:extLst>
              <a:ext uri="{FF2B5EF4-FFF2-40B4-BE49-F238E27FC236}">
                <a16:creationId xmlns:a16="http://schemas.microsoft.com/office/drawing/2014/main" id="{8A24B141-B4A1-4A4E-A44E-F10E7864A9D8}"/>
              </a:ext>
            </a:extLst>
          </p:cNvPr>
          <p:cNvSpPr>
            <a:spLocks noGrp="1"/>
          </p:cNvSpPr>
          <p:nvPr>
            <p:ph idx="1"/>
          </p:nvPr>
        </p:nvSpPr>
        <p:spPr>
          <a:xfrm>
            <a:off x="0" y="739141"/>
            <a:ext cx="12191999" cy="4528184"/>
          </a:xfrm>
        </p:spPr>
        <p:txBody>
          <a:bodyPr>
            <a:noAutofit/>
          </a:bodyPr>
          <a:lstStyle/>
          <a:p>
            <a:pPr marL="0" indent="0" algn="just">
              <a:buNone/>
            </a:pPr>
            <a:r>
              <a:rPr lang="ru-RU" sz="2400" dirty="0">
                <a:latin typeface="+mj-lt"/>
              </a:rPr>
              <a:t>Одной из модификаций метода NRZ является метод биполярного кодирования с альтернативной инверсией (</a:t>
            </a:r>
            <a:r>
              <a:rPr lang="ru-RU" sz="2400" dirty="0" err="1">
                <a:latin typeface="+mj-lt"/>
              </a:rPr>
              <a:t>Alternate</a:t>
            </a:r>
            <a:r>
              <a:rPr lang="ru-RU" sz="2400" dirty="0">
                <a:latin typeface="+mj-lt"/>
              </a:rPr>
              <a:t> </a:t>
            </a:r>
            <a:r>
              <a:rPr lang="ru-RU" sz="2400" dirty="0" err="1">
                <a:latin typeface="+mj-lt"/>
              </a:rPr>
              <a:t>Mark</a:t>
            </a:r>
            <a:r>
              <a:rPr lang="ru-RU" sz="2400" dirty="0">
                <a:latin typeface="+mj-lt"/>
              </a:rPr>
              <a:t> </a:t>
            </a:r>
            <a:r>
              <a:rPr lang="ru-RU" sz="2400" dirty="0" err="1">
                <a:latin typeface="+mj-lt"/>
              </a:rPr>
              <a:t>Inversion</a:t>
            </a:r>
            <a:r>
              <a:rPr lang="ru-RU" sz="2400" dirty="0">
                <a:latin typeface="+mj-lt"/>
              </a:rPr>
              <a:t>, AMI). В этом методе применяются три уровня потенциала — отрицательный, нулевой и положительный. Для кодирования логического нуля используется нулевой потенциал, а логическая единица кодируется либо положительным потенциалом, либо отрицательным, при этом потенциал каждой новой единицы противоположен потенциалу предыдущей. При передаче длинных последовательностей единиц код AMI частично решает проблемы наличия постоянной составляющей и отсутствия самосинхронизации, присущие коду NRZ. В этих случаях сигнал на линии представляет собой последовательность </a:t>
            </a:r>
            <a:r>
              <a:rPr lang="ru-RU" sz="2400" dirty="0" err="1">
                <a:latin typeface="+mj-lt"/>
              </a:rPr>
              <a:t>разнополярных</a:t>
            </a:r>
            <a:r>
              <a:rPr lang="ru-RU" sz="2400" dirty="0">
                <a:latin typeface="+mj-lt"/>
              </a:rPr>
              <a:t> импульсов с тем же спектром, что и у кода NRZ, передающего чередующиеся нули и единицы</a:t>
            </a:r>
            <a:r>
              <a:rPr lang="en-US" sz="2400" dirty="0">
                <a:latin typeface="+mj-lt"/>
              </a:rPr>
              <a:t>. </a:t>
            </a:r>
            <a:r>
              <a:rPr lang="ru-RU" sz="2400" dirty="0">
                <a:latin typeface="+mj-lt"/>
              </a:rPr>
              <a:t>Длинные последовательности нулей для кода AMI столь же опасны, как и для кода NRZ, — сигнал вырождается в постоянный потенциал нулевой амплитуды.</a:t>
            </a:r>
            <a:endParaRPr lang="ru-BY" sz="2400" dirty="0">
              <a:latin typeface="+mj-lt"/>
            </a:endParaRPr>
          </a:p>
        </p:txBody>
      </p:sp>
      <p:pic>
        <p:nvPicPr>
          <p:cNvPr id="7" name="Рисунок 6">
            <a:extLst>
              <a:ext uri="{FF2B5EF4-FFF2-40B4-BE49-F238E27FC236}">
                <a16:creationId xmlns:a16="http://schemas.microsoft.com/office/drawing/2014/main" id="{FEA8223E-7C60-443D-98C2-3C0F2490E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165" y="4852194"/>
            <a:ext cx="5242742" cy="1438274"/>
          </a:xfrm>
          <a:prstGeom prst="rect">
            <a:avLst/>
          </a:prstGeom>
        </p:spPr>
      </p:pic>
    </p:spTree>
    <p:extLst>
      <p:ext uri="{BB962C8B-B14F-4D97-AF65-F5344CB8AC3E}">
        <p14:creationId xmlns:p14="http://schemas.microsoft.com/office/powerpoint/2010/main" val="236824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1D9ABC-FDEC-40E8-AF76-CBFB9924EB52}"/>
              </a:ext>
            </a:extLst>
          </p:cNvPr>
          <p:cNvSpPr>
            <a:spLocks noGrp="1"/>
          </p:cNvSpPr>
          <p:nvPr>
            <p:ph type="title"/>
          </p:nvPr>
        </p:nvSpPr>
        <p:spPr>
          <a:xfrm>
            <a:off x="1757818" y="226423"/>
            <a:ext cx="9692640" cy="748665"/>
          </a:xfrm>
        </p:spPr>
        <p:txBody>
          <a:bodyPr/>
          <a:lstStyle/>
          <a:p>
            <a:r>
              <a:rPr lang="ru-RU" dirty="0"/>
              <a:t>Биполярный импульсный код </a:t>
            </a:r>
            <a:endParaRPr lang="ru-BY" dirty="0"/>
          </a:p>
        </p:txBody>
      </p:sp>
      <p:sp>
        <p:nvSpPr>
          <p:cNvPr id="3" name="Объект 2">
            <a:extLst>
              <a:ext uri="{FF2B5EF4-FFF2-40B4-BE49-F238E27FC236}">
                <a16:creationId xmlns:a16="http://schemas.microsoft.com/office/drawing/2014/main" id="{4D1231EE-A985-4670-B9C1-FF18119373EE}"/>
              </a:ext>
            </a:extLst>
          </p:cNvPr>
          <p:cNvSpPr>
            <a:spLocks noGrp="1"/>
          </p:cNvSpPr>
          <p:nvPr>
            <p:ph idx="1"/>
          </p:nvPr>
        </p:nvSpPr>
        <p:spPr>
          <a:xfrm>
            <a:off x="247004" y="823618"/>
            <a:ext cx="11944996" cy="3608897"/>
          </a:xfrm>
        </p:spPr>
        <p:txBody>
          <a:bodyPr>
            <a:noAutofit/>
          </a:bodyPr>
          <a:lstStyle/>
          <a:p>
            <a:pPr marL="0" indent="0" algn="just">
              <a:buNone/>
            </a:pPr>
            <a:r>
              <a:rPr lang="ru-RU" sz="2600" dirty="0">
                <a:latin typeface="+mj-lt"/>
              </a:rPr>
              <a:t>Помимо потенциальных кодов в сетях используются импульсные коды, в которых данные представлены полным импульсом или же его частью — фронтом. Наиболее простым кодом такого рода является биполярный импульсный код, в котором единица представляется импульсом одной полярности, а ноль — другой. Каждый импульс длится половину такта. Подобный код обладает отличными </a:t>
            </a:r>
            <a:r>
              <a:rPr lang="ru-RU" sz="2600" dirty="0" err="1">
                <a:latin typeface="+mj-lt"/>
              </a:rPr>
              <a:t>самосинхронизирующими</a:t>
            </a:r>
            <a:r>
              <a:rPr lang="ru-RU" sz="2600" dirty="0">
                <a:latin typeface="+mj-lt"/>
              </a:rPr>
              <a:t> свойствами, но постоянная составляющая может присутствовать, например, при передаче длинной последовательности единиц или нулей. Кроме того, спектр у него шире, чем у потенциальных кодов. Так, при передаче всех нулей или единиц частота основной гармоники кода равна А Гц, что в 2 раза выше основной гармоники кода NRZ и в 4 раза выше основной гармоники кода AMI при передаче чередующихся единиц и нулей. Из-за слишком широкого спектра биполярный импульсный код используется редко. </a:t>
            </a:r>
            <a:endParaRPr lang="ru-BY" sz="2600" dirty="0">
              <a:latin typeface="+mj-lt"/>
            </a:endParaRPr>
          </a:p>
        </p:txBody>
      </p:sp>
      <p:grpSp>
        <p:nvGrpSpPr>
          <p:cNvPr id="6" name="Группа 5">
            <a:extLst>
              <a:ext uri="{FF2B5EF4-FFF2-40B4-BE49-F238E27FC236}">
                <a16:creationId xmlns:a16="http://schemas.microsoft.com/office/drawing/2014/main" id="{FA9D6379-7EA2-49A9-8375-EA21F87AED25}"/>
              </a:ext>
            </a:extLst>
          </p:cNvPr>
          <p:cNvGrpSpPr/>
          <p:nvPr/>
        </p:nvGrpSpPr>
        <p:grpSpPr>
          <a:xfrm>
            <a:off x="3552665" y="5258094"/>
            <a:ext cx="5086669" cy="1552575"/>
            <a:chOff x="3485831" y="4918432"/>
            <a:chExt cx="4553585" cy="1238469"/>
          </a:xfrm>
        </p:grpSpPr>
        <p:pic>
          <p:nvPicPr>
            <p:cNvPr id="4" name="Рисунок 3">
              <a:extLst>
                <a:ext uri="{FF2B5EF4-FFF2-40B4-BE49-F238E27FC236}">
                  <a16:creationId xmlns:a16="http://schemas.microsoft.com/office/drawing/2014/main" id="{8AB68DDF-D174-4414-B2BD-542D69EF971A}"/>
                </a:ext>
              </a:extLst>
            </p:cNvPr>
            <p:cNvPicPr>
              <a:picLocks noChangeAspect="1"/>
            </p:cNvPicPr>
            <p:nvPr/>
          </p:nvPicPr>
          <p:blipFill rotWithShape="1">
            <a:blip r:embed="rId2"/>
            <a:srcRect b="86580"/>
            <a:stretch/>
          </p:blipFill>
          <p:spPr>
            <a:xfrm>
              <a:off x="3485831" y="4918432"/>
              <a:ext cx="4553585" cy="419318"/>
            </a:xfrm>
            <a:prstGeom prst="rect">
              <a:avLst/>
            </a:prstGeom>
          </p:spPr>
        </p:pic>
        <p:pic>
          <p:nvPicPr>
            <p:cNvPr id="5" name="Рисунок 4">
              <a:extLst>
                <a:ext uri="{FF2B5EF4-FFF2-40B4-BE49-F238E27FC236}">
                  <a16:creationId xmlns:a16="http://schemas.microsoft.com/office/drawing/2014/main" id="{D33462AD-D29A-4639-A937-51E2167A87A1}"/>
                </a:ext>
              </a:extLst>
            </p:cNvPr>
            <p:cNvPicPr>
              <a:picLocks noChangeAspect="1"/>
            </p:cNvPicPr>
            <p:nvPr/>
          </p:nvPicPr>
          <p:blipFill rotWithShape="1">
            <a:blip r:embed="rId2"/>
            <a:srcRect t="63718" b="9457"/>
            <a:stretch/>
          </p:blipFill>
          <p:spPr>
            <a:xfrm>
              <a:off x="3485831" y="5318700"/>
              <a:ext cx="4553585" cy="838201"/>
            </a:xfrm>
            <a:prstGeom prst="rect">
              <a:avLst/>
            </a:prstGeom>
          </p:spPr>
        </p:pic>
      </p:grpSp>
    </p:spTree>
    <p:extLst>
      <p:ext uri="{BB962C8B-B14F-4D97-AF65-F5344CB8AC3E}">
        <p14:creationId xmlns:p14="http://schemas.microsoft.com/office/powerpoint/2010/main" val="271397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548192-03B2-4460-B797-0A85F025A437}"/>
              </a:ext>
            </a:extLst>
          </p:cNvPr>
          <p:cNvSpPr>
            <a:spLocks noGrp="1"/>
          </p:cNvSpPr>
          <p:nvPr>
            <p:ph type="title"/>
          </p:nvPr>
        </p:nvSpPr>
        <p:spPr>
          <a:xfrm>
            <a:off x="2935689" y="0"/>
            <a:ext cx="9692640" cy="748665"/>
          </a:xfrm>
        </p:spPr>
        <p:txBody>
          <a:bodyPr/>
          <a:lstStyle/>
          <a:p>
            <a:r>
              <a:rPr lang="ru-RU" dirty="0"/>
              <a:t>Манчестерский код</a:t>
            </a:r>
            <a:endParaRPr lang="ru-BY" dirty="0"/>
          </a:p>
        </p:txBody>
      </p:sp>
      <p:sp>
        <p:nvSpPr>
          <p:cNvPr id="3" name="Объект 2">
            <a:extLst>
              <a:ext uri="{FF2B5EF4-FFF2-40B4-BE49-F238E27FC236}">
                <a16:creationId xmlns:a16="http://schemas.microsoft.com/office/drawing/2014/main" id="{E31B93E7-65B4-4424-849A-9AB110A3694A}"/>
              </a:ext>
            </a:extLst>
          </p:cNvPr>
          <p:cNvSpPr>
            <a:spLocks noGrp="1"/>
          </p:cNvSpPr>
          <p:nvPr>
            <p:ph idx="1"/>
          </p:nvPr>
        </p:nvSpPr>
        <p:spPr>
          <a:xfrm>
            <a:off x="0" y="651899"/>
            <a:ext cx="12192000" cy="4931093"/>
          </a:xfrm>
        </p:spPr>
        <p:txBody>
          <a:bodyPr>
            <a:normAutofit fontScale="92500" lnSpcReduction="20000"/>
          </a:bodyPr>
          <a:lstStyle/>
          <a:p>
            <a:pPr marL="0" indent="0" algn="just">
              <a:buNone/>
            </a:pPr>
            <a:r>
              <a:rPr lang="ru-RU" dirty="0">
                <a:latin typeface="+mj-lt"/>
              </a:rPr>
              <a:t>В манчестерском коде для кодирования единиц и нулей используется перепад потенциала, то есть фронт импульса. При манчестерском кодировании каждый такт делится на две части. Информация кодируется перепадами потенциала, происходящими в середине каждого такта. Единица кодируется перепадом от низкого уровня сигнала к высокому, а ноль — обратным перепадом. В начале каждого такта может происходить служебный перепад сигнала, если нужно представить несколько единиц или нулей подряд. Так как сигнал изменяется, по крайней мере, один раз за такт передачи одного бита данных, то манчестерский код обладает хорошими </a:t>
            </a:r>
            <a:r>
              <a:rPr lang="ru-RU" dirty="0" err="1">
                <a:latin typeface="+mj-lt"/>
              </a:rPr>
              <a:t>самосинхронизирующими</a:t>
            </a:r>
            <a:r>
              <a:rPr lang="ru-RU" dirty="0">
                <a:latin typeface="+mj-lt"/>
              </a:rPr>
              <a:t> свойствами. Полоса пропускания манчестерского кода уже, чем у биполярного импульсного. Кроме того, у него нет постоянной составляющей, к тому же основная гармоника в худшем случае (при передаче последовательности единиц или нулей) имеет частоту </a:t>
            </a:r>
            <a:r>
              <a:rPr lang="ru-RU" dirty="0" err="1">
                <a:latin typeface="+mj-lt"/>
              </a:rPr>
              <a:t>NГц</a:t>
            </a:r>
            <a:r>
              <a:rPr lang="ru-RU" dirty="0">
                <a:latin typeface="+mj-lt"/>
              </a:rPr>
              <a:t>, а в лучшем (при передаче чередующихся единиц и нулей) — N/2 Гц, как и у кодов AMI и NRZ. В среднем ширина полосы манчестерского кода в полтора раза уже, чем у биполярного импульсного кода. Манчестерский код имеет еще одно преимущество перед биполярным импульсным кодом: в последнем для передачи данных используются три уровня сигнала, а в манчестерском — два.</a:t>
            </a:r>
            <a:endParaRPr lang="ru-BY" dirty="0">
              <a:latin typeface="+mj-lt"/>
            </a:endParaRPr>
          </a:p>
        </p:txBody>
      </p:sp>
      <p:grpSp>
        <p:nvGrpSpPr>
          <p:cNvPr id="6" name="Группа 5">
            <a:extLst>
              <a:ext uri="{FF2B5EF4-FFF2-40B4-BE49-F238E27FC236}">
                <a16:creationId xmlns:a16="http://schemas.microsoft.com/office/drawing/2014/main" id="{141CE478-C023-40DD-8B85-3374827EC236}"/>
              </a:ext>
            </a:extLst>
          </p:cNvPr>
          <p:cNvGrpSpPr/>
          <p:nvPr/>
        </p:nvGrpSpPr>
        <p:grpSpPr>
          <a:xfrm>
            <a:off x="4118131" y="5508574"/>
            <a:ext cx="4315427" cy="1236907"/>
            <a:chOff x="4071636" y="5174761"/>
            <a:chExt cx="4315427" cy="1236907"/>
          </a:xfrm>
        </p:grpSpPr>
        <p:pic>
          <p:nvPicPr>
            <p:cNvPr id="4" name="Рисунок 3">
              <a:extLst>
                <a:ext uri="{FF2B5EF4-FFF2-40B4-BE49-F238E27FC236}">
                  <a16:creationId xmlns:a16="http://schemas.microsoft.com/office/drawing/2014/main" id="{6D0B85D6-4D89-429E-BE1B-FDA92938C0AD}"/>
                </a:ext>
              </a:extLst>
            </p:cNvPr>
            <p:cNvPicPr>
              <a:picLocks noChangeAspect="1"/>
            </p:cNvPicPr>
            <p:nvPr/>
          </p:nvPicPr>
          <p:blipFill rotWithShape="1">
            <a:blip r:embed="rId2"/>
            <a:srcRect t="55951" b="29255"/>
            <a:stretch/>
          </p:blipFill>
          <p:spPr>
            <a:xfrm>
              <a:off x="4071636" y="5582993"/>
              <a:ext cx="4315427" cy="828675"/>
            </a:xfrm>
            <a:prstGeom prst="rect">
              <a:avLst/>
            </a:prstGeom>
          </p:spPr>
        </p:pic>
        <p:pic>
          <p:nvPicPr>
            <p:cNvPr id="5" name="Рисунок 4">
              <a:extLst>
                <a:ext uri="{FF2B5EF4-FFF2-40B4-BE49-F238E27FC236}">
                  <a16:creationId xmlns:a16="http://schemas.microsoft.com/office/drawing/2014/main" id="{ABA74765-B4CD-412D-9FF7-8F01CE7A153F}"/>
                </a:ext>
              </a:extLst>
            </p:cNvPr>
            <p:cNvPicPr>
              <a:picLocks noChangeAspect="1"/>
            </p:cNvPicPr>
            <p:nvPr/>
          </p:nvPicPr>
          <p:blipFill rotWithShape="1">
            <a:blip r:embed="rId2"/>
            <a:srcRect t="1228" b="91484"/>
            <a:stretch/>
          </p:blipFill>
          <p:spPr>
            <a:xfrm>
              <a:off x="4071636" y="5174761"/>
              <a:ext cx="4315427" cy="408232"/>
            </a:xfrm>
            <a:prstGeom prst="rect">
              <a:avLst/>
            </a:prstGeom>
          </p:spPr>
        </p:pic>
      </p:grpSp>
    </p:spTree>
    <p:extLst>
      <p:ext uri="{BB962C8B-B14F-4D97-AF65-F5344CB8AC3E}">
        <p14:creationId xmlns:p14="http://schemas.microsoft.com/office/powerpoint/2010/main" val="333147117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Другая 1">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1744</TotalTime>
  <Words>1585</Words>
  <Application>Microsoft Office PowerPoint</Application>
  <PresentationFormat>Широкоэкранный</PresentationFormat>
  <Paragraphs>46</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vt:lpstr>
      <vt:lpstr>Times New Roman</vt:lpstr>
      <vt:lpstr>Тема Office</vt:lpstr>
      <vt:lpstr>Лекция 5.  Кодирование данных</vt:lpstr>
      <vt:lpstr>Типы кодирования</vt:lpstr>
      <vt:lpstr>Этапы кодирования</vt:lpstr>
      <vt:lpstr>Этапы кодирования</vt:lpstr>
      <vt:lpstr>Презентация PowerPoint</vt:lpstr>
      <vt:lpstr>Потенциальный код NRZ</vt:lpstr>
      <vt:lpstr>Биполярное кодирование AMI</vt:lpstr>
      <vt:lpstr>Биполярный импульсный код </vt:lpstr>
      <vt:lpstr>Манчестерский код</vt:lpstr>
      <vt:lpstr>Избыточные коды</vt:lpstr>
      <vt:lpstr>Презентация PowerPoint</vt:lpstr>
      <vt:lpstr>Спектр информационного сигнала</vt:lpstr>
      <vt:lpstr>Кодирование дискретной информации аналоговыми сигналами</vt:lpstr>
      <vt:lpstr>Методы, улучшающих биполярный код AMI</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Аппаратное и программное обеспечение сетей и защита информации</dc:title>
  <dc:creator>Соболь A. M.</dc:creator>
  <cp:lastModifiedBy>Admin</cp:lastModifiedBy>
  <cp:revision>52</cp:revision>
  <dcterms:created xsi:type="dcterms:W3CDTF">2021-01-23T08:32:29Z</dcterms:created>
  <dcterms:modified xsi:type="dcterms:W3CDTF">2022-02-14T12:04:02Z</dcterms:modified>
</cp:coreProperties>
</file>