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0" roundtripDataSignature="AMtx7mifc11dEC/jRfDiMAaadQH4Niwy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5808C47-BD86-4862-A43C-D9395BD87A95}">
  <a:tblStyle styleId="{65808C47-BD86-4862-A43C-D9395BD87A95}" styleName="Table_0">
    <a:wholeTbl>
      <a:tcTxStyle b="off" i="off">
        <a:font>
          <a:latin typeface="Times New Roman"/>
          <a:ea typeface="Times New Roman"/>
          <a:cs typeface="Times New Roman"/>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0" i="0" lang="ru-RU" sz="1200" u="none" strike="noStrike">
                <a:solidFill>
                  <a:schemeClr val="dk1"/>
                </a:solidFill>
                <a:latin typeface="Calibri"/>
                <a:ea typeface="Calibri"/>
                <a:cs typeface="Calibri"/>
                <a:sym typeface="Calibri"/>
              </a:rPr>
              <a:t>Предположим, что эта сеть характеризуется элементарным каналом </a:t>
            </a:r>
            <a:r>
              <a:rPr b="0" i="1" lang="ru-RU" sz="1200" u="none" strike="noStrike">
                <a:solidFill>
                  <a:schemeClr val="dk1"/>
                </a:solidFill>
                <a:latin typeface="Calibri"/>
                <a:ea typeface="Calibri"/>
                <a:cs typeface="Calibri"/>
                <a:sym typeface="Calibri"/>
              </a:rPr>
              <a:t>Т </a:t>
            </a:r>
            <a:r>
              <a:rPr b="0" i="0" lang="ru-RU" sz="1200" u="none" strike="noStrike">
                <a:solidFill>
                  <a:schemeClr val="dk1"/>
                </a:solidFill>
                <a:latin typeface="Calibri"/>
                <a:ea typeface="Calibri"/>
                <a:cs typeface="Calibri"/>
                <a:sym typeface="Calibri"/>
              </a:rPr>
              <a:t>бит/с. В сети существуют линии связи разной пропускной способности, состоящие из 2,3,4 и 5 элементарных каналов. Для определенности предположим, что элементарные каналы являются дуплексными. Элементарные каналы идентифицируются номерами. Например, коммутатор S2 имеет в своем распоряжении на интерфейсе (порту) Р1 элементарные каналы 1, 2, 3 и 4, а на интерфейсе РЗ — элементарные каналы 1, 2, 3, 4 и 5.</a:t>
            </a:r>
            <a:endParaRPr/>
          </a:p>
          <a:p>
            <a:pPr indent="0" lvl="0" marL="0" rtl="0" algn="just">
              <a:spcBef>
                <a:spcPts val="0"/>
              </a:spcBef>
              <a:spcAft>
                <a:spcPts val="0"/>
              </a:spcAft>
              <a:buNone/>
            </a:pPr>
            <a:r>
              <a:rPr b="0" i="0" lang="ru-RU" sz="1200" u="none" strike="noStrike">
                <a:solidFill>
                  <a:schemeClr val="dk1"/>
                </a:solidFill>
                <a:latin typeface="Calibri"/>
                <a:ea typeface="Calibri"/>
                <a:cs typeface="Calibri"/>
                <a:sym typeface="Calibri"/>
              </a:rPr>
              <a:t>На рисунке показаны два абонента, А и В, генерирующие во время сеанса связи (телефонного разговора) </a:t>
            </a:r>
            <a:r>
              <a:rPr b="0" i="1" lang="ru-RU" sz="1200" u="none" strike="noStrike">
                <a:solidFill>
                  <a:schemeClr val="dk1"/>
                </a:solidFill>
                <a:latin typeface="Calibri"/>
                <a:ea typeface="Calibri"/>
                <a:cs typeface="Calibri"/>
                <a:sym typeface="Calibri"/>
              </a:rPr>
              <a:t>информационный поток, </a:t>
            </a:r>
            <a:r>
              <a:rPr b="0" i="0" lang="ru-RU" sz="1200" u="none" strike="noStrike">
                <a:solidFill>
                  <a:schemeClr val="dk1"/>
                </a:solidFill>
                <a:latin typeface="Calibri"/>
                <a:ea typeface="Calibri"/>
                <a:cs typeface="Calibri"/>
                <a:sym typeface="Calibri"/>
              </a:rPr>
              <a:t>для которого в сети был предусмотрен </a:t>
            </a:r>
            <a:r>
              <a:rPr b="0" i="1" lang="ru-RU" sz="1200" u="none" strike="noStrike">
                <a:solidFill>
                  <a:schemeClr val="dk1"/>
                </a:solidFill>
                <a:latin typeface="Calibri"/>
                <a:ea typeface="Calibri"/>
                <a:cs typeface="Calibri"/>
                <a:sym typeface="Calibri"/>
              </a:rPr>
              <a:t>маршрут, </a:t>
            </a:r>
            <a:r>
              <a:rPr b="0" i="0" lang="ru-RU" sz="1200" u="none" strike="noStrike">
                <a:solidFill>
                  <a:schemeClr val="dk1"/>
                </a:solidFill>
                <a:latin typeface="Calibri"/>
                <a:ea typeface="Calibri"/>
                <a:cs typeface="Calibri"/>
                <a:sym typeface="Calibri"/>
              </a:rPr>
              <a:t>проходящий через четыре коммутатора — 51,52, 53 и 54. Предположим также, что интенсивность информационного потока между абонентами не превосходит 2 Гбит/с. Тогда для обмена данными этим двум абонентам достаточно иметь в своем распоряжении по паре элементарных каналов, «выделенных» из каждой линии связи, лежащей на маршруте следования данных от пункта </a:t>
            </a:r>
            <a:r>
              <a:rPr b="0" i="1" lang="ru-RU" sz="1200" u="none" strike="noStrike">
                <a:solidFill>
                  <a:schemeClr val="dk1"/>
                </a:solidFill>
                <a:latin typeface="Calibri"/>
                <a:ea typeface="Calibri"/>
                <a:cs typeface="Calibri"/>
                <a:sym typeface="Calibri"/>
              </a:rPr>
              <a:t>А </a:t>
            </a:r>
            <a:r>
              <a:rPr b="0" i="0" lang="ru-RU" sz="1200" u="none" strike="noStrike">
                <a:solidFill>
                  <a:schemeClr val="dk1"/>
                </a:solidFill>
                <a:latin typeface="Calibri"/>
                <a:ea typeface="Calibri"/>
                <a:cs typeface="Calibri"/>
                <a:sym typeface="Calibri"/>
              </a:rPr>
              <a:t>к пункту </a:t>
            </a:r>
            <a:r>
              <a:rPr b="0" i="1" lang="ru-RU" sz="1200" u="none" strike="noStrike">
                <a:solidFill>
                  <a:schemeClr val="dk1"/>
                </a:solidFill>
                <a:latin typeface="Calibri"/>
                <a:ea typeface="Calibri"/>
                <a:cs typeface="Calibri"/>
                <a:sym typeface="Calibri"/>
              </a:rPr>
              <a:t>В. </a:t>
            </a:r>
            <a:r>
              <a:rPr b="0" i="0" lang="ru-RU" sz="1200" u="none" strike="noStrike">
                <a:solidFill>
                  <a:schemeClr val="dk1"/>
                </a:solidFill>
                <a:latin typeface="Calibri"/>
                <a:ea typeface="Calibri"/>
                <a:cs typeface="Calibri"/>
                <a:sym typeface="Calibri"/>
              </a:rPr>
              <a:t>На рисунке элементарные каналы, необходимые абонентам </a:t>
            </a:r>
            <a:r>
              <a:rPr b="0" i="1" lang="ru-RU" sz="1200" u="none" strike="noStrike">
                <a:solidFill>
                  <a:schemeClr val="dk1"/>
                </a:solidFill>
                <a:latin typeface="Calibri"/>
                <a:ea typeface="Calibri"/>
                <a:cs typeface="Calibri"/>
                <a:sym typeface="Calibri"/>
              </a:rPr>
              <a:t>А </a:t>
            </a:r>
            <a:r>
              <a:rPr b="0" i="0" lang="ru-RU" sz="1200" u="none" strike="noStrike">
                <a:solidFill>
                  <a:schemeClr val="dk1"/>
                </a:solidFill>
                <a:latin typeface="Calibri"/>
                <a:ea typeface="Calibri"/>
                <a:cs typeface="Calibri"/>
                <a:sym typeface="Calibri"/>
              </a:rPr>
              <a:t>и </a:t>
            </a:r>
            <a:r>
              <a:rPr b="0" i="1" lang="ru-RU" sz="1200" u="none" strike="noStrike">
                <a:solidFill>
                  <a:schemeClr val="dk1"/>
                </a:solidFill>
                <a:latin typeface="Calibri"/>
                <a:ea typeface="Calibri"/>
                <a:cs typeface="Calibri"/>
                <a:sym typeface="Calibri"/>
              </a:rPr>
              <a:t>В, </a:t>
            </a:r>
            <a:r>
              <a:rPr b="0" i="0" lang="ru-RU" sz="1200" u="none" strike="noStrike">
                <a:solidFill>
                  <a:schemeClr val="dk1"/>
                </a:solidFill>
                <a:latin typeface="Calibri"/>
                <a:ea typeface="Calibri"/>
                <a:cs typeface="Calibri"/>
                <a:sym typeface="Calibri"/>
              </a:rPr>
              <a:t>обозначены толстыми линиями.</a:t>
            </a:r>
            <a:endParaRPr/>
          </a:p>
        </p:txBody>
      </p:sp>
      <p:sp>
        <p:nvSpPr>
          <p:cNvPr id="135" name="Google Shape;135;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lang="ru-RU"/>
              <a:t>Например, если во время сеанса связи абонентов A и В абонент </a:t>
            </a:r>
            <a:r>
              <a:rPr i="1" lang="ru-RU"/>
              <a:t>С </a:t>
            </a:r>
            <a:r>
              <a:rPr lang="ru-RU"/>
              <a:t>пошлет запрос в сеть на установление соединения с абонентом </a:t>
            </a:r>
            <a:r>
              <a:rPr i="1" lang="ru-RU"/>
              <a:t>D, </a:t>
            </a:r>
            <a:r>
              <a:rPr lang="ru-RU"/>
              <a:t>то он получит отказ, потому что из двух необходимых ему элементарных каналов линии связи S3-S4 свободным является только один. При отказе в установлении соединения сеть информирует вызывающего абонента специальным сообщением. Чем больше нагрузка на сеть, то есть чем больше соединений она в данный момент поддерживает, тем больше вероятность отказа в удовлетворении запроса на установление нового соединения.</a:t>
            </a:r>
            <a:endParaRPr/>
          </a:p>
        </p:txBody>
      </p:sp>
      <p:sp>
        <p:nvSpPr>
          <p:cNvPr id="177" name="Google Shape;177;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rPr lang="ru-RU"/>
              <a:t>Например, когда вы загружаете из Интернета очередную страницу, скорость трафика резко возрастает, а после окончания загрузки падает практически до нуля. Если для описанного сеанса доступа в Интернет вы задействуете сеть с коммутацией каналов, то большую часть времени составной канал между вашим компьютером и веб-сервером будет простаивать. В то же время часть пропускной способности сети окажется закрепленной за вами и останется недоступной другим пользователям сети. Сеть в такие периоды похожа на пустой эскалатор метро, который движется, но полезную работу не выполняет.</a:t>
            </a:r>
            <a:endParaRPr/>
          </a:p>
          <a:p>
            <a:pPr indent="0" lvl="0" marL="0" rtl="0" algn="just">
              <a:spcBef>
                <a:spcPts val="0"/>
              </a:spcBef>
              <a:spcAft>
                <a:spcPts val="0"/>
              </a:spcAft>
              <a:buNone/>
            </a:pPr>
            <a:r>
              <a:t/>
            </a:r>
            <a:endParaRPr/>
          </a:p>
        </p:txBody>
      </p:sp>
      <p:sp>
        <p:nvSpPr>
          <p:cNvPr id="184" name="Google Shape;184;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0" i="0" lang="ru-RU" sz="1200" u="none" strike="noStrike">
                <a:solidFill>
                  <a:schemeClr val="dk1"/>
                </a:solidFill>
                <a:latin typeface="Calibri"/>
                <a:ea typeface="Calibri"/>
                <a:cs typeface="Calibri"/>
                <a:sym typeface="Calibri"/>
              </a:rPr>
              <a:t>Пакеты, принадлежащие как одному и тому же, так и разным информационным потокам, при перемещении по сети могут «перемешиваться» между собой, образовывать очереди и «тормозить» друг друга. На пути пакетов могут встречаться линии связи, имеющие разную пропускную способность. В зависимости от времени суток может сильно меняться и степень загруженности линий связи. В таких условиях не исключены ситуации, когда пакеты, принадлежащие одному и тому же потоку, могут перемещаться по сети с разными скоростями и даже прийти к месту назначения не в том порядке, в котором они были отправлены.</a:t>
            </a:r>
            <a:endParaRPr/>
          </a:p>
        </p:txBody>
      </p:sp>
      <p:sp>
        <p:nvSpPr>
          <p:cNvPr id="233" name="Google Shape;233;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lang="ru-RU"/>
              <a:t>Так, на рисунке показаны неравномерные потоки пакетов, поступающие от конечных узлов 3, 4 и 10 в сети, изображенной на рисунке на слайде 12. Предположим, что эти потоки передаются в направлении коммутатора 8, а следовательно, накладываются друг на друга при прохождении линии связи между коммутаторами 5 и 8. Получающийся в результате суммарный поток является более равномерным, чем каждый из образующих его отдельных потоков.</a:t>
            </a:r>
            <a:endParaRPr/>
          </a:p>
        </p:txBody>
      </p:sp>
      <p:sp>
        <p:nvSpPr>
          <p:cNvPr id="241" name="Google Shape;241;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0" i="0" lang="ru-RU" sz="1200" u="none" strike="noStrike">
                <a:solidFill>
                  <a:schemeClr val="dk1"/>
                </a:solidFill>
                <a:latin typeface="Calibri"/>
                <a:ea typeface="Calibri"/>
                <a:cs typeface="Calibri"/>
                <a:sym typeface="Calibri"/>
              </a:rPr>
              <a:t>На рисунке показана сеть, в которой шесть конечных узлов (N1-N6) связаны семью коммутаторами (S1-S7). Показаны также несколько перемещающихся по разным маршрутам пакетов с разными адресами назначения (N1-N6), на пути которых лежит коммутатор S1. При поступлении каждого из этих пакетов в коммутатор S1 выполняется просмотр соответствующей таблицы коммутации и выбор дальнейшего пути перемещения. Так, пакет с адресом </a:t>
            </a:r>
            <a:r>
              <a:rPr b="0" i="1" lang="ru-RU" sz="1200" u="none" strike="noStrike">
                <a:solidFill>
                  <a:schemeClr val="dk1"/>
                </a:solidFill>
                <a:latin typeface="Calibri"/>
                <a:ea typeface="Calibri"/>
                <a:cs typeface="Calibri"/>
                <a:sym typeface="Calibri"/>
              </a:rPr>
              <a:t>N5 </a:t>
            </a:r>
            <a:r>
              <a:rPr b="0" i="0" lang="ru-RU" sz="1200" u="none" strike="noStrike">
                <a:solidFill>
                  <a:schemeClr val="dk1"/>
                </a:solidFill>
                <a:latin typeface="Calibri"/>
                <a:ea typeface="Calibri"/>
                <a:cs typeface="Calibri"/>
                <a:sym typeface="Calibri"/>
              </a:rPr>
              <a:t>будет передан коммутатором S1 на интерфейс, ведущий к коммутатору S6, где в результате подобной процедуры этот пакет будет направлен конечному узлу получателя N5.</a:t>
            </a:r>
            <a:endParaRPr/>
          </a:p>
        </p:txBody>
      </p:sp>
      <p:sp>
        <p:nvSpPr>
          <p:cNvPr id="271" name="Google Shape;271;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0" i="0" lang="ru-RU" sz="1200" u="none" strike="noStrike">
                <a:solidFill>
                  <a:schemeClr val="dk1"/>
                </a:solidFill>
                <a:latin typeface="Calibri"/>
                <a:ea typeface="Calibri"/>
                <a:cs typeface="Calibri"/>
                <a:sym typeface="Calibri"/>
              </a:rPr>
              <a:t>На рисунке показана сеть, в которой проложено два виртуальных канала, идентифицируемых метками VC1 и VC2. Первый проходит от конечного узла с адресом N1 до конечного узла с адресом N2 через промежуточные коммутаторы S1, S2 и S4. Второй виртуальный канал VC2 обеспечивает продвижение данных по пути N1-S1-S3-S5-N3. В общем случае между двумя конечными узлами может быть проложено несколько виртуальных каналов, например, еще один виртуальный канал между узлами </a:t>
            </a:r>
            <a:r>
              <a:rPr b="0" i="1" lang="ru-RU" sz="1200" u="none" strike="noStrike">
                <a:solidFill>
                  <a:schemeClr val="dk1"/>
                </a:solidFill>
                <a:latin typeface="Calibri"/>
                <a:ea typeface="Calibri"/>
                <a:cs typeface="Calibri"/>
                <a:sym typeface="Calibri"/>
              </a:rPr>
              <a:t>N1 </a:t>
            </a:r>
            <a:r>
              <a:rPr b="0" i="0" lang="ru-RU" sz="1200" u="none" strike="noStrike">
                <a:solidFill>
                  <a:schemeClr val="dk1"/>
                </a:solidFill>
                <a:latin typeface="Calibri"/>
                <a:ea typeface="Calibri"/>
                <a:cs typeface="Calibri"/>
                <a:sym typeface="Calibri"/>
              </a:rPr>
              <a:t>и </a:t>
            </a:r>
            <a:r>
              <a:rPr b="0" i="1" lang="ru-RU" sz="1200" u="none" strike="noStrike">
                <a:solidFill>
                  <a:schemeClr val="dk1"/>
                </a:solidFill>
                <a:latin typeface="Calibri"/>
                <a:ea typeface="Calibri"/>
                <a:cs typeface="Calibri"/>
                <a:sym typeface="Calibri"/>
              </a:rPr>
              <a:t>N2 </a:t>
            </a:r>
            <a:r>
              <a:rPr b="0" i="0" lang="ru-RU" sz="1200" u="none" strike="noStrike">
                <a:solidFill>
                  <a:schemeClr val="dk1"/>
                </a:solidFill>
                <a:latin typeface="Calibri"/>
                <a:ea typeface="Calibri"/>
                <a:cs typeface="Calibri"/>
                <a:sym typeface="Calibri"/>
              </a:rPr>
              <a:t>мог бы проходить через промежуточный коммутатор 53. На рисунке показаны два пакета, несущие в своих заголовках метки потоков VC1 и VC2, которые играют роли адресов назначения.</a:t>
            </a:r>
            <a:endParaRPr/>
          </a:p>
        </p:txBody>
      </p:sp>
      <p:sp>
        <p:nvSpPr>
          <p:cNvPr id="338" name="Google Shape;338;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8" name="Google Shape;388;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0" i="0" lang="ru-RU" sz="1200" u="none" strike="noStrike">
                <a:solidFill>
                  <a:schemeClr val="dk1"/>
                </a:solidFill>
                <a:latin typeface="Calibri"/>
                <a:ea typeface="Calibri"/>
                <a:cs typeface="Calibri"/>
                <a:sym typeface="Calibri"/>
              </a:rPr>
              <a:t>Мультиплексор входит в состав комбинированного терминального устройства, которое включает также </a:t>
            </a:r>
            <a:r>
              <a:rPr b="0" i="1" lang="ru-RU" sz="1200" u="none" strike="noStrike">
                <a:solidFill>
                  <a:schemeClr val="dk1"/>
                </a:solidFill>
                <a:latin typeface="Calibri"/>
                <a:ea typeface="Calibri"/>
                <a:cs typeface="Calibri"/>
                <a:sym typeface="Calibri"/>
              </a:rPr>
              <a:t>кодек, </a:t>
            </a:r>
            <a:r>
              <a:rPr b="0" i="0" lang="ru-RU" sz="1200" u="none" strike="noStrike">
                <a:solidFill>
                  <a:schemeClr val="dk1"/>
                </a:solidFill>
                <a:latin typeface="Calibri"/>
                <a:ea typeface="Calibri"/>
                <a:cs typeface="Calibri"/>
                <a:sym typeface="Calibri"/>
              </a:rPr>
              <a:t>который оцифровывает голосовые сигналы четырех абонентов, поступающие в аналоговом виде на его входы. Кодек производит по одному байту цифрового кода голоса каждого абонента каждые 125 мкс, так что на каждый вход мультиплексора поступает битовый поток со скоростью 64 Кбит/с. Мультиплексор помещает поочередно по одному байту данных от каждого из четырех пользователей на выходной канал, работающий со скоростью 4 х 64 = 256 Кбит/с. Величина тайм-слота, выделяемого каждому</a:t>
            </a:r>
            <a:endParaRPr/>
          </a:p>
          <a:p>
            <a:pPr indent="0" lvl="0" marL="0" rtl="0" algn="just">
              <a:spcBef>
                <a:spcPts val="0"/>
              </a:spcBef>
              <a:spcAft>
                <a:spcPts val="0"/>
              </a:spcAft>
              <a:buNone/>
            </a:pPr>
            <a:r>
              <a:rPr b="0" i="0" lang="ru-RU" sz="1200" u="none" strike="noStrike">
                <a:solidFill>
                  <a:schemeClr val="dk1"/>
                </a:solidFill>
                <a:latin typeface="Calibri"/>
                <a:ea typeface="Calibri"/>
                <a:cs typeface="Calibri"/>
                <a:sym typeface="Calibri"/>
              </a:rPr>
              <a:t>абоненту в течение цикла 125 мкс, равна 125/4 = 31,25 мкс.</a:t>
            </a:r>
            <a:endParaRPr/>
          </a:p>
          <a:p>
            <a:pPr indent="0" lvl="0" marL="0" rtl="0" algn="just">
              <a:spcBef>
                <a:spcPts val="0"/>
              </a:spcBef>
              <a:spcAft>
                <a:spcPts val="0"/>
              </a:spcAft>
              <a:buNone/>
            </a:pPr>
            <a:r>
              <a:rPr b="0" i="0" lang="ru-RU" sz="1200" u="none" strike="noStrike">
                <a:solidFill>
                  <a:schemeClr val="dk1"/>
                </a:solidFill>
                <a:latin typeface="Calibri"/>
                <a:ea typeface="Calibri"/>
                <a:cs typeface="Calibri"/>
                <a:sym typeface="Calibri"/>
              </a:rPr>
              <a:t>Кодек и мультиплексор работают согласованно и </a:t>
            </a:r>
            <a:r>
              <a:rPr b="0" i="1" lang="ru-RU" sz="1200" u="none" strike="noStrike">
                <a:solidFill>
                  <a:schemeClr val="dk1"/>
                </a:solidFill>
                <a:latin typeface="Calibri"/>
                <a:ea typeface="Calibri"/>
                <a:cs typeface="Calibri"/>
                <a:sym typeface="Calibri"/>
              </a:rPr>
              <a:t>синхронно, </a:t>
            </a:r>
            <a:r>
              <a:rPr b="0" i="0" lang="ru-RU" sz="1200" u="none" strike="noStrike">
                <a:solidFill>
                  <a:schemeClr val="dk1"/>
                </a:solidFill>
                <a:latin typeface="Calibri"/>
                <a:ea typeface="Calibri"/>
                <a:cs typeface="Calibri"/>
                <a:sym typeface="Calibri"/>
              </a:rPr>
              <a:t>так как являются блоками одного и того же комбинированного устройства. К моменту завершения первого тайм-слота кодек производит байт данных второго абонента и помещает его в буфер мультиплексора, отведенный для данных второго абонента. Мультиплексор извлекает его из буфера и передает его побитно на выходной канал в течение второго тайм-слота цикла. Этот процесс повторяется с байтами третьего и четвертого абонентов, на чем цикл завершается. За время цикла мультиплексор передал на выходной канал байты всех абонентов, тем самым завершив передачу кадра выходного канала.</a:t>
            </a:r>
            <a:endParaRPr/>
          </a:p>
        </p:txBody>
      </p:sp>
      <p:sp>
        <p:nvSpPr>
          <p:cNvPr id="389" name="Google Shape;389;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15" name="Shape 15"/>
        <p:cNvGrpSpPr/>
        <p:nvPr/>
      </p:nvGrpSpPr>
      <p:grpSpPr>
        <a:xfrm>
          <a:off x="0" y="0"/>
          <a:ext cx="0" cy="0"/>
          <a:chOff x="0" y="0"/>
          <a:chExt cx="0" cy="0"/>
        </a:xfrm>
      </p:grpSpPr>
      <p:sp>
        <p:nvSpPr>
          <p:cNvPr id="16" name="Google Shape;16;p4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Times New Roman"/>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72" name="Shape 72"/>
        <p:cNvGrpSpPr/>
        <p:nvPr/>
      </p:nvGrpSpPr>
      <p:grpSpPr>
        <a:xfrm>
          <a:off x="0" y="0"/>
          <a:ext cx="0" cy="0"/>
          <a:chOff x="0" y="0"/>
          <a:chExt cx="0" cy="0"/>
        </a:xfrm>
      </p:grpSpPr>
      <p:sp>
        <p:nvSpPr>
          <p:cNvPr id="73" name="Google Shape;73;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5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78" name="Shape 78"/>
        <p:cNvGrpSpPr/>
        <p:nvPr/>
      </p:nvGrpSpPr>
      <p:grpSpPr>
        <a:xfrm>
          <a:off x="0" y="0"/>
          <a:ext cx="0" cy="0"/>
          <a:chOff x="0" y="0"/>
          <a:chExt cx="0" cy="0"/>
        </a:xfrm>
      </p:grpSpPr>
      <p:sp>
        <p:nvSpPr>
          <p:cNvPr id="79" name="Google Shape;79;p5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5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21" name="Shape 21"/>
        <p:cNvGrpSpPr/>
        <p:nvPr/>
      </p:nvGrpSpPr>
      <p:grpSpPr>
        <a:xfrm>
          <a:off x="0" y="0"/>
          <a:ext cx="0" cy="0"/>
          <a:chOff x="0" y="0"/>
          <a:chExt cx="0" cy="0"/>
        </a:xfrm>
      </p:grpSpPr>
      <p:sp>
        <p:nvSpPr>
          <p:cNvPr id="22" name="Google Shape;22;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27" name="Shape 27"/>
        <p:cNvGrpSpPr/>
        <p:nvPr/>
      </p:nvGrpSpPr>
      <p:grpSpPr>
        <a:xfrm>
          <a:off x="0" y="0"/>
          <a:ext cx="0" cy="0"/>
          <a:chOff x="0" y="0"/>
          <a:chExt cx="0" cy="0"/>
        </a:xfrm>
      </p:grpSpPr>
      <p:sp>
        <p:nvSpPr>
          <p:cNvPr id="28" name="Google Shape;28;p4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Times New Roman"/>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33" name="Shape 33"/>
        <p:cNvGrpSpPr/>
        <p:nvPr/>
      </p:nvGrpSpPr>
      <p:grpSpPr>
        <a:xfrm>
          <a:off x="0" y="0"/>
          <a:ext cx="0" cy="0"/>
          <a:chOff x="0" y="0"/>
          <a:chExt cx="0" cy="0"/>
        </a:xfrm>
      </p:grpSpPr>
      <p:sp>
        <p:nvSpPr>
          <p:cNvPr id="34" name="Google Shape;34;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40" name="Shape 40"/>
        <p:cNvGrpSpPr/>
        <p:nvPr/>
      </p:nvGrpSpPr>
      <p:grpSpPr>
        <a:xfrm>
          <a:off x="0" y="0"/>
          <a:ext cx="0" cy="0"/>
          <a:chOff x="0" y="0"/>
          <a:chExt cx="0" cy="0"/>
        </a:xfrm>
      </p:grpSpPr>
      <p:sp>
        <p:nvSpPr>
          <p:cNvPr id="41" name="Google Shape;41;p5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5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5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5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49" name="Shape 49"/>
        <p:cNvGrpSpPr/>
        <p:nvPr/>
      </p:nvGrpSpPr>
      <p:grpSpPr>
        <a:xfrm>
          <a:off x="0" y="0"/>
          <a:ext cx="0" cy="0"/>
          <a:chOff x="0" y="0"/>
          <a:chExt cx="0" cy="0"/>
        </a:xfrm>
      </p:grpSpPr>
      <p:sp>
        <p:nvSpPr>
          <p:cNvPr id="50" name="Google Shape;50;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54" name="Shape 54"/>
        <p:cNvGrpSpPr/>
        <p:nvPr/>
      </p:nvGrpSpPr>
      <p:grpSpPr>
        <a:xfrm>
          <a:off x="0" y="0"/>
          <a:ext cx="0" cy="0"/>
          <a:chOff x="0" y="0"/>
          <a:chExt cx="0" cy="0"/>
        </a:xfrm>
      </p:grpSpPr>
      <p:sp>
        <p:nvSpPr>
          <p:cNvPr id="55" name="Google Shape;55;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58" name="Shape 58"/>
        <p:cNvGrpSpPr/>
        <p:nvPr/>
      </p:nvGrpSpPr>
      <p:grpSpPr>
        <a:xfrm>
          <a:off x="0" y="0"/>
          <a:ext cx="0" cy="0"/>
          <a:chOff x="0" y="0"/>
          <a:chExt cx="0" cy="0"/>
        </a:xfrm>
      </p:grpSpPr>
      <p:sp>
        <p:nvSpPr>
          <p:cNvPr id="59" name="Google Shape;59;p5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Times New Roman"/>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5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5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65" name="Shape 65"/>
        <p:cNvGrpSpPr/>
        <p:nvPr/>
      </p:nvGrpSpPr>
      <p:grpSpPr>
        <a:xfrm>
          <a:off x="0" y="0"/>
          <a:ext cx="0" cy="0"/>
          <a:chOff x="0" y="0"/>
          <a:chExt cx="0" cy="0"/>
        </a:xfrm>
      </p:grpSpPr>
      <p:sp>
        <p:nvSpPr>
          <p:cNvPr id="66" name="Google Shape;66;p5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Times New Roman"/>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54"/>
          <p:cNvSpPr/>
          <p:nvPr>
            <p:ph idx="2" type="pic"/>
          </p:nvPr>
        </p:nvSpPr>
        <p:spPr>
          <a:xfrm>
            <a:off x="5183188" y="987425"/>
            <a:ext cx="6172200" cy="4873625"/>
          </a:xfrm>
          <a:prstGeom prst="rect">
            <a:avLst/>
          </a:prstGeom>
          <a:noFill/>
          <a:ln>
            <a:noFill/>
          </a:ln>
        </p:spPr>
      </p:sp>
      <p:sp>
        <p:nvSpPr>
          <p:cNvPr id="68" name="Google Shape;68;p5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Times New Roman"/>
              <a:buNone/>
              <a:defRPr b="0" i="0" sz="44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2" name="Google Shape;12;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3" name="Google Shape;13;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4" name="Google Shape;14;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Times New Roman"/>
                <a:ea typeface="Times New Roman"/>
                <a:cs typeface="Times New Roman"/>
                <a:sym typeface="Times New Roman"/>
              </a:defRPr>
            </a:lvl1pPr>
            <a:lvl2pPr indent="0" lvl="1" marL="0" marR="0" rtl="0" algn="r">
              <a:spcBef>
                <a:spcPts val="0"/>
              </a:spcBef>
              <a:buNone/>
              <a:defRPr b="0" i="0" sz="1200" u="none" cap="none" strike="noStrike">
                <a:solidFill>
                  <a:srgbClr val="888888"/>
                </a:solidFill>
                <a:latin typeface="Times New Roman"/>
                <a:ea typeface="Times New Roman"/>
                <a:cs typeface="Times New Roman"/>
                <a:sym typeface="Times New Roman"/>
              </a:defRPr>
            </a:lvl2pPr>
            <a:lvl3pPr indent="0" lvl="2" marL="0" marR="0" rtl="0" algn="r">
              <a:spcBef>
                <a:spcPts val="0"/>
              </a:spcBef>
              <a:buNone/>
              <a:defRPr b="0" i="0" sz="1200" u="none" cap="none" strike="noStrike">
                <a:solidFill>
                  <a:srgbClr val="888888"/>
                </a:solidFill>
                <a:latin typeface="Times New Roman"/>
                <a:ea typeface="Times New Roman"/>
                <a:cs typeface="Times New Roman"/>
                <a:sym typeface="Times New Roman"/>
              </a:defRPr>
            </a:lvl3pPr>
            <a:lvl4pPr indent="0" lvl="3" marL="0" marR="0" rtl="0" algn="r">
              <a:spcBef>
                <a:spcPts val="0"/>
              </a:spcBef>
              <a:buNone/>
              <a:defRPr b="0" i="0" sz="1200" u="none" cap="none" strike="noStrike">
                <a:solidFill>
                  <a:srgbClr val="888888"/>
                </a:solidFill>
                <a:latin typeface="Times New Roman"/>
                <a:ea typeface="Times New Roman"/>
                <a:cs typeface="Times New Roman"/>
                <a:sym typeface="Times New Roman"/>
              </a:defRPr>
            </a:lvl4pPr>
            <a:lvl5pPr indent="0" lvl="4" marL="0" marR="0" rtl="0" algn="r">
              <a:spcBef>
                <a:spcPts val="0"/>
              </a:spcBef>
              <a:buNone/>
              <a:defRPr b="0" i="0" sz="1200" u="none" cap="none" strike="noStrike">
                <a:solidFill>
                  <a:srgbClr val="888888"/>
                </a:solidFill>
                <a:latin typeface="Times New Roman"/>
                <a:ea typeface="Times New Roman"/>
                <a:cs typeface="Times New Roman"/>
                <a:sym typeface="Times New Roman"/>
              </a:defRPr>
            </a:lvl5pPr>
            <a:lvl6pPr indent="0" lvl="5" marL="0" marR="0" rtl="0" algn="r">
              <a:spcBef>
                <a:spcPts val="0"/>
              </a:spcBef>
              <a:buNone/>
              <a:defRPr b="0" i="0" sz="1200" u="none" cap="none" strike="noStrike">
                <a:solidFill>
                  <a:srgbClr val="888888"/>
                </a:solidFill>
                <a:latin typeface="Times New Roman"/>
                <a:ea typeface="Times New Roman"/>
                <a:cs typeface="Times New Roman"/>
                <a:sym typeface="Times New Roman"/>
              </a:defRPr>
            </a:lvl6pPr>
            <a:lvl7pPr indent="0" lvl="6" marL="0" marR="0" rtl="0" algn="r">
              <a:spcBef>
                <a:spcPts val="0"/>
              </a:spcBef>
              <a:buNone/>
              <a:defRPr b="0" i="0" sz="1200" u="none" cap="none" strike="noStrike">
                <a:solidFill>
                  <a:srgbClr val="888888"/>
                </a:solidFill>
                <a:latin typeface="Times New Roman"/>
                <a:ea typeface="Times New Roman"/>
                <a:cs typeface="Times New Roman"/>
                <a:sym typeface="Times New Roman"/>
              </a:defRPr>
            </a:lvl7pPr>
            <a:lvl8pPr indent="0" lvl="7" marL="0" marR="0" rtl="0" algn="r">
              <a:spcBef>
                <a:spcPts val="0"/>
              </a:spcBef>
              <a:buNone/>
              <a:defRPr b="0" i="0" sz="1200" u="none" cap="none" strike="noStrike">
                <a:solidFill>
                  <a:srgbClr val="888888"/>
                </a:solidFill>
                <a:latin typeface="Times New Roman"/>
                <a:ea typeface="Times New Roman"/>
                <a:cs typeface="Times New Roman"/>
                <a:sym typeface="Times New Roman"/>
              </a:defRPr>
            </a:lvl8pPr>
            <a:lvl9pPr indent="0" lvl="8" marL="0" marR="0" rtl="0" algn="r">
              <a:spcBef>
                <a:spcPts val="0"/>
              </a:spcBef>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600200"/>
            <a:ext cx="9144000"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lang="ru-RU"/>
              <a:t>Лекция 7. Мультиплексирование и коммутация</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t/>
            </a:r>
            <a:endParaRPr/>
          </a:p>
        </p:txBody>
      </p:sp>
      <p:sp>
        <p:nvSpPr>
          <p:cNvPr id="138" name="Google Shape;138;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39" name="Google Shape;139;p10"/>
          <p:cNvPicPr preferRelativeResize="0"/>
          <p:nvPr/>
        </p:nvPicPr>
        <p:blipFill rotWithShape="1">
          <a:blip r:embed="rId3">
            <a:alphaModFix/>
          </a:blip>
          <a:srcRect b="0" l="0" r="0" t="0"/>
          <a:stretch/>
        </p:blipFill>
        <p:spPr>
          <a:xfrm>
            <a:off x="1169276" y="628824"/>
            <a:ext cx="9330559" cy="58640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idx="1" type="body"/>
          </p:nvPr>
        </p:nvSpPr>
        <p:spPr>
          <a:xfrm>
            <a:off x="223344" y="725214"/>
            <a:ext cx="11742683" cy="5927834"/>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ru-RU"/>
              <a:t>Канал, построенный путем коммутации (соединения) выделенных для информационного потока элементарных каналов, называют </a:t>
            </a:r>
            <a:r>
              <a:rPr b="1" lang="ru-RU"/>
              <a:t>составным каналом.</a:t>
            </a:r>
            <a:endParaRPr/>
          </a:p>
          <a:p>
            <a:pPr indent="0" lvl="0" marL="0" rtl="0" algn="just">
              <a:lnSpc>
                <a:spcPct val="90000"/>
              </a:lnSpc>
              <a:spcBef>
                <a:spcPts val="1000"/>
              </a:spcBef>
              <a:spcAft>
                <a:spcPts val="0"/>
              </a:spcAft>
              <a:buClr>
                <a:schemeClr val="dk1"/>
              </a:buClr>
              <a:buSzPts val="2800"/>
              <a:buNone/>
            </a:pPr>
            <a:r>
              <a:rPr lang="ru-RU"/>
              <a:t>В рассматриваемом примере для соединения абонентов А и В был создан составной канал «толщиной» в два элементарных канала. Если изменить наше предположение и считать, что предложенная нагрузка гарантированно не превысит </a:t>
            </a:r>
            <a:r>
              <a:rPr i="1" lang="ru-RU"/>
              <a:t>Т </a:t>
            </a:r>
            <a:r>
              <a:rPr lang="ru-RU"/>
              <a:t>бит/с, то абонентам будет достаточно иметь в своем распоряжении составной канал «толщиной» в один элементарный канал. В то же время абоненты, интенсивно обменивающиеся данными, могут предъявить и более высокие требования к пропускной способности составного канала. Для этого они должны в каждой линии связи зарезервировать за собой большее (но непременно одинаковое для всех линий связи) количество элементарных каналов.</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2"/>
          <p:cNvSpPr txBox="1"/>
          <p:nvPr>
            <p:ph type="title"/>
          </p:nvPr>
        </p:nvSpPr>
        <p:spPr>
          <a:xfrm>
            <a:off x="2602624" y="52934"/>
            <a:ext cx="6986752" cy="62810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lang="ru-RU"/>
              <a:t>Свойства составного канала</a:t>
            </a:r>
            <a:endParaRPr/>
          </a:p>
        </p:txBody>
      </p:sp>
      <p:sp>
        <p:nvSpPr>
          <p:cNvPr id="150" name="Google Shape;150;p12"/>
          <p:cNvSpPr txBox="1"/>
          <p:nvPr>
            <p:ph idx="1" type="body"/>
          </p:nvPr>
        </p:nvSpPr>
        <p:spPr>
          <a:xfrm>
            <a:off x="0" y="681037"/>
            <a:ext cx="12192000" cy="617696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90000"/>
              </a:lnSpc>
              <a:spcBef>
                <a:spcPts val="0"/>
              </a:spcBef>
              <a:spcAft>
                <a:spcPts val="0"/>
              </a:spcAft>
              <a:buClr>
                <a:schemeClr val="dk1"/>
              </a:buClr>
              <a:buSzPct val="100000"/>
              <a:buNone/>
            </a:pPr>
            <a:r>
              <a:rPr lang="ru-RU"/>
              <a:t>1. составной канал на всем своем протяжении состоит из </a:t>
            </a:r>
            <a:r>
              <a:rPr i="1" lang="ru-RU"/>
              <a:t>одинакового </a:t>
            </a:r>
            <a:r>
              <a:rPr lang="ru-RU"/>
              <a:t>количества элементарных каналов;</a:t>
            </a:r>
            <a:endParaRPr/>
          </a:p>
          <a:p>
            <a:pPr indent="0" lvl="0" marL="0" rtl="0" algn="just">
              <a:lnSpc>
                <a:spcPct val="90000"/>
              </a:lnSpc>
              <a:spcBef>
                <a:spcPts val="1000"/>
              </a:spcBef>
              <a:spcAft>
                <a:spcPts val="0"/>
              </a:spcAft>
              <a:buClr>
                <a:schemeClr val="dk1"/>
              </a:buClr>
              <a:buSzPct val="100000"/>
              <a:buNone/>
            </a:pPr>
            <a:r>
              <a:rPr lang="ru-RU"/>
              <a:t>2. составной канал имеет </a:t>
            </a:r>
            <a:r>
              <a:rPr i="1" lang="ru-RU"/>
              <a:t>постоянную и фиксированную пропускную способность </a:t>
            </a:r>
            <a:r>
              <a:rPr lang="ru-RU"/>
              <a:t>на всем своем протяжении;</a:t>
            </a:r>
            <a:endParaRPr/>
          </a:p>
          <a:p>
            <a:pPr indent="0" lvl="0" marL="0" rtl="0" algn="just">
              <a:lnSpc>
                <a:spcPct val="90000"/>
              </a:lnSpc>
              <a:spcBef>
                <a:spcPts val="1000"/>
              </a:spcBef>
              <a:spcAft>
                <a:spcPts val="0"/>
              </a:spcAft>
              <a:buClr>
                <a:schemeClr val="dk1"/>
              </a:buClr>
              <a:buSzPct val="100000"/>
              <a:buNone/>
            </a:pPr>
            <a:r>
              <a:rPr lang="ru-RU"/>
              <a:t>3. составной канал создается </a:t>
            </a:r>
            <a:r>
              <a:rPr i="1" lang="ru-RU"/>
              <a:t>временно </a:t>
            </a:r>
            <a:r>
              <a:rPr lang="ru-RU"/>
              <a:t>на период сеанса связи двух абонентов или, другими словами, только на время существования потока;</a:t>
            </a:r>
            <a:endParaRPr/>
          </a:p>
          <a:p>
            <a:pPr indent="0" lvl="0" marL="0" rtl="0" algn="just">
              <a:lnSpc>
                <a:spcPct val="90000"/>
              </a:lnSpc>
              <a:spcBef>
                <a:spcPts val="1000"/>
              </a:spcBef>
              <a:spcAft>
                <a:spcPts val="0"/>
              </a:spcAft>
              <a:buClr>
                <a:schemeClr val="dk1"/>
              </a:buClr>
              <a:buSzPct val="100000"/>
              <a:buNone/>
            </a:pPr>
            <a:r>
              <a:rPr lang="ru-RU"/>
              <a:t>4. на время сеанса связи все элементарные каналы, входящие в составной канал, поступают в </a:t>
            </a:r>
            <a:r>
              <a:rPr i="1" lang="ru-RU"/>
              <a:t>исключительное </a:t>
            </a:r>
            <a:r>
              <a:rPr lang="ru-RU"/>
              <a:t>пользование абонентов, для которых был создан этот составной канал;</a:t>
            </a:r>
            <a:endParaRPr/>
          </a:p>
          <a:p>
            <a:pPr indent="0" lvl="0" marL="0" rtl="0" algn="just">
              <a:lnSpc>
                <a:spcPct val="90000"/>
              </a:lnSpc>
              <a:spcBef>
                <a:spcPts val="1000"/>
              </a:spcBef>
              <a:spcAft>
                <a:spcPts val="0"/>
              </a:spcAft>
              <a:buClr>
                <a:schemeClr val="dk1"/>
              </a:buClr>
              <a:buSzPct val="100000"/>
              <a:buNone/>
            </a:pPr>
            <a:r>
              <a:rPr lang="ru-RU"/>
              <a:t>5. в течение всего сеанса связи абоненты могут посылать в сеть данные со скоростью, не превышающей пропускную способность составного канала;</a:t>
            </a:r>
            <a:endParaRPr/>
          </a:p>
          <a:p>
            <a:pPr indent="0" lvl="0" marL="0" rtl="0" algn="just">
              <a:lnSpc>
                <a:spcPct val="90000"/>
              </a:lnSpc>
              <a:spcBef>
                <a:spcPts val="1000"/>
              </a:spcBef>
              <a:spcAft>
                <a:spcPts val="0"/>
              </a:spcAft>
              <a:buClr>
                <a:schemeClr val="dk1"/>
              </a:buClr>
              <a:buSzPct val="100000"/>
              <a:buNone/>
            </a:pPr>
            <a:r>
              <a:rPr lang="ru-RU"/>
              <a:t>6. данные, поступившие в составной канал, гарантированно доставляются вызываемому абоненту </a:t>
            </a:r>
            <a:r>
              <a:rPr i="1" lang="ru-RU"/>
              <a:t>без задержек, потерь и с той же скоростью </a:t>
            </a:r>
            <a:r>
              <a:rPr lang="ru-RU"/>
              <a:t>(скоростью источника) вне зависимости от того, существуют ли в это время в сети другие соединения или нет;</a:t>
            </a:r>
            <a:endParaRPr/>
          </a:p>
          <a:p>
            <a:pPr indent="0" lvl="0" marL="0" rtl="0" algn="just">
              <a:lnSpc>
                <a:spcPct val="90000"/>
              </a:lnSpc>
              <a:spcBef>
                <a:spcPts val="1000"/>
              </a:spcBef>
              <a:spcAft>
                <a:spcPts val="0"/>
              </a:spcAft>
              <a:buClr>
                <a:schemeClr val="dk1"/>
              </a:buClr>
              <a:buSzPct val="100000"/>
              <a:buNone/>
            </a:pPr>
            <a:r>
              <a:rPr lang="ru-RU"/>
              <a:t>7. после окончания сеанса связи элементарные каналы, входившие в соответствующий составной канал, </a:t>
            </a:r>
            <a:r>
              <a:rPr i="1" lang="ru-RU"/>
              <a:t>объявляются свободными </a:t>
            </a:r>
            <a:r>
              <a:rPr lang="ru-RU"/>
              <a:t>и возвращаются в пул распределяемых ресурсов для использования другими абонентам</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3"/>
          <p:cNvSpPr txBox="1"/>
          <p:nvPr>
            <p:ph idx="1" type="body"/>
          </p:nvPr>
        </p:nvSpPr>
        <p:spPr>
          <a:xfrm>
            <a:off x="0" y="346840"/>
            <a:ext cx="12013324" cy="6511159"/>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ru-RU"/>
              <a:t>В сети может одновременно происходить несколько сеансов связи (обычная ситуация для телефонной сети, в которой одновременно передаются разговоры сотен и тысяч абонентов). Разделение сети между сеансами связи происходит на уровне элементарных каналов. Например, мы можем предположить, что после того, как в линии связи (состоящая из 5 элементарных каналов) было выделено два канала для связи абонентов А и В, оставшиеся три элементарных канала были распределены между тремя другими сеансами связи, проходившими в это же время и через эту же линию связи. Такое </a:t>
            </a:r>
            <a:r>
              <a:rPr i="1" lang="ru-RU"/>
              <a:t>мультиплексирование </a:t>
            </a:r>
            <a:r>
              <a:rPr lang="ru-RU"/>
              <a:t>позволяет одновременно передавать через каждый физический канал трафик нескольких логических соединений.</a:t>
            </a:r>
            <a:endParaRPr/>
          </a:p>
          <a:p>
            <a:pPr indent="0" lvl="0" marL="0" rtl="0" algn="just">
              <a:lnSpc>
                <a:spcPct val="90000"/>
              </a:lnSpc>
              <a:spcBef>
                <a:spcPts val="1000"/>
              </a:spcBef>
              <a:spcAft>
                <a:spcPts val="0"/>
              </a:spcAft>
              <a:buClr>
                <a:schemeClr val="dk1"/>
              </a:buClr>
              <a:buSzPts val="2800"/>
              <a:buNone/>
            </a:pPr>
            <a:r>
              <a:rPr lang="ru-RU"/>
              <a:t>Мультиплексирование означает, что абоненты вынуждены конкурировать за ресурсы, в данном случае за элементарные каналы. Возможны ситуации, когда некоторая промежуточная линия связи уже исчерпала свободные элементарные каналы — тогда новый сеанс связи, маршрут которого пролегает через данную линию связи, не может состояться.</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4"/>
          <p:cNvSpPr txBox="1"/>
          <p:nvPr>
            <p:ph idx="1" type="body"/>
          </p:nvPr>
        </p:nvSpPr>
        <p:spPr>
          <a:xfrm>
            <a:off x="110359" y="504497"/>
            <a:ext cx="11839903" cy="6180081"/>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ru-RU"/>
              <a:t>Чтобы распознать такие ситуации, обмен данными в сети с коммутацией каналов предваряется </a:t>
            </a:r>
            <a:r>
              <a:rPr b="1" lang="ru-RU"/>
              <a:t>процедурой установления соединения. </a:t>
            </a:r>
            <a:r>
              <a:rPr lang="ru-RU"/>
              <a:t>В соответствии с этой процедурой абонент, являющийся инициатором сеанса связи), посылает в коммутационную сеть </a:t>
            </a:r>
            <a:r>
              <a:rPr b="1" lang="ru-RU"/>
              <a:t>запрос, </a:t>
            </a:r>
            <a:r>
              <a:rPr lang="ru-RU"/>
              <a:t>представляющий собой сообщение, содержащее адрес вызываемого абонента.</a:t>
            </a:r>
            <a:endParaRPr/>
          </a:p>
          <a:p>
            <a:pPr indent="0" lvl="0" marL="0" rtl="0" algn="just">
              <a:lnSpc>
                <a:spcPct val="90000"/>
              </a:lnSpc>
              <a:spcBef>
                <a:spcPts val="1000"/>
              </a:spcBef>
              <a:spcAft>
                <a:spcPts val="0"/>
              </a:spcAft>
              <a:buClr>
                <a:schemeClr val="dk1"/>
              </a:buClr>
              <a:buSzPts val="2800"/>
              <a:buNone/>
            </a:pPr>
            <a:r>
              <a:rPr lang="ru-RU"/>
              <a:t>Цель запроса — проверить, можно ли образовать составной канал между вызывающим и вызываемым абонентами. Для этого требуется соблюдение двух условий: наличие требуемого числа свободных элементарных каналов в каждой линии связи, лежащей на пути от А к В, и незанятость вызываемого абонента в другом соединении.</a:t>
            </a:r>
            <a:endParaRPr/>
          </a:p>
          <a:p>
            <a:pPr indent="0" lvl="0" marL="0" rtl="0" algn="just">
              <a:lnSpc>
                <a:spcPct val="90000"/>
              </a:lnSpc>
              <a:spcBef>
                <a:spcPts val="1000"/>
              </a:spcBef>
              <a:spcAft>
                <a:spcPts val="0"/>
              </a:spcAft>
              <a:buClr>
                <a:schemeClr val="dk1"/>
              </a:buClr>
              <a:buSzPts val="2800"/>
              <a:buNone/>
            </a:pPr>
            <a:r>
              <a:rPr lang="ru-RU"/>
              <a:t>Запрос перемещается по </a:t>
            </a:r>
            <a:r>
              <a:rPr i="1" lang="ru-RU"/>
              <a:t>маршруту, </a:t>
            </a:r>
            <a:r>
              <a:rPr lang="ru-RU"/>
              <a:t>заранее определенному для информационного потока данной пары абонентов. Этот маршрут зафиксирован в </a:t>
            </a:r>
            <a:r>
              <a:rPr i="1" lang="ru-RU"/>
              <a:t>глобальных таблицах коммутации, </a:t>
            </a:r>
            <a:r>
              <a:rPr lang="ru-RU"/>
              <a:t>размещенных на всех промежуточных коммутаторах на пути от абонента А к В.</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graphicFrame>
        <p:nvGraphicFramePr>
          <p:cNvPr id="165" name="Google Shape;165;p15"/>
          <p:cNvGraphicFramePr/>
          <p:nvPr/>
        </p:nvGraphicFramePr>
        <p:xfrm>
          <a:off x="8279524" y="208729"/>
          <a:ext cx="3000000" cy="3000000"/>
        </p:xfrm>
        <a:graphic>
          <a:graphicData uri="http://schemas.openxmlformats.org/drawingml/2006/table">
            <a:tbl>
              <a:tblPr bandRow="1" firstRow="1">
                <a:noFill/>
                <a:tableStyleId>{65808C47-BD86-4862-A43C-D9395BD87A95}</a:tableStyleId>
              </a:tblPr>
              <a:tblGrid>
                <a:gridCol w="1495100"/>
                <a:gridCol w="2238700"/>
              </a:tblGrid>
              <a:tr h="370850">
                <a:tc>
                  <a:txBody>
                    <a:bodyPr/>
                    <a:lstStyle/>
                    <a:p>
                      <a:pPr indent="0" lvl="0" marL="0" marR="0" rtl="0" algn="l">
                        <a:spcBef>
                          <a:spcPts val="0"/>
                        </a:spcBef>
                        <a:spcAft>
                          <a:spcPts val="0"/>
                        </a:spcAft>
                        <a:buNone/>
                      </a:pPr>
                      <a:r>
                        <a:rPr lang="ru-RU" sz="2800" u="none" cap="none" strike="noStrike"/>
                        <a:t>Абонент</a:t>
                      </a:r>
                      <a:endParaRPr/>
                    </a:p>
                  </a:txBody>
                  <a:tcPr marT="45725" marB="45725" marR="91450" marL="91450"/>
                </a:tc>
                <a:tc>
                  <a:txBody>
                    <a:bodyPr/>
                    <a:lstStyle/>
                    <a:p>
                      <a:pPr indent="0" lvl="0" marL="0" marR="0" rtl="0" algn="l">
                        <a:spcBef>
                          <a:spcPts val="0"/>
                        </a:spcBef>
                        <a:spcAft>
                          <a:spcPts val="0"/>
                        </a:spcAft>
                        <a:buNone/>
                      </a:pPr>
                      <a:r>
                        <a:rPr lang="ru-RU" sz="2800"/>
                        <a:t>Интерфейс</a:t>
                      </a:r>
                      <a:endParaRPr/>
                    </a:p>
                  </a:txBody>
                  <a:tcPr marT="45725" marB="45725" marR="91450" marL="91450"/>
                </a:tc>
              </a:tr>
              <a:tr h="370850">
                <a:tc>
                  <a:txBody>
                    <a:bodyPr/>
                    <a:lstStyle/>
                    <a:p>
                      <a:pPr indent="0" lvl="0" marL="0" marR="0" rtl="0" algn="ctr">
                        <a:spcBef>
                          <a:spcPts val="0"/>
                        </a:spcBef>
                        <a:spcAft>
                          <a:spcPts val="0"/>
                        </a:spcAft>
                        <a:buNone/>
                      </a:pPr>
                      <a:r>
                        <a:rPr lang="ru-RU" sz="2800"/>
                        <a:t>A</a:t>
                      </a:r>
                      <a:endParaRPr sz="2800"/>
                    </a:p>
                  </a:txBody>
                  <a:tcPr marT="45725" marB="45725" marR="91450" marL="91450"/>
                </a:tc>
                <a:tc>
                  <a:txBody>
                    <a:bodyPr/>
                    <a:lstStyle/>
                    <a:p>
                      <a:pPr indent="0" lvl="0" marL="0" marR="0" rtl="0" algn="ctr">
                        <a:spcBef>
                          <a:spcPts val="0"/>
                        </a:spcBef>
                        <a:spcAft>
                          <a:spcPts val="0"/>
                        </a:spcAft>
                        <a:buNone/>
                      </a:pPr>
                      <a:r>
                        <a:rPr lang="ru-RU" sz="2800"/>
                        <a:t>P1</a:t>
                      </a:r>
                      <a:endParaRPr sz="2800"/>
                    </a:p>
                  </a:txBody>
                  <a:tcPr marT="45725" marB="45725" marR="91450" marL="91450"/>
                </a:tc>
              </a:tr>
              <a:tr h="370850">
                <a:tc>
                  <a:txBody>
                    <a:bodyPr/>
                    <a:lstStyle/>
                    <a:p>
                      <a:pPr indent="0" lvl="0" marL="0" marR="0" rtl="0" algn="ctr">
                        <a:spcBef>
                          <a:spcPts val="0"/>
                        </a:spcBef>
                        <a:spcAft>
                          <a:spcPts val="0"/>
                        </a:spcAft>
                        <a:buNone/>
                      </a:pPr>
                      <a:r>
                        <a:rPr lang="ru-RU" sz="2800"/>
                        <a:t>B</a:t>
                      </a:r>
                      <a:endParaRPr sz="2800"/>
                    </a:p>
                  </a:txBody>
                  <a:tcPr marT="45725" marB="45725" marR="91450" marL="91450"/>
                </a:tc>
                <a:tc>
                  <a:txBody>
                    <a:bodyPr/>
                    <a:lstStyle/>
                    <a:p>
                      <a:pPr indent="0" lvl="0" marL="0" marR="0" rtl="0" algn="ctr">
                        <a:spcBef>
                          <a:spcPts val="0"/>
                        </a:spcBef>
                        <a:spcAft>
                          <a:spcPts val="0"/>
                        </a:spcAft>
                        <a:buNone/>
                      </a:pPr>
                      <a:r>
                        <a:rPr lang="ru-RU" sz="2800"/>
                        <a:t>P2</a:t>
                      </a:r>
                      <a:endParaRPr sz="2800"/>
                    </a:p>
                  </a:txBody>
                  <a:tcPr marT="45725" marB="45725" marR="91450" marL="91450"/>
                </a:tc>
              </a:tr>
              <a:tr h="370850">
                <a:tc>
                  <a:txBody>
                    <a:bodyPr/>
                    <a:lstStyle/>
                    <a:p>
                      <a:pPr indent="0" lvl="0" marL="0" marR="0" rtl="0" algn="ctr">
                        <a:spcBef>
                          <a:spcPts val="0"/>
                        </a:spcBef>
                        <a:spcAft>
                          <a:spcPts val="0"/>
                        </a:spcAft>
                        <a:buNone/>
                      </a:pPr>
                      <a:r>
                        <a:rPr lang="ru-RU" sz="2800"/>
                        <a:t>C</a:t>
                      </a:r>
                      <a:endParaRPr sz="2800"/>
                    </a:p>
                  </a:txBody>
                  <a:tcPr marT="45725" marB="45725" marR="91450" marL="91450"/>
                </a:tc>
                <a:tc>
                  <a:txBody>
                    <a:bodyPr/>
                    <a:lstStyle/>
                    <a:p>
                      <a:pPr indent="0" lvl="0" marL="0" marR="0" rtl="0" algn="ctr">
                        <a:spcBef>
                          <a:spcPts val="0"/>
                        </a:spcBef>
                        <a:spcAft>
                          <a:spcPts val="0"/>
                        </a:spcAft>
                        <a:buNone/>
                      </a:pPr>
                      <a:r>
                        <a:rPr lang="ru-RU" sz="2800"/>
                        <a:t>P3</a:t>
                      </a:r>
                      <a:endParaRPr sz="2800"/>
                    </a:p>
                  </a:txBody>
                  <a:tcPr marT="45725" marB="45725" marR="91450" marL="91450"/>
                </a:tc>
              </a:tr>
              <a:tr h="370850">
                <a:tc>
                  <a:txBody>
                    <a:bodyPr/>
                    <a:lstStyle/>
                    <a:p>
                      <a:pPr indent="0" lvl="0" marL="0" marR="0" rtl="0" algn="ctr">
                        <a:spcBef>
                          <a:spcPts val="0"/>
                        </a:spcBef>
                        <a:spcAft>
                          <a:spcPts val="0"/>
                        </a:spcAft>
                        <a:buNone/>
                      </a:pPr>
                      <a:r>
                        <a:rPr lang="ru-RU" sz="2800"/>
                        <a:t>D</a:t>
                      </a:r>
                      <a:endParaRPr sz="2800"/>
                    </a:p>
                  </a:txBody>
                  <a:tcPr marT="45725" marB="45725" marR="91450" marL="91450"/>
                </a:tc>
                <a:tc>
                  <a:txBody>
                    <a:bodyPr/>
                    <a:lstStyle/>
                    <a:p>
                      <a:pPr indent="0" lvl="0" marL="0" marR="0" rtl="0" algn="ctr">
                        <a:spcBef>
                          <a:spcPts val="0"/>
                        </a:spcBef>
                        <a:spcAft>
                          <a:spcPts val="0"/>
                        </a:spcAft>
                        <a:buNone/>
                      </a:pPr>
                      <a:r>
                        <a:rPr lang="ru-RU" sz="2800"/>
                        <a:t>P4</a:t>
                      </a:r>
                      <a:endParaRPr sz="2800"/>
                    </a:p>
                  </a:txBody>
                  <a:tcPr marT="45725" marB="45725" marR="91450" marL="91450"/>
                </a:tc>
              </a:tr>
            </a:tbl>
          </a:graphicData>
        </a:graphic>
      </p:graphicFrame>
      <p:sp>
        <p:nvSpPr>
          <p:cNvPr id="166" name="Google Shape;166;p15"/>
          <p:cNvSpPr txBox="1"/>
          <p:nvPr/>
        </p:nvSpPr>
        <p:spPr>
          <a:xfrm>
            <a:off x="178676" y="208730"/>
            <a:ext cx="7835462" cy="4016430"/>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800"/>
              <a:buFont typeface="Arial"/>
              <a:buNone/>
            </a:pPr>
            <a:r>
              <a:rPr b="0" i="0" lang="ru-RU" sz="2800" u="none" cap="none" strike="noStrike">
                <a:solidFill>
                  <a:schemeClr val="dk1"/>
                </a:solidFill>
                <a:latin typeface="Times New Roman"/>
                <a:ea typeface="Times New Roman"/>
                <a:cs typeface="Times New Roman"/>
                <a:sym typeface="Times New Roman"/>
              </a:rPr>
              <a:t>Если в результате прохождения запроса выяснилось, что ничто не препятствует установлению соединения, то происходит </a:t>
            </a:r>
            <a:r>
              <a:rPr b="0" i="1" lang="ru-RU" sz="2800" u="none" cap="none" strike="noStrike">
                <a:solidFill>
                  <a:schemeClr val="dk1"/>
                </a:solidFill>
                <a:latin typeface="Times New Roman"/>
                <a:ea typeface="Times New Roman"/>
                <a:cs typeface="Times New Roman"/>
                <a:sym typeface="Times New Roman"/>
              </a:rPr>
              <a:t>фиксация составного канала. </a:t>
            </a:r>
            <a:r>
              <a:rPr b="0" i="0" lang="ru-RU" sz="2800" u="none" cap="none" strike="noStrike">
                <a:solidFill>
                  <a:schemeClr val="dk1"/>
                </a:solidFill>
                <a:latin typeface="Times New Roman"/>
                <a:ea typeface="Times New Roman"/>
                <a:cs typeface="Times New Roman"/>
                <a:sym typeface="Times New Roman"/>
              </a:rPr>
              <a:t>Для этого в каждом из коммутаторов вдоль пути от A до В создаются записи в </a:t>
            </a:r>
            <a:r>
              <a:rPr b="0" i="1" lang="ru-RU" sz="2800" u="none" cap="none" strike="noStrike">
                <a:solidFill>
                  <a:schemeClr val="dk1"/>
                </a:solidFill>
                <a:latin typeface="Times New Roman"/>
                <a:ea typeface="Times New Roman"/>
                <a:cs typeface="Times New Roman"/>
                <a:sym typeface="Times New Roman"/>
              </a:rPr>
              <a:t>локальных таблицах коммутации, </a:t>
            </a:r>
            <a:r>
              <a:rPr b="0" i="0" lang="ru-RU" sz="2800" u="none" cap="none" strike="noStrike">
                <a:solidFill>
                  <a:schemeClr val="dk1"/>
                </a:solidFill>
                <a:latin typeface="Times New Roman"/>
                <a:ea typeface="Times New Roman"/>
                <a:cs typeface="Times New Roman"/>
                <a:sym typeface="Times New Roman"/>
              </a:rPr>
              <a:t>в которых указывается соответствие между </a:t>
            </a:r>
            <a:r>
              <a:rPr b="0" i="1" lang="ru-RU" sz="2800" u="none" cap="none" strike="noStrike">
                <a:solidFill>
                  <a:schemeClr val="dk1"/>
                </a:solidFill>
                <a:latin typeface="Times New Roman"/>
                <a:ea typeface="Times New Roman"/>
                <a:cs typeface="Times New Roman"/>
                <a:sym typeface="Times New Roman"/>
              </a:rPr>
              <a:t>локальными признаками потока — </a:t>
            </a:r>
            <a:r>
              <a:rPr b="0" i="0" lang="ru-RU" sz="2800" u="none" cap="none" strike="noStrike">
                <a:solidFill>
                  <a:schemeClr val="dk1"/>
                </a:solidFill>
                <a:latin typeface="Times New Roman"/>
                <a:ea typeface="Times New Roman"/>
                <a:cs typeface="Times New Roman"/>
                <a:sym typeface="Times New Roman"/>
              </a:rPr>
              <a:t>номерами элементарных каналов, зарезервированных для этого сеанса связи в данном коммутаторе.</a:t>
            </a:r>
            <a:endParaRPr/>
          </a:p>
        </p:txBody>
      </p:sp>
      <p:sp>
        <p:nvSpPr>
          <p:cNvPr id="167" name="Google Shape;167;p15"/>
          <p:cNvSpPr txBox="1"/>
          <p:nvPr/>
        </p:nvSpPr>
        <p:spPr>
          <a:xfrm>
            <a:off x="8099534" y="2878356"/>
            <a:ext cx="4093780" cy="1101288"/>
          </a:xfrm>
          <a:prstGeom prst="rect">
            <a:avLst/>
          </a:prstGeom>
          <a:solidFill>
            <a:srgbClr val="D0CECE"/>
          </a:solid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800"/>
              <a:buFont typeface="Arial"/>
              <a:buNone/>
            </a:pPr>
            <a:r>
              <a:rPr b="0" i="0" lang="ru-RU" sz="2800" u="none" cap="none" strike="noStrike">
                <a:solidFill>
                  <a:schemeClr val="dk1"/>
                </a:solidFill>
                <a:latin typeface="Times New Roman"/>
                <a:ea typeface="Times New Roman"/>
                <a:cs typeface="Times New Roman"/>
                <a:sym typeface="Times New Roman"/>
              </a:rPr>
              <a:t>Пример глобальной таблицы маршрутизации</a:t>
            </a:r>
            <a:endParaRPr/>
          </a:p>
        </p:txBody>
      </p:sp>
      <p:sp>
        <p:nvSpPr>
          <p:cNvPr id="168" name="Google Shape;168;p15"/>
          <p:cNvSpPr txBox="1"/>
          <p:nvPr/>
        </p:nvSpPr>
        <p:spPr>
          <a:xfrm>
            <a:off x="221374" y="4616999"/>
            <a:ext cx="11749252" cy="1576551"/>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800"/>
              <a:buFont typeface="Arial"/>
              <a:buNone/>
            </a:pPr>
            <a:r>
              <a:rPr b="0" i="0" lang="ru-RU" sz="2800" u="none" cap="none" strike="noStrike">
                <a:solidFill>
                  <a:schemeClr val="dk1"/>
                </a:solidFill>
                <a:latin typeface="Times New Roman"/>
                <a:ea typeface="Times New Roman"/>
                <a:cs typeface="Times New Roman"/>
                <a:sym typeface="Times New Roman"/>
              </a:rPr>
              <a:t>После того как составной канал считается установленным и в каждом коммутаторе сформированы соответствующие записи в локальных таблицах коммутации, абоненты </a:t>
            </a:r>
            <a:r>
              <a:rPr b="0" i="1" lang="ru-RU" sz="2800" u="none" cap="none" strike="noStrike">
                <a:solidFill>
                  <a:schemeClr val="dk1"/>
                </a:solidFill>
                <a:latin typeface="Times New Roman"/>
                <a:ea typeface="Times New Roman"/>
                <a:cs typeface="Times New Roman"/>
                <a:sym typeface="Times New Roman"/>
              </a:rPr>
              <a:t>А </a:t>
            </a:r>
            <a:r>
              <a:rPr b="0" i="0" lang="ru-RU" sz="2800" u="none" cap="none" strike="noStrike">
                <a:solidFill>
                  <a:schemeClr val="dk1"/>
                </a:solidFill>
                <a:latin typeface="Times New Roman"/>
                <a:ea typeface="Times New Roman"/>
                <a:cs typeface="Times New Roman"/>
                <a:sym typeface="Times New Roman"/>
              </a:rPr>
              <a:t>и </a:t>
            </a:r>
            <a:r>
              <a:rPr b="0" i="1" lang="ru-RU" sz="2800" u="none" cap="none" strike="noStrike">
                <a:solidFill>
                  <a:schemeClr val="dk1"/>
                </a:solidFill>
                <a:latin typeface="Times New Roman"/>
                <a:ea typeface="Times New Roman"/>
                <a:cs typeface="Times New Roman"/>
                <a:sym typeface="Times New Roman"/>
              </a:rPr>
              <a:t>В </a:t>
            </a:r>
            <a:r>
              <a:rPr b="0" i="0" lang="ru-RU" sz="2800" u="none" cap="none" strike="noStrike">
                <a:solidFill>
                  <a:schemeClr val="dk1"/>
                </a:solidFill>
                <a:latin typeface="Times New Roman"/>
                <a:ea typeface="Times New Roman"/>
                <a:cs typeface="Times New Roman"/>
                <a:sym typeface="Times New Roman"/>
              </a:rPr>
              <a:t>могут начать свой сеанс связи.</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6"/>
          <p:cNvSpPr txBox="1"/>
          <p:nvPr>
            <p:ph idx="1" type="body"/>
          </p:nvPr>
        </p:nvSpPr>
        <p:spPr>
          <a:xfrm>
            <a:off x="239111" y="1261241"/>
            <a:ext cx="11695386" cy="5108027"/>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ru-RU"/>
              <a:t>Таким образом, продвижение данных в сетях с коммутацией каналов происходит в два этапа:</a:t>
            </a:r>
            <a:endParaRPr/>
          </a:p>
          <a:p>
            <a:pPr indent="0" lvl="0" marL="0" rtl="0" algn="just">
              <a:lnSpc>
                <a:spcPct val="90000"/>
              </a:lnSpc>
              <a:spcBef>
                <a:spcPts val="1000"/>
              </a:spcBef>
              <a:spcAft>
                <a:spcPts val="0"/>
              </a:spcAft>
              <a:buClr>
                <a:schemeClr val="dk1"/>
              </a:buClr>
              <a:buSzPts val="2800"/>
              <a:buNone/>
            </a:pPr>
            <a:r>
              <a:rPr lang="ru-RU"/>
              <a:t>1. В сеть поступает служебное сообщение — запрос, который несет адрес вызываемого абонента и инициирует создание составного канала.</a:t>
            </a:r>
            <a:endParaRPr/>
          </a:p>
          <a:p>
            <a:pPr indent="0" lvl="0" marL="0" rtl="0" algn="just">
              <a:lnSpc>
                <a:spcPct val="90000"/>
              </a:lnSpc>
              <a:spcBef>
                <a:spcPts val="1000"/>
              </a:spcBef>
              <a:spcAft>
                <a:spcPts val="0"/>
              </a:spcAft>
              <a:buClr>
                <a:schemeClr val="dk1"/>
              </a:buClr>
              <a:buSzPts val="2800"/>
              <a:buNone/>
            </a:pPr>
            <a:r>
              <a:rPr lang="ru-RU"/>
              <a:t>2. По подготовленному составному каналу передается основной поток данных, для передачи которого уже не требуется никакой вспомогательной информации, в том числе адреса вызываемого абонента. Коммутация данных в коммутаторах выполняется на основе локальных признаков потока — номеров выделенных ему элементарных каналов.</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7"/>
          <p:cNvSpPr txBox="1"/>
          <p:nvPr>
            <p:ph idx="1" type="body"/>
          </p:nvPr>
        </p:nvSpPr>
        <p:spPr>
          <a:xfrm>
            <a:off x="160282" y="249074"/>
            <a:ext cx="12031717" cy="1879271"/>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ru-RU"/>
              <a:t>Запросы на установление соединения не всегда завершаются успешно. Если на пути между вызывающим и вызываемым абонентами отсутствуют свободные элементарные каналы или вызываемый узел занят, то происходит </a:t>
            </a:r>
            <a:r>
              <a:rPr b="1" lang="ru-RU"/>
              <a:t>отказ в установлении соединения. </a:t>
            </a:r>
            <a:endParaRPr/>
          </a:p>
        </p:txBody>
      </p:sp>
      <p:pic>
        <p:nvPicPr>
          <p:cNvPr id="180" name="Google Shape;180;p17"/>
          <p:cNvPicPr preferRelativeResize="0"/>
          <p:nvPr/>
        </p:nvPicPr>
        <p:blipFill rotWithShape="1">
          <a:blip r:embed="rId3">
            <a:alphaModFix/>
          </a:blip>
          <a:srcRect b="0" l="0" r="0" t="0"/>
          <a:stretch/>
        </p:blipFill>
        <p:spPr>
          <a:xfrm>
            <a:off x="1801505" y="1816433"/>
            <a:ext cx="9108233" cy="493746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8"/>
          <p:cNvSpPr txBox="1"/>
          <p:nvPr>
            <p:ph idx="1" type="body"/>
          </p:nvPr>
        </p:nvSpPr>
        <p:spPr>
          <a:xfrm>
            <a:off x="0" y="343666"/>
            <a:ext cx="12191999" cy="6325147"/>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90000"/>
              </a:lnSpc>
              <a:spcBef>
                <a:spcPts val="0"/>
              </a:spcBef>
              <a:spcAft>
                <a:spcPts val="0"/>
              </a:spcAft>
              <a:buClr>
                <a:schemeClr val="dk1"/>
              </a:buClr>
              <a:buSzPts val="2800"/>
              <a:buNone/>
            </a:pPr>
            <a:r>
              <a:rPr lang="ru-RU"/>
              <a:t>Сети с коммутацией каналов наиболее эффективно передают пользовательский трафик в том случае, когда скорость его постоянна в течение всего сеанса связи и максимально соответствует </a:t>
            </a:r>
            <a:r>
              <a:rPr i="1" lang="ru-RU"/>
              <a:t>фиксированной </a:t>
            </a:r>
            <a:r>
              <a:rPr lang="ru-RU"/>
              <a:t>пропускной способности физических линий связи сети. Эффективность работы сети снижается, когда информационные потоки, генерируемые абонентами, приобретают </a:t>
            </a:r>
            <a:r>
              <a:rPr i="1" lang="ru-RU"/>
              <a:t>пульсирующий </a:t>
            </a:r>
            <a:r>
              <a:rPr lang="ru-RU"/>
              <a:t>характер.</a:t>
            </a:r>
            <a:endParaRPr/>
          </a:p>
          <a:p>
            <a:pPr indent="0" lvl="0" marL="0" rtl="0" algn="just">
              <a:lnSpc>
                <a:spcPct val="90000"/>
              </a:lnSpc>
              <a:spcBef>
                <a:spcPts val="1000"/>
              </a:spcBef>
              <a:spcAft>
                <a:spcPts val="0"/>
              </a:spcAft>
              <a:buClr>
                <a:schemeClr val="dk1"/>
              </a:buClr>
              <a:buSzPts val="2800"/>
              <a:buNone/>
            </a:pPr>
            <a:r>
              <a:rPr lang="ru-RU"/>
              <a:t>Так, разговаривая по телефону, люди постоянно меняют темп речи, перемежая быстрые высказывания паузами. В результате соответствующие «голосовые» информационные потоки становятся неравномерными, а значит, снижается эффективность передачи данных. В случае телефонных разговоров это снижение оказывается вполне приемлемым и позволяет широко использовать сети с коммутацией каналов для передачи голосового трафика.</a:t>
            </a:r>
            <a:endParaRPr/>
          </a:p>
          <a:p>
            <a:pPr indent="0" lvl="0" marL="0" rtl="0" algn="just">
              <a:lnSpc>
                <a:spcPct val="90000"/>
              </a:lnSpc>
              <a:spcBef>
                <a:spcPts val="1000"/>
              </a:spcBef>
              <a:spcAft>
                <a:spcPts val="0"/>
              </a:spcAft>
              <a:buClr>
                <a:schemeClr val="dk1"/>
              </a:buClr>
              <a:buSzPts val="2800"/>
              <a:buNone/>
            </a:pPr>
            <a:r>
              <a:rPr lang="ru-RU"/>
              <a:t>Гораздо сильнее снижает эффективность сети с коммутацией каналов передача так называемого </a:t>
            </a:r>
            <a:r>
              <a:rPr i="1" lang="ru-RU"/>
              <a:t>компьютерного трафика</a:t>
            </a:r>
            <a:r>
              <a:rPr lang="ru-RU"/>
              <a:t>. Этот трафик практически всегда является пульсирующим. </a:t>
            </a:r>
            <a:endParaRPr/>
          </a:p>
          <a:p>
            <a:pPr indent="0" lvl="0" marL="0" rtl="0" algn="just">
              <a:lnSpc>
                <a:spcPct val="90000"/>
              </a:lnSpc>
              <a:spcBef>
                <a:spcPts val="1000"/>
              </a:spcBef>
              <a:spcAft>
                <a:spcPts val="0"/>
              </a:spcAft>
              <a:buClr>
                <a:schemeClr val="dk1"/>
              </a:buClr>
              <a:buSzPts val="2800"/>
              <a:buNone/>
            </a:pPr>
            <a:r>
              <a:rPr lang="ru-RU"/>
              <a:t>Для эффективной передачи неравномерного компьютерного трафика была специально разработана техника коммутации пакетов.</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9"/>
          <p:cNvSpPr txBox="1"/>
          <p:nvPr>
            <p:ph type="title"/>
          </p:nvPr>
        </p:nvSpPr>
        <p:spPr>
          <a:xfrm>
            <a:off x="3467100" y="141890"/>
            <a:ext cx="5257800" cy="6816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lang="ru-RU"/>
              <a:t>Коммутация пакетов</a:t>
            </a:r>
            <a:endParaRPr/>
          </a:p>
        </p:txBody>
      </p:sp>
      <p:sp>
        <p:nvSpPr>
          <p:cNvPr id="192" name="Google Shape;192;p19"/>
          <p:cNvSpPr txBox="1"/>
          <p:nvPr>
            <p:ph idx="1" type="body"/>
          </p:nvPr>
        </p:nvSpPr>
        <p:spPr>
          <a:xfrm>
            <a:off x="109044" y="958522"/>
            <a:ext cx="11762389" cy="575758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ru-RU"/>
              <a:t>Сети с коммутацией пакетов, так же как и сети с коммутацией каналов, состоят из коммутаторов, связанных физическими линиями связи. Однако передача данных в этих сетях происходит совершенно по-другому.</a:t>
            </a:r>
            <a:endParaRPr/>
          </a:p>
          <a:p>
            <a:pPr indent="0" lvl="0" marL="0" rtl="0" algn="just">
              <a:lnSpc>
                <a:spcPct val="90000"/>
              </a:lnSpc>
              <a:spcBef>
                <a:spcPts val="1000"/>
              </a:spcBef>
              <a:spcAft>
                <a:spcPts val="0"/>
              </a:spcAft>
              <a:buClr>
                <a:schemeClr val="dk1"/>
              </a:buClr>
              <a:buSzPts val="2800"/>
              <a:buNone/>
            </a:pPr>
            <a:r>
              <a:rPr lang="ru-RU"/>
              <a:t>Например, она может принять данные для передачи, не заботясь о резервировании линий связи на пути следования этих данных и не гарантируя требуемую пропускную способность. Сеть с коммутацией пакетов не создает заранее для своих абонентов отдельных каналов связи, выделенных исключительно для них. Данные могут задерживаться и даже теряться по пути следования. </a:t>
            </a:r>
            <a:endParaRPr/>
          </a:p>
          <a:p>
            <a:pPr indent="0" lvl="0" marL="0" rtl="0" algn="just">
              <a:lnSpc>
                <a:spcPct val="90000"/>
              </a:lnSpc>
              <a:spcBef>
                <a:spcPts val="1000"/>
              </a:spcBef>
              <a:spcAft>
                <a:spcPts val="0"/>
              </a:spcAft>
              <a:buClr>
                <a:schemeClr val="dk1"/>
              </a:buClr>
              <a:buSzPts val="2800"/>
              <a:buNone/>
            </a:pPr>
            <a:r>
              <a:rPr lang="ru-RU"/>
              <a:t>Важнейшим принципом функционирования сетей с коммутацией пакетов является представление информации, передаваемой по сети, в виде структурно отделенных друг от друга порций данных, называемых </a:t>
            </a:r>
            <a:r>
              <a:rPr b="1" lang="ru-RU"/>
              <a:t>пакетами.</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idx="1" type="body"/>
          </p:nvPr>
        </p:nvSpPr>
        <p:spPr>
          <a:xfrm>
            <a:off x="239110" y="359432"/>
            <a:ext cx="11663855" cy="629361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ru-RU"/>
              <a:t>Для повышения эффективности использования физической линии связи применяют различные методы разделения этой линии между несколькими логическими каналами (потоками) данных пользователей сети. Действительно, услуги оптоволоконной линии связи, по которой параллельно передаются данные сеансов связи многих пар пользователей, будут гораздо доступнее, чем при ее индивидуальном использовании. При этом возникают следующие задачи:</a:t>
            </a:r>
            <a:endParaRPr/>
          </a:p>
          <a:p>
            <a:pPr indent="-228600" lvl="0" marL="228600" rtl="0" algn="just">
              <a:lnSpc>
                <a:spcPct val="90000"/>
              </a:lnSpc>
              <a:spcBef>
                <a:spcPts val="1000"/>
              </a:spcBef>
              <a:spcAft>
                <a:spcPts val="0"/>
              </a:spcAft>
              <a:buClr>
                <a:schemeClr val="dk1"/>
              </a:buClr>
              <a:buSzPts val="2800"/>
              <a:buChar char="•"/>
            </a:pPr>
            <a:r>
              <a:rPr i="1" lang="ru-RU"/>
              <a:t>мультиплексирование, </a:t>
            </a:r>
            <a:r>
              <a:rPr lang="ru-RU"/>
              <a:t>то есть образование из нескольких потоков общего агрегированного потока;</a:t>
            </a:r>
            <a:endParaRPr/>
          </a:p>
          <a:p>
            <a:pPr indent="-228600" lvl="0" marL="228600" rtl="0" algn="just">
              <a:lnSpc>
                <a:spcPct val="90000"/>
              </a:lnSpc>
              <a:spcBef>
                <a:spcPts val="1000"/>
              </a:spcBef>
              <a:spcAft>
                <a:spcPts val="0"/>
              </a:spcAft>
              <a:buClr>
                <a:schemeClr val="dk1"/>
              </a:buClr>
              <a:buSzPts val="2800"/>
              <a:buChar char="•"/>
            </a:pPr>
            <a:r>
              <a:rPr i="1" lang="ru-RU"/>
              <a:t>демультиплексирование — </a:t>
            </a:r>
            <a:r>
              <a:rPr lang="ru-RU"/>
              <a:t>разделение агрегированного потока на составляющие его потоки;</a:t>
            </a:r>
            <a:endParaRPr/>
          </a:p>
          <a:p>
            <a:pPr indent="-228600" lvl="0" marL="228600" rtl="0" algn="just">
              <a:lnSpc>
                <a:spcPct val="90000"/>
              </a:lnSpc>
              <a:spcBef>
                <a:spcPts val="1000"/>
              </a:spcBef>
              <a:spcAft>
                <a:spcPts val="0"/>
              </a:spcAft>
              <a:buClr>
                <a:schemeClr val="dk1"/>
              </a:buClr>
              <a:buSzPts val="2800"/>
              <a:buChar char="•"/>
            </a:pPr>
            <a:r>
              <a:rPr i="1" lang="ru-RU"/>
              <a:t>коммутация — </a:t>
            </a:r>
            <a:r>
              <a:rPr lang="ru-RU"/>
              <a:t>переключение потоков между портами сетевых устройств для соединения пользователей сети</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0"/>
          <p:cNvSpPr txBox="1"/>
          <p:nvPr>
            <p:ph idx="1" type="body"/>
          </p:nvPr>
        </p:nvSpPr>
        <p:spPr>
          <a:xfrm>
            <a:off x="-1" y="0"/>
            <a:ext cx="7885122" cy="68580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ru-RU"/>
              <a:t>Каждый пакет снабжен </a:t>
            </a:r>
            <a:r>
              <a:rPr b="1" lang="ru-RU"/>
              <a:t>заголовком</a:t>
            </a:r>
            <a:r>
              <a:rPr lang="ru-RU"/>
              <a:t>, в котором содержится адрес назначения и другая вспомогательная информация, используемая для доставки пакета адресату. Наличие адреса в каждом пакете является одной из важнейших особенностей техники коммутации пакетов, так как каждый пакет может быть обработан коммутатором </a:t>
            </a:r>
            <a:r>
              <a:rPr i="1" lang="ru-RU"/>
              <a:t>независимо </a:t>
            </a:r>
            <a:r>
              <a:rPr lang="ru-RU"/>
              <a:t>от других пакетов, составляющих сетевой трафик. Помимо заголовка у пакета может иметься еще одно дополнительное поле, размещаемое в конце пакета и поэтому называемое </a:t>
            </a:r>
            <a:r>
              <a:rPr b="1" lang="ru-RU"/>
              <a:t>концевиком. </a:t>
            </a:r>
            <a:r>
              <a:rPr lang="ru-RU"/>
              <a:t>В концевике обычно помещается </a:t>
            </a:r>
            <a:r>
              <a:rPr b="1" lang="ru-RU"/>
              <a:t>контрольная сумма, </a:t>
            </a:r>
            <a:r>
              <a:rPr lang="ru-RU"/>
              <a:t>которая позволяет проверить, была ли искажена информация при передаче через сеть или нет.</a:t>
            </a:r>
            <a:endParaRPr/>
          </a:p>
        </p:txBody>
      </p:sp>
      <p:sp>
        <p:nvSpPr>
          <p:cNvPr id="198" name="Google Shape;198;p20"/>
          <p:cNvSpPr/>
          <p:nvPr/>
        </p:nvSpPr>
        <p:spPr>
          <a:xfrm>
            <a:off x="8573973" y="813169"/>
            <a:ext cx="2862317" cy="77251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199" name="Google Shape;199;p20"/>
          <p:cNvGrpSpPr/>
          <p:nvPr/>
        </p:nvGrpSpPr>
        <p:grpSpPr>
          <a:xfrm>
            <a:off x="8558865" y="2398848"/>
            <a:ext cx="2862317" cy="772510"/>
            <a:chOff x="7551683" y="2049517"/>
            <a:chExt cx="2862317" cy="772510"/>
          </a:xfrm>
        </p:grpSpPr>
        <p:sp>
          <p:nvSpPr>
            <p:cNvPr id="200" name="Google Shape;200;p20"/>
            <p:cNvSpPr/>
            <p:nvPr/>
          </p:nvSpPr>
          <p:spPr>
            <a:xfrm>
              <a:off x="7551683" y="2049517"/>
              <a:ext cx="2862317" cy="77251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p:txBody>
        </p:sp>
        <p:cxnSp>
          <p:nvCxnSpPr>
            <p:cNvPr id="201" name="Google Shape;201;p20"/>
            <p:cNvCxnSpPr/>
            <p:nvPr/>
          </p:nvCxnSpPr>
          <p:spPr>
            <a:xfrm>
              <a:off x="8261350" y="2049517"/>
              <a:ext cx="0" cy="772510"/>
            </a:xfrm>
            <a:prstGeom prst="straightConnector1">
              <a:avLst/>
            </a:prstGeom>
            <a:noFill/>
            <a:ln cap="flat" cmpd="sng" w="12700">
              <a:solidFill>
                <a:schemeClr val="dk1"/>
              </a:solidFill>
              <a:prstDash val="solid"/>
              <a:miter lim="800000"/>
              <a:headEnd len="sm" w="sm" type="none"/>
              <a:tailEnd len="sm" w="sm" type="none"/>
            </a:ln>
          </p:spPr>
        </p:cxnSp>
        <p:cxnSp>
          <p:nvCxnSpPr>
            <p:cNvPr id="202" name="Google Shape;202;p20"/>
            <p:cNvCxnSpPr/>
            <p:nvPr/>
          </p:nvCxnSpPr>
          <p:spPr>
            <a:xfrm>
              <a:off x="8997950" y="2049517"/>
              <a:ext cx="0" cy="772510"/>
            </a:xfrm>
            <a:prstGeom prst="straightConnector1">
              <a:avLst/>
            </a:prstGeom>
            <a:noFill/>
            <a:ln cap="flat" cmpd="sng" w="12700">
              <a:solidFill>
                <a:schemeClr val="dk1"/>
              </a:solidFill>
              <a:prstDash val="solid"/>
              <a:miter lim="800000"/>
              <a:headEnd len="sm" w="sm" type="none"/>
              <a:tailEnd len="sm" w="sm" type="none"/>
            </a:ln>
          </p:spPr>
        </p:cxnSp>
        <p:cxnSp>
          <p:nvCxnSpPr>
            <p:cNvPr id="203" name="Google Shape;203;p20"/>
            <p:cNvCxnSpPr/>
            <p:nvPr/>
          </p:nvCxnSpPr>
          <p:spPr>
            <a:xfrm>
              <a:off x="9740900" y="2049517"/>
              <a:ext cx="0" cy="772510"/>
            </a:xfrm>
            <a:prstGeom prst="straightConnector1">
              <a:avLst/>
            </a:prstGeom>
            <a:noFill/>
            <a:ln cap="flat" cmpd="sng" w="12700">
              <a:solidFill>
                <a:schemeClr val="dk1"/>
              </a:solidFill>
              <a:prstDash val="solid"/>
              <a:miter lim="800000"/>
              <a:headEnd len="sm" w="sm" type="none"/>
              <a:tailEnd len="sm" w="sm" type="none"/>
            </a:ln>
          </p:spPr>
        </p:cxnSp>
      </p:grpSp>
      <p:grpSp>
        <p:nvGrpSpPr>
          <p:cNvPr id="204" name="Google Shape;204;p20"/>
          <p:cNvGrpSpPr/>
          <p:nvPr/>
        </p:nvGrpSpPr>
        <p:grpSpPr>
          <a:xfrm>
            <a:off x="8173680" y="3907636"/>
            <a:ext cx="709661" cy="772509"/>
            <a:chOff x="7551682" y="3113689"/>
            <a:chExt cx="709661" cy="772509"/>
          </a:xfrm>
        </p:grpSpPr>
        <p:sp>
          <p:nvSpPr>
            <p:cNvPr id="205" name="Google Shape;205;p20"/>
            <p:cNvSpPr/>
            <p:nvPr/>
          </p:nvSpPr>
          <p:spPr>
            <a:xfrm>
              <a:off x="7551682" y="3113689"/>
              <a:ext cx="709661" cy="772509"/>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06" name="Google Shape;206;p20"/>
            <p:cNvSpPr/>
            <p:nvPr/>
          </p:nvSpPr>
          <p:spPr>
            <a:xfrm>
              <a:off x="8042472" y="3113689"/>
              <a:ext cx="213360" cy="772509"/>
            </a:xfrm>
            <a:prstGeom prst="rect">
              <a:avLst/>
            </a:prstGeom>
            <a:solidFill>
              <a:schemeClr val="accent3"/>
            </a:solidFill>
            <a:ln cap="flat" cmpd="sng" w="9525">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grpSp>
      <p:grpSp>
        <p:nvGrpSpPr>
          <p:cNvPr id="207" name="Google Shape;207;p20"/>
          <p:cNvGrpSpPr/>
          <p:nvPr/>
        </p:nvGrpSpPr>
        <p:grpSpPr>
          <a:xfrm>
            <a:off x="9163949" y="3907636"/>
            <a:ext cx="709661" cy="772509"/>
            <a:chOff x="7551682" y="3113689"/>
            <a:chExt cx="709661" cy="772509"/>
          </a:xfrm>
        </p:grpSpPr>
        <p:sp>
          <p:nvSpPr>
            <p:cNvPr id="208" name="Google Shape;208;p20"/>
            <p:cNvSpPr/>
            <p:nvPr/>
          </p:nvSpPr>
          <p:spPr>
            <a:xfrm>
              <a:off x="7551682" y="3113689"/>
              <a:ext cx="709661" cy="772509"/>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09" name="Google Shape;209;p20"/>
            <p:cNvSpPr/>
            <p:nvPr/>
          </p:nvSpPr>
          <p:spPr>
            <a:xfrm>
              <a:off x="8042472" y="3113689"/>
              <a:ext cx="213360" cy="772509"/>
            </a:xfrm>
            <a:prstGeom prst="rect">
              <a:avLst/>
            </a:prstGeom>
            <a:solidFill>
              <a:schemeClr val="accent3"/>
            </a:solidFill>
            <a:ln cap="flat" cmpd="sng" w="9525">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grpSp>
      <p:grpSp>
        <p:nvGrpSpPr>
          <p:cNvPr id="210" name="Google Shape;210;p20"/>
          <p:cNvGrpSpPr/>
          <p:nvPr/>
        </p:nvGrpSpPr>
        <p:grpSpPr>
          <a:xfrm>
            <a:off x="10162169" y="3907636"/>
            <a:ext cx="709661" cy="772509"/>
            <a:chOff x="7551682" y="3113689"/>
            <a:chExt cx="709661" cy="772509"/>
          </a:xfrm>
        </p:grpSpPr>
        <p:sp>
          <p:nvSpPr>
            <p:cNvPr id="211" name="Google Shape;211;p20"/>
            <p:cNvSpPr/>
            <p:nvPr/>
          </p:nvSpPr>
          <p:spPr>
            <a:xfrm>
              <a:off x="7551682" y="3113689"/>
              <a:ext cx="709661" cy="772509"/>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12" name="Google Shape;212;p20"/>
            <p:cNvSpPr/>
            <p:nvPr/>
          </p:nvSpPr>
          <p:spPr>
            <a:xfrm>
              <a:off x="8042472" y="3113689"/>
              <a:ext cx="213360" cy="772509"/>
            </a:xfrm>
            <a:prstGeom prst="rect">
              <a:avLst/>
            </a:prstGeom>
            <a:solidFill>
              <a:schemeClr val="accent3"/>
            </a:solidFill>
            <a:ln cap="flat" cmpd="sng" w="9525">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grpSp>
      <p:grpSp>
        <p:nvGrpSpPr>
          <p:cNvPr id="213" name="Google Shape;213;p20"/>
          <p:cNvGrpSpPr/>
          <p:nvPr/>
        </p:nvGrpSpPr>
        <p:grpSpPr>
          <a:xfrm>
            <a:off x="11160389" y="3907636"/>
            <a:ext cx="709661" cy="772509"/>
            <a:chOff x="7551682" y="3113689"/>
            <a:chExt cx="709661" cy="772509"/>
          </a:xfrm>
        </p:grpSpPr>
        <p:sp>
          <p:nvSpPr>
            <p:cNvPr id="214" name="Google Shape;214;p20"/>
            <p:cNvSpPr/>
            <p:nvPr/>
          </p:nvSpPr>
          <p:spPr>
            <a:xfrm>
              <a:off x="7551682" y="3113689"/>
              <a:ext cx="709661" cy="772509"/>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15" name="Google Shape;215;p20"/>
            <p:cNvSpPr/>
            <p:nvPr/>
          </p:nvSpPr>
          <p:spPr>
            <a:xfrm>
              <a:off x="8042472" y="3113689"/>
              <a:ext cx="213360" cy="772509"/>
            </a:xfrm>
            <a:prstGeom prst="rect">
              <a:avLst/>
            </a:prstGeom>
            <a:solidFill>
              <a:schemeClr val="accent3"/>
            </a:solidFill>
            <a:ln cap="flat" cmpd="sng" w="9525">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grpSp>
      <p:grpSp>
        <p:nvGrpSpPr>
          <p:cNvPr id="216" name="Google Shape;216;p20"/>
          <p:cNvGrpSpPr/>
          <p:nvPr/>
        </p:nvGrpSpPr>
        <p:grpSpPr>
          <a:xfrm>
            <a:off x="8528511" y="5784153"/>
            <a:ext cx="2862317" cy="772510"/>
            <a:chOff x="7551683" y="2049517"/>
            <a:chExt cx="2862317" cy="772510"/>
          </a:xfrm>
        </p:grpSpPr>
        <p:sp>
          <p:nvSpPr>
            <p:cNvPr id="217" name="Google Shape;217;p20"/>
            <p:cNvSpPr/>
            <p:nvPr/>
          </p:nvSpPr>
          <p:spPr>
            <a:xfrm>
              <a:off x="7551683" y="2049517"/>
              <a:ext cx="2862317" cy="77251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p:txBody>
        </p:sp>
        <p:cxnSp>
          <p:nvCxnSpPr>
            <p:cNvPr id="218" name="Google Shape;218;p20"/>
            <p:cNvCxnSpPr/>
            <p:nvPr/>
          </p:nvCxnSpPr>
          <p:spPr>
            <a:xfrm>
              <a:off x="8261350" y="2049517"/>
              <a:ext cx="0" cy="772510"/>
            </a:xfrm>
            <a:prstGeom prst="straightConnector1">
              <a:avLst/>
            </a:prstGeom>
            <a:noFill/>
            <a:ln cap="flat" cmpd="sng" w="12700">
              <a:solidFill>
                <a:schemeClr val="dk1"/>
              </a:solidFill>
              <a:prstDash val="lgDash"/>
              <a:miter lim="800000"/>
              <a:headEnd len="sm" w="sm" type="none"/>
              <a:tailEnd len="sm" w="sm" type="none"/>
            </a:ln>
          </p:spPr>
        </p:cxnSp>
        <p:cxnSp>
          <p:nvCxnSpPr>
            <p:cNvPr id="219" name="Google Shape;219;p20"/>
            <p:cNvCxnSpPr/>
            <p:nvPr/>
          </p:nvCxnSpPr>
          <p:spPr>
            <a:xfrm>
              <a:off x="8997950" y="2049517"/>
              <a:ext cx="0" cy="772510"/>
            </a:xfrm>
            <a:prstGeom prst="straightConnector1">
              <a:avLst/>
            </a:prstGeom>
            <a:noFill/>
            <a:ln cap="flat" cmpd="sng" w="12700">
              <a:solidFill>
                <a:schemeClr val="dk1"/>
              </a:solidFill>
              <a:prstDash val="lgDash"/>
              <a:miter lim="800000"/>
              <a:headEnd len="sm" w="sm" type="none"/>
              <a:tailEnd len="sm" w="sm" type="none"/>
            </a:ln>
          </p:spPr>
        </p:cxnSp>
        <p:cxnSp>
          <p:nvCxnSpPr>
            <p:cNvPr id="220" name="Google Shape;220;p20"/>
            <p:cNvCxnSpPr/>
            <p:nvPr/>
          </p:nvCxnSpPr>
          <p:spPr>
            <a:xfrm>
              <a:off x="9740900" y="2049517"/>
              <a:ext cx="0" cy="772510"/>
            </a:xfrm>
            <a:prstGeom prst="straightConnector1">
              <a:avLst/>
            </a:prstGeom>
            <a:noFill/>
            <a:ln cap="flat" cmpd="sng" w="12700">
              <a:solidFill>
                <a:schemeClr val="dk1"/>
              </a:solidFill>
              <a:prstDash val="lgDash"/>
              <a:miter lim="800000"/>
              <a:headEnd len="sm" w="sm" type="none"/>
              <a:tailEnd len="sm" w="sm" type="none"/>
            </a:ln>
          </p:spPr>
        </p:cxnSp>
      </p:grpSp>
      <p:sp>
        <p:nvSpPr>
          <p:cNvPr id="221" name="Google Shape;221;p20"/>
          <p:cNvSpPr txBox="1"/>
          <p:nvPr/>
        </p:nvSpPr>
        <p:spPr>
          <a:xfrm>
            <a:off x="8085206" y="0"/>
            <a:ext cx="397935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ru-RU" sz="2400" u="none" cap="none" strike="noStrike">
                <a:solidFill>
                  <a:schemeClr val="dk1"/>
                </a:solidFill>
                <a:latin typeface="Times New Roman"/>
                <a:ea typeface="Times New Roman"/>
                <a:cs typeface="Times New Roman"/>
                <a:sym typeface="Times New Roman"/>
              </a:rPr>
              <a:t>1 этап – исходное сообщение на узле-отправителя</a:t>
            </a:r>
            <a:endParaRPr/>
          </a:p>
        </p:txBody>
      </p:sp>
      <p:sp>
        <p:nvSpPr>
          <p:cNvPr id="222" name="Google Shape;222;p20"/>
          <p:cNvSpPr txBox="1"/>
          <p:nvPr/>
        </p:nvSpPr>
        <p:spPr>
          <a:xfrm>
            <a:off x="8051101" y="1570965"/>
            <a:ext cx="3996416"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ru-RU" sz="2400" u="none" cap="none" strike="noStrike">
                <a:solidFill>
                  <a:schemeClr val="dk1"/>
                </a:solidFill>
                <a:latin typeface="Times New Roman"/>
                <a:ea typeface="Times New Roman"/>
                <a:cs typeface="Times New Roman"/>
                <a:sym typeface="Times New Roman"/>
              </a:rPr>
              <a:t>2 этап – разбиение сообщения на части</a:t>
            </a:r>
            <a:endParaRPr/>
          </a:p>
        </p:txBody>
      </p:sp>
      <p:sp>
        <p:nvSpPr>
          <p:cNvPr id="223" name="Google Shape;223;p20"/>
          <p:cNvSpPr txBox="1"/>
          <p:nvPr/>
        </p:nvSpPr>
        <p:spPr>
          <a:xfrm>
            <a:off x="8068141" y="3325494"/>
            <a:ext cx="399641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ru-RU" sz="2400" u="none" cap="none" strike="noStrike">
                <a:solidFill>
                  <a:schemeClr val="dk1"/>
                </a:solidFill>
                <a:latin typeface="Times New Roman"/>
                <a:ea typeface="Times New Roman"/>
                <a:cs typeface="Times New Roman"/>
                <a:sym typeface="Times New Roman"/>
              </a:rPr>
              <a:t>3 этап – образование пакетов</a:t>
            </a:r>
            <a:endParaRPr/>
          </a:p>
        </p:txBody>
      </p:sp>
      <p:sp>
        <p:nvSpPr>
          <p:cNvPr id="224" name="Google Shape;224;p20"/>
          <p:cNvSpPr txBox="1"/>
          <p:nvPr/>
        </p:nvSpPr>
        <p:spPr>
          <a:xfrm>
            <a:off x="7847701" y="4909716"/>
            <a:ext cx="4344299"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Times New Roman"/>
                <a:ea typeface="Times New Roman"/>
                <a:cs typeface="Times New Roman"/>
                <a:sym typeface="Times New Roman"/>
              </a:rPr>
              <a:t>4 этап – сборка пакетов на узле назначения</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1"/>
          <p:cNvSpPr txBox="1"/>
          <p:nvPr>
            <p:ph idx="1" type="body"/>
          </p:nvPr>
        </p:nvSpPr>
        <p:spPr>
          <a:xfrm>
            <a:off x="128752" y="280605"/>
            <a:ext cx="11758448" cy="615172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ru-RU"/>
              <a:t>В зависимости от конкретной реализации технологии коммутации пакетов последние могут иметь фиксированную или переменную длину Кроме того, может меняться состав информации, размещенной в заголовках пакетов. Например, в технологии ATM пакеты (называемые там ячейками) имеют фиксированную длину, а в технологии Ethernet установлены лишь минимально и максимально возможные размеры пакетов (кадров).</a:t>
            </a:r>
            <a:endParaRPr/>
          </a:p>
          <a:p>
            <a:pPr indent="0" lvl="0" marL="0" rtl="0" algn="just">
              <a:lnSpc>
                <a:spcPct val="90000"/>
              </a:lnSpc>
              <a:spcBef>
                <a:spcPts val="1000"/>
              </a:spcBef>
              <a:spcAft>
                <a:spcPts val="0"/>
              </a:spcAft>
              <a:buClr>
                <a:schemeClr val="dk1"/>
              </a:buClr>
              <a:buSzPts val="2800"/>
              <a:buNone/>
            </a:pPr>
            <a:r>
              <a:rPr lang="ru-RU"/>
              <a:t>Пакеты поступают в сеть в том темпе, в котором их генерирует источник. Предполагается, что сеть с коммутацией пакетов, в отличие от сети с коммутацией каналов, всегда готова принять пакет от конечного узла.</a:t>
            </a:r>
            <a:endParaRPr/>
          </a:p>
          <a:p>
            <a:pPr indent="0" lvl="0" marL="0" rtl="0" algn="just">
              <a:lnSpc>
                <a:spcPct val="90000"/>
              </a:lnSpc>
              <a:spcBef>
                <a:spcPts val="1000"/>
              </a:spcBef>
              <a:spcAft>
                <a:spcPts val="0"/>
              </a:spcAft>
              <a:buClr>
                <a:schemeClr val="dk1"/>
              </a:buClr>
              <a:buSzPts val="2800"/>
              <a:buNone/>
            </a:pPr>
            <a:r>
              <a:rPr lang="ru-RU"/>
              <a:t>Как и в сетях с коммутацией каналов, в сетях с коммутацией пакетов для каждого из потоков вручную или автоматически определяется маршрут, фиксируемый в хранящихся на коммутаторах таблицах коммутации. Пакеты, попадая на коммутатор, обрабатываются и направляются по тому или иному маршруту на основании информации, содержащейся в их заголовках, а также в таблице коммутации.</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t/>
            </a:r>
            <a:endParaRPr/>
          </a:p>
        </p:txBody>
      </p:sp>
      <p:sp>
        <p:nvSpPr>
          <p:cNvPr id="236" name="Google Shape;236;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37" name="Google Shape;237;p22"/>
          <p:cNvPicPr preferRelativeResize="0"/>
          <p:nvPr/>
        </p:nvPicPr>
        <p:blipFill rotWithShape="1">
          <a:blip r:embed="rId3">
            <a:alphaModFix/>
          </a:blip>
          <a:srcRect b="0" l="0" r="0" t="0"/>
          <a:stretch/>
        </p:blipFill>
        <p:spPr>
          <a:xfrm>
            <a:off x="1355767" y="430566"/>
            <a:ext cx="9480465" cy="534705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23"/>
          <p:cNvPicPr preferRelativeResize="0"/>
          <p:nvPr/>
        </p:nvPicPr>
        <p:blipFill rotWithShape="1">
          <a:blip r:embed="rId3">
            <a:alphaModFix/>
          </a:blip>
          <a:srcRect b="0" l="0" r="0" t="0"/>
          <a:stretch/>
        </p:blipFill>
        <p:spPr>
          <a:xfrm>
            <a:off x="0" y="587283"/>
            <a:ext cx="6423967" cy="5068451"/>
          </a:xfrm>
          <a:prstGeom prst="rect">
            <a:avLst/>
          </a:prstGeom>
          <a:noFill/>
          <a:ln>
            <a:noFill/>
          </a:ln>
        </p:spPr>
      </p:pic>
      <p:sp>
        <p:nvSpPr>
          <p:cNvPr id="244" name="Google Shape;244;p23"/>
          <p:cNvSpPr txBox="1"/>
          <p:nvPr>
            <p:ph idx="1" type="body"/>
          </p:nvPr>
        </p:nvSpPr>
        <p:spPr>
          <a:xfrm>
            <a:off x="6096000" y="132292"/>
            <a:ext cx="6177418" cy="6595886"/>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90000"/>
              </a:lnSpc>
              <a:spcBef>
                <a:spcPts val="0"/>
              </a:spcBef>
              <a:spcAft>
                <a:spcPts val="0"/>
              </a:spcAft>
              <a:buClr>
                <a:schemeClr val="dk1"/>
              </a:buClr>
              <a:buSzPts val="2800"/>
              <a:buNone/>
            </a:pPr>
            <a:r>
              <a:rPr lang="ru-RU"/>
              <a:t>Разделение данных на пакеты позволяет передавать неравномерный компьютерный трафик более эффективно, чем в сетях с коммутацией каналов. Это объясняется тем, что пульсации трафика от отдельных компьютеров носят случайный характер и распределяются во времени так, что их пики чаще всего не совпадают. Поэтому когда линия связи передает трафик большого количества конечных узлов, в суммарном потоке пульсации сглаживаются и пропускная способность линии используется более рационально, без длительных простоев.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4"/>
          <p:cNvSpPr txBox="1"/>
          <p:nvPr>
            <p:ph idx="1" type="body"/>
          </p:nvPr>
        </p:nvSpPr>
        <p:spPr>
          <a:xfrm>
            <a:off x="93132" y="0"/>
            <a:ext cx="12098867" cy="6739467"/>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90000"/>
              </a:lnSpc>
              <a:spcBef>
                <a:spcPts val="0"/>
              </a:spcBef>
              <a:spcAft>
                <a:spcPts val="0"/>
              </a:spcAft>
              <a:buClr>
                <a:schemeClr val="dk1"/>
              </a:buClr>
              <a:buSzPts val="2800"/>
              <a:buNone/>
            </a:pPr>
            <a:r>
              <a:rPr lang="ru-RU"/>
              <a:t>Главное отличие пакетных коммутаторов от коммутаторов в сетях с коммутацией каналов состоит в том, что они имеют внутреннюю </a:t>
            </a:r>
            <a:r>
              <a:rPr b="1" lang="ru-RU"/>
              <a:t>буферную память </a:t>
            </a:r>
            <a:r>
              <a:rPr lang="ru-RU"/>
              <a:t>для временного хранения пакетов.</a:t>
            </a:r>
            <a:endParaRPr/>
          </a:p>
          <a:p>
            <a:pPr indent="0" lvl="0" marL="0" rtl="0" algn="just">
              <a:lnSpc>
                <a:spcPct val="90000"/>
              </a:lnSpc>
              <a:spcBef>
                <a:spcPts val="1000"/>
              </a:spcBef>
              <a:spcAft>
                <a:spcPts val="0"/>
              </a:spcAft>
              <a:buClr>
                <a:schemeClr val="dk1"/>
              </a:buClr>
              <a:buSzPts val="2800"/>
              <a:buNone/>
            </a:pPr>
            <a:r>
              <a:rPr lang="ru-RU"/>
              <a:t>Пакетный коммутатор не может принять решения о продвижении пакета, не имея в своей памяти всего пакета. Коммутатор проверяет контрольную сумму; если она говорит о том, что данные пакета не искажены, то коммутатор начинает обрабатывать пакет и по адресу назначения определяет следующий коммутатор. Поэтому </a:t>
            </a:r>
            <a:r>
              <a:rPr i="1" lang="ru-RU"/>
              <a:t>каждый </a:t>
            </a:r>
            <a:r>
              <a:rPr lang="ru-RU"/>
              <a:t>пакет последовательно, бит за битом, помещается во </a:t>
            </a:r>
            <a:r>
              <a:rPr b="1" lang="ru-RU"/>
              <a:t>входной буфер. </a:t>
            </a:r>
            <a:r>
              <a:rPr lang="ru-RU"/>
              <a:t>Сети с коммутацией пакетов используют технику </a:t>
            </a:r>
            <a:r>
              <a:rPr b="1" lang="ru-RU"/>
              <a:t>сохранения с продвижением</a:t>
            </a:r>
            <a:r>
              <a:rPr lang="ru-RU"/>
              <a:t>. </a:t>
            </a:r>
            <a:endParaRPr/>
          </a:p>
          <a:p>
            <a:pPr indent="0" lvl="0" marL="0" rtl="0" algn="just">
              <a:lnSpc>
                <a:spcPct val="90000"/>
              </a:lnSpc>
              <a:spcBef>
                <a:spcPts val="1000"/>
              </a:spcBef>
              <a:spcAft>
                <a:spcPts val="0"/>
              </a:spcAft>
              <a:buClr>
                <a:schemeClr val="dk1"/>
              </a:buClr>
              <a:buSzPts val="2800"/>
              <a:buNone/>
            </a:pPr>
            <a:r>
              <a:rPr lang="ru-RU"/>
              <a:t>Но коммутатору нужны буферы и для других целей, в частности, </a:t>
            </a:r>
            <a:r>
              <a:rPr i="1" lang="ru-RU"/>
              <a:t>для согласования скоростей передачи данных в линиях связи, </a:t>
            </a:r>
            <a:r>
              <a:rPr lang="ru-RU"/>
              <a:t>подключенных к его интерфейсам. Если скорость поступления потока пакетов из одной линии связи в течение некоторого периода превышает пропускную способность той линии связи, в которую эти пакеты должны быть направлены, то во избежание потерь пакетов на целевом интерфейсе необходимо организовать выходную очередь.</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t/>
            </a:r>
            <a:endParaRPr/>
          </a:p>
        </p:txBody>
      </p:sp>
      <p:sp>
        <p:nvSpPr>
          <p:cNvPr id="255" name="Google Shape;255;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56" name="Google Shape;256;p25"/>
          <p:cNvPicPr preferRelativeResize="0"/>
          <p:nvPr/>
        </p:nvPicPr>
        <p:blipFill rotWithShape="1">
          <a:blip r:embed="rId3">
            <a:alphaModFix/>
          </a:blip>
          <a:srcRect b="0" l="0" r="0" t="0"/>
          <a:stretch/>
        </p:blipFill>
        <p:spPr>
          <a:xfrm>
            <a:off x="1995625" y="193636"/>
            <a:ext cx="8200750" cy="598332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6"/>
          <p:cNvSpPr txBox="1"/>
          <p:nvPr>
            <p:ph idx="1" type="body"/>
          </p:nvPr>
        </p:nvSpPr>
        <p:spPr>
          <a:xfrm>
            <a:off x="262467" y="222603"/>
            <a:ext cx="11715044" cy="639268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ru-RU"/>
              <a:t>Буферизация необходима пакетному коммутатору и </a:t>
            </a:r>
            <a:r>
              <a:rPr i="1" lang="ru-RU"/>
              <a:t>для согласования скорости поступления пакетов со скоростью их коммутации. </a:t>
            </a:r>
            <a:r>
              <a:rPr lang="ru-RU"/>
              <a:t>Если коммутирующий блок не успевает обрабатывать пакеты, то на интерфейсах коммутатора возникают </a:t>
            </a:r>
            <a:r>
              <a:rPr b="1" lang="ru-RU"/>
              <a:t>входные очереди. </a:t>
            </a:r>
            <a:r>
              <a:rPr lang="ru-RU"/>
              <a:t>Очевидно, что для хранения входной очереди объем буфера должен превышать размер одного пакета. </a:t>
            </a:r>
            <a:endParaRPr/>
          </a:p>
          <a:p>
            <a:pPr indent="0" lvl="0" marL="0" rtl="0" algn="just">
              <a:lnSpc>
                <a:spcPct val="90000"/>
              </a:lnSpc>
              <a:spcBef>
                <a:spcPts val="1000"/>
              </a:spcBef>
              <a:spcAft>
                <a:spcPts val="0"/>
              </a:spcAft>
              <a:buClr>
                <a:schemeClr val="dk1"/>
              </a:buClr>
              <a:buSzPts val="2800"/>
              <a:buNone/>
            </a:pPr>
            <a:r>
              <a:rPr lang="ru-RU"/>
              <a:t>Поскольку объем буферов в коммутаторах ограничен, иногда происходит </a:t>
            </a:r>
            <a:r>
              <a:rPr i="1" lang="ru-RU"/>
              <a:t>потеря пакетов </a:t>
            </a:r>
            <a:r>
              <a:rPr lang="ru-RU"/>
              <a:t>из-за переполнения буферов при временной перегрузке части сети. Для компенсации таких потерь в технологии коммутации пакетов предусмотрен ряд специальных механизмов.</a:t>
            </a:r>
            <a:endParaRPr/>
          </a:p>
          <a:p>
            <a:pPr indent="0" lvl="0" marL="0" rtl="0" algn="just">
              <a:lnSpc>
                <a:spcPct val="90000"/>
              </a:lnSpc>
              <a:spcBef>
                <a:spcPts val="1000"/>
              </a:spcBef>
              <a:spcAft>
                <a:spcPts val="0"/>
              </a:spcAft>
              <a:buClr>
                <a:schemeClr val="dk1"/>
              </a:buClr>
              <a:buSzPts val="2800"/>
              <a:buNone/>
            </a:pPr>
            <a:r>
              <a:rPr lang="ru-RU"/>
              <a:t>Пакетный коммутатор может работать на основании одного из трех методов продвижения пакетов:</a:t>
            </a:r>
            <a:endParaRPr/>
          </a:p>
          <a:p>
            <a:pPr indent="-228600" lvl="0" marL="228600" rtl="0" algn="just">
              <a:lnSpc>
                <a:spcPct val="90000"/>
              </a:lnSpc>
              <a:spcBef>
                <a:spcPts val="1000"/>
              </a:spcBef>
              <a:spcAft>
                <a:spcPts val="0"/>
              </a:spcAft>
              <a:buClr>
                <a:schemeClr val="dk1"/>
              </a:buClr>
              <a:buSzPts val="2800"/>
              <a:buChar char="•"/>
            </a:pPr>
            <a:r>
              <a:rPr lang="ru-RU"/>
              <a:t>дейтаграммная передача;</a:t>
            </a:r>
            <a:endParaRPr/>
          </a:p>
          <a:p>
            <a:pPr indent="-228600" lvl="0" marL="228600" rtl="0" algn="just">
              <a:lnSpc>
                <a:spcPct val="90000"/>
              </a:lnSpc>
              <a:spcBef>
                <a:spcPts val="1000"/>
              </a:spcBef>
              <a:spcAft>
                <a:spcPts val="0"/>
              </a:spcAft>
              <a:buClr>
                <a:schemeClr val="dk1"/>
              </a:buClr>
              <a:buSzPts val="2800"/>
              <a:buChar char="•"/>
            </a:pPr>
            <a:r>
              <a:rPr lang="ru-RU"/>
              <a:t>передача с установлением логического соединения;</a:t>
            </a:r>
            <a:endParaRPr/>
          </a:p>
          <a:p>
            <a:pPr indent="-228600" lvl="0" marL="228600" rtl="0" algn="just">
              <a:lnSpc>
                <a:spcPct val="90000"/>
              </a:lnSpc>
              <a:spcBef>
                <a:spcPts val="1000"/>
              </a:spcBef>
              <a:spcAft>
                <a:spcPts val="0"/>
              </a:spcAft>
              <a:buClr>
                <a:schemeClr val="dk1"/>
              </a:buClr>
              <a:buSzPts val="2800"/>
              <a:buChar char="•"/>
            </a:pPr>
            <a:r>
              <a:rPr lang="ru-RU"/>
              <a:t>передача с установлением виртуального канала.</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7"/>
          <p:cNvSpPr txBox="1"/>
          <p:nvPr>
            <p:ph type="title"/>
          </p:nvPr>
        </p:nvSpPr>
        <p:spPr>
          <a:xfrm>
            <a:off x="2846211" y="94193"/>
            <a:ext cx="6499578" cy="82020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ru-RU"/>
              <a:t>Дейтаграммная передача</a:t>
            </a:r>
            <a:endParaRPr/>
          </a:p>
        </p:txBody>
      </p:sp>
      <p:sp>
        <p:nvSpPr>
          <p:cNvPr id="267" name="Google Shape;267;p27"/>
          <p:cNvSpPr txBox="1"/>
          <p:nvPr>
            <p:ph idx="1" type="body"/>
          </p:nvPr>
        </p:nvSpPr>
        <p:spPr>
          <a:xfrm>
            <a:off x="183444" y="914401"/>
            <a:ext cx="11850511" cy="572346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b="1" lang="ru-RU"/>
              <a:t>Дейтаграммный способ передачи данных </a:t>
            </a:r>
            <a:r>
              <a:rPr lang="ru-RU"/>
              <a:t>основан на том, что все передаваемые пакеты </a:t>
            </a:r>
            <a:r>
              <a:rPr i="1" lang="ru-RU"/>
              <a:t>продвигаются </a:t>
            </a:r>
            <a:r>
              <a:rPr lang="ru-RU"/>
              <a:t>(передаются от одного узла сети другому) </a:t>
            </a:r>
            <a:r>
              <a:rPr i="1" lang="ru-RU"/>
              <a:t>независимо </a:t>
            </a:r>
            <a:r>
              <a:rPr lang="ru-RU"/>
              <a:t>друг от друга на основании одних и тех же правил. Никакая информация об </a:t>
            </a:r>
            <a:r>
              <a:rPr i="1" lang="ru-RU"/>
              <a:t>уже переданных пакетах </a:t>
            </a:r>
            <a:r>
              <a:rPr lang="ru-RU"/>
              <a:t>сетью не хранится и в ходе обработки очередного пакета во внимание не принимается. То есть каждый отдельный пакет рассматривается сетью как совершенно независимая единица передачи — </a:t>
            </a:r>
            <a:r>
              <a:rPr b="1" lang="ru-RU"/>
              <a:t>дейтаграмма.</a:t>
            </a:r>
            <a:endParaRPr/>
          </a:p>
          <a:p>
            <a:pPr indent="0" lvl="0" marL="0" rtl="0" algn="just">
              <a:lnSpc>
                <a:spcPct val="90000"/>
              </a:lnSpc>
              <a:spcBef>
                <a:spcPts val="1000"/>
              </a:spcBef>
              <a:spcAft>
                <a:spcPts val="0"/>
              </a:spcAft>
              <a:buClr>
                <a:schemeClr val="dk1"/>
              </a:buClr>
              <a:buSzPts val="2800"/>
              <a:buNone/>
            </a:pPr>
            <a:r>
              <a:rPr lang="ru-RU"/>
              <a:t>Решение о продвижении пакета принимается на основе таблицы коммутации, ставящей в соответствие адресам назначения пакетов информацию, однозначно определяющую следующий по маршруту транзитный (или конечный) узел. В качестве такой информации могут выступать идентификаторы интерфейсов данного коммутатора или адреса входных интерфейсов коммутаторов, следующих по маршруту.</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t/>
            </a:r>
            <a:endParaRPr/>
          </a:p>
        </p:txBody>
      </p:sp>
      <p:sp>
        <p:nvSpPr>
          <p:cNvPr id="274" name="Google Shape;274;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75" name="Google Shape;275;p28"/>
          <p:cNvPicPr preferRelativeResize="0"/>
          <p:nvPr/>
        </p:nvPicPr>
        <p:blipFill rotWithShape="1">
          <a:blip r:embed="rId3">
            <a:alphaModFix/>
          </a:blip>
          <a:srcRect b="0" l="0" r="0" t="0"/>
          <a:stretch/>
        </p:blipFill>
        <p:spPr>
          <a:xfrm>
            <a:off x="1907868" y="0"/>
            <a:ext cx="8665259" cy="6492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9"/>
          <p:cNvSpPr txBox="1"/>
          <p:nvPr>
            <p:ph idx="1" type="body"/>
          </p:nvPr>
        </p:nvSpPr>
        <p:spPr>
          <a:xfrm>
            <a:off x="251178" y="200025"/>
            <a:ext cx="11681178" cy="6336242"/>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ru-RU"/>
              <a:t>В таблице коммутации для одного и того же адреса назначения может содержаться несколько записей, указывающих соответственно на различные адреса следующего коммутатора. Такой подход называется </a:t>
            </a:r>
            <a:r>
              <a:rPr b="1" lang="ru-RU"/>
              <a:t>балансом нагрузки </a:t>
            </a:r>
            <a:r>
              <a:rPr lang="ru-RU"/>
              <a:t>и используется для повышения производительности и надежности сети.</a:t>
            </a:r>
            <a:endParaRPr/>
          </a:p>
          <a:p>
            <a:pPr indent="0" lvl="0" marL="0" rtl="0" algn="just">
              <a:lnSpc>
                <a:spcPct val="90000"/>
              </a:lnSpc>
              <a:spcBef>
                <a:spcPts val="1000"/>
              </a:spcBef>
              <a:spcAft>
                <a:spcPts val="0"/>
              </a:spcAft>
              <a:buClr>
                <a:schemeClr val="dk1"/>
              </a:buClr>
              <a:buSzPts val="2800"/>
              <a:buNone/>
            </a:pPr>
            <a:r>
              <a:rPr lang="ru-RU"/>
              <a:t>Дейтаграммный метод работает быстро, так как никаких предварительных действий перед отправкой данных проводить не требуется. Однако при таком методе трудно проверить факт доставки пакета узлу назначения.</a:t>
            </a:r>
            <a:endParaRPr/>
          </a:p>
          <a:p>
            <a:pPr indent="0" lvl="0" marL="0" rtl="0" algn="just">
              <a:lnSpc>
                <a:spcPct val="90000"/>
              </a:lnSpc>
              <a:spcBef>
                <a:spcPts val="1000"/>
              </a:spcBef>
              <a:spcAft>
                <a:spcPts val="0"/>
              </a:spcAft>
              <a:buClr>
                <a:schemeClr val="dk1"/>
              </a:buClr>
              <a:buSzPts val="2800"/>
              <a:buNone/>
            </a:pPr>
            <a:r>
              <a:rPr lang="ru-RU"/>
              <a:t>В дейтаграммном методе доставка пакета не гарантируется, а выполняется по мере возможности — для описания такого свойства используется термин </a:t>
            </a:r>
            <a:r>
              <a:rPr b="1" lang="ru-RU"/>
              <a:t>доставка по возможности.</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idx="1" type="body"/>
          </p:nvPr>
        </p:nvSpPr>
        <p:spPr>
          <a:xfrm>
            <a:off x="216776" y="835572"/>
            <a:ext cx="11758448" cy="602242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ru-RU"/>
              <a:t>Способы реализации мультиплексирования, демультиплексирования и коммутации в одной и той же сети должны быть согласованными и построенными на единых принципах. Такой общей основой для каждой задачи может служить один из следующих методов мультиплексирования:</a:t>
            </a:r>
            <a:endParaRPr/>
          </a:p>
          <a:p>
            <a:pPr indent="-228600" lvl="0" marL="228600" rtl="0" algn="just">
              <a:lnSpc>
                <a:spcPct val="90000"/>
              </a:lnSpc>
              <a:spcBef>
                <a:spcPts val="1000"/>
              </a:spcBef>
              <a:spcAft>
                <a:spcPts val="0"/>
              </a:spcAft>
              <a:buClr>
                <a:schemeClr val="dk1"/>
              </a:buClr>
              <a:buSzPts val="2800"/>
              <a:buChar char="•"/>
            </a:pPr>
            <a:r>
              <a:rPr lang="ru-RU"/>
              <a:t>частотное мультиплексирование (Frequency Division Multiplexing, FDM);</a:t>
            </a:r>
            <a:endParaRPr/>
          </a:p>
          <a:p>
            <a:pPr indent="-228600" lvl="0" marL="228600" rtl="0" algn="just">
              <a:lnSpc>
                <a:spcPct val="90000"/>
              </a:lnSpc>
              <a:spcBef>
                <a:spcPts val="1000"/>
              </a:spcBef>
              <a:spcAft>
                <a:spcPts val="0"/>
              </a:spcAft>
              <a:buClr>
                <a:schemeClr val="dk1"/>
              </a:buClr>
              <a:buSzPts val="2800"/>
              <a:buChar char="•"/>
            </a:pPr>
            <a:r>
              <a:rPr lang="ru-RU"/>
              <a:t>волновое мультиплексирование (Wave Division Multiplexing, WDM);</a:t>
            </a:r>
            <a:endParaRPr/>
          </a:p>
          <a:p>
            <a:pPr indent="-228600" lvl="0" marL="228600" rtl="0" algn="just">
              <a:lnSpc>
                <a:spcPct val="90000"/>
              </a:lnSpc>
              <a:spcBef>
                <a:spcPts val="1000"/>
              </a:spcBef>
              <a:spcAft>
                <a:spcPts val="0"/>
              </a:spcAft>
              <a:buClr>
                <a:schemeClr val="dk1"/>
              </a:buClr>
              <a:buSzPts val="2800"/>
              <a:buChar char="•"/>
            </a:pPr>
            <a:r>
              <a:rPr lang="ru-RU"/>
              <a:t>статистическое мультиплексирование;</a:t>
            </a:r>
            <a:endParaRPr/>
          </a:p>
          <a:p>
            <a:pPr indent="-228600" lvl="0" marL="228600" rtl="0" algn="just">
              <a:lnSpc>
                <a:spcPct val="90000"/>
              </a:lnSpc>
              <a:spcBef>
                <a:spcPts val="1000"/>
              </a:spcBef>
              <a:spcAft>
                <a:spcPts val="0"/>
              </a:spcAft>
              <a:buClr>
                <a:schemeClr val="dk1"/>
              </a:buClr>
              <a:buSzPts val="2800"/>
              <a:buChar char="•"/>
            </a:pPr>
            <a:r>
              <a:rPr lang="ru-RU"/>
              <a:t>временное мультиплексирование (Time Division Multiplexing, TDM).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0"/>
          <p:cNvSpPr txBox="1"/>
          <p:nvPr>
            <p:ph type="title"/>
          </p:nvPr>
        </p:nvSpPr>
        <p:spPr>
          <a:xfrm>
            <a:off x="208844" y="109184"/>
            <a:ext cx="11774311" cy="57185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lang="ru-RU" sz="4000"/>
              <a:t>Передача с установлением логического соединения</a:t>
            </a:r>
            <a:endParaRPr sz="4000"/>
          </a:p>
        </p:txBody>
      </p:sp>
      <p:sp>
        <p:nvSpPr>
          <p:cNvPr id="286" name="Google Shape;286;p30"/>
          <p:cNvSpPr txBox="1"/>
          <p:nvPr>
            <p:ph idx="1" type="body"/>
          </p:nvPr>
        </p:nvSpPr>
        <p:spPr>
          <a:xfrm>
            <a:off x="1" y="681037"/>
            <a:ext cx="12192000" cy="6272919"/>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ru-RU"/>
              <a:t>Процедура согласования двумя конечными узлами сети некоторых параметров процесса обмена пакетами называется </a:t>
            </a:r>
            <a:r>
              <a:rPr b="1" lang="ru-RU"/>
              <a:t>установлением логического соединения. </a:t>
            </a:r>
            <a:r>
              <a:rPr lang="ru-RU"/>
              <a:t>Параметры, о которых договариваются два взаимодействующих узла, называются </a:t>
            </a:r>
            <a:r>
              <a:rPr b="1" lang="ru-RU"/>
              <a:t>параметрами логического соединения.</a:t>
            </a:r>
            <a:endParaRPr/>
          </a:p>
          <a:p>
            <a:pPr indent="0" lvl="0" marL="0" rtl="0" algn="just">
              <a:lnSpc>
                <a:spcPct val="90000"/>
              </a:lnSpc>
              <a:spcBef>
                <a:spcPts val="1000"/>
              </a:spcBef>
              <a:spcAft>
                <a:spcPts val="0"/>
              </a:spcAft>
              <a:buClr>
                <a:schemeClr val="dk1"/>
              </a:buClr>
              <a:buSzPts val="2800"/>
              <a:buNone/>
            </a:pPr>
            <a:r>
              <a:rPr lang="ru-RU"/>
              <a:t>Наличие логического соединения позволяет более рационально по сравнению с дейтаграммным способом обрабатывать пакеты. Например, при потере нескольких предыдущих пакетов может быть снижена скорость отправки последующих. Напротив, благодаря нумерации пакетов и отслеживанию номеров отправленных и принятых пакетов можно повысить надежность путем отбрасывания дубликатов, упорядочивания поступивших и повторения передачи потерянных пакетов.</a:t>
            </a:r>
            <a:endParaRPr/>
          </a:p>
          <a:p>
            <a:pPr indent="0" lvl="0" marL="0" rtl="0" algn="just">
              <a:lnSpc>
                <a:spcPct val="90000"/>
              </a:lnSpc>
              <a:spcBef>
                <a:spcPts val="1000"/>
              </a:spcBef>
              <a:spcAft>
                <a:spcPts val="0"/>
              </a:spcAft>
              <a:buClr>
                <a:schemeClr val="dk1"/>
              </a:buClr>
              <a:buSzPts val="2800"/>
              <a:buNone/>
            </a:pPr>
            <a:r>
              <a:rPr lang="ru-RU"/>
              <a:t>Параметры соединения могут быть </a:t>
            </a:r>
            <a:r>
              <a:rPr i="1" lang="ru-RU"/>
              <a:t>постоянными, </a:t>
            </a:r>
            <a:r>
              <a:rPr lang="ru-RU"/>
              <a:t>то есть не изменяющимися в течение всего соединения, или </a:t>
            </a:r>
            <a:r>
              <a:rPr i="1" lang="ru-RU"/>
              <a:t>переменными, </a:t>
            </a:r>
            <a:r>
              <a:rPr lang="ru-RU"/>
              <a:t>то есть динамически отражающими текущее состояние соединения (например, последовательные номера передаваемых пакетов).</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1"/>
          <p:cNvSpPr/>
          <p:nvPr/>
        </p:nvSpPr>
        <p:spPr>
          <a:xfrm>
            <a:off x="108654" y="5363135"/>
            <a:ext cx="11823693" cy="1488162"/>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92" name="Google Shape;292;p31"/>
          <p:cNvSpPr/>
          <p:nvPr/>
        </p:nvSpPr>
        <p:spPr>
          <a:xfrm>
            <a:off x="108653" y="3452678"/>
            <a:ext cx="11823694" cy="1850806"/>
          </a:xfrm>
          <a:prstGeom prst="rect">
            <a:avLst/>
          </a:prstGeom>
          <a:solidFill>
            <a:srgbClr val="00B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93" name="Google Shape;293;p31"/>
          <p:cNvSpPr/>
          <p:nvPr/>
        </p:nvSpPr>
        <p:spPr>
          <a:xfrm>
            <a:off x="126999" y="1536354"/>
            <a:ext cx="11805349" cy="1850806"/>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94" name="Google Shape;294;p31"/>
          <p:cNvSpPr txBox="1"/>
          <p:nvPr>
            <p:ph idx="1" type="body"/>
          </p:nvPr>
        </p:nvSpPr>
        <p:spPr>
          <a:xfrm>
            <a:off x="108655" y="6703"/>
            <a:ext cx="11974689" cy="1301397"/>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600"/>
              <a:buNone/>
            </a:pPr>
            <a:r>
              <a:rPr lang="ru-RU" sz="2600"/>
              <a:t>Когда отправитель и получатель </a:t>
            </a:r>
            <a:r>
              <a:rPr i="1" lang="ru-RU" sz="2600"/>
              <a:t>фиксируют </a:t>
            </a:r>
            <a:r>
              <a:rPr lang="ru-RU" sz="2600"/>
              <a:t>начало нового соединения, они прежде всего «договариваются» о начальных значениях параметров процедуры обмена и только после этого начинают передачу собственно данных.</a:t>
            </a:r>
            <a:endParaRPr sz="2600"/>
          </a:p>
        </p:txBody>
      </p:sp>
      <p:sp>
        <p:nvSpPr>
          <p:cNvPr id="295" name="Google Shape;295;p31"/>
          <p:cNvSpPr txBox="1"/>
          <p:nvPr/>
        </p:nvSpPr>
        <p:spPr>
          <a:xfrm>
            <a:off x="1461034" y="1070159"/>
            <a:ext cx="1086708" cy="4924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600">
                <a:solidFill>
                  <a:schemeClr val="dk1"/>
                </a:solidFill>
                <a:latin typeface="Times New Roman"/>
                <a:ea typeface="Times New Roman"/>
                <a:cs typeface="Times New Roman"/>
                <a:sym typeface="Times New Roman"/>
              </a:rPr>
              <a:t>Узел 1</a:t>
            </a:r>
            <a:endParaRPr sz="2600">
              <a:solidFill>
                <a:schemeClr val="dk1"/>
              </a:solidFill>
              <a:latin typeface="Times New Roman"/>
              <a:ea typeface="Times New Roman"/>
              <a:cs typeface="Times New Roman"/>
              <a:sym typeface="Times New Roman"/>
            </a:endParaRPr>
          </a:p>
        </p:txBody>
      </p:sp>
      <p:sp>
        <p:nvSpPr>
          <p:cNvPr id="296" name="Google Shape;296;p31"/>
          <p:cNvSpPr txBox="1"/>
          <p:nvPr/>
        </p:nvSpPr>
        <p:spPr>
          <a:xfrm>
            <a:off x="7402537" y="1082516"/>
            <a:ext cx="1086708" cy="4924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600">
                <a:solidFill>
                  <a:schemeClr val="dk1"/>
                </a:solidFill>
                <a:latin typeface="Times New Roman"/>
                <a:ea typeface="Times New Roman"/>
                <a:cs typeface="Times New Roman"/>
                <a:sym typeface="Times New Roman"/>
              </a:rPr>
              <a:t>Узел 2</a:t>
            </a:r>
            <a:endParaRPr sz="2600">
              <a:solidFill>
                <a:schemeClr val="dk1"/>
              </a:solidFill>
              <a:latin typeface="Times New Roman"/>
              <a:ea typeface="Times New Roman"/>
              <a:cs typeface="Times New Roman"/>
              <a:sym typeface="Times New Roman"/>
            </a:endParaRPr>
          </a:p>
        </p:txBody>
      </p:sp>
      <p:cxnSp>
        <p:nvCxnSpPr>
          <p:cNvPr id="297" name="Google Shape;297;p31"/>
          <p:cNvCxnSpPr/>
          <p:nvPr/>
        </p:nvCxnSpPr>
        <p:spPr>
          <a:xfrm flipH="1">
            <a:off x="3581419" y="1629124"/>
            <a:ext cx="1" cy="1679304"/>
          </a:xfrm>
          <a:prstGeom prst="straightConnector1">
            <a:avLst/>
          </a:prstGeom>
          <a:noFill/>
          <a:ln cap="flat" cmpd="sng" w="19050">
            <a:solidFill>
              <a:schemeClr val="dk1"/>
            </a:solidFill>
            <a:prstDash val="solid"/>
            <a:miter lim="800000"/>
            <a:headEnd len="sm" w="sm" type="none"/>
            <a:tailEnd len="sm" w="sm" type="none"/>
          </a:ln>
        </p:spPr>
      </p:cxnSp>
      <p:cxnSp>
        <p:nvCxnSpPr>
          <p:cNvPr id="298" name="Google Shape;298;p31"/>
          <p:cNvCxnSpPr/>
          <p:nvPr/>
        </p:nvCxnSpPr>
        <p:spPr>
          <a:xfrm>
            <a:off x="5748886" y="1629124"/>
            <a:ext cx="0" cy="1679304"/>
          </a:xfrm>
          <a:prstGeom prst="straightConnector1">
            <a:avLst/>
          </a:prstGeom>
          <a:noFill/>
          <a:ln cap="flat" cmpd="sng" w="19050">
            <a:solidFill>
              <a:schemeClr val="dk1"/>
            </a:solidFill>
            <a:prstDash val="solid"/>
            <a:miter lim="800000"/>
            <a:headEnd len="sm" w="sm" type="none"/>
            <a:tailEnd len="sm" w="sm" type="none"/>
          </a:ln>
        </p:spPr>
      </p:cxnSp>
      <p:sp>
        <p:nvSpPr>
          <p:cNvPr id="299" name="Google Shape;299;p31"/>
          <p:cNvSpPr txBox="1"/>
          <p:nvPr/>
        </p:nvSpPr>
        <p:spPr>
          <a:xfrm>
            <a:off x="108655" y="1574959"/>
            <a:ext cx="366949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dk1"/>
                </a:solidFill>
                <a:latin typeface="Times New Roman"/>
                <a:ea typeface="Times New Roman"/>
                <a:cs typeface="Times New Roman"/>
                <a:sym typeface="Times New Roman"/>
              </a:rPr>
              <a:t>Запрос на установления соединения</a:t>
            </a:r>
            <a:endParaRPr sz="2400">
              <a:solidFill>
                <a:schemeClr val="dk1"/>
              </a:solidFill>
              <a:latin typeface="Times New Roman"/>
              <a:ea typeface="Times New Roman"/>
              <a:cs typeface="Times New Roman"/>
              <a:sym typeface="Times New Roman"/>
            </a:endParaRPr>
          </a:p>
        </p:txBody>
      </p:sp>
      <p:sp>
        <p:nvSpPr>
          <p:cNvPr id="300" name="Google Shape;300;p31"/>
          <p:cNvSpPr txBox="1"/>
          <p:nvPr/>
        </p:nvSpPr>
        <p:spPr>
          <a:xfrm>
            <a:off x="126999" y="2734987"/>
            <a:ext cx="316491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dk1"/>
                </a:solidFill>
                <a:latin typeface="Times New Roman"/>
                <a:ea typeface="Times New Roman"/>
                <a:cs typeface="Times New Roman"/>
                <a:sym typeface="Times New Roman"/>
              </a:rPr>
              <a:t>Прием подтверждения</a:t>
            </a:r>
            <a:endParaRPr sz="2400">
              <a:solidFill>
                <a:schemeClr val="dk1"/>
              </a:solidFill>
              <a:latin typeface="Times New Roman"/>
              <a:ea typeface="Times New Roman"/>
              <a:cs typeface="Times New Roman"/>
              <a:sym typeface="Times New Roman"/>
            </a:endParaRPr>
          </a:p>
        </p:txBody>
      </p:sp>
      <p:sp>
        <p:nvSpPr>
          <p:cNvPr id="301" name="Google Shape;301;p31"/>
          <p:cNvSpPr txBox="1"/>
          <p:nvPr/>
        </p:nvSpPr>
        <p:spPr>
          <a:xfrm>
            <a:off x="62670" y="5291832"/>
            <a:ext cx="391524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dk1"/>
                </a:solidFill>
                <a:latin typeface="Times New Roman"/>
                <a:ea typeface="Times New Roman"/>
                <a:cs typeface="Times New Roman"/>
                <a:sym typeface="Times New Roman"/>
              </a:rPr>
              <a:t>Запрос на разрыв соединения</a:t>
            </a:r>
            <a:endParaRPr sz="2400">
              <a:solidFill>
                <a:schemeClr val="dk1"/>
              </a:solidFill>
              <a:latin typeface="Times New Roman"/>
              <a:ea typeface="Times New Roman"/>
              <a:cs typeface="Times New Roman"/>
              <a:sym typeface="Times New Roman"/>
            </a:endParaRPr>
          </a:p>
        </p:txBody>
      </p:sp>
      <p:cxnSp>
        <p:nvCxnSpPr>
          <p:cNvPr id="302" name="Google Shape;302;p31"/>
          <p:cNvCxnSpPr/>
          <p:nvPr/>
        </p:nvCxnSpPr>
        <p:spPr>
          <a:xfrm>
            <a:off x="3581419" y="1920583"/>
            <a:ext cx="2167467" cy="215443"/>
          </a:xfrm>
          <a:prstGeom prst="straightConnector1">
            <a:avLst/>
          </a:prstGeom>
          <a:noFill/>
          <a:ln cap="flat" cmpd="sng" w="19050">
            <a:solidFill>
              <a:schemeClr val="dk1"/>
            </a:solidFill>
            <a:prstDash val="solid"/>
            <a:miter lim="800000"/>
            <a:headEnd len="sm" w="sm" type="none"/>
            <a:tailEnd len="med" w="med" type="triangle"/>
          </a:ln>
        </p:spPr>
      </p:cxnSp>
      <p:cxnSp>
        <p:nvCxnSpPr>
          <p:cNvPr id="303" name="Google Shape;303;p31"/>
          <p:cNvCxnSpPr/>
          <p:nvPr/>
        </p:nvCxnSpPr>
        <p:spPr>
          <a:xfrm flipH="1">
            <a:off x="3581418" y="2653181"/>
            <a:ext cx="2167469" cy="298002"/>
          </a:xfrm>
          <a:prstGeom prst="straightConnector1">
            <a:avLst/>
          </a:prstGeom>
          <a:noFill/>
          <a:ln cap="flat" cmpd="sng" w="19050">
            <a:solidFill>
              <a:schemeClr val="dk1"/>
            </a:solidFill>
            <a:prstDash val="solid"/>
            <a:miter lim="800000"/>
            <a:headEnd len="sm" w="sm" type="none"/>
            <a:tailEnd len="med" w="med" type="triangle"/>
          </a:ln>
        </p:spPr>
      </p:cxnSp>
      <p:sp>
        <p:nvSpPr>
          <p:cNvPr id="304" name="Google Shape;304;p31"/>
          <p:cNvSpPr txBox="1"/>
          <p:nvPr/>
        </p:nvSpPr>
        <p:spPr>
          <a:xfrm>
            <a:off x="6026044" y="1536354"/>
            <a:ext cx="3549700"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ru-RU" sz="2400">
                <a:solidFill>
                  <a:schemeClr val="dk1"/>
                </a:solidFill>
                <a:latin typeface="Times New Roman"/>
                <a:ea typeface="Times New Roman"/>
                <a:cs typeface="Times New Roman"/>
                <a:sym typeface="Times New Roman"/>
              </a:rPr>
              <a:t>Прием запроса на установление соединения</a:t>
            </a:r>
            <a:endParaRPr sz="2400">
              <a:solidFill>
                <a:schemeClr val="dk1"/>
              </a:solidFill>
              <a:latin typeface="Times New Roman"/>
              <a:ea typeface="Times New Roman"/>
              <a:cs typeface="Times New Roman"/>
              <a:sym typeface="Times New Roman"/>
            </a:endParaRPr>
          </a:p>
        </p:txBody>
      </p:sp>
      <p:sp>
        <p:nvSpPr>
          <p:cNvPr id="305" name="Google Shape;305;p31"/>
          <p:cNvSpPr txBox="1"/>
          <p:nvPr/>
        </p:nvSpPr>
        <p:spPr>
          <a:xfrm>
            <a:off x="6039117" y="2498770"/>
            <a:ext cx="3549701"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ru-RU" sz="2400">
                <a:solidFill>
                  <a:schemeClr val="dk1"/>
                </a:solidFill>
                <a:latin typeface="Times New Roman"/>
                <a:ea typeface="Times New Roman"/>
                <a:cs typeface="Times New Roman"/>
                <a:sym typeface="Times New Roman"/>
              </a:rPr>
              <a:t>Подтверждение установления соединения</a:t>
            </a:r>
            <a:endParaRPr sz="2400">
              <a:solidFill>
                <a:schemeClr val="dk1"/>
              </a:solidFill>
              <a:latin typeface="Times New Roman"/>
              <a:ea typeface="Times New Roman"/>
              <a:cs typeface="Times New Roman"/>
              <a:sym typeface="Times New Roman"/>
            </a:endParaRPr>
          </a:p>
        </p:txBody>
      </p:sp>
      <p:cxnSp>
        <p:nvCxnSpPr>
          <p:cNvPr id="306" name="Google Shape;306;p31"/>
          <p:cNvCxnSpPr/>
          <p:nvPr/>
        </p:nvCxnSpPr>
        <p:spPr>
          <a:xfrm flipH="1">
            <a:off x="3568345" y="3460959"/>
            <a:ext cx="1" cy="1679304"/>
          </a:xfrm>
          <a:prstGeom prst="straightConnector1">
            <a:avLst/>
          </a:prstGeom>
          <a:noFill/>
          <a:ln cap="flat" cmpd="sng" w="19050">
            <a:solidFill>
              <a:schemeClr val="dk1"/>
            </a:solidFill>
            <a:prstDash val="solid"/>
            <a:miter lim="800000"/>
            <a:headEnd len="sm" w="sm" type="none"/>
            <a:tailEnd len="sm" w="sm" type="none"/>
          </a:ln>
        </p:spPr>
      </p:cxnSp>
      <p:cxnSp>
        <p:nvCxnSpPr>
          <p:cNvPr id="307" name="Google Shape;307;p31"/>
          <p:cNvCxnSpPr/>
          <p:nvPr/>
        </p:nvCxnSpPr>
        <p:spPr>
          <a:xfrm>
            <a:off x="5735812" y="3460959"/>
            <a:ext cx="0" cy="1679304"/>
          </a:xfrm>
          <a:prstGeom prst="straightConnector1">
            <a:avLst/>
          </a:prstGeom>
          <a:noFill/>
          <a:ln cap="flat" cmpd="sng" w="19050">
            <a:solidFill>
              <a:schemeClr val="dk1"/>
            </a:solidFill>
            <a:prstDash val="solid"/>
            <a:miter lim="800000"/>
            <a:headEnd len="sm" w="sm" type="none"/>
            <a:tailEnd len="sm" w="sm" type="none"/>
          </a:ln>
        </p:spPr>
      </p:cxnSp>
      <p:sp>
        <p:nvSpPr>
          <p:cNvPr id="308" name="Google Shape;308;p31"/>
          <p:cNvSpPr txBox="1"/>
          <p:nvPr/>
        </p:nvSpPr>
        <p:spPr>
          <a:xfrm>
            <a:off x="113925" y="3393027"/>
            <a:ext cx="3164918"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dk1"/>
                </a:solidFill>
                <a:latin typeface="Times New Roman"/>
                <a:ea typeface="Times New Roman"/>
                <a:cs typeface="Times New Roman"/>
                <a:sym typeface="Times New Roman"/>
              </a:rPr>
              <a:t>Передача данных от узла 1 к узлу 2</a:t>
            </a:r>
            <a:endParaRPr sz="2400">
              <a:solidFill>
                <a:schemeClr val="dk1"/>
              </a:solidFill>
              <a:latin typeface="Times New Roman"/>
              <a:ea typeface="Times New Roman"/>
              <a:cs typeface="Times New Roman"/>
              <a:sym typeface="Times New Roman"/>
            </a:endParaRPr>
          </a:p>
        </p:txBody>
      </p:sp>
      <p:sp>
        <p:nvSpPr>
          <p:cNvPr id="309" name="Google Shape;309;p31"/>
          <p:cNvSpPr txBox="1"/>
          <p:nvPr/>
        </p:nvSpPr>
        <p:spPr>
          <a:xfrm>
            <a:off x="126999" y="4550534"/>
            <a:ext cx="316491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dk1"/>
                </a:solidFill>
                <a:latin typeface="Times New Roman"/>
                <a:ea typeface="Times New Roman"/>
                <a:cs typeface="Times New Roman"/>
                <a:sym typeface="Times New Roman"/>
              </a:rPr>
              <a:t>Прием подтверждения</a:t>
            </a:r>
            <a:endParaRPr sz="2400">
              <a:solidFill>
                <a:schemeClr val="dk1"/>
              </a:solidFill>
              <a:latin typeface="Times New Roman"/>
              <a:ea typeface="Times New Roman"/>
              <a:cs typeface="Times New Roman"/>
              <a:sym typeface="Times New Roman"/>
            </a:endParaRPr>
          </a:p>
        </p:txBody>
      </p:sp>
      <p:cxnSp>
        <p:nvCxnSpPr>
          <p:cNvPr id="310" name="Google Shape;310;p31"/>
          <p:cNvCxnSpPr/>
          <p:nvPr/>
        </p:nvCxnSpPr>
        <p:spPr>
          <a:xfrm>
            <a:off x="3568345" y="3752418"/>
            <a:ext cx="2167467" cy="215443"/>
          </a:xfrm>
          <a:prstGeom prst="straightConnector1">
            <a:avLst/>
          </a:prstGeom>
          <a:noFill/>
          <a:ln cap="flat" cmpd="sng" w="19050">
            <a:solidFill>
              <a:schemeClr val="dk1"/>
            </a:solidFill>
            <a:prstDash val="solid"/>
            <a:miter lim="800000"/>
            <a:headEnd len="sm" w="sm" type="none"/>
            <a:tailEnd len="med" w="med" type="triangle"/>
          </a:ln>
        </p:spPr>
      </p:cxnSp>
      <p:cxnSp>
        <p:nvCxnSpPr>
          <p:cNvPr id="311" name="Google Shape;311;p31"/>
          <p:cNvCxnSpPr/>
          <p:nvPr/>
        </p:nvCxnSpPr>
        <p:spPr>
          <a:xfrm flipH="1">
            <a:off x="3568344" y="4485016"/>
            <a:ext cx="2167469" cy="298002"/>
          </a:xfrm>
          <a:prstGeom prst="straightConnector1">
            <a:avLst/>
          </a:prstGeom>
          <a:noFill/>
          <a:ln cap="flat" cmpd="sng" w="19050">
            <a:solidFill>
              <a:schemeClr val="dk1"/>
            </a:solidFill>
            <a:prstDash val="solid"/>
            <a:miter lim="800000"/>
            <a:headEnd len="sm" w="sm" type="none"/>
            <a:tailEnd len="med" w="med" type="triangle"/>
          </a:ln>
        </p:spPr>
      </p:cxnSp>
      <p:sp>
        <p:nvSpPr>
          <p:cNvPr id="312" name="Google Shape;312;p31"/>
          <p:cNvSpPr txBox="1"/>
          <p:nvPr/>
        </p:nvSpPr>
        <p:spPr>
          <a:xfrm>
            <a:off x="6026043" y="3594931"/>
            <a:ext cx="3549700"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ru-RU" sz="2400">
                <a:solidFill>
                  <a:schemeClr val="dk1"/>
                </a:solidFill>
                <a:latin typeface="Times New Roman"/>
                <a:ea typeface="Times New Roman"/>
                <a:cs typeface="Times New Roman"/>
                <a:sym typeface="Times New Roman"/>
              </a:rPr>
              <a:t>Прием данных от узла 1</a:t>
            </a:r>
            <a:endParaRPr sz="2400">
              <a:solidFill>
                <a:schemeClr val="dk1"/>
              </a:solidFill>
              <a:latin typeface="Times New Roman"/>
              <a:ea typeface="Times New Roman"/>
              <a:cs typeface="Times New Roman"/>
              <a:sym typeface="Times New Roman"/>
            </a:endParaRPr>
          </a:p>
        </p:txBody>
      </p:sp>
      <p:sp>
        <p:nvSpPr>
          <p:cNvPr id="313" name="Google Shape;313;p31"/>
          <p:cNvSpPr txBox="1"/>
          <p:nvPr/>
        </p:nvSpPr>
        <p:spPr>
          <a:xfrm>
            <a:off x="6026043" y="4330605"/>
            <a:ext cx="3549701"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ru-RU" sz="2400">
                <a:solidFill>
                  <a:schemeClr val="dk1"/>
                </a:solidFill>
                <a:latin typeface="Times New Roman"/>
                <a:ea typeface="Times New Roman"/>
                <a:cs typeface="Times New Roman"/>
                <a:sym typeface="Times New Roman"/>
              </a:rPr>
              <a:t>Передача подтверждения приема данных</a:t>
            </a:r>
            <a:endParaRPr sz="2400">
              <a:solidFill>
                <a:schemeClr val="dk1"/>
              </a:solidFill>
              <a:latin typeface="Times New Roman"/>
              <a:ea typeface="Times New Roman"/>
              <a:cs typeface="Times New Roman"/>
              <a:sym typeface="Times New Roman"/>
            </a:endParaRPr>
          </a:p>
        </p:txBody>
      </p:sp>
      <p:cxnSp>
        <p:nvCxnSpPr>
          <p:cNvPr id="314" name="Google Shape;314;p31"/>
          <p:cNvCxnSpPr/>
          <p:nvPr/>
        </p:nvCxnSpPr>
        <p:spPr>
          <a:xfrm>
            <a:off x="3568344" y="5375331"/>
            <a:ext cx="0" cy="1463724"/>
          </a:xfrm>
          <a:prstGeom prst="straightConnector1">
            <a:avLst/>
          </a:prstGeom>
          <a:noFill/>
          <a:ln cap="flat" cmpd="sng" w="19050">
            <a:solidFill>
              <a:schemeClr val="dk1"/>
            </a:solidFill>
            <a:prstDash val="solid"/>
            <a:miter lim="800000"/>
            <a:headEnd len="sm" w="sm" type="none"/>
            <a:tailEnd len="sm" w="sm" type="none"/>
          </a:ln>
        </p:spPr>
      </p:cxnSp>
      <p:cxnSp>
        <p:nvCxnSpPr>
          <p:cNvPr id="315" name="Google Shape;315;p31"/>
          <p:cNvCxnSpPr/>
          <p:nvPr/>
        </p:nvCxnSpPr>
        <p:spPr>
          <a:xfrm>
            <a:off x="5735812" y="5387573"/>
            <a:ext cx="0" cy="1463724"/>
          </a:xfrm>
          <a:prstGeom prst="straightConnector1">
            <a:avLst/>
          </a:prstGeom>
          <a:noFill/>
          <a:ln cap="flat" cmpd="sng" w="19050">
            <a:solidFill>
              <a:schemeClr val="dk1"/>
            </a:solidFill>
            <a:prstDash val="solid"/>
            <a:miter lim="800000"/>
            <a:headEnd len="sm" w="sm" type="none"/>
            <a:tailEnd len="sm" w="sm" type="none"/>
          </a:ln>
        </p:spPr>
      </p:cxnSp>
      <p:sp>
        <p:nvSpPr>
          <p:cNvPr id="316" name="Google Shape;316;p31"/>
          <p:cNvSpPr txBox="1"/>
          <p:nvPr/>
        </p:nvSpPr>
        <p:spPr>
          <a:xfrm>
            <a:off x="46767" y="6274398"/>
            <a:ext cx="316491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dk1"/>
                </a:solidFill>
                <a:latin typeface="Times New Roman"/>
                <a:ea typeface="Times New Roman"/>
                <a:cs typeface="Times New Roman"/>
                <a:sym typeface="Times New Roman"/>
              </a:rPr>
              <a:t>Прием подтверждения</a:t>
            </a:r>
            <a:endParaRPr sz="2400">
              <a:solidFill>
                <a:schemeClr val="dk1"/>
              </a:solidFill>
              <a:latin typeface="Times New Roman"/>
              <a:ea typeface="Times New Roman"/>
              <a:cs typeface="Times New Roman"/>
              <a:sym typeface="Times New Roman"/>
            </a:endParaRPr>
          </a:p>
        </p:txBody>
      </p:sp>
      <p:cxnSp>
        <p:nvCxnSpPr>
          <p:cNvPr id="317" name="Google Shape;317;p31"/>
          <p:cNvCxnSpPr/>
          <p:nvPr/>
        </p:nvCxnSpPr>
        <p:spPr>
          <a:xfrm>
            <a:off x="3581419" y="5545060"/>
            <a:ext cx="2167467" cy="215443"/>
          </a:xfrm>
          <a:prstGeom prst="straightConnector1">
            <a:avLst/>
          </a:prstGeom>
          <a:noFill/>
          <a:ln cap="flat" cmpd="sng" w="19050">
            <a:solidFill>
              <a:schemeClr val="dk1"/>
            </a:solidFill>
            <a:prstDash val="solid"/>
            <a:miter lim="800000"/>
            <a:headEnd len="sm" w="sm" type="none"/>
            <a:tailEnd len="med" w="med" type="triangle"/>
          </a:ln>
        </p:spPr>
      </p:cxnSp>
      <p:cxnSp>
        <p:nvCxnSpPr>
          <p:cNvPr id="318" name="Google Shape;318;p31"/>
          <p:cNvCxnSpPr/>
          <p:nvPr/>
        </p:nvCxnSpPr>
        <p:spPr>
          <a:xfrm flipH="1">
            <a:off x="3581418" y="6277658"/>
            <a:ext cx="2167469" cy="298002"/>
          </a:xfrm>
          <a:prstGeom prst="straightConnector1">
            <a:avLst/>
          </a:prstGeom>
          <a:noFill/>
          <a:ln cap="flat" cmpd="sng" w="19050">
            <a:solidFill>
              <a:schemeClr val="dk1"/>
            </a:solidFill>
            <a:prstDash val="solid"/>
            <a:miter lim="800000"/>
            <a:headEnd len="sm" w="sm" type="none"/>
            <a:tailEnd len="med" w="med" type="triangle"/>
          </a:ln>
        </p:spPr>
      </p:cxnSp>
      <p:sp>
        <p:nvSpPr>
          <p:cNvPr id="319" name="Google Shape;319;p31"/>
          <p:cNvSpPr txBox="1"/>
          <p:nvPr/>
        </p:nvSpPr>
        <p:spPr>
          <a:xfrm>
            <a:off x="6039117" y="5387573"/>
            <a:ext cx="3536626"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ru-RU" sz="2400">
                <a:solidFill>
                  <a:schemeClr val="dk1"/>
                </a:solidFill>
                <a:latin typeface="Times New Roman"/>
                <a:ea typeface="Times New Roman"/>
                <a:cs typeface="Times New Roman"/>
                <a:sym typeface="Times New Roman"/>
              </a:rPr>
              <a:t>Прием запроса на разрыв соединения</a:t>
            </a:r>
            <a:endParaRPr sz="2400">
              <a:solidFill>
                <a:schemeClr val="dk1"/>
              </a:solidFill>
              <a:latin typeface="Times New Roman"/>
              <a:ea typeface="Times New Roman"/>
              <a:cs typeface="Times New Roman"/>
              <a:sym typeface="Times New Roman"/>
            </a:endParaRPr>
          </a:p>
        </p:txBody>
      </p:sp>
      <p:sp>
        <p:nvSpPr>
          <p:cNvPr id="320" name="Google Shape;320;p31"/>
          <p:cNvSpPr txBox="1"/>
          <p:nvPr/>
        </p:nvSpPr>
        <p:spPr>
          <a:xfrm>
            <a:off x="6039117" y="6123247"/>
            <a:ext cx="3549701"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ru-RU" sz="2400">
                <a:solidFill>
                  <a:schemeClr val="dk1"/>
                </a:solidFill>
                <a:latin typeface="Times New Roman"/>
                <a:ea typeface="Times New Roman"/>
                <a:cs typeface="Times New Roman"/>
                <a:sym typeface="Times New Roman"/>
              </a:rPr>
              <a:t>Подтверждение разрыва соединения</a:t>
            </a:r>
            <a:endParaRPr sz="2400">
              <a:solidFill>
                <a:schemeClr val="dk1"/>
              </a:solidFill>
              <a:latin typeface="Times New Roman"/>
              <a:ea typeface="Times New Roman"/>
              <a:cs typeface="Times New Roman"/>
              <a:sym typeface="Times New Roman"/>
            </a:endParaRPr>
          </a:p>
        </p:txBody>
      </p:sp>
      <p:sp>
        <p:nvSpPr>
          <p:cNvPr id="321" name="Google Shape;321;p31"/>
          <p:cNvSpPr txBox="1"/>
          <p:nvPr/>
        </p:nvSpPr>
        <p:spPr>
          <a:xfrm>
            <a:off x="9773925" y="1805791"/>
            <a:ext cx="2304150"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ru-RU" sz="2400">
                <a:solidFill>
                  <a:schemeClr val="dk1"/>
                </a:solidFill>
                <a:latin typeface="Times New Roman"/>
                <a:ea typeface="Times New Roman"/>
                <a:cs typeface="Times New Roman"/>
                <a:sym typeface="Times New Roman"/>
              </a:rPr>
              <a:t>Фаза установления соединения</a:t>
            </a:r>
            <a:endParaRPr sz="2400">
              <a:solidFill>
                <a:schemeClr val="dk1"/>
              </a:solidFill>
              <a:latin typeface="Times New Roman"/>
              <a:ea typeface="Times New Roman"/>
              <a:cs typeface="Times New Roman"/>
              <a:sym typeface="Times New Roman"/>
            </a:endParaRPr>
          </a:p>
        </p:txBody>
      </p:sp>
      <p:sp>
        <p:nvSpPr>
          <p:cNvPr id="322" name="Google Shape;322;p31"/>
          <p:cNvSpPr txBox="1"/>
          <p:nvPr/>
        </p:nvSpPr>
        <p:spPr>
          <a:xfrm>
            <a:off x="9865973" y="3623859"/>
            <a:ext cx="1887493"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ru-RU" sz="2400">
                <a:solidFill>
                  <a:schemeClr val="dk1"/>
                </a:solidFill>
                <a:latin typeface="Times New Roman"/>
                <a:ea typeface="Times New Roman"/>
                <a:cs typeface="Times New Roman"/>
                <a:sym typeface="Times New Roman"/>
              </a:rPr>
              <a:t>Фаза передачи данных</a:t>
            </a:r>
            <a:endParaRPr sz="2400">
              <a:solidFill>
                <a:schemeClr val="dk1"/>
              </a:solidFill>
              <a:latin typeface="Times New Roman"/>
              <a:ea typeface="Times New Roman"/>
              <a:cs typeface="Times New Roman"/>
              <a:sym typeface="Times New Roman"/>
            </a:endParaRPr>
          </a:p>
        </p:txBody>
      </p:sp>
      <p:sp>
        <p:nvSpPr>
          <p:cNvPr id="323" name="Google Shape;323;p31"/>
          <p:cNvSpPr txBox="1"/>
          <p:nvPr/>
        </p:nvSpPr>
        <p:spPr>
          <a:xfrm>
            <a:off x="9892122" y="5375331"/>
            <a:ext cx="1887493"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ru-RU" sz="2400">
                <a:solidFill>
                  <a:schemeClr val="dk1"/>
                </a:solidFill>
                <a:latin typeface="Times New Roman"/>
                <a:ea typeface="Times New Roman"/>
                <a:cs typeface="Times New Roman"/>
                <a:sym typeface="Times New Roman"/>
              </a:rPr>
              <a:t>Фаза разрыва соединения</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2"/>
          <p:cNvSpPr txBox="1"/>
          <p:nvPr>
            <p:ph idx="1" type="body"/>
          </p:nvPr>
        </p:nvSpPr>
        <p:spPr>
          <a:xfrm>
            <a:off x="0" y="0"/>
            <a:ext cx="12192000" cy="68580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lnSpc>
                <a:spcPct val="90000"/>
              </a:lnSpc>
              <a:spcBef>
                <a:spcPts val="0"/>
              </a:spcBef>
              <a:spcAft>
                <a:spcPts val="0"/>
              </a:spcAft>
              <a:buClr>
                <a:schemeClr val="dk1"/>
              </a:buClr>
              <a:buSzPct val="100000"/>
              <a:buNone/>
            </a:pPr>
            <a:r>
              <a:rPr lang="ru-RU"/>
              <a:t>В отличие от передачи дейтаграммного типа, в которой поддерживается только один тип пакетов — информационный, передача с установлением соединения должна поддерживать как минимум два типа пакетов — </a:t>
            </a:r>
            <a:r>
              <a:rPr i="1" lang="ru-RU"/>
              <a:t>информационные </a:t>
            </a:r>
            <a:r>
              <a:rPr lang="ru-RU"/>
              <a:t>пакеты переносят собственно пользовательские данные, а </a:t>
            </a:r>
            <a:r>
              <a:rPr i="1" lang="ru-RU"/>
              <a:t>служебные </a:t>
            </a:r>
            <a:r>
              <a:rPr lang="ru-RU"/>
              <a:t>предназначаются для установления (разрыва) соединения.</a:t>
            </a:r>
            <a:endParaRPr/>
          </a:p>
          <a:p>
            <a:pPr indent="0" lvl="0" marL="0" rtl="0" algn="just">
              <a:lnSpc>
                <a:spcPct val="90000"/>
              </a:lnSpc>
              <a:spcBef>
                <a:spcPts val="1000"/>
              </a:spcBef>
              <a:spcAft>
                <a:spcPts val="0"/>
              </a:spcAft>
              <a:buClr>
                <a:schemeClr val="dk1"/>
              </a:buClr>
              <a:buSzPct val="100000"/>
              <a:buNone/>
            </a:pPr>
            <a:r>
              <a:rPr lang="ru-RU"/>
              <a:t>Информационные пакеты обрабатываются коммутаторами точно так же, как и при дейтаграммной передаче: из заголовков пакетов извлекаются адреса назначения и сравниваются с записями в таблицах коммутации, содержащими информацию о следующих шагах по маршруту. Как и дейтаграммы, пакеты, относящиеся к одному логическому соединению, в некоторых случаях (например, при отказе линии связи) могут доставляться адресату по разным маршрутам.</a:t>
            </a:r>
            <a:endParaRPr/>
          </a:p>
          <a:p>
            <a:pPr indent="0" lvl="0" marL="0" rtl="0" algn="just">
              <a:lnSpc>
                <a:spcPct val="90000"/>
              </a:lnSpc>
              <a:spcBef>
                <a:spcPts val="1000"/>
              </a:spcBef>
              <a:spcAft>
                <a:spcPts val="0"/>
              </a:spcAft>
              <a:buClr>
                <a:schemeClr val="dk1"/>
              </a:buClr>
              <a:buSzPct val="100000"/>
              <a:buNone/>
            </a:pPr>
            <a:r>
              <a:rPr lang="ru-RU"/>
              <a:t>Однако передача с установлением соединения имеет важное отличие от дейтаграммной передачи, поскольку в ней, помимо обработки пакетов на коммутаторах, имеет место </a:t>
            </a:r>
            <a:r>
              <a:rPr i="1" lang="ru-RU"/>
              <a:t>дополнительная обработка пакетов на конечных узлах.</a:t>
            </a:r>
            <a:endParaRPr/>
          </a:p>
          <a:p>
            <a:pPr indent="0" lvl="0" marL="0" rtl="0" algn="just">
              <a:lnSpc>
                <a:spcPct val="90000"/>
              </a:lnSpc>
              <a:spcBef>
                <a:spcPts val="1000"/>
              </a:spcBef>
              <a:spcAft>
                <a:spcPts val="0"/>
              </a:spcAft>
              <a:buClr>
                <a:schemeClr val="dk1"/>
              </a:buClr>
              <a:buSzPct val="100000"/>
              <a:buNone/>
            </a:pPr>
            <a:r>
              <a:rPr lang="ru-RU"/>
              <a:t>Механизм установления логических соединений позволяет реализовывать дифференцированное обслуживание информационных потоков. Разное обслуживание могут получить даже потоки, относящиеся к одной и той же паре конечных узлов. Например, пара конечных узлов может установить два параллельно работающих логических соединения, в одном из которых передавать данные в зашифрованном виде, а в другом — открытым текстом.</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3"/>
          <p:cNvSpPr txBox="1"/>
          <p:nvPr>
            <p:ph type="title"/>
          </p:nvPr>
        </p:nvSpPr>
        <p:spPr>
          <a:xfrm>
            <a:off x="0" y="0"/>
            <a:ext cx="12192000" cy="68474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lang="ru-RU"/>
              <a:t>Передача с установлением виртуального канала</a:t>
            </a:r>
            <a:endParaRPr/>
          </a:p>
        </p:txBody>
      </p:sp>
      <p:sp>
        <p:nvSpPr>
          <p:cNvPr id="334" name="Google Shape;334;p33"/>
          <p:cNvSpPr txBox="1"/>
          <p:nvPr>
            <p:ph idx="1" type="body"/>
          </p:nvPr>
        </p:nvSpPr>
        <p:spPr>
          <a:xfrm>
            <a:off x="115710" y="832202"/>
            <a:ext cx="12076289" cy="602579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lnSpc>
                <a:spcPct val="90000"/>
              </a:lnSpc>
              <a:spcBef>
                <a:spcPts val="0"/>
              </a:spcBef>
              <a:spcAft>
                <a:spcPts val="0"/>
              </a:spcAft>
              <a:buClr>
                <a:schemeClr val="dk1"/>
              </a:buClr>
              <a:buSzPct val="100000"/>
              <a:buNone/>
            </a:pPr>
            <a:r>
              <a:rPr lang="ru-RU"/>
              <a:t>Следующий способ продвижения данных в пакетных сетях основан на частном случае логического соединения, в число параметров которого входит жестко определенный для всех пакетов </a:t>
            </a:r>
            <a:r>
              <a:rPr i="1" lang="ru-RU"/>
              <a:t>маршрут. </a:t>
            </a:r>
            <a:r>
              <a:rPr lang="ru-RU"/>
              <a:t>То есть все пакеты, передаваемые в рамках данного соединения, должны проходить строго по одному и тому же закрепленному за этим соединением пути.</a:t>
            </a:r>
            <a:endParaRPr/>
          </a:p>
          <a:p>
            <a:pPr indent="0" lvl="0" marL="0" rtl="0" algn="just">
              <a:lnSpc>
                <a:spcPct val="90000"/>
              </a:lnSpc>
              <a:spcBef>
                <a:spcPts val="1000"/>
              </a:spcBef>
              <a:spcAft>
                <a:spcPts val="0"/>
              </a:spcAft>
              <a:buClr>
                <a:schemeClr val="dk1"/>
              </a:buClr>
              <a:buSzPct val="100000"/>
              <a:buNone/>
            </a:pPr>
            <a:r>
              <a:rPr lang="ru-RU"/>
              <a:t>Единственный заранее проложенный фиксированный маршрут, соединяющий конечные узлы в сети с коммутацией пакетов, называют </a:t>
            </a:r>
            <a:r>
              <a:rPr b="1" lang="ru-RU"/>
              <a:t>виртуальным каналом</a:t>
            </a:r>
            <a:r>
              <a:rPr lang="ru-RU"/>
              <a:t>.</a:t>
            </a:r>
            <a:endParaRPr/>
          </a:p>
          <a:p>
            <a:pPr indent="0" lvl="0" marL="0" rtl="0" algn="just">
              <a:lnSpc>
                <a:spcPct val="90000"/>
              </a:lnSpc>
              <a:spcBef>
                <a:spcPts val="1000"/>
              </a:spcBef>
              <a:spcAft>
                <a:spcPts val="0"/>
              </a:spcAft>
              <a:buClr>
                <a:schemeClr val="dk1"/>
              </a:buClr>
              <a:buSzPct val="100000"/>
              <a:buNone/>
            </a:pPr>
            <a:r>
              <a:rPr lang="ru-RU"/>
              <a:t>Виртуальные каналы прокладываются для </a:t>
            </a:r>
            <a:r>
              <a:rPr i="1" lang="ru-RU"/>
              <a:t>устойчивых </a:t>
            </a:r>
            <a:r>
              <a:rPr lang="ru-RU"/>
              <a:t>информационных потоков. С целью выделения потока данных из общего трафика каждый пакет этого потока помечается признаком особого вида </a:t>
            </a:r>
            <a:r>
              <a:rPr b="1" lang="ru-RU"/>
              <a:t>— меткой.</a:t>
            </a:r>
            <a:endParaRPr/>
          </a:p>
          <a:p>
            <a:pPr indent="0" lvl="0" marL="0" rtl="0" algn="just">
              <a:lnSpc>
                <a:spcPct val="90000"/>
              </a:lnSpc>
              <a:spcBef>
                <a:spcPts val="1000"/>
              </a:spcBef>
              <a:spcAft>
                <a:spcPts val="0"/>
              </a:spcAft>
              <a:buClr>
                <a:schemeClr val="dk1"/>
              </a:buClr>
              <a:buSzPct val="100000"/>
              <a:buNone/>
            </a:pPr>
            <a:r>
              <a:rPr lang="ru-RU"/>
              <a:t>Прокладка виртуального канала начинается с отправки узлом-источником специального пакета — запроса на установление соединения. В запросе указываются адрес назначения и метка потока, для которого прокладывается этот виртуальный канал. Запрос формирует новую запись в таблице каждого из коммутаторов, расположенных на пути от отправителя до получателя. Запись говорит о том, каким образом коммутатор должен обслуживать пакет, имеющий заданную метку.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t/>
            </a:r>
            <a:endParaRPr/>
          </a:p>
        </p:txBody>
      </p:sp>
      <p:sp>
        <p:nvSpPr>
          <p:cNvPr id="341" name="Google Shape;341;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42" name="Google Shape;342;p34"/>
          <p:cNvPicPr preferRelativeResize="0"/>
          <p:nvPr/>
        </p:nvPicPr>
        <p:blipFill rotWithShape="1">
          <a:blip r:embed="rId3">
            <a:alphaModFix/>
          </a:blip>
          <a:srcRect b="0" l="0" r="0" t="0"/>
          <a:stretch/>
        </p:blipFill>
        <p:spPr>
          <a:xfrm>
            <a:off x="1013373" y="126359"/>
            <a:ext cx="9646124" cy="618413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graphicFrame>
        <p:nvGraphicFramePr>
          <p:cNvPr id="347" name="Google Shape;347;p35"/>
          <p:cNvGraphicFramePr/>
          <p:nvPr/>
        </p:nvGraphicFramePr>
        <p:xfrm>
          <a:off x="0" y="-60960"/>
          <a:ext cx="3000000" cy="3000000"/>
        </p:xfrm>
        <a:graphic>
          <a:graphicData uri="http://schemas.openxmlformats.org/drawingml/2006/table">
            <a:tbl>
              <a:tblPr bandRow="1" firstRow="1">
                <a:noFill/>
                <a:tableStyleId>{65808C47-BD86-4862-A43C-D9395BD87A95}</a:tableStyleId>
              </a:tblPr>
              <a:tblGrid>
                <a:gridCol w="5836350"/>
                <a:gridCol w="6355650"/>
              </a:tblGrid>
              <a:tr h="370850">
                <a:tc>
                  <a:txBody>
                    <a:bodyPr/>
                    <a:lstStyle/>
                    <a:p>
                      <a:pPr indent="0" lvl="0" marL="0" marR="0" rtl="0" algn="ctr">
                        <a:spcBef>
                          <a:spcPts val="0"/>
                        </a:spcBef>
                        <a:spcAft>
                          <a:spcPts val="0"/>
                        </a:spcAft>
                        <a:buNone/>
                      </a:pPr>
                      <a:r>
                        <a:rPr b="1" i="0" lang="ru-RU" sz="2600" u="none" strike="noStrike">
                          <a:solidFill>
                            <a:schemeClr val="dk1"/>
                          </a:solidFill>
                          <a:latin typeface="Times New Roman"/>
                          <a:ea typeface="Times New Roman"/>
                          <a:cs typeface="Times New Roman"/>
                          <a:sym typeface="Times New Roman"/>
                        </a:rPr>
                        <a:t>Коммутация каналов</a:t>
                      </a:r>
                      <a:endParaRPr b="1" sz="2600"/>
                    </a:p>
                  </a:txBody>
                  <a:tcPr marT="45725" marB="45725" marR="91450" marL="91450"/>
                </a:tc>
                <a:tc>
                  <a:txBody>
                    <a:bodyPr/>
                    <a:lstStyle/>
                    <a:p>
                      <a:pPr indent="0" lvl="0" marL="0" marR="0" rtl="0" algn="ctr">
                        <a:spcBef>
                          <a:spcPts val="0"/>
                        </a:spcBef>
                        <a:spcAft>
                          <a:spcPts val="0"/>
                        </a:spcAft>
                        <a:buNone/>
                      </a:pPr>
                      <a:r>
                        <a:rPr b="1" i="0" lang="ru-RU" sz="2600" u="none" strike="noStrike">
                          <a:solidFill>
                            <a:schemeClr val="dk1"/>
                          </a:solidFill>
                          <a:latin typeface="Times New Roman"/>
                          <a:ea typeface="Times New Roman"/>
                          <a:cs typeface="Times New Roman"/>
                          <a:sym typeface="Times New Roman"/>
                        </a:rPr>
                        <a:t>Коммутация пакетов</a:t>
                      </a:r>
                      <a:endParaRPr b="1" sz="2600"/>
                    </a:p>
                  </a:txBody>
                  <a:tcPr marT="45725" marB="45725" marR="91450" marL="91450"/>
                </a:tc>
              </a:tr>
              <a:tr h="370850">
                <a:tc>
                  <a:txBody>
                    <a:bodyPr/>
                    <a:lstStyle/>
                    <a:p>
                      <a:pPr indent="0" lvl="0" marL="0" marR="0" rtl="0" algn="just">
                        <a:spcBef>
                          <a:spcPts val="0"/>
                        </a:spcBef>
                        <a:spcAft>
                          <a:spcPts val="0"/>
                        </a:spcAft>
                        <a:buNone/>
                      </a:pPr>
                      <a:r>
                        <a:rPr b="0" i="0" lang="ru-RU" sz="2400" u="none" strike="noStrike">
                          <a:solidFill>
                            <a:schemeClr val="dk1"/>
                          </a:solidFill>
                          <a:latin typeface="Times New Roman"/>
                          <a:ea typeface="Times New Roman"/>
                          <a:cs typeface="Times New Roman"/>
                          <a:sym typeface="Times New Roman"/>
                        </a:rPr>
                        <a:t>Необходимо предварительно устанавливать соединение</a:t>
                      </a:r>
                      <a:endParaRPr sz="2400"/>
                    </a:p>
                  </a:txBody>
                  <a:tcPr marT="45725" marB="45725" marR="91450" marL="91450"/>
                </a:tc>
                <a:tc>
                  <a:txBody>
                    <a:bodyPr/>
                    <a:lstStyle/>
                    <a:p>
                      <a:pPr indent="0" lvl="0" marL="0" marR="0" rtl="0" algn="just">
                        <a:spcBef>
                          <a:spcPts val="0"/>
                        </a:spcBef>
                        <a:spcAft>
                          <a:spcPts val="0"/>
                        </a:spcAft>
                        <a:buNone/>
                      </a:pPr>
                      <a:r>
                        <a:rPr b="0" i="0" lang="ru-RU" sz="2400" u="none" strike="noStrike">
                          <a:solidFill>
                            <a:schemeClr val="dk1"/>
                          </a:solidFill>
                          <a:latin typeface="Times New Roman"/>
                          <a:ea typeface="Times New Roman"/>
                          <a:cs typeface="Times New Roman"/>
                          <a:sym typeface="Times New Roman"/>
                        </a:rPr>
                        <a:t>Отсутствует этап установления соединения (дейтаграммный способ)</a:t>
                      </a:r>
                      <a:endParaRPr sz="2400"/>
                    </a:p>
                  </a:txBody>
                  <a:tcPr marT="45725" marB="45725" marR="91450" marL="91450"/>
                </a:tc>
              </a:tr>
              <a:tr h="370850">
                <a:tc>
                  <a:txBody>
                    <a:bodyPr/>
                    <a:lstStyle/>
                    <a:p>
                      <a:pPr indent="0" lvl="0" marL="0" marR="0" rtl="0" algn="just">
                        <a:spcBef>
                          <a:spcPts val="0"/>
                        </a:spcBef>
                        <a:spcAft>
                          <a:spcPts val="0"/>
                        </a:spcAft>
                        <a:buNone/>
                      </a:pPr>
                      <a:r>
                        <a:rPr b="0" i="0" lang="ru-RU" sz="2400" u="none" strike="noStrike">
                          <a:solidFill>
                            <a:schemeClr val="dk1"/>
                          </a:solidFill>
                          <a:latin typeface="Times New Roman"/>
                          <a:ea typeface="Times New Roman"/>
                          <a:cs typeface="Times New Roman"/>
                          <a:sym typeface="Times New Roman"/>
                        </a:rPr>
                        <a:t>Адрес требуется только на этапе установления соединения</a:t>
                      </a:r>
                      <a:endParaRPr sz="2400"/>
                    </a:p>
                  </a:txBody>
                  <a:tcPr marT="45725" marB="45725" marR="91450" marL="91450"/>
                </a:tc>
                <a:tc>
                  <a:txBody>
                    <a:bodyPr/>
                    <a:lstStyle/>
                    <a:p>
                      <a:pPr indent="0" lvl="0" marL="0" marR="0" rtl="0" algn="just">
                        <a:spcBef>
                          <a:spcPts val="0"/>
                        </a:spcBef>
                        <a:spcAft>
                          <a:spcPts val="0"/>
                        </a:spcAft>
                        <a:buNone/>
                      </a:pPr>
                      <a:r>
                        <a:rPr b="0" i="0" lang="ru-RU" sz="2400" u="none" strike="noStrike">
                          <a:solidFill>
                            <a:schemeClr val="dk1"/>
                          </a:solidFill>
                          <a:latin typeface="Times New Roman"/>
                          <a:ea typeface="Times New Roman"/>
                          <a:cs typeface="Times New Roman"/>
                          <a:sym typeface="Times New Roman"/>
                        </a:rPr>
                        <a:t>Адрес и другая служебная информация передаются с каждым пакетом</a:t>
                      </a:r>
                      <a:endParaRPr sz="2400"/>
                    </a:p>
                  </a:txBody>
                  <a:tcPr marT="45725" marB="45725" marR="91450" marL="91450"/>
                </a:tc>
              </a:tr>
              <a:tr h="370850">
                <a:tc>
                  <a:txBody>
                    <a:bodyPr/>
                    <a:lstStyle/>
                    <a:p>
                      <a:pPr indent="0" lvl="0" marL="0" marR="0" rtl="0" algn="just">
                        <a:spcBef>
                          <a:spcPts val="0"/>
                        </a:spcBef>
                        <a:spcAft>
                          <a:spcPts val="0"/>
                        </a:spcAft>
                        <a:buNone/>
                      </a:pPr>
                      <a:r>
                        <a:rPr b="0" i="0" lang="ru-RU" sz="2400" u="none" strike="noStrike">
                          <a:solidFill>
                            <a:schemeClr val="dk1"/>
                          </a:solidFill>
                          <a:latin typeface="Times New Roman"/>
                          <a:ea typeface="Times New Roman"/>
                          <a:cs typeface="Times New Roman"/>
                          <a:sym typeface="Times New Roman"/>
                        </a:rPr>
                        <a:t>Сеть может отказать абоненту в установлении соединения</a:t>
                      </a:r>
                      <a:endParaRPr sz="2400"/>
                    </a:p>
                  </a:txBody>
                  <a:tcPr marT="45725" marB="45725" marR="91450" marL="91450"/>
                </a:tc>
                <a:tc>
                  <a:txBody>
                    <a:bodyPr/>
                    <a:lstStyle/>
                    <a:p>
                      <a:pPr indent="0" lvl="0" marL="0" marR="0" rtl="0" algn="just">
                        <a:spcBef>
                          <a:spcPts val="0"/>
                        </a:spcBef>
                        <a:spcAft>
                          <a:spcPts val="0"/>
                        </a:spcAft>
                        <a:buNone/>
                      </a:pPr>
                      <a:r>
                        <a:rPr b="0" i="0" lang="ru-RU" sz="2400" u="none" strike="noStrike">
                          <a:solidFill>
                            <a:schemeClr val="dk1"/>
                          </a:solidFill>
                          <a:latin typeface="Times New Roman"/>
                          <a:ea typeface="Times New Roman"/>
                          <a:cs typeface="Times New Roman"/>
                          <a:sym typeface="Times New Roman"/>
                        </a:rPr>
                        <a:t>Сеть всегда готова принять данные от абонента</a:t>
                      </a:r>
                      <a:endParaRPr sz="2400"/>
                    </a:p>
                  </a:txBody>
                  <a:tcPr marT="45725" marB="45725" marR="91450" marL="91450"/>
                </a:tc>
              </a:tr>
              <a:tr h="370850">
                <a:tc>
                  <a:txBody>
                    <a:bodyPr/>
                    <a:lstStyle/>
                    <a:p>
                      <a:pPr indent="0" lvl="0" marL="0" marR="0" rtl="0" algn="just">
                        <a:spcBef>
                          <a:spcPts val="0"/>
                        </a:spcBef>
                        <a:spcAft>
                          <a:spcPts val="0"/>
                        </a:spcAft>
                        <a:buNone/>
                      </a:pPr>
                      <a:r>
                        <a:rPr b="0" i="0" lang="ru-RU" sz="2400" u="none" strike="noStrike">
                          <a:solidFill>
                            <a:schemeClr val="dk1"/>
                          </a:solidFill>
                          <a:latin typeface="Times New Roman"/>
                          <a:ea typeface="Times New Roman"/>
                          <a:cs typeface="Times New Roman"/>
                          <a:sym typeface="Times New Roman"/>
                        </a:rPr>
                        <a:t>Гарантированная пропускная способность (полоса пропускания) для взаимодействующих абонентов</a:t>
                      </a:r>
                      <a:endParaRPr sz="2400"/>
                    </a:p>
                  </a:txBody>
                  <a:tcPr marT="45725" marB="45725" marR="91450" marL="91450"/>
                </a:tc>
                <a:tc>
                  <a:txBody>
                    <a:bodyPr/>
                    <a:lstStyle/>
                    <a:p>
                      <a:pPr indent="0" lvl="0" marL="0" marR="0" rtl="0" algn="just">
                        <a:spcBef>
                          <a:spcPts val="0"/>
                        </a:spcBef>
                        <a:spcAft>
                          <a:spcPts val="0"/>
                        </a:spcAft>
                        <a:buNone/>
                      </a:pPr>
                      <a:r>
                        <a:rPr b="0" i="0" lang="ru-RU" sz="2400" u="none" strike="noStrike">
                          <a:solidFill>
                            <a:schemeClr val="dk1"/>
                          </a:solidFill>
                          <a:latin typeface="Times New Roman"/>
                          <a:ea typeface="Times New Roman"/>
                          <a:cs typeface="Times New Roman"/>
                          <a:sym typeface="Times New Roman"/>
                        </a:rPr>
                        <a:t>Пропускная способность сети для абонентов неизвестна, задержки передачи носят случайный характер</a:t>
                      </a:r>
                      <a:endParaRPr sz="2400"/>
                    </a:p>
                  </a:txBody>
                  <a:tcPr marT="45725" marB="45725" marR="91450" marL="91450"/>
                </a:tc>
              </a:tr>
              <a:tr h="370850">
                <a:tc>
                  <a:txBody>
                    <a:bodyPr/>
                    <a:lstStyle/>
                    <a:p>
                      <a:pPr indent="0" lvl="0" marL="0" marR="0" rtl="0" algn="just">
                        <a:spcBef>
                          <a:spcPts val="0"/>
                        </a:spcBef>
                        <a:spcAft>
                          <a:spcPts val="0"/>
                        </a:spcAft>
                        <a:buNone/>
                      </a:pPr>
                      <a:r>
                        <a:rPr b="0" i="0" lang="ru-RU" sz="2400" u="none" strike="noStrike">
                          <a:solidFill>
                            <a:schemeClr val="dk1"/>
                          </a:solidFill>
                          <a:latin typeface="Times New Roman"/>
                          <a:ea typeface="Times New Roman"/>
                          <a:cs typeface="Times New Roman"/>
                          <a:sym typeface="Times New Roman"/>
                        </a:rPr>
                        <a:t>Трафик реального времени передается без задержек</a:t>
                      </a:r>
                      <a:endParaRPr sz="2400"/>
                    </a:p>
                  </a:txBody>
                  <a:tcPr marT="45725" marB="45725" marR="91450" marL="91450"/>
                </a:tc>
                <a:tc>
                  <a:txBody>
                    <a:bodyPr/>
                    <a:lstStyle/>
                    <a:p>
                      <a:pPr indent="0" lvl="0" marL="0" marR="0" rtl="0" algn="just">
                        <a:spcBef>
                          <a:spcPts val="0"/>
                        </a:spcBef>
                        <a:spcAft>
                          <a:spcPts val="0"/>
                        </a:spcAft>
                        <a:buNone/>
                      </a:pPr>
                      <a:r>
                        <a:rPr b="0" i="0" lang="ru-RU" sz="2400" u="none" strike="noStrike">
                          <a:solidFill>
                            <a:schemeClr val="dk1"/>
                          </a:solidFill>
                          <a:latin typeface="Times New Roman"/>
                          <a:ea typeface="Times New Roman"/>
                          <a:cs typeface="Times New Roman"/>
                          <a:sym typeface="Times New Roman"/>
                        </a:rPr>
                        <a:t>Ресурсы сети используются эффективно при передаче пульсирующего трафика</a:t>
                      </a:r>
                      <a:endParaRPr sz="2400"/>
                    </a:p>
                  </a:txBody>
                  <a:tcPr marT="45725" marB="45725" marR="91450" marL="91450"/>
                </a:tc>
              </a:tr>
              <a:tr h="370850">
                <a:tc>
                  <a:txBody>
                    <a:bodyPr/>
                    <a:lstStyle/>
                    <a:p>
                      <a:pPr indent="0" lvl="0" marL="0" marR="0" rtl="0" algn="just">
                        <a:spcBef>
                          <a:spcPts val="0"/>
                        </a:spcBef>
                        <a:spcAft>
                          <a:spcPts val="0"/>
                        </a:spcAft>
                        <a:buNone/>
                      </a:pPr>
                      <a:r>
                        <a:rPr b="0" i="0" lang="ru-RU" sz="2400" u="none" strike="noStrike">
                          <a:solidFill>
                            <a:schemeClr val="dk1"/>
                          </a:solidFill>
                          <a:latin typeface="Times New Roman"/>
                          <a:ea typeface="Times New Roman"/>
                          <a:cs typeface="Times New Roman"/>
                          <a:sym typeface="Times New Roman"/>
                        </a:rPr>
                        <a:t>Высокая надежность передачи</a:t>
                      </a:r>
                      <a:endParaRPr sz="2400"/>
                    </a:p>
                  </a:txBody>
                  <a:tcPr marT="45725" marB="45725" marR="91450" marL="91450"/>
                </a:tc>
                <a:tc>
                  <a:txBody>
                    <a:bodyPr/>
                    <a:lstStyle/>
                    <a:p>
                      <a:pPr indent="0" lvl="0" marL="0" marR="0" rtl="0" algn="just">
                        <a:spcBef>
                          <a:spcPts val="0"/>
                        </a:spcBef>
                        <a:spcAft>
                          <a:spcPts val="0"/>
                        </a:spcAft>
                        <a:buNone/>
                      </a:pPr>
                      <a:r>
                        <a:rPr b="0" i="0" lang="ru-RU" sz="2400" u="none" strike="noStrike">
                          <a:solidFill>
                            <a:schemeClr val="dk1"/>
                          </a:solidFill>
                          <a:latin typeface="Times New Roman"/>
                          <a:ea typeface="Times New Roman"/>
                          <a:cs typeface="Times New Roman"/>
                          <a:sym typeface="Times New Roman"/>
                        </a:rPr>
                        <a:t>Возможны потери данных из-за переполнения буферов</a:t>
                      </a:r>
                      <a:endParaRPr sz="2400"/>
                    </a:p>
                  </a:txBody>
                  <a:tcPr marT="45725" marB="45725" marR="91450" marL="91450"/>
                </a:tc>
              </a:tr>
              <a:tr h="370850">
                <a:tc>
                  <a:txBody>
                    <a:bodyPr/>
                    <a:lstStyle/>
                    <a:p>
                      <a:pPr indent="0" lvl="0" marL="0" marR="0" rtl="0" algn="just">
                        <a:spcBef>
                          <a:spcPts val="0"/>
                        </a:spcBef>
                        <a:spcAft>
                          <a:spcPts val="0"/>
                        </a:spcAft>
                        <a:buNone/>
                      </a:pPr>
                      <a:r>
                        <a:rPr b="0" i="0" lang="ru-RU" sz="2400" u="none" strike="noStrike">
                          <a:solidFill>
                            <a:schemeClr val="dk1"/>
                          </a:solidFill>
                          <a:latin typeface="Times New Roman"/>
                          <a:ea typeface="Times New Roman"/>
                          <a:cs typeface="Times New Roman"/>
                          <a:sym typeface="Times New Roman"/>
                        </a:rPr>
                        <a:t>Нерациональное использование пропускной способности каналов, снижающее общую эффективность сети</a:t>
                      </a:r>
                      <a:endParaRPr sz="2400"/>
                    </a:p>
                  </a:txBody>
                  <a:tcPr marT="45725" marB="45725" marR="91450" marL="91450"/>
                </a:tc>
                <a:tc>
                  <a:txBody>
                    <a:bodyPr/>
                    <a:lstStyle/>
                    <a:p>
                      <a:pPr indent="0" lvl="0" marL="0" marR="0" rtl="0" algn="just">
                        <a:spcBef>
                          <a:spcPts val="0"/>
                        </a:spcBef>
                        <a:spcAft>
                          <a:spcPts val="0"/>
                        </a:spcAft>
                        <a:buNone/>
                      </a:pPr>
                      <a:r>
                        <a:rPr b="0" i="0" lang="ru-RU" sz="2400" u="none" strike="noStrike">
                          <a:solidFill>
                            <a:schemeClr val="dk1"/>
                          </a:solidFill>
                          <a:latin typeface="Times New Roman"/>
                          <a:ea typeface="Times New Roman"/>
                          <a:cs typeface="Times New Roman"/>
                          <a:sym typeface="Times New Roman"/>
                        </a:rPr>
                        <a:t>Автоматическое динамическое распределение пропускной способности физического канала между абонентами</a:t>
                      </a:r>
                      <a:endParaRPr sz="2400"/>
                    </a:p>
                  </a:txBody>
                  <a:tcPr marT="45725" marB="45725" marR="91450" marL="91450"/>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6"/>
          <p:cNvSpPr txBox="1"/>
          <p:nvPr>
            <p:ph type="title"/>
          </p:nvPr>
        </p:nvSpPr>
        <p:spPr>
          <a:xfrm>
            <a:off x="0" y="0"/>
            <a:ext cx="121920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Times New Roman"/>
              <a:buNone/>
            </a:pPr>
            <a:r>
              <a:rPr lang="ru-RU" sz="4000"/>
              <a:t>Мультиплексирование и коммутация на основе методов FDM и WDM</a:t>
            </a:r>
            <a:endParaRPr sz="4000"/>
          </a:p>
        </p:txBody>
      </p:sp>
      <p:sp>
        <p:nvSpPr>
          <p:cNvPr id="353" name="Google Shape;353;p36"/>
          <p:cNvSpPr txBox="1"/>
          <p:nvPr>
            <p:ph idx="1" type="body"/>
          </p:nvPr>
        </p:nvSpPr>
        <p:spPr>
          <a:xfrm>
            <a:off x="115710" y="1325562"/>
            <a:ext cx="12076289" cy="5380037"/>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ru-RU"/>
              <a:t>Техника </a:t>
            </a:r>
            <a:r>
              <a:rPr b="1" lang="ru-RU"/>
              <a:t>частотного мультиплексирования (FDM) </a:t>
            </a:r>
            <a:r>
              <a:rPr lang="ru-RU"/>
              <a:t>была разработана для телефонных сетей, но применяется она и для других видов сетей, например беспроводных сетей. Основная идея метода — в выделении каждому соединению собственного диапазона (полосы) частот в общей полосе пропускания линии связи.</a:t>
            </a:r>
            <a:endParaRPr/>
          </a:p>
          <a:p>
            <a:pPr indent="0" lvl="0" marL="0" rtl="0" algn="just">
              <a:lnSpc>
                <a:spcPct val="90000"/>
              </a:lnSpc>
              <a:spcBef>
                <a:spcPts val="1000"/>
              </a:spcBef>
              <a:spcAft>
                <a:spcPts val="0"/>
              </a:spcAft>
              <a:buClr>
                <a:schemeClr val="dk1"/>
              </a:buClr>
              <a:buSzPts val="2800"/>
              <a:buNone/>
            </a:pPr>
            <a:r>
              <a:rPr lang="ru-RU"/>
              <a:t>На основе этого диапазона создается </a:t>
            </a:r>
            <a:r>
              <a:rPr b="1" lang="ru-RU"/>
              <a:t>канал. </a:t>
            </a:r>
            <a:r>
              <a:rPr lang="ru-RU"/>
              <a:t>Данные, передаваемые в канале, модулируются с помощью одного из описанных ранее методов с использованием несущей частоты, принадлежащей диапазону канала. Мультиплексирование выполняется с помощью смесителя частот, а демультиплексирование — с помощью узкополосного фильтра, ширина которого равна ширине диапазона канала.</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7"/>
          <p:cNvSpPr txBox="1"/>
          <p:nvPr>
            <p:ph idx="1" type="body"/>
          </p:nvPr>
        </p:nvSpPr>
        <p:spPr>
          <a:xfrm>
            <a:off x="0" y="0"/>
            <a:ext cx="121920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ru-RU"/>
              <a:t>На входы FDM-мультиплексора поступают исходные сигналы от абонентов телефонной сети (в нашем примере их 12). Мультиплексор переносит сигнал каждого канала в выделенную каналу полосу частот за счет модуляции новой несущей частоты, принадлежащей этой полосе. Чтобы низкочастотные составляющие сигналов разных каналов не смешивались между собой, полосы делают шириной в 4 кГц, а не в 3,1 кГц (ширина полосы пропускания канала тональной частоты), оставляя между ними страховочный промежуток в 900 Гц. В линии связи между двумя FDM-устройствами одновременно передаются сигналы всех 12 абонентских каналов, но каждый из них занимает </a:t>
            </a:r>
            <a:r>
              <a:rPr i="1" lang="ru-RU"/>
              <a:t>свою </a:t>
            </a:r>
            <a:r>
              <a:rPr lang="ru-RU"/>
              <a:t>полосу частот. Такой канал называют </a:t>
            </a:r>
            <a:r>
              <a:rPr b="1" lang="ru-RU"/>
              <a:t>уплотненным.</a:t>
            </a:r>
            <a:endParaRPr/>
          </a:p>
        </p:txBody>
      </p:sp>
      <p:pic>
        <p:nvPicPr>
          <p:cNvPr id="359" name="Google Shape;359;p37"/>
          <p:cNvPicPr preferRelativeResize="0"/>
          <p:nvPr/>
        </p:nvPicPr>
        <p:blipFill rotWithShape="1">
          <a:blip r:embed="rId3">
            <a:alphaModFix/>
          </a:blip>
          <a:srcRect b="0" l="0" r="0" t="0"/>
          <a:stretch/>
        </p:blipFill>
        <p:spPr>
          <a:xfrm>
            <a:off x="2045194" y="3913632"/>
            <a:ext cx="8101612" cy="264521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8"/>
          <p:cNvSpPr txBox="1"/>
          <p:nvPr>
            <p:ph idx="1" type="body"/>
          </p:nvPr>
        </p:nvSpPr>
        <p:spPr>
          <a:xfrm>
            <a:off x="149577" y="211312"/>
            <a:ext cx="11873090" cy="6516865"/>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ru-RU"/>
              <a:t>Выходной FDM-демультиплексор выделяет модулированные сигналы каждой несущей частоты и передает их на коммутирующий блок, который переключает поступившие сигналы на соответствующие выходные каналы, к которым непосредственно подключены абонентские телефоны.</a:t>
            </a:r>
            <a:endParaRPr/>
          </a:p>
          <a:p>
            <a:pPr indent="0" lvl="0" marL="0" rtl="0" algn="just">
              <a:lnSpc>
                <a:spcPct val="90000"/>
              </a:lnSpc>
              <a:spcBef>
                <a:spcPts val="1000"/>
              </a:spcBef>
              <a:spcAft>
                <a:spcPts val="0"/>
              </a:spcAft>
              <a:buClr>
                <a:schemeClr val="dk1"/>
              </a:buClr>
              <a:buSzPts val="2800"/>
              <a:buNone/>
            </a:pPr>
            <a:r>
              <a:rPr lang="ru-RU"/>
              <a:t>FDM-коммутаторы могут выполнять как динамическую, так и постоянную коммутацию. При </a:t>
            </a:r>
            <a:r>
              <a:rPr i="1" lang="ru-RU"/>
              <a:t>динамической коммутации </a:t>
            </a:r>
            <a:r>
              <a:rPr lang="ru-RU"/>
              <a:t>один абонент инициирует соединение с другим абонентом, посылая в сеть его номер, и коммутатор выделяет данному абоненту одну из свободных полос своего уплотненного канала </a:t>
            </a:r>
            <a:r>
              <a:rPr i="1" lang="ru-RU"/>
              <a:t>на время сеанса связи. </a:t>
            </a:r>
            <a:r>
              <a:rPr lang="ru-RU"/>
              <a:t>Типичным представителем динамического коммутатора является коммутатор аналоговой телефонной станции. При </a:t>
            </a:r>
            <a:r>
              <a:rPr i="1" lang="ru-RU"/>
              <a:t>постоянной коммутации </a:t>
            </a:r>
            <a:r>
              <a:rPr lang="ru-RU"/>
              <a:t>администратор сети закрепляет полосу за абонентом на </a:t>
            </a:r>
            <a:r>
              <a:rPr i="1" lang="ru-RU"/>
              <a:t>длительный срок.</a:t>
            </a:r>
            <a:endParaRPr/>
          </a:p>
          <a:p>
            <a:pPr indent="0" lvl="0" marL="0" rtl="0" algn="just">
              <a:lnSpc>
                <a:spcPct val="90000"/>
              </a:lnSpc>
              <a:spcBef>
                <a:spcPts val="1000"/>
              </a:spcBef>
              <a:spcAft>
                <a:spcPts val="0"/>
              </a:spcAft>
              <a:buClr>
                <a:schemeClr val="dk1"/>
              </a:buClr>
              <a:buSzPts val="2800"/>
              <a:buNone/>
            </a:pPr>
            <a:r>
              <a:rPr lang="ru-RU"/>
              <a:t>Принцип коммутации на основе разделения частот остается неизменным и в других, отличных от телефонных, сетях. Меняются только границы полос, выделяемых отдельному абонентскому каналу, а также количество низкоскоростных каналов в высокоскоростном канале.</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9"/>
          <p:cNvSpPr txBox="1"/>
          <p:nvPr>
            <p:ph idx="1" type="body"/>
          </p:nvPr>
        </p:nvSpPr>
        <p:spPr>
          <a:xfrm>
            <a:off x="149578" y="222601"/>
            <a:ext cx="11715044" cy="6291087"/>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ru-RU"/>
              <a:t>В методе </a:t>
            </a:r>
            <a:r>
              <a:rPr b="1" lang="ru-RU"/>
              <a:t>волнового мультиплексирования </a:t>
            </a:r>
            <a:r>
              <a:rPr lang="ru-RU"/>
              <a:t>(технология </a:t>
            </a:r>
            <a:r>
              <a:rPr b="1" lang="ru-RU"/>
              <a:t>WDM </a:t>
            </a:r>
            <a:r>
              <a:rPr lang="ru-RU"/>
              <a:t>с ее двумя разновидностями </a:t>
            </a:r>
            <a:r>
              <a:rPr b="1" lang="ru-RU"/>
              <a:t>— CWDM </a:t>
            </a:r>
            <a:r>
              <a:rPr lang="ru-RU"/>
              <a:t>и </a:t>
            </a:r>
            <a:r>
              <a:rPr b="1" lang="ru-RU"/>
              <a:t>DWDM) </a:t>
            </a:r>
            <a:r>
              <a:rPr lang="ru-RU"/>
              <a:t>используется тот же принцип частотного разделения каналов, но только в другой области электромагнитного спектра. Для организации WDM-каналов в волоконно- оптическом кабеле задействуют волны инфракрасного диапазона длиной от 850 до 1565 нм. В магистральном канале мультиплексируется до нескольких десятков спектральных каналов. Отличие сетей WDM от сетей FDM заключается в предельных скоростях передачи информации. Если сети FDM обычно обеспечивают на магистральных каналах одновременную передачу до 600 разговоров, что соответствует суммарной скорости в 36 Мбит/с, то сети DWDM обладают пропускной способностью до сотен гигабитов и даже нескольких терабитов в секунду.</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t/>
            </a:r>
            <a:endParaRPr/>
          </a:p>
        </p:txBody>
      </p:sp>
      <p:sp>
        <p:nvSpPr>
          <p:cNvPr id="104" name="Google Shape;104;p4"/>
          <p:cNvSpPr txBox="1"/>
          <p:nvPr>
            <p:ph idx="1" type="body"/>
          </p:nvPr>
        </p:nvSpPr>
        <p:spPr>
          <a:xfrm>
            <a:off x="299545" y="1825625"/>
            <a:ext cx="11634952"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ru-RU"/>
              <a:t>Методы FDM и WDM пригодны исключительно для сетей с </a:t>
            </a:r>
            <a:r>
              <a:rPr i="1" lang="ru-RU"/>
              <a:t>коммутацией каналов. </a:t>
            </a:r>
            <a:r>
              <a:rPr lang="ru-RU"/>
              <a:t>Временное мультиплексирование TDM имеет две существенно отличающиеся разновидности — асинхронное и синхронное разделение времени. Асинхронный метод TDM является основой </a:t>
            </a:r>
            <a:r>
              <a:rPr i="1" lang="ru-RU"/>
              <a:t>пакетных </a:t>
            </a:r>
            <a:r>
              <a:rPr lang="ru-RU"/>
              <a:t>сетей, а синхронный вариант TDM используется в сетях с </a:t>
            </a:r>
            <a:r>
              <a:rPr i="1" lang="ru-RU"/>
              <a:t>коммутацией каналов. </a:t>
            </a:r>
            <a:r>
              <a:rPr lang="ru-RU"/>
              <a:t>Применение того или иного метода мультиплексирования влечет за собой применение метода коммутации, базирующегося на том же принципе. Статистическое мультиплексирование используется в сетях с </a:t>
            </a:r>
            <a:r>
              <a:rPr i="1" lang="ru-RU"/>
              <a:t>коммутацией пакетов.</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0"/>
          <p:cNvSpPr txBox="1"/>
          <p:nvPr>
            <p:ph type="title"/>
          </p:nvPr>
        </p:nvSpPr>
        <p:spPr>
          <a:xfrm>
            <a:off x="0" y="0"/>
            <a:ext cx="12192000" cy="78634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imes New Roman"/>
              <a:buNone/>
            </a:pPr>
            <a:r>
              <a:rPr lang="ru-RU" sz="3600"/>
              <a:t>Мультиплексирование и коммутация на основе метода TDM</a:t>
            </a:r>
            <a:endParaRPr sz="3600"/>
          </a:p>
        </p:txBody>
      </p:sp>
      <p:sp>
        <p:nvSpPr>
          <p:cNvPr id="375" name="Google Shape;375;p40"/>
          <p:cNvSpPr txBox="1"/>
          <p:nvPr>
            <p:ph idx="1" type="body"/>
          </p:nvPr>
        </p:nvSpPr>
        <p:spPr>
          <a:xfrm>
            <a:off x="138288" y="786341"/>
            <a:ext cx="11850511" cy="5930547"/>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ru-RU"/>
              <a:t>FDM-мультиплексирование разрабатывалось в расчете на передачу голосовых </a:t>
            </a:r>
            <a:r>
              <a:rPr i="1" lang="ru-RU"/>
              <a:t>аналоговых </a:t>
            </a:r>
            <a:r>
              <a:rPr lang="ru-RU"/>
              <a:t>сигналов. Переход к </a:t>
            </a:r>
            <a:r>
              <a:rPr i="1" lang="ru-RU"/>
              <a:t>цифровой </a:t>
            </a:r>
            <a:r>
              <a:rPr lang="ru-RU"/>
              <a:t>форме представления голоса стимулировал разработку новой техники мультиплексирования, ориентированной на дискретный характер передаваемых данных и носящей название </a:t>
            </a:r>
            <a:r>
              <a:rPr b="1" lang="ru-RU"/>
              <a:t>мультиплексирования с разделением времени </a:t>
            </a:r>
            <a:r>
              <a:rPr lang="ru-RU"/>
              <a:t>или </a:t>
            </a:r>
            <a:r>
              <a:rPr b="1" lang="ru-RU"/>
              <a:t>временного мультиплексирования (TDM).</a:t>
            </a:r>
            <a:endParaRPr/>
          </a:p>
          <a:p>
            <a:pPr indent="0" lvl="0" marL="0" rtl="0" algn="just">
              <a:lnSpc>
                <a:spcPct val="90000"/>
              </a:lnSpc>
              <a:spcBef>
                <a:spcPts val="1000"/>
              </a:spcBef>
              <a:spcAft>
                <a:spcPts val="0"/>
              </a:spcAft>
              <a:buClr>
                <a:schemeClr val="dk1"/>
              </a:buClr>
              <a:buSzPts val="2800"/>
              <a:buNone/>
            </a:pPr>
            <a:r>
              <a:rPr lang="ru-RU"/>
              <a:t>Принцип временного мультиплексирования заключается в выделении канала каждому соединению на определенный период времени. Применяются два типа временного мультиплексирования — асинхронный и синхронный. </a:t>
            </a:r>
            <a:r>
              <a:rPr b="1" lang="ru-RU"/>
              <a:t>Асинхронным режимом TDM </a:t>
            </a:r>
            <a:r>
              <a:rPr lang="ru-RU"/>
              <a:t>применяется в сетях с коммутацией пакетов. Каждый пакет занимает канал определенное время, необходимое для его передачи между конечными точками канала.</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1"/>
          <p:cNvSpPr txBox="1"/>
          <p:nvPr>
            <p:ph idx="1" type="body"/>
          </p:nvPr>
        </p:nvSpPr>
        <p:spPr>
          <a:xfrm>
            <a:off x="206022" y="267758"/>
            <a:ext cx="11737622" cy="6460419"/>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ru-RU"/>
              <a:t>В </a:t>
            </a:r>
            <a:r>
              <a:rPr b="1" lang="ru-RU"/>
              <a:t>синхронный режиме TDM </a:t>
            </a:r>
            <a:r>
              <a:rPr lang="ru-RU"/>
              <a:t>доступ всех пользовательских информационных потоков к разделяемому каналу </a:t>
            </a:r>
            <a:r>
              <a:rPr i="1" lang="ru-RU"/>
              <a:t>синхронизируется </a:t>
            </a:r>
            <a:r>
              <a:rPr lang="ru-RU"/>
              <a:t>таким образом, чтобы каждый информационный поток периодически получал канал в свое распоряжение на фиксированный и одинаковый для всех потоков промежуток времени, называемый </a:t>
            </a:r>
            <a:r>
              <a:rPr b="1" lang="ru-RU"/>
              <a:t>тайм-слотом.</a:t>
            </a:r>
            <a:endParaRPr/>
          </a:p>
          <a:p>
            <a:pPr indent="0" lvl="0" marL="0" rtl="0" algn="just">
              <a:lnSpc>
                <a:spcPct val="90000"/>
              </a:lnSpc>
              <a:spcBef>
                <a:spcPts val="1000"/>
              </a:spcBef>
              <a:spcAft>
                <a:spcPts val="0"/>
              </a:spcAft>
              <a:buClr>
                <a:schemeClr val="dk1"/>
              </a:buClr>
              <a:buSzPts val="2800"/>
              <a:buNone/>
            </a:pPr>
            <a:r>
              <a:rPr lang="ru-RU"/>
              <a:t>Аппаратура разделяемого канала последовательно предоставляет тайм-слот очередному пользовательскому потоку, который в течение этого кванта времени передает в разделяемый канал порцию данных (например, один байт). Период времени, в течение которого все пользовательские потоки получат по одному тайм-слоту доступа к каналу, называется </a:t>
            </a:r>
            <a:r>
              <a:rPr b="1" lang="ru-RU"/>
              <a:t>циклом</a:t>
            </a:r>
            <a:r>
              <a:rPr lang="ru-RU"/>
              <a:t> работы канала и аппаратуры, его образующей. Следовательно, тайм-слот равен величине цикла, деленной на количество мультиплексируемых пользовательских потоков. Например, при мультиплексировании оцифрованных голосовых каналов цикл равен 125 мкс, и при 24 абонентских каналах, обслуживаемых мультиплексором, тайм-слот будет составлять 5,2 мкс.</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2"/>
          <p:cNvSpPr txBox="1"/>
          <p:nvPr>
            <p:ph idx="1" type="body"/>
          </p:nvPr>
        </p:nvSpPr>
        <p:spPr>
          <a:xfrm>
            <a:off x="0" y="0"/>
            <a:ext cx="12192000" cy="59944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800"/>
              <a:buNone/>
            </a:pPr>
            <a:r>
              <a:rPr lang="ru-RU"/>
              <a:t>Данные, принятые от всех пользовательских потоков за один цикл, образуют </a:t>
            </a:r>
            <a:r>
              <a:rPr b="1" lang="ru-RU"/>
              <a:t>кадр. </a:t>
            </a:r>
            <a:r>
              <a:rPr lang="ru-RU"/>
              <a:t>Кадр может включать, кроме информации пользовательских потоков, и служебную информацию, например, синхробиты или синхробайты, позволяющие устройствам TDM распознавать начало каждого кадра и, следовательно, правильно соотносить данные каждого тайм-слота с абонентом сети. Байт, считываемый из определенного пользовательского потока в каждом цикле, занимает в кадре </a:t>
            </a:r>
            <a:r>
              <a:rPr i="1" lang="ru-RU"/>
              <a:t>всегда одну и ту же позицию. </a:t>
            </a:r>
            <a:r>
              <a:rPr lang="ru-RU"/>
              <a:t>Тем самым порядковый номер байта в кадре (или однозначно связанные с ним порядковый номер тайм-слота либо номер интерфейса) является </a:t>
            </a:r>
            <a:r>
              <a:rPr i="1" lang="ru-RU"/>
              <a:t>адресом </a:t>
            </a:r>
            <a:r>
              <a:rPr lang="ru-RU"/>
              <a:t>абонентского потока в канале. Именно на этих адресах основана коммутация в сетях TDM.</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t/>
            </a:r>
            <a:endParaRPr/>
          </a:p>
        </p:txBody>
      </p:sp>
      <p:sp>
        <p:nvSpPr>
          <p:cNvPr id="392" name="Google Shape;392;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93" name="Google Shape;393;p43"/>
          <p:cNvPicPr preferRelativeResize="0"/>
          <p:nvPr/>
        </p:nvPicPr>
        <p:blipFill rotWithShape="1">
          <a:blip r:embed="rId3">
            <a:alphaModFix/>
          </a:blip>
          <a:srcRect b="0" l="0" r="0" t="0"/>
          <a:stretch/>
        </p:blipFill>
        <p:spPr>
          <a:xfrm>
            <a:off x="908183" y="365125"/>
            <a:ext cx="10375633" cy="5598663"/>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4"/>
          <p:cNvSpPr txBox="1"/>
          <p:nvPr>
            <p:ph type="title"/>
          </p:nvPr>
        </p:nvSpPr>
        <p:spPr>
          <a:xfrm>
            <a:off x="838200" y="2766218"/>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ru-RU"/>
              <a:t>Спасибо за внимание!</a:t>
            </a:r>
            <a:br>
              <a:rPr lang="ru-RU"/>
            </a:br>
            <a:r>
              <a:rPr lang="ru-RU"/>
              <a:t>Вопросы?</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3227989" y="11661"/>
            <a:ext cx="5736021" cy="70693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ru-RU"/>
              <a:t>Коммутация каналов</a:t>
            </a:r>
            <a:endParaRPr/>
          </a:p>
        </p:txBody>
      </p:sp>
      <p:sp>
        <p:nvSpPr>
          <p:cNvPr id="110" name="Google Shape;110;p5"/>
          <p:cNvSpPr txBox="1"/>
          <p:nvPr>
            <p:ph idx="1" type="body"/>
          </p:nvPr>
        </p:nvSpPr>
        <p:spPr>
          <a:xfrm>
            <a:off x="144516" y="945931"/>
            <a:ext cx="11758449" cy="5546943"/>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ru-RU"/>
              <a:t>Сети, построенные по принципу коммутации каналов, имеют богатую историю, они и сегодня находят широкое применение в мире телекоммуникаций, являясь основой первичных сетей, позволяющих создавать высокоскоростные магистральные каналы связи. Первые сеансы связи между компьютерами были осуществлены через телефонную сеть, то есть также с применением техники коммутации каналов, а пользователи, которые получают доступ в Интернет по модему, продолжают обслуживаться этими сетями, так как их данные доходят до оборудования провайдера по местной телефонной сети.</a:t>
            </a:r>
            <a:endParaRPr/>
          </a:p>
          <a:p>
            <a:pPr indent="0" lvl="0" marL="0" rtl="0" algn="just">
              <a:lnSpc>
                <a:spcPct val="90000"/>
              </a:lnSpc>
              <a:spcBef>
                <a:spcPts val="1000"/>
              </a:spcBef>
              <a:spcAft>
                <a:spcPts val="0"/>
              </a:spcAft>
              <a:buClr>
                <a:schemeClr val="dk1"/>
              </a:buClr>
              <a:buSzPts val="2800"/>
              <a:buNone/>
            </a:pPr>
            <a:r>
              <a:rPr lang="ru-RU"/>
              <a:t>Сеть с коммутацией каналов представляет собой множество </a:t>
            </a:r>
            <a:r>
              <a:rPr b="1" lang="ru-RU"/>
              <a:t>коммутаторов </a:t>
            </a:r>
            <a:r>
              <a:rPr lang="ru-RU"/>
              <a:t>и конечных узлов </a:t>
            </a:r>
            <a:r>
              <a:rPr b="1" lang="ru-RU"/>
              <a:t>— абонентов, </a:t>
            </a:r>
            <a:r>
              <a:rPr lang="ru-RU"/>
              <a:t>соединенных между собой </a:t>
            </a:r>
            <a:r>
              <a:rPr b="1" lang="ru-RU"/>
              <a:t>линиями (звеньями) связи. </a:t>
            </a:r>
            <a:r>
              <a:rPr lang="ru-RU"/>
              <a:t>Заметим, что в данном контексте термин «линия связи» используется для обозначения соединения </a:t>
            </a:r>
            <a:r>
              <a:rPr i="1" lang="ru-RU"/>
              <a:t>двух соседних узлов </a:t>
            </a:r>
            <a:r>
              <a:rPr lang="ru-RU"/>
              <a:t>сети.</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idx="1" type="body"/>
          </p:nvPr>
        </p:nvSpPr>
        <p:spPr>
          <a:xfrm>
            <a:off x="207578" y="882869"/>
            <a:ext cx="11805745" cy="5691351"/>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ru-RU"/>
              <a:t>В качестве информационных потоков в сетях с коммутацией каналов выступают данные, которыми обмениваются пары абонентов. Время существования информационного потока ограничивается рамками </a:t>
            </a:r>
            <a:r>
              <a:rPr b="1" lang="ru-RU"/>
              <a:t>сеанса связи </a:t>
            </a:r>
            <a:r>
              <a:rPr lang="ru-RU"/>
              <a:t>абонентов. Глобальным признаком потока является пара адресов (например, телефонных номеров) абонентов, связывающихся между собой через последовательность коммутаторов.</a:t>
            </a:r>
            <a:endParaRPr/>
          </a:p>
          <a:p>
            <a:pPr indent="0" lvl="0" marL="0" rtl="0" algn="just">
              <a:lnSpc>
                <a:spcPct val="90000"/>
              </a:lnSpc>
              <a:spcBef>
                <a:spcPts val="1000"/>
              </a:spcBef>
              <a:spcAft>
                <a:spcPts val="0"/>
              </a:spcAft>
              <a:buClr>
                <a:schemeClr val="dk1"/>
              </a:buClr>
              <a:buSzPts val="2800"/>
              <a:buNone/>
            </a:pPr>
            <a:r>
              <a:rPr lang="ru-RU"/>
              <a:t>Для всех возможных потоков заранее определяются маршруты. Маршруты в сетях с коммутацией каналов задаются либо «вручную» администратором сети, либо находятся автоматически с привлечением специальных программных и аппаратных средств. Маршруты фиксируются в таблицах коммутации, в которых признакам потока ставятся в соответствие идентификаторы выходных интерфейсов коммутаторов. На основании этих таблиц происходит продвижение и мультиплексирование данных.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3377762" y="0"/>
            <a:ext cx="5436476" cy="76999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ru-RU"/>
              <a:t>Элементарный канал</a:t>
            </a:r>
            <a:endParaRPr/>
          </a:p>
        </p:txBody>
      </p:sp>
      <p:sp>
        <p:nvSpPr>
          <p:cNvPr id="121" name="Google Shape;121;p7"/>
          <p:cNvSpPr txBox="1"/>
          <p:nvPr>
            <p:ph idx="1" type="body"/>
          </p:nvPr>
        </p:nvSpPr>
        <p:spPr>
          <a:xfrm>
            <a:off x="207578" y="990053"/>
            <a:ext cx="11758449" cy="564723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b="1" lang="ru-RU"/>
              <a:t>Элементарный канал </a:t>
            </a:r>
            <a:r>
              <a:rPr lang="ru-RU"/>
              <a:t>— это базовая техническая характеристика сети с коммутацией каналов, представляющая собой некоторое фиксированное в пределах данного типа сетей значение пропускной способности. Любая линия связи в сети с коммутацией каналов имеет пропускную способность, кратную элементарному каналу, принятому для данного типа сети.</a:t>
            </a:r>
            <a:endParaRPr/>
          </a:p>
          <a:p>
            <a:pPr indent="0" lvl="0" marL="0" rtl="0" algn="just">
              <a:lnSpc>
                <a:spcPct val="90000"/>
              </a:lnSpc>
              <a:spcBef>
                <a:spcPts val="1000"/>
              </a:spcBef>
              <a:spcAft>
                <a:spcPts val="0"/>
              </a:spcAft>
              <a:buClr>
                <a:schemeClr val="dk1"/>
              </a:buClr>
              <a:buSzPts val="2800"/>
              <a:buNone/>
            </a:pPr>
            <a:r>
              <a:rPr lang="ru-RU"/>
              <a:t>Численное значение элементарного канала или минимальная единица пропускной способности линии связи, выбирается с учетом разных факторов. Очевидно, что элементарный канал не стоит выбирать меньше минимально необходимой пропускной способности для передачи ожидаемой нагрузки. Например, в современных телефонных сетях наиболее распространенным значением элементарного канала является скорость 64 Кбит/с — это минимально достаточная скорость для качественной цифровой передачи голоса.</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idx="1" type="body"/>
          </p:nvPr>
        </p:nvSpPr>
        <p:spPr>
          <a:xfrm>
            <a:off x="207578" y="296369"/>
            <a:ext cx="11821511" cy="6214789"/>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ru-RU"/>
              <a:t>Линии связи в сетях с коммутацией каналов имеют разную пропускную способность, одни — большую, другие — меньшую. Выбирая линии связи с разными скоростными качествами, специалисты, проектирующие сеть, стараются учесть разную интенсивность информационных потоков, которые могут возникнуть в разных фрагментах сети: </a:t>
            </a:r>
            <a:r>
              <a:rPr b="1" lang="ru-RU"/>
              <a:t>чем ближе к центру сети, тем выше пропускная способность линии связи</a:t>
            </a:r>
            <a:r>
              <a:rPr lang="ru-RU"/>
              <a:t>, так как магистральные линии агрегируют трафик большого количества периферийных линий связи.</a:t>
            </a:r>
            <a:endParaRPr/>
          </a:p>
          <a:p>
            <a:pPr indent="0" lvl="0" marL="0" rtl="0" algn="just">
              <a:lnSpc>
                <a:spcPct val="90000"/>
              </a:lnSpc>
              <a:spcBef>
                <a:spcPts val="1000"/>
              </a:spcBef>
              <a:spcAft>
                <a:spcPts val="0"/>
              </a:spcAft>
              <a:buClr>
                <a:schemeClr val="dk1"/>
              </a:buClr>
              <a:buSzPts val="2800"/>
              <a:buNone/>
            </a:pPr>
            <a:r>
              <a:rPr lang="ru-RU"/>
              <a:t>Особенностью сетей с коммутацией каналов является то, что пропускная способность каждой линии связи должна быть равна </a:t>
            </a:r>
            <a:r>
              <a:rPr i="1" lang="ru-RU"/>
              <a:t>целому числу </a:t>
            </a:r>
            <a:r>
              <a:rPr lang="ru-RU"/>
              <a:t>элементарных каналов.</a:t>
            </a:r>
            <a:endParaRPr/>
          </a:p>
          <a:p>
            <a:pPr indent="0" lvl="0" marL="0" rtl="0" algn="just">
              <a:lnSpc>
                <a:spcPct val="90000"/>
              </a:lnSpc>
              <a:spcBef>
                <a:spcPts val="1000"/>
              </a:spcBef>
              <a:spcAft>
                <a:spcPts val="0"/>
              </a:spcAft>
              <a:buClr>
                <a:schemeClr val="dk1"/>
              </a:buClr>
              <a:buSzPts val="2800"/>
              <a:buNone/>
            </a:pPr>
            <a:r>
              <a:rPr lang="ru-RU"/>
              <a:t>Так, линии связи, подключающие абонентов к телефонной сети, могут содержать 2, 24 или 30 элементарных каналов, а линии связи, соединяющие коммутаторы, — 480 или 1920 каналов.</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9"/>
          <p:cNvSpPr txBox="1"/>
          <p:nvPr>
            <p:ph idx="1" type="body"/>
          </p:nvPr>
        </p:nvSpPr>
        <p:spPr>
          <a:xfrm>
            <a:off x="317937" y="1308538"/>
            <a:ext cx="11616559" cy="528144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ru-RU"/>
              <a:t>Элементарный канал представляет собой </a:t>
            </a:r>
            <a:r>
              <a:rPr i="1" lang="ru-RU"/>
              <a:t>долю пропускной способности </a:t>
            </a:r>
            <a:r>
              <a:rPr lang="ru-RU"/>
              <a:t>линии связи. В разных технологиях разделение пропускной способности выполняется по-разному. В одних случаях, как, например, в технологии OTN, используется разделение по времени и элементарным каналом является пропускная способность, соответствующая одному тайм-слоту, в течение которого линия связи предоставляется некоторому потоку в исключительное пользование. В других технологиях (например, DWDM) элементарные каналы определены как диапазоны частот, которые могут назначаться потокам. По-разному выполняется и идентификация элементарных каналов. На данном этапе условимся использовать в качестве идентификатора </a:t>
            </a:r>
            <a:r>
              <a:rPr i="1" lang="ru-RU"/>
              <a:t>номер канала.</a:t>
            </a:r>
            <a:endParaRPr/>
          </a:p>
        </p:txBody>
      </p:sp>
    </p:spTree>
  </p:cSld>
  <p:clrMapOvr>
    <a:masterClrMapping/>
  </p:clrMapOvr>
</p:sld>
</file>

<file path=ppt/theme/theme1.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2022-02-20T15:55:23Z</dcterms:created>
  <dc:creator>Соболь A. M.</dc:creator>
</cp:coreProperties>
</file>