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5" r:id="rId27"/>
    <p:sldId id="324"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338" r:id="rId41"/>
    <p:sldId id="339" r:id="rId42"/>
    <p:sldId id="340" r:id="rId43"/>
    <p:sldId id="341" r:id="rId44"/>
    <p:sldId id="342" r:id="rId45"/>
    <p:sldId id="343" r:id="rId46"/>
    <p:sldId id="344" r:id="rId47"/>
    <p:sldId id="299" r:id="rId4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42" autoAdjust="0"/>
    <p:restoredTop sz="74821" autoAdjust="0"/>
  </p:normalViewPr>
  <p:slideViewPr>
    <p:cSldViewPr snapToGrid="0">
      <p:cViewPr>
        <p:scale>
          <a:sx n="66" d="100"/>
          <a:sy n="66" d="100"/>
        </p:scale>
        <p:origin x="6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7D168B-CE18-4C3E-8F6F-F8DFF7456180}" type="datetimeFigureOut">
              <a:rPr lang="ru-RU" smtClean="0"/>
              <a:t>27.02.2022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A47387-8D53-4C3C-A583-1609F7326BCA}" type="slidenum">
              <a:rPr lang="ru-RU" smtClean="0"/>
              <a:t>‹#›</a:t>
            </a:fld>
            <a:endParaRPr lang="ru-RU"/>
          </a:p>
        </p:txBody>
      </p:sp>
    </p:spTree>
    <p:extLst>
      <p:ext uri="{BB962C8B-B14F-4D97-AF65-F5344CB8AC3E}">
        <p14:creationId xmlns:p14="http://schemas.microsoft.com/office/powerpoint/2010/main" val="1305195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Рассмотрим работу мультиплексора А. Он имеет два </a:t>
            </a:r>
            <a:r>
              <a:rPr lang="ru-RU" dirty="0" err="1"/>
              <a:t>трибутарных</a:t>
            </a:r>
            <a:r>
              <a:rPr lang="ru-RU" dirty="0"/>
              <a:t> порта и два агрегатных порта той же скорости. В его задачу входит передача пользовательских данных с </a:t>
            </a:r>
            <a:r>
              <a:rPr lang="ru-RU" dirty="0" err="1"/>
              <a:t>трибутарного</a:t>
            </a:r>
            <a:r>
              <a:rPr lang="ru-RU" dirty="0"/>
              <a:t> порта 1 на агрегатный порт 1, а данных с </a:t>
            </a:r>
            <a:r>
              <a:rPr lang="ru-RU" dirty="0" err="1"/>
              <a:t>трибутарного</a:t>
            </a:r>
            <a:r>
              <a:rPr lang="ru-RU" dirty="0"/>
              <a:t> порта 2 — на агрегатный порт 2. Рассмотрим, как он выполняет эту задачу для </a:t>
            </a:r>
            <a:r>
              <a:rPr lang="ru-RU" dirty="0" err="1"/>
              <a:t>трибутарного</a:t>
            </a:r>
            <a:r>
              <a:rPr lang="ru-RU" dirty="0"/>
              <a:t> порта 1. Мультиплексор А принимает последовательность байтов пользователя в </a:t>
            </a:r>
            <a:r>
              <a:rPr lang="ru-RU" dirty="0" err="1"/>
              <a:t>трибутарный</a:t>
            </a:r>
            <a:r>
              <a:rPr lang="ru-RU" dirty="0"/>
              <a:t> порт, </a:t>
            </a:r>
            <a:r>
              <a:rPr lang="ru-RU" i="1" dirty="0"/>
              <a:t>образует из них кадры </a:t>
            </a:r>
            <a:r>
              <a:rPr lang="ru-RU" dirty="0"/>
              <a:t>и в виде кадров передает на соответствующий агрегатный порт.</a:t>
            </a:r>
          </a:p>
        </p:txBody>
      </p:sp>
      <p:sp>
        <p:nvSpPr>
          <p:cNvPr id="4" name="Номер слайда 3"/>
          <p:cNvSpPr>
            <a:spLocks noGrp="1"/>
          </p:cNvSpPr>
          <p:nvPr>
            <p:ph type="sldNum" sz="quarter" idx="5"/>
          </p:nvPr>
        </p:nvSpPr>
        <p:spPr/>
        <p:txBody>
          <a:bodyPr/>
          <a:lstStyle/>
          <a:p>
            <a:fld id="{18A47387-8D53-4C3C-A583-1609F7326BCA}" type="slidenum">
              <a:rPr lang="ru-RU" smtClean="0"/>
              <a:t>12</a:t>
            </a:fld>
            <a:endParaRPr lang="ru-RU"/>
          </a:p>
        </p:txBody>
      </p:sp>
    </p:spTree>
    <p:extLst>
      <p:ext uri="{BB962C8B-B14F-4D97-AF65-F5344CB8AC3E}">
        <p14:creationId xmlns:p14="http://schemas.microsoft.com/office/powerpoint/2010/main" val="1670566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dirty="0"/>
              <a:t>Рассмотрим, например, поле ИД, в котором хранится идентификатор мультиплексора, который сгенерировал кадр. Предположим, что длина идентификатора 3 байта. Однако вместо того, чтобы отводить под идентификатор 3 байта в каждом кадре, его сделали равным одному байту и распределили это поле по полям ИД трех кадров </a:t>
            </a:r>
            <a:r>
              <a:rPr lang="ru-RU" dirty="0" err="1"/>
              <a:t>мультикадра</a:t>
            </a:r>
            <a:r>
              <a:rPr lang="ru-RU" dirty="0"/>
              <a:t> — первый байт поля ИД поместили в первый кадр </a:t>
            </a:r>
            <a:r>
              <a:rPr lang="ru-RU" dirty="0" err="1"/>
              <a:t>мультикадра</a:t>
            </a:r>
            <a:r>
              <a:rPr lang="ru-RU" dirty="0"/>
              <a:t>, второй – во второй, третий — в третий кадр. Информация, находящаяся в поле ИД, не меняется от </a:t>
            </a:r>
            <a:r>
              <a:rPr lang="ru-RU" dirty="0" err="1"/>
              <a:t>мультикадра</a:t>
            </a:r>
            <a:r>
              <a:rPr lang="ru-RU" dirty="0"/>
              <a:t> к </a:t>
            </a:r>
            <a:r>
              <a:rPr lang="ru-RU" dirty="0" err="1"/>
              <a:t>мультикадру</a:t>
            </a:r>
            <a:r>
              <a:rPr lang="ru-RU" dirty="0"/>
              <a:t> — она представляет собой часть конфигурации сети, которая, как замечено, меняется редко. Мультиплексоры сети, получающие кадры от мультиплексора А, периодически считывают байты поля ИД и составляют полный идентификатор из двух последовательных байтов этого поля, полученных от двух кадров, входящих в </a:t>
            </a:r>
            <a:r>
              <a:rPr lang="ru-RU" dirty="0" err="1"/>
              <a:t>мультикадр</a:t>
            </a:r>
            <a:r>
              <a:rPr lang="ru-RU" dirty="0"/>
              <a:t>. Если бы идентификатор состоял не их двух, а из 20 байтов, то </a:t>
            </a:r>
            <a:r>
              <a:rPr lang="ru-RU" dirty="0" err="1"/>
              <a:t>мультикадр</a:t>
            </a:r>
            <a:r>
              <a:rPr lang="ru-RU" dirty="0"/>
              <a:t> нужно было бы составлять из 20 последовательных кадров.</a:t>
            </a:r>
          </a:p>
        </p:txBody>
      </p:sp>
      <p:sp>
        <p:nvSpPr>
          <p:cNvPr id="4" name="Номер слайда 3"/>
          <p:cNvSpPr>
            <a:spLocks noGrp="1"/>
          </p:cNvSpPr>
          <p:nvPr>
            <p:ph type="sldNum" sz="quarter" idx="5"/>
          </p:nvPr>
        </p:nvSpPr>
        <p:spPr/>
        <p:txBody>
          <a:bodyPr/>
          <a:lstStyle/>
          <a:p>
            <a:fld id="{18A47387-8D53-4C3C-A583-1609F7326BCA}" type="slidenum">
              <a:rPr lang="ru-RU" smtClean="0"/>
              <a:t>16</a:t>
            </a:fld>
            <a:endParaRPr lang="ru-RU"/>
          </a:p>
        </p:txBody>
      </p:sp>
    </p:spTree>
    <p:extLst>
      <p:ext uri="{BB962C8B-B14F-4D97-AF65-F5344CB8AC3E}">
        <p14:creationId xmlns:p14="http://schemas.microsoft.com/office/powerpoint/2010/main" val="3698901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Рассмотрим, например, как блок STM-4 получается в результате мультиплексирования четырех кадров STM-1. Мультиплексор принимает первый байт первого кадра STM-1 и копирует его значение в первый байт кадра STM-4. Затем он копирует значение первого байта второго кадра STM-1 во второй байт кадра STM-4, значение первого байта третьего кадра STM-1 — в третий байт кадра STM-4, а значение первого байта четвертого кадра STM-1 — в четвертый байт кадра STM-4. Далее этот цикл повторяется уже со вторыми байтами кадров STM-1. В результате содержимое кадра STM-4 представляет собой чередующиеся байты кадров STM-1, причем позиция байтов каждого из кадров STM-1 известна и фиксирована, как это и должно быть при </a:t>
            </a:r>
            <a:r>
              <a:rPr lang="ru-RU" i="1" dirty="0"/>
              <a:t>TDM-мультиплексировании. </a:t>
            </a:r>
            <a:r>
              <a:rPr lang="ru-RU" dirty="0"/>
              <a:t>Демультиплексирование может быть выполнено «на лету», например, для вывода из кадра STM-4 третьего кадра STM-1 достаточно копировать в выходной порт получателя байты, находящиеся в позициях (тайм-слотах), кратных трем.</a:t>
            </a:r>
          </a:p>
          <a:p>
            <a:endParaRPr lang="ru-RU" dirty="0"/>
          </a:p>
        </p:txBody>
      </p:sp>
      <p:sp>
        <p:nvSpPr>
          <p:cNvPr id="4" name="Номер слайда 3"/>
          <p:cNvSpPr>
            <a:spLocks noGrp="1"/>
          </p:cNvSpPr>
          <p:nvPr>
            <p:ph type="sldNum" sz="quarter" idx="5"/>
          </p:nvPr>
        </p:nvSpPr>
        <p:spPr/>
        <p:txBody>
          <a:bodyPr/>
          <a:lstStyle/>
          <a:p>
            <a:fld id="{18A47387-8D53-4C3C-A583-1609F7326BCA}" type="slidenum">
              <a:rPr lang="ru-RU" smtClean="0"/>
              <a:t>41</a:t>
            </a:fld>
            <a:endParaRPr lang="ru-RU"/>
          </a:p>
        </p:txBody>
      </p:sp>
    </p:spTree>
    <p:extLst>
      <p:ext uri="{BB962C8B-B14F-4D97-AF65-F5344CB8AC3E}">
        <p14:creationId xmlns:p14="http://schemas.microsoft.com/office/powerpoint/2010/main" val="1674304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sz="1200" b="0" i="0" u="none" strike="noStrike" kern="1200" baseline="0" dirty="0">
                <a:solidFill>
                  <a:schemeClr val="tx1"/>
                </a:solidFill>
                <a:latin typeface="+mn-lt"/>
                <a:ea typeface="+mn-ea"/>
                <a:cs typeface="+mn-cs"/>
              </a:rPr>
              <a:t>В схеме представлен каждый из потоков-клиентов PDH, включая как международную (Е1, ЕЗ, Е4), так и американскую (T1, Т2, ТЗ) версии. Чтобы попасть в кадр STM-1, данные из потока клиента должны прежде всего быть представлены в виде пользовательского контейнера. </a:t>
            </a:r>
            <a:r>
              <a:rPr lang="ru-RU" sz="1200" b="1" i="0" u="none" strike="noStrike" kern="1200" baseline="0" dirty="0">
                <a:solidFill>
                  <a:schemeClr val="tx1"/>
                </a:solidFill>
                <a:latin typeface="+mn-lt"/>
                <a:ea typeface="+mn-ea"/>
                <a:cs typeface="+mn-cs"/>
              </a:rPr>
              <a:t>Контейнер пользовательских данных </a:t>
            </a:r>
            <a:r>
              <a:rPr lang="ru-RU" sz="1200" b="0" i="0" u="none" strike="noStrike" kern="1200" baseline="0" dirty="0">
                <a:solidFill>
                  <a:schemeClr val="tx1"/>
                </a:solidFill>
                <a:latin typeface="+mn-lt"/>
                <a:ea typeface="+mn-ea"/>
                <a:cs typeface="+mn-cs"/>
              </a:rPr>
              <a:t>(</a:t>
            </a:r>
            <a:r>
              <a:rPr lang="ru-RU" sz="1200" b="0" i="0" u="none" strike="noStrike" kern="1200" baseline="0" dirty="0" err="1">
                <a:solidFill>
                  <a:schemeClr val="tx1"/>
                </a:solidFill>
                <a:latin typeface="+mn-lt"/>
                <a:ea typeface="+mn-ea"/>
                <a:cs typeface="+mn-cs"/>
              </a:rPr>
              <a:t>Container</a:t>
            </a:r>
            <a:r>
              <a:rPr lang="ru-RU" sz="1200" b="0" i="0" u="none" strike="noStrike" kern="1200" baseline="0" dirty="0">
                <a:solidFill>
                  <a:schemeClr val="tx1"/>
                </a:solidFill>
                <a:latin typeface="+mn-lt"/>
                <a:ea typeface="+mn-ea"/>
                <a:cs typeface="+mn-cs"/>
              </a:rPr>
              <a:t>, С) — это набор байтов пользователя, которые поступают в мультиплексор за время одного цикла 125 </a:t>
            </a:r>
            <a:r>
              <a:rPr lang="ru-RU" sz="1200" b="0" i="0" u="none" strike="noStrike" kern="1200" baseline="0" dirty="0" err="1">
                <a:solidFill>
                  <a:schemeClr val="tx1"/>
                </a:solidFill>
                <a:latin typeface="+mn-lt"/>
                <a:ea typeface="+mn-ea"/>
                <a:cs typeface="+mn-cs"/>
              </a:rPr>
              <a:t>мкс</a:t>
            </a:r>
            <a:r>
              <a:rPr lang="ru-RU" sz="1200" b="0" i="0" u="none" strike="noStrike" kern="1200" baseline="0" dirty="0">
                <a:solidFill>
                  <a:schemeClr val="tx1"/>
                </a:solidFill>
                <a:latin typeface="+mn-lt"/>
                <a:ea typeface="+mn-ea"/>
                <a:cs typeface="+mn-cs"/>
              </a:rPr>
              <a:t> и которыми мультиплексор оперирует как единым целым.</a:t>
            </a:r>
            <a:endParaRPr lang="ru-RU" dirty="0"/>
          </a:p>
        </p:txBody>
      </p:sp>
      <p:sp>
        <p:nvSpPr>
          <p:cNvPr id="4" name="Номер слайда 3"/>
          <p:cNvSpPr>
            <a:spLocks noGrp="1"/>
          </p:cNvSpPr>
          <p:nvPr>
            <p:ph type="sldNum" sz="quarter" idx="5"/>
          </p:nvPr>
        </p:nvSpPr>
        <p:spPr/>
        <p:txBody>
          <a:bodyPr/>
          <a:lstStyle/>
          <a:p>
            <a:fld id="{18A47387-8D53-4C3C-A583-1609F7326BCA}" type="slidenum">
              <a:rPr lang="ru-RU" smtClean="0"/>
              <a:t>43</a:t>
            </a:fld>
            <a:endParaRPr lang="ru-RU"/>
          </a:p>
        </p:txBody>
      </p:sp>
    </p:spTree>
    <p:extLst>
      <p:ext uri="{BB962C8B-B14F-4D97-AF65-F5344CB8AC3E}">
        <p14:creationId xmlns:p14="http://schemas.microsoft.com/office/powerpoint/2010/main" val="3698482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sz="1200" b="0" i="0" u="none" strike="noStrike" kern="1200" baseline="0" dirty="0">
                <a:solidFill>
                  <a:schemeClr val="tx1"/>
                </a:solidFill>
                <a:latin typeface="+mn-lt"/>
                <a:ea typeface="+mn-ea"/>
                <a:cs typeface="+mn-cs"/>
              </a:rPr>
              <a:t>Как видно из схемы одни виртуальные контейнеры, а именно VC-3 и VC-4, являются </a:t>
            </a:r>
            <a:r>
              <a:rPr lang="ru-RU" sz="1200" b="0" i="1" u="none" strike="noStrike" kern="1200" baseline="0" dirty="0">
                <a:solidFill>
                  <a:schemeClr val="tx1"/>
                </a:solidFill>
                <a:latin typeface="+mn-lt"/>
                <a:ea typeface="+mn-ea"/>
                <a:cs typeface="+mn-cs"/>
              </a:rPr>
              <a:t>структурированными, </a:t>
            </a:r>
            <a:r>
              <a:rPr lang="ru-RU" sz="1200" b="0" i="0" u="none" strike="noStrike" kern="1200" baseline="0" dirty="0">
                <a:solidFill>
                  <a:schemeClr val="tx1"/>
                </a:solidFill>
                <a:latin typeface="+mn-lt"/>
                <a:ea typeface="+mn-ea"/>
                <a:cs typeface="+mn-cs"/>
              </a:rPr>
              <a:t>то есть могут включать несколько мультиплексированных виртуальных контейнеров VC-11, VC-12 или VC-2, а другие — VC-11, VC-12 и VC-2 — всегда содержат только один пользовательский контейнер. Структура контейнеров VC-4 и VC-3 описывается в их заголовках, и мультиплексор использует эти данные при их демультиплексировании. Виртуальный контейнер вместе с полем указателя образует блок данных другого типа, называемый </a:t>
            </a:r>
            <a:r>
              <a:rPr lang="ru-RU" sz="1200" b="0" i="1" u="none" strike="noStrike" kern="1200" baseline="0" dirty="0" err="1">
                <a:solidFill>
                  <a:schemeClr val="tx1"/>
                </a:solidFill>
                <a:latin typeface="+mn-lt"/>
                <a:ea typeface="+mn-ea"/>
                <a:cs typeface="+mn-cs"/>
              </a:rPr>
              <a:t>трибутарным</a:t>
            </a:r>
            <a:r>
              <a:rPr lang="ru-RU" sz="1200" b="0" i="1"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или </a:t>
            </a:r>
            <a:r>
              <a:rPr lang="ru-RU" sz="1200" b="0" i="1" u="none" strike="noStrike" kern="1200" baseline="0" dirty="0" err="1">
                <a:solidFill>
                  <a:schemeClr val="tx1"/>
                </a:solidFill>
                <a:latin typeface="+mn-lt"/>
                <a:ea typeface="+mn-ea"/>
                <a:cs typeface="+mn-cs"/>
              </a:rPr>
              <a:t>трибным</a:t>
            </a:r>
            <a:r>
              <a:rPr lang="ru-RU" sz="1200" b="0" i="1" u="none" strike="noStrike" kern="1200" baseline="0" dirty="0">
                <a:solidFill>
                  <a:schemeClr val="tx1"/>
                </a:solidFill>
                <a:latin typeface="+mn-lt"/>
                <a:ea typeface="+mn-ea"/>
                <a:cs typeface="+mn-cs"/>
              </a:rPr>
              <a:t> блоком TU </a:t>
            </a:r>
            <a:r>
              <a:rPr lang="ru-RU" sz="1200" b="0" i="0" u="none" strike="noStrike" kern="1200" baseline="0" dirty="0">
                <a:solidFill>
                  <a:schemeClr val="tx1"/>
                </a:solidFill>
                <a:latin typeface="+mn-lt"/>
                <a:ea typeface="+mn-ea"/>
                <a:cs typeface="+mn-cs"/>
              </a:rPr>
              <a:t>для контейнеров VC-11, VC-12 и VC-2 и </a:t>
            </a:r>
            <a:r>
              <a:rPr lang="ru-RU" sz="1200" b="0" i="1" u="none" strike="noStrike" kern="1200" baseline="0" dirty="0">
                <a:solidFill>
                  <a:schemeClr val="tx1"/>
                </a:solidFill>
                <a:latin typeface="+mn-lt"/>
                <a:ea typeface="+mn-ea"/>
                <a:cs typeface="+mn-cs"/>
              </a:rPr>
              <a:t>административным блоком A</a:t>
            </a:r>
            <a:r>
              <a:rPr lang="pl-PL" sz="1200" b="0" i="1" u="none" strike="noStrike" kern="1200" baseline="0" dirty="0">
                <a:solidFill>
                  <a:schemeClr val="tx1"/>
                </a:solidFill>
                <a:latin typeface="+mn-lt"/>
                <a:ea typeface="+mn-ea"/>
                <a:cs typeface="+mn-cs"/>
              </a:rPr>
              <a:t>u</a:t>
            </a:r>
            <a:r>
              <a:rPr lang="ru-RU" sz="1200" b="0" i="1"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для контейнеров VC-3 и VC-4. При побайтном мультиплексировании нескольких блоков TU образуется </a:t>
            </a:r>
            <a:r>
              <a:rPr lang="ru-RU" sz="1200" b="0" i="1" u="none" strike="noStrike" kern="1200" baseline="0" dirty="0">
                <a:solidFill>
                  <a:schemeClr val="tx1"/>
                </a:solidFill>
                <a:latin typeface="+mn-lt"/>
                <a:ea typeface="+mn-ea"/>
                <a:cs typeface="+mn-cs"/>
              </a:rPr>
              <a:t>группа блоков TUG, </a:t>
            </a:r>
            <a:r>
              <a:rPr lang="ru-RU" sz="1200" b="0" i="0" u="none" strike="noStrike" kern="1200" baseline="0" dirty="0">
                <a:solidFill>
                  <a:schemeClr val="tx1"/>
                </a:solidFill>
                <a:latin typeface="+mn-lt"/>
                <a:ea typeface="+mn-ea"/>
                <a:cs typeface="+mn-cs"/>
              </a:rPr>
              <a:t>а при мультиплексировании блоков AU — </a:t>
            </a:r>
            <a:r>
              <a:rPr lang="ru-RU" sz="1200" b="0" i="1" u="none" strike="noStrike" kern="1200" baseline="0" dirty="0">
                <a:solidFill>
                  <a:schemeClr val="tx1"/>
                </a:solidFill>
                <a:latin typeface="+mn-lt"/>
                <a:ea typeface="+mn-ea"/>
                <a:cs typeface="+mn-cs"/>
              </a:rPr>
              <a:t>группа административных блоков AUG </a:t>
            </a:r>
            <a:r>
              <a:rPr lang="ru-RU" sz="1200" b="0" i="0" u="none" strike="noStrike" kern="1200" baseline="0" dirty="0">
                <a:solidFill>
                  <a:schemeClr val="tx1"/>
                </a:solidFill>
                <a:latin typeface="+mn-lt"/>
                <a:ea typeface="+mn-ea"/>
                <a:cs typeface="+mn-cs"/>
              </a:rPr>
              <a:t>(блоки TU, TUG, AU и AUG имеют обозначения, соответствующие уровню виртуальных контейнеров, которые в них входят, например, блок TU-12 или блок TUG-3, блок AUG индекса не имеет, так как он может быть только одного уровня — верхнего). Блоки TUG и AUG своих заголовков не имеют.</a:t>
            </a:r>
            <a:endParaRPr lang="ru-RU" dirty="0"/>
          </a:p>
        </p:txBody>
      </p:sp>
      <p:sp>
        <p:nvSpPr>
          <p:cNvPr id="4" name="Номер слайда 3"/>
          <p:cNvSpPr>
            <a:spLocks noGrp="1"/>
          </p:cNvSpPr>
          <p:nvPr>
            <p:ph type="sldNum" sz="quarter" idx="5"/>
          </p:nvPr>
        </p:nvSpPr>
        <p:spPr/>
        <p:txBody>
          <a:bodyPr/>
          <a:lstStyle/>
          <a:p>
            <a:fld id="{18A47387-8D53-4C3C-A583-1609F7326BCA}" type="slidenum">
              <a:rPr lang="ru-RU" smtClean="0"/>
              <a:t>45</a:t>
            </a:fld>
            <a:endParaRPr lang="ru-RU"/>
          </a:p>
        </p:txBody>
      </p:sp>
    </p:spTree>
    <p:extLst>
      <p:ext uri="{BB962C8B-B14F-4D97-AF65-F5344CB8AC3E}">
        <p14:creationId xmlns:p14="http://schemas.microsoft.com/office/powerpoint/2010/main" val="3214305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22808F-1112-4F10-85E7-70BF612951C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8AE84138-25F9-4F3B-A185-2A8BA81CCF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2F78C59F-530D-4B51-8C5A-13566C391578}"/>
              </a:ext>
            </a:extLst>
          </p:cNvPr>
          <p:cNvSpPr>
            <a:spLocks noGrp="1"/>
          </p:cNvSpPr>
          <p:nvPr>
            <p:ph type="dt" sz="half" idx="10"/>
          </p:nvPr>
        </p:nvSpPr>
        <p:spPr/>
        <p:txBody>
          <a:bodyPr/>
          <a:lstStyle/>
          <a:p>
            <a:fld id="{2A16F7F6-ADDF-43D3-9031-D6A74DD4B30C}" type="datetimeFigureOut">
              <a:rPr lang="ru-RU" smtClean="0"/>
              <a:t>27.02.2022</a:t>
            </a:fld>
            <a:endParaRPr lang="ru-RU"/>
          </a:p>
        </p:txBody>
      </p:sp>
      <p:sp>
        <p:nvSpPr>
          <p:cNvPr id="5" name="Нижний колонтитул 4">
            <a:extLst>
              <a:ext uri="{FF2B5EF4-FFF2-40B4-BE49-F238E27FC236}">
                <a16:creationId xmlns:a16="http://schemas.microsoft.com/office/drawing/2014/main" id="{F06DB61D-23D4-493D-983F-92A9DB3B6E3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DF3C4E2-C9B4-4E9D-85D6-23A8C980C8C0}"/>
              </a:ext>
            </a:extLst>
          </p:cNvPr>
          <p:cNvSpPr>
            <a:spLocks noGrp="1"/>
          </p:cNvSpPr>
          <p:nvPr>
            <p:ph type="sldNum" sz="quarter" idx="12"/>
          </p:nvPr>
        </p:nvSpPr>
        <p:spPr/>
        <p:txBody>
          <a:bodyPr/>
          <a:lstStyle/>
          <a:p>
            <a:fld id="{63CF3E82-92F2-461F-B258-213229E37CD0}" type="slidenum">
              <a:rPr lang="ru-RU" smtClean="0"/>
              <a:t>‹#›</a:t>
            </a:fld>
            <a:endParaRPr lang="ru-RU"/>
          </a:p>
        </p:txBody>
      </p:sp>
    </p:spTree>
    <p:extLst>
      <p:ext uri="{BB962C8B-B14F-4D97-AF65-F5344CB8AC3E}">
        <p14:creationId xmlns:p14="http://schemas.microsoft.com/office/powerpoint/2010/main" val="2223033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A6A36-12D3-41FB-9807-DEE5266FA99B}"/>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3E27E3BA-6DDE-4E94-B45C-15A70FD2FC8E}"/>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13EC1EA-FFDE-4FC9-A849-67E4ACB8D3EB}"/>
              </a:ext>
            </a:extLst>
          </p:cNvPr>
          <p:cNvSpPr>
            <a:spLocks noGrp="1"/>
          </p:cNvSpPr>
          <p:nvPr>
            <p:ph type="dt" sz="half" idx="10"/>
          </p:nvPr>
        </p:nvSpPr>
        <p:spPr/>
        <p:txBody>
          <a:bodyPr/>
          <a:lstStyle/>
          <a:p>
            <a:fld id="{2A16F7F6-ADDF-43D3-9031-D6A74DD4B30C}" type="datetimeFigureOut">
              <a:rPr lang="ru-RU" smtClean="0"/>
              <a:t>27.02.2022</a:t>
            </a:fld>
            <a:endParaRPr lang="ru-RU"/>
          </a:p>
        </p:txBody>
      </p:sp>
      <p:sp>
        <p:nvSpPr>
          <p:cNvPr id="5" name="Нижний колонтитул 4">
            <a:extLst>
              <a:ext uri="{FF2B5EF4-FFF2-40B4-BE49-F238E27FC236}">
                <a16:creationId xmlns:a16="http://schemas.microsoft.com/office/drawing/2014/main" id="{B63FC9FA-684D-4298-9AB2-05436FC2FFC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95914B1-0B6B-4BA4-AB24-47EAC3C0DEAB}"/>
              </a:ext>
            </a:extLst>
          </p:cNvPr>
          <p:cNvSpPr>
            <a:spLocks noGrp="1"/>
          </p:cNvSpPr>
          <p:nvPr>
            <p:ph type="sldNum" sz="quarter" idx="12"/>
          </p:nvPr>
        </p:nvSpPr>
        <p:spPr/>
        <p:txBody>
          <a:bodyPr/>
          <a:lstStyle/>
          <a:p>
            <a:fld id="{63CF3E82-92F2-461F-B258-213229E37CD0}" type="slidenum">
              <a:rPr lang="ru-RU" smtClean="0"/>
              <a:t>‹#›</a:t>
            </a:fld>
            <a:endParaRPr lang="ru-RU"/>
          </a:p>
        </p:txBody>
      </p:sp>
    </p:spTree>
    <p:extLst>
      <p:ext uri="{BB962C8B-B14F-4D97-AF65-F5344CB8AC3E}">
        <p14:creationId xmlns:p14="http://schemas.microsoft.com/office/powerpoint/2010/main" val="142036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80FB2292-7C6D-487C-8C16-101FDE5B12AD}"/>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312ED83A-A37D-4162-903B-9936C99CB010}"/>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97DA374-4FDB-4531-89AD-0AD6713B425E}"/>
              </a:ext>
            </a:extLst>
          </p:cNvPr>
          <p:cNvSpPr>
            <a:spLocks noGrp="1"/>
          </p:cNvSpPr>
          <p:nvPr>
            <p:ph type="dt" sz="half" idx="10"/>
          </p:nvPr>
        </p:nvSpPr>
        <p:spPr/>
        <p:txBody>
          <a:bodyPr/>
          <a:lstStyle/>
          <a:p>
            <a:fld id="{2A16F7F6-ADDF-43D3-9031-D6A74DD4B30C}" type="datetimeFigureOut">
              <a:rPr lang="ru-RU" smtClean="0"/>
              <a:t>27.02.2022</a:t>
            </a:fld>
            <a:endParaRPr lang="ru-RU"/>
          </a:p>
        </p:txBody>
      </p:sp>
      <p:sp>
        <p:nvSpPr>
          <p:cNvPr id="5" name="Нижний колонтитул 4">
            <a:extLst>
              <a:ext uri="{FF2B5EF4-FFF2-40B4-BE49-F238E27FC236}">
                <a16:creationId xmlns:a16="http://schemas.microsoft.com/office/drawing/2014/main" id="{28039D6B-AA98-4CEC-87D4-04B9BBF9ECE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4DF4946-384C-4108-8E96-44FE196D2C02}"/>
              </a:ext>
            </a:extLst>
          </p:cNvPr>
          <p:cNvSpPr>
            <a:spLocks noGrp="1"/>
          </p:cNvSpPr>
          <p:nvPr>
            <p:ph type="sldNum" sz="quarter" idx="12"/>
          </p:nvPr>
        </p:nvSpPr>
        <p:spPr/>
        <p:txBody>
          <a:bodyPr/>
          <a:lstStyle/>
          <a:p>
            <a:fld id="{63CF3E82-92F2-461F-B258-213229E37CD0}" type="slidenum">
              <a:rPr lang="ru-RU" smtClean="0"/>
              <a:t>‹#›</a:t>
            </a:fld>
            <a:endParaRPr lang="ru-RU"/>
          </a:p>
        </p:txBody>
      </p:sp>
    </p:spTree>
    <p:extLst>
      <p:ext uri="{BB962C8B-B14F-4D97-AF65-F5344CB8AC3E}">
        <p14:creationId xmlns:p14="http://schemas.microsoft.com/office/powerpoint/2010/main" val="2291439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E59704-4076-4C44-8AA2-123B0D6D9A3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54AC849-5C29-42A6-87E4-E4CEC709C91F}"/>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0E600D5-4B58-40CB-9B01-8DB8F2A57E14}"/>
              </a:ext>
            </a:extLst>
          </p:cNvPr>
          <p:cNvSpPr>
            <a:spLocks noGrp="1"/>
          </p:cNvSpPr>
          <p:nvPr>
            <p:ph type="dt" sz="half" idx="10"/>
          </p:nvPr>
        </p:nvSpPr>
        <p:spPr/>
        <p:txBody>
          <a:bodyPr/>
          <a:lstStyle/>
          <a:p>
            <a:fld id="{2A16F7F6-ADDF-43D3-9031-D6A74DD4B30C}" type="datetimeFigureOut">
              <a:rPr lang="ru-RU" smtClean="0"/>
              <a:t>27.02.2022</a:t>
            </a:fld>
            <a:endParaRPr lang="ru-RU"/>
          </a:p>
        </p:txBody>
      </p:sp>
      <p:sp>
        <p:nvSpPr>
          <p:cNvPr id="5" name="Нижний колонтитул 4">
            <a:extLst>
              <a:ext uri="{FF2B5EF4-FFF2-40B4-BE49-F238E27FC236}">
                <a16:creationId xmlns:a16="http://schemas.microsoft.com/office/drawing/2014/main" id="{A3E4D876-2438-4D5F-9A14-0B0716C1290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12AC0B6-A19B-4E5A-9D79-15DA1A30353F}"/>
              </a:ext>
            </a:extLst>
          </p:cNvPr>
          <p:cNvSpPr>
            <a:spLocks noGrp="1"/>
          </p:cNvSpPr>
          <p:nvPr>
            <p:ph type="sldNum" sz="quarter" idx="12"/>
          </p:nvPr>
        </p:nvSpPr>
        <p:spPr/>
        <p:txBody>
          <a:bodyPr/>
          <a:lstStyle/>
          <a:p>
            <a:fld id="{63CF3E82-92F2-461F-B258-213229E37CD0}" type="slidenum">
              <a:rPr lang="ru-RU" smtClean="0"/>
              <a:t>‹#›</a:t>
            </a:fld>
            <a:endParaRPr lang="ru-RU"/>
          </a:p>
        </p:txBody>
      </p:sp>
    </p:spTree>
    <p:extLst>
      <p:ext uri="{BB962C8B-B14F-4D97-AF65-F5344CB8AC3E}">
        <p14:creationId xmlns:p14="http://schemas.microsoft.com/office/powerpoint/2010/main" val="327861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EF7C11-00BE-45CC-9BFC-2F31E4C2088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586DB742-6DDC-4606-9D2A-24837D651D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C628CBC-C07B-433B-B5A1-7D5F9DE4B32F}"/>
              </a:ext>
            </a:extLst>
          </p:cNvPr>
          <p:cNvSpPr>
            <a:spLocks noGrp="1"/>
          </p:cNvSpPr>
          <p:nvPr>
            <p:ph type="dt" sz="half" idx="10"/>
          </p:nvPr>
        </p:nvSpPr>
        <p:spPr/>
        <p:txBody>
          <a:bodyPr/>
          <a:lstStyle/>
          <a:p>
            <a:fld id="{2A16F7F6-ADDF-43D3-9031-D6A74DD4B30C}" type="datetimeFigureOut">
              <a:rPr lang="ru-RU" smtClean="0"/>
              <a:t>27.02.2022</a:t>
            </a:fld>
            <a:endParaRPr lang="ru-RU"/>
          </a:p>
        </p:txBody>
      </p:sp>
      <p:sp>
        <p:nvSpPr>
          <p:cNvPr id="5" name="Нижний колонтитул 4">
            <a:extLst>
              <a:ext uri="{FF2B5EF4-FFF2-40B4-BE49-F238E27FC236}">
                <a16:creationId xmlns:a16="http://schemas.microsoft.com/office/drawing/2014/main" id="{4F098E1B-F997-4E3D-A02A-C9C77576CEE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7DEBCAB-9306-4D6A-BA96-902B4010CC81}"/>
              </a:ext>
            </a:extLst>
          </p:cNvPr>
          <p:cNvSpPr>
            <a:spLocks noGrp="1"/>
          </p:cNvSpPr>
          <p:nvPr>
            <p:ph type="sldNum" sz="quarter" idx="12"/>
          </p:nvPr>
        </p:nvSpPr>
        <p:spPr/>
        <p:txBody>
          <a:bodyPr/>
          <a:lstStyle/>
          <a:p>
            <a:fld id="{63CF3E82-92F2-461F-B258-213229E37CD0}" type="slidenum">
              <a:rPr lang="ru-RU" smtClean="0"/>
              <a:t>‹#›</a:t>
            </a:fld>
            <a:endParaRPr lang="ru-RU"/>
          </a:p>
        </p:txBody>
      </p:sp>
    </p:spTree>
    <p:extLst>
      <p:ext uri="{BB962C8B-B14F-4D97-AF65-F5344CB8AC3E}">
        <p14:creationId xmlns:p14="http://schemas.microsoft.com/office/powerpoint/2010/main" val="3153362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660A0E-78C2-472E-B4A4-EB8EFC1C6C0A}"/>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46F9E35-74FF-422D-8755-7D9F9FD736DD}"/>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EA0977D6-8AD4-4220-8ACE-276064BE85F7}"/>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D12305F1-C676-4CBA-B957-258A2BB17FB4}"/>
              </a:ext>
            </a:extLst>
          </p:cNvPr>
          <p:cNvSpPr>
            <a:spLocks noGrp="1"/>
          </p:cNvSpPr>
          <p:nvPr>
            <p:ph type="dt" sz="half" idx="10"/>
          </p:nvPr>
        </p:nvSpPr>
        <p:spPr/>
        <p:txBody>
          <a:bodyPr/>
          <a:lstStyle/>
          <a:p>
            <a:fld id="{2A16F7F6-ADDF-43D3-9031-D6A74DD4B30C}" type="datetimeFigureOut">
              <a:rPr lang="ru-RU" smtClean="0"/>
              <a:t>27.02.2022</a:t>
            </a:fld>
            <a:endParaRPr lang="ru-RU"/>
          </a:p>
        </p:txBody>
      </p:sp>
      <p:sp>
        <p:nvSpPr>
          <p:cNvPr id="6" name="Нижний колонтитул 5">
            <a:extLst>
              <a:ext uri="{FF2B5EF4-FFF2-40B4-BE49-F238E27FC236}">
                <a16:creationId xmlns:a16="http://schemas.microsoft.com/office/drawing/2014/main" id="{0678FCAD-FBDE-4DBB-BFBA-EE1CC18B335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6FE763F-D8FA-402B-B9A0-62CA55CB3AEE}"/>
              </a:ext>
            </a:extLst>
          </p:cNvPr>
          <p:cNvSpPr>
            <a:spLocks noGrp="1"/>
          </p:cNvSpPr>
          <p:nvPr>
            <p:ph type="sldNum" sz="quarter" idx="12"/>
          </p:nvPr>
        </p:nvSpPr>
        <p:spPr/>
        <p:txBody>
          <a:bodyPr/>
          <a:lstStyle/>
          <a:p>
            <a:fld id="{63CF3E82-92F2-461F-B258-213229E37CD0}" type="slidenum">
              <a:rPr lang="ru-RU" smtClean="0"/>
              <a:t>‹#›</a:t>
            </a:fld>
            <a:endParaRPr lang="ru-RU"/>
          </a:p>
        </p:txBody>
      </p:sp>
    </p:spTree>
    <p:extLst>
      <p:ext uri="{BB962C8B-B14F-4D97-AF65-F5344CB8AC3E}">
        <p14:creationId xmlns:p14="http://schemas.microsoft.com/office/powerpoint/2010/main" val="1982019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D2E3E2-A226-4D1B-85E1-8BE11E3906EF}"/>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7E171D81-6237-4669-85CB-09917D4250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29B6C52A-63CE-4CC9-B2FC-DE58EEBC328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65CFF625-54CD-4E01-9172-F3673EA50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EFBC8A67-9DDA-4631-A387-E892220F08EF}"/>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BBB6AEDF-853E-4D70-A86D-D10CDC535148}"/>
              </a:ext>
            </a:extLst>
          </p:cNvPr>
          <p:cNvSpPr>
            <a:spLocks noGrp="1"/>
          </p:cNvSpPr>
          <p:nvPr>
            <p:ph type="dt" sz="half" idx="10"/>
          </p:nvPr>
        </p:nvSpPr>
        <p:spPr/>
        <p:txBody>
          <a:bodyPr/>
          <a:lstStyle/>
          <a:p>
            <a:fld id="{2A16F7F6-ADDF-43D3-9031-D6A74DD4B30C}" type="datetimeFigureOut">
              <a:rPr lang="ru-RU" smtClean="0"/>
              <a:t>27.02.2022</a:t>
            </a:fld>
            <a:endParaRPr lang="ru-RU"/>
          </a:p>
        </p:txBody>
      </p:sp>
      <p:sp>
        <p:nvSpPr>
          <p:cNvPr id="8" name="Нижний колонтитул 7">
            <a:extLst>
              <a:ext uri="{FF2B5EF4-FFF2-40B4-BE49-F238E27FC236}">
                <a16:creationId xmlns:a16="http://schemas.microsoft.com/office/drawing/2014/main" id="{F510CF04-20F8-43E3-8A01-D3A545B7A73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A6FC4074-E278-4347-89D4-80025FE73F6D}"/>
              </a:ext>
            </a:extLst>
          </p:cNvPr>
          <p:cNvSpPr>
            <a:spLocks noGrp="1"/>
          </p:cNvSpPr>
          <p:nvPr>
            <p:ph type="sldNum" sz="quarter" idx="12"/>
          </p:nvPr>
        </p:nvSpPr>
        <p:spPr/>
        <p:txBody>
          <a:bodyPr/>
          <a:lstStyle/>
          <a:p>
            <a:fld id="{63CF3E82-92F2-461F-B258-213229E37CD0}" type="slidenum">
              <a:rPr lang="ru-RU" smtClean="0"/>
              <a:t>‹#›</a:t>
            </a:fld>
            <a:endParaRPr lang="ru-RU"/>
          </a:p>
        </p:txBody>
      </p:sp>
    </p:spTree>
    <p:extLst>
      <p:ext uri="{BB962C8B-B14F-4D97-AF65-F5344CB8AC3E}">
        <p14:creationId xmlns:p14="http://schemas.microsoft.com/office/powerpoint/2010/main" val="1732854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F167B5-8CEB-4664-AE89-710C8DF79953}"/>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6FA2FB26-15D3-49DC-8642-5D514D8255A9}"/>
              </a:ext>
            </a:extLst>
          </p:cNvPr>
          <p:cNvSpPr>
            <a:spLocks noGrp="1"/>
          </p:cNvSpPr>
          <p:nvPr>
            <p:ph type="dt" sz="half" idx="10"/>
          </p:nvPr>
        </p:nvSpPr>
        <p:spPr/>
        <p:txBody>
          <a:bodyPr/>
          <a:lstStyle/>
          <a:p>
            <a:fld id="{2A16F7F6-ADDF-43D3-9031-D6A74DD4B30C}" type="datetimeFigureOut">
              <a:rPr lang="ru-RU" smtClean="0"/>
              <a:t>27.02.2022</a:t>
            </a:fld>
            <a:endParaRPr lang="ru-RU"/>
          </a:p>
        </p:txBody>
      </p:sp>
      <p:sp>
        <p:nvSpPr>
          <p:cNvPr id="4" name="Нижний колонтитул 3">
            <a:extLst>
              <a:ext uri="{FF2B5EF4-FFF2-40B4-BE49-F238E27FC236}">
                <a16:creationId xmlns:a16="http://schemas.microsoft.com/office/drawing/2014/main" id="{7DB5BB5D-7867-4A08-92CF-D104610D978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8B43383D-3425-4AA7-BBB7-1B02F276015C}"/>
              </a:ext>
            </a:extLst>
          </p:cNvPr>
          <p:cNvSpPr>
            <a:spLocks noGrp="1"/>
          </p:cNvSpPr>
          <p:nvPr>
            <p:ph type="sldNum" sz="quarter" idx="12"/>
          </p:nvPr>
        </p:nvSpPr>
        <p:spPr/>
        <p:txBody>
          <a:bodyPr/>
          <a:lstStyle/>
          <a:p>
            <a:fld id="{63CF3E82-92F2-461F-B258-213229E37CD0}" type="slidenum">
              <a:rPr lang="ru-RU" smtClean="0"/>
              <a:t>‹#›</a:t>
            </a:fld>
            <a:endParaRPr lang="ru-RU"/>
          </a:p>
        </p:txBody>
      </p:sp>
    </p:spTree>
    <p:extLst>
      <p:ext uri="{BB962C8B-B14F-4D97-AF65-F5344CB8AC3E}">
        <p14:creationId xmlns:p14="http://schemas.microsoft.com/office/powerpoint/2010/main" val="405029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4C995E1F-13BF-423B-9070-A7202C2B37AF}"/>
              </a:ext>
            </a:extLst>
          </p:cNvPr>
          <p:cNvSpPr>
            <a:spLocks noGrp="1"/>
          </p:cNvSpPr>
          <p:nvPr>
            <p:ph type="dt" sz="half" idx="10"/>
          </p:nvPr>
        </p:nvSpPr>
        <p:spPr/>
        <p:txBody>
          <a:bodyPr/>
          <a:lstStyle/>
          <a:p>
            <a:fld id="{2A16F7F6-ADDF-43D3-9031-D6A74DD4B30C}" type="datetimeFigureOut">
              <a:rPr lang="ru-RU" smtClean="0"/>
              <a:t>27.02.2022</a:t>
            </a:fld>
            <a:endParaRPr lang="ru-RU"/>
          </a:p>
        </p:txBody>
      </p:sp>
      <p:sp>
        <p:nvSpPr>
          <p:cNvPr id="3" name="Нижний колонтитул 2">
            <a:extLst>
              <a:ext uri="{FF2B5EF4-FFF2-40B4-BE49-F238E27FC236}">
                <a16:creationId xmlns:a16="http://schemas.microsoft.com/office/drawing/2014/main" id="{503FE191-9375-4C11-B5A8-E3FF273F2D19}"/>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02E0609C-41CD-4437-87D6-4436487DCADA}"/>
              </a:ext>
            </a:extLst>
          </p:cNvPr>
          <p:cNvSpPr>
            <a:spLocks noGrp="1"/>
          </p:cNvSpPr>
          <p:nvPr>
            <p:ph type="sldNum" sz="quarter" idx="12"/>
          </p:nvPr>
        </p:nvSpPr>
        <p:spPr/>
        <p:txBody>
          <a:bodyPr/>
          <a:lstStyle/>
          <a:p>
            <a:fld id="{63CF3E82-92F2-461F-B258-213229E37CD0}" type="slidenum">
              <a:rPr lang="ru-RU" smtClean="0"/>
              <a:t>‹#›</a:t>
            </a:fld>
            <a:endParaRPr lang="ru-RU"/>
          </a:p>
        </p:txBody>
      </p:sp>
    </p:spTree>
    <p:extLst>
      <p:ext uri="{BB962C8B-B14F-4D97-AF65-F5344CB8AC3E}">
        <p14:creationId xmlns:p14="http://schemas.microsoft.com/office/powerpoint/2010/main" val="3109126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12060E-7984-4E0C-92D0-1ADD14DE4E9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06BE3E09-3C8C-46D1-8AD2-476D66151B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9D26A3A8-BDAF-4413-9674-B198B106FF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EC6E8BB-6A59-4748-BDDA-6E6F098C6AB1}"/>
              </a:ext>
            </a:extLst>
          </p:cNvPr>
          <p:cNvSpPr>
            <a:spLocks noGrp="1"/>
          </p:cNvSpPr>
          <p:nvPr>
            <p:ph type="dt" sz="half" idx="10"/>
          </p:nvPr>
        </p:nvSpPr>
        <p:spPr/>
        <p:txBody>
          <a:bodyPr/>
          <a:lstStyle/>
          <a:p>
            <a:fld id="{2A16F7F6-ADDF-43D3-9031-D6A74DD4B30C}" type="datetimeFigureOut">
              <a:rPr lang="ru-RU" smtClean="0"/>
              <a:t>27.02.2022</a:t>
            </a:fld>
            <a:endParaRPr lang="ru-RU"/>
          </a:p>
        </p:txBody>
      </p:sp>
      <p:sp>
        <p:nvSpPr>
          <p:cNvPr id="6" name="Нижний колонтитул 5">
            <a:extLst>
              <a:ext uri="{FF2B5EF4-FFF2-40B4-BE49-F238E27FC236}">
                <a16:creationId xmlns:a16="http://schemas.microsoft.com/office/drawing/2014/main" id="{42296A65-742C-46CD-AB3D-C9E4BE64A13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4FDB607-8EFD-4655-B5B0-B2FCB2374270}"/>
              </a:ext>
            </a:extLst>
          </p:cNvPr>
          <p:cNvSpPr>
            <a:spLocks noGrp="1"/>
          </p:cNvSpPr>
          <p:nvPr>
            <p:ph type="sldNum" sz="quarter" idx="12"/>
          </p:nvPr>
        </p:nvSpPr>
        <p:spPr/>
        <p:txBody>
          <a:bodyPr/>
          <a:lstStyle/>
          <a:p>
            <a:fld id="{63CF3E82-92F2-461F-B258-213229E37CD0}" type="slidenum">
              <a:rPr lang="ru-RU" smtClean="0"/>
              <a:t>‹#›</a:t>
            </a:fld>
            <a:endParaRPr lang="ru-RU"/>
          </a:p>
        </p:txBody>
      </p:sp>
    </p:spTree>
    <p:extLst>
      <p:ext uri="{BB962C8B-B14F-4D97-AF65-F5344CB8AC3E}">
        <p14:creationId xmlns:p14="http://schemas.microsoft.com/office/powerpoint/2010/main" val="4095923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D322EB-1460-447A-93EE-10367EB39C1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814167FB-029A-47A8-A68C-E74CD1E9F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01491355-BA2C-4478-B736-8B7393B76C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528BF89-BA1E-471F-91EC-373E7489DED8}"/>
              </a:ext>
            </a:extLst>
          </p:cNvPr>
          <p:cNvSpPr>
            <a:spLocks noGrp="1"/>
          </p:cNvSpPr>
          <p:nvPr>
            <p:ph type="dt" sz="half" idx="10"/>
          </p:nvPr>
        </p:nvSpPr>
        <p:spPr/>
        <p:txBody>
          <a:bodyPr/>
          <a:lstStyle/>
          <a:p>
            <a:fld id="{2A16F7F6-ADDF-43D3-9031-D6A74DD4B30C}" type="datetimeFigureOut">
              <a:rPr lang="ru-RU" smtClean="0"/>
              <a:t>27.02.2022</a:t>
            </a:fld>
            <a:endParaRPr lang="ru-RU"/>
          </a:p>
        </p:txBody>
      </p:sp>
      <p:sp>
        <p:nvSpPr>
          <p:cNvPr id="6" name="Нижний колонтитул 5">
            <a:extLst>
              <a:ext uri="{FF2B5EF4-FFF2-40B4-BE49-F238E27FC236}">
                <a16:creationId xmlns:a16="http://schemas.microsoft.com/office/drawing/2014/main" id="{A20AAE41-522E-4612-B4F9-4D4D913B1A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DF6F1BC-16EA-4AF0-8E23-4250F846576A}"/>
              </a:ext>
            </a:extLst>
          </p:cNvPr>
          <p:cNvSpPr>
            <a:spLocks noGrp="1"/>
          </p:cNvSpPr>
          <p:nvPr>
            <p:ph type="sldNum" sz="quarter" idx="12"/>
          </p:nvPr>
        </p:nvSpPr>
        <p:spPr/>
        <p:txBody>
          <a:bodyPr/>
          <a:lstStyle/>
          <a:p>
            <a:fld id="{63CF3E82-92F2-461F-B258-213229E37CD0}" type="slidenum">
              <a:rPr lang="ru-RU" smtClean="0"/>
              <a:t>‹#›</a:t>
            </a:fld>
            <a:endParaRPr lang="ru-RU"/>
          </a:p>
        </p:txBody>
      </p:sp>
    </p:spTree>
    <p:extLst>
      <p:ext uri="{BB962C8B-B14F-4D97-AF65-F5344CB8AC3E}">
        <p14:creationId xmlns:p14="http://schemas.microsoft.com/office/powerpoint/2010/main" val="1429991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FE914E-96BB-4CB1-917C-FFD6B88834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B6A7F9BD-8104-4D23-87FD-128A361A86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C7B07B7-E5E8-41A7-B901-46EAF136F5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6F7F6-ADDF-43D3-9031-D6A74DD4B30C}" type="datetimeFigureOut">
              <a:rPr lang="ru-RU" smtClean="0"/>
              <a:t>27.02.2022</a:t>
            </a:fld>
            <a:endParaRPr lang="ru-RU"/>
          </a:p>
        </p:txBody>
      </p:sp>
      <p:sp>
        <p:nvSpPr>
          <p:cNvPr id="5" name="Нижний колонтитул 4">
            <a:extLst>
              <a:ext uri="{FF2B5EF4-FFF2-40B4-BE49-F238E27FC236}">
                <a16:creationId xmlns:a16="http://schemas.microsoft.com/office/drawing/2014/main" id="{C5795478-CD7A-49D1-BB3D-893DD1C816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D93845A1-23E5-42F6-821A-D5DDC83068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CF3E82-92F2-461F-B258-213229E37CD0}" type="slidenum">
              <a:rPr lang="ru-RU" smtClean="0"/>
              <a:t>‹#›</a:t>
            </a:fld>
            <a:endParaRPr lang="ru-RU"/>
          </a:p>
        </p:txBody>
      </p:sp>
    </p:spTree>
    <p:extLst>
      <p:ext uri="{BB962C8B-B14F-4D97-AF65-F5344CB8AC3E}">
        <p14:creationId xmlns:p14="http://schemas.microsoft.com/office/powerpoint/2010/main" val="1109419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2F2A65-B117-4811-B6E5-F976F0E0F1A7}"/>
              </a:ext>
            </a:extLst>
          </p:cNvPr>
          <p:cNvSpPr>
            <a:spLocks noGrp="1"/>
          </p:cNvSpPr>
          <p:nvPr>
            <p:ph type="ctrTitle"/>
          </p:nvPr>
        </p:nvSpPr>
        <p:spPr>
          <a:xfrm>
            <a:off x="1524000" y="2088931"/>
            <a:ext cx="9144000" cy="2680138"/>
          </a:xfrm>
        </p:spPr>
        <p:txBody>
          <a:bodyPr>
            <a:normAutofit/>
          </a:bodyPr>
          <a:lstStyle/>
          <a:p>
            <a:r>
              <a:rPr lang="ru-RU" dirty="0"/>
              <a:t>Лекция </a:t>
            </a:r>
            <a:r>
              <a:rPr lang="en-US" dirty="0"/>
              <a:t>8</a:t>
            </a:r>
            <a:r>
              <a:rPr lang="ru-RU" dirty="0"/>
              <a:t>. </a:t>
            </a:r>
            <a:br>
              <a:rPr lang="ru-RU" dirty="0"/>
            </a:br>
            <a:r>
              <a:rPr lang="ru-RU" dirty="0"/>
              <a:t>Технологии первичных сетей</a:t>
            </a:r>
          </a:p>
        </p:txBody>
      </p:sp>
    </p:spTree>
    <p:extLst>
      <p:ext uri="{BB962C8B-B14F-4D97-AF65-F5344CB8AC3E}">
        <p14:creationId xmlns:p14="http://schemas.microsoft.com/office/powerpoint/2010/main" val="1705440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6A69F2A-81BE-4E53-9831-B99F756A0AC5}"/>
              </a:ext>
            </a:extLst>
          </p:cNvPr>
          <p:cNvSpPr>
            <a:spLocks noGrp="1"/>
          </p:cNvSpPr>
          <p:nvPr>
            <p:ph idx="1"/>
          </p:nvPr>
        </p:nvSpPr>
        <p:spPr>
          <a:xfrm>
            <a:off x="0" y="141968"/>
            <a:ext cx="12075885" cy="6716032"/>
          </a:xfrm>
        </p:spPr>
        <p:txBody>
          <a:bodyPr>
            <a:normAutofit fontScale="92500" lnSpcReduction="10000"/>
          </a:bodyPr>
          <a:lstStyle/>
          <a:p>
            <a:pPr marL="0" indent="0" algn="just">
              <a:buNone/>
            </a:pPr>
            <a:r>
              <a:rPr lang="ru-RU" dirty="0"/>
              <a:t>Пользовательские потоки данных мультиплексируются в агрегатные потоки также определенной</a:t>
            </a:r>
            <a:r>
              <a:rPr lang="en-US" dirty="0"/>
              <a:t> </a:t>
            </a:r>
            <a:r>
              <a:rPr lang="ru-RU" dirty="0"/>
              <a:t>скорости, и скорости агрегатных потоков также образуют свою иерархию, обычно</a:t>
            </a:r>
            <a:r>
              <a:rPr lang="en-US" dirty="0"/>
              <a:t> </a:t>
            </a:r>
            <a:r>
              <a:rPr lang="ru-RU" dirty="0"/>
              <a:t>с постоянным коэффициентом кратности, когда скорость следующего уровня в </a:t>
            </a:r>
            <a:r>
              <a:rPr lang="en-US" dirty="0"/>
              <a:t>N-</a:t>
            </a:r>
            <a:r>
              <a:rPr lang="ru-RU" dirty="0"/>
              <a:t>раз выше</a:t>
            </a:r>
            <a:r>
              <a:rPr lang="en-US" dirty="0"/>
              <a:t> </a:t>
            </a:r>
            <a:r>
              <a:rPr lang="ru-RU" dirty="0"/>
              <a:t>скорости предыдущего уровня. </a:t>
            </a:r>
            <a:r>
              <a:rPr lang="ru-RU" i="1" dirty="0"/>
              <a:t>Иерархия скоростей с </a:t>
            </a:r>
            <a:r>
              <a:rPr lang="ru-RU" dirty="0"/>
              <a:t>постоянным коэффициентом кратности</a:t>
            </a:r>
            <a:r>
              <a:rPr lang="en-US" dirty="0"/>
              <a:t> </a:t>
            </a:r>
            <a:r>
              <a:rPr lang="ru-RU" dirty="0"/>
              <a:t>облегчает организацию синхронного TDM-мультиплексирования потоков, так как</a:t>
            </a:r>
            <a:r>
              <a:rPr lang="en-US" dirty="0"/>
              <a:t> </a:t>
            </a:r>
            <a:r>
              <a:rPr lang="ru-RU" dirty="0"/>
              <a:t>всегда известно, сколько потоков одного уровня может быть мультиплексировано в поток</a:t>
            </a:r>
            <a:r>
              <a:rPr lang="en-US" dirty="0"/>
              <a:t> </a:t>
            </a:r>
            <a:r>
              <a:rPr lang="ru-RU" dirty="0"/>
              <a:t>другого уровня.</a:t>
            </a:r>
          </a:p>
          <a:p>
            <a:pPr marL="0" indent="0" algn="just">
              <a:buNone/>
            </a:pPr>
            <a:r>
              <a:rPr lang="ru-RU" dirty="0"/>
              <a:t>Первичная сеть работает на основе постоянной конфигурации своих мультиплексоров.</a:t>
            </a:r>
            <a:r>
              <a:rPr lang="en-US" dirty="0"/>
              <a:t> </a:t>
            </a:r>
            <a:r>
              <a:rPr lang="ru-RU" dirty="0"/>
              <a:t>Это означает, что в каждом мультиплексоре администратором сети создаются таблицы</a:t>
            </a:r>
            <a:r>
              <a:rPr lang="en-US" dirty="0"/>
              <a:t> </a:t>
            </a:r>
            <a:r>
              <a:rPr lang="ru-RU" dirty="0"/>
              <a:t>мультиплексирования и коммутации, которые определяют, как пользовательские потоки</a:t>
            </a:r>
            <a:r>
              <a:rPr lang="en-US" dirty="0"/>
              <a:t> </a:t>
            </a:r>
            <a:r>
              <a:rPr lang="ru-RU" dirty="0"/>
              <a:t>каждого </a:t>
            </a:r>
            <a:r>
              <a:rPr lang="ru-RU" dirty="0" err="1"/>
              <a:t>трибутарного</a:t>
            </a:r>
            <a:r>
              <a:rPr lang="ru-RU" dirty="0"/>
              <a:t> интерфейса без пауз и задержек мультиплексируются в агрегатные</a:t>
            </a:r>
            <a:r>
              <a:rPr lang="en-US" dirty="0"/>
              <a:t> </a:t>
            </a:r>
            <a:r>
              <a:rPr lang="ru-RU" dirty="0"/>
              <a:t>потоки, коммутируются на те или иные выходные порты. Эти таблицы учитывают скорости</a:t>
            </a:r>
            <a:r>
              <a:rPr lang="en-US" dirty="0"/>
              <a:t> </a:t>
            </a:r>
            <a:r>
              <a:rPr lang="ru-RU" dirty="0"/>
              <a:t>каждого потока, наличие свободных тайм-слотов в агрегатных потоках, в которые</a:t>
            </a:r>
            <a:r>
              <a:rPr lang="en-US" dirty="0"/>
              <a:t> </a:t>
            </a:r>
            <a:r>
              <a:rPr lang="ru-RU" dirty="0"/>
              <a:t>нужно мультиплексировать пользовательские потоки и возможности коммутации потоков. После того как конфигурация</a:t>
            </a:r>
            <a:r>
              <a:rPr lang="en-US" dirty="0"/>
              <a:t> </a:t>
            </a:r>
            <a:r>
              <a:rPr lang="ru-RU" dirty="0"/>
              <a:t>каждого мультиплексора определена и согласована с конфигурацией остальных мультиплексоров</a:t>
            </a:r>
            <a:r>
              <a:rPr lang="en-US" dirty="0"/>
              <a:t> </a:t>
            </a:r>
            <a:r>
              <a:rPr lang="ru-RU" dirty="0"/>
              <a:t>сети, сеть может начать работу. И</a:t>
            </a:r>
            <a:r>
              <a:rPr lang="ru-RU" i="1" dirty="0"/>
              <a:t> </a:t>
            </a:r>
            <a:r>
              <a:rPr lang="ru-RU" dirty="0"/>
              <a:t>если конфигурации мультиплексоров были</a:t>
            </a:r>
            <a:r>
              <a:rPr lang="en-US" dirty="0"/>
              <a:t> </a:t>
            </a:r>
            <a:r>
              <a:rPr lang="ru-RU" dirty="0"/>
              <a:t>определены администратором сети правильно, то каждый поток данных пользователя</a:t>
            </a:r>
            <a:r>
              <a:rPr lang="en-US" dirty="0"/>
              <a:t> </a:t>
            </a:r>
            <a:r>
              <a:rPr lang="ru-RU" dirty="0"/>
              <a:t>будет перемещаться по сети и поступит к получателю с той же скоростью, с которой он</a:t>
            </a:r>
            <a:r>
              <a:rPr lang="en-US" dirty="0"/>
              <a:t> </a:t>
            </a:r>
            <a:r>
              <a:rPr lang="ru-RU" dirty="0"/>
              <a:t>поступил на входной порт.</a:t>
            </a:r>
          </a:p>
        </p:txBody>
      </p:sp>
    </p:spTree>
    <p:extLst>
      <p:ext uri="{BB962C8B-B14F-4D97-AF65-F5344CB8AC3E}">
        <p14:creationId xmlns:p14="http://schemas.microsoft.com/office/powerpoint/2010/main" val="1174179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8092FD4-B103-4A7B-984C-A2D770A878B7}"/>
              </a:ext>
            </a:extLst>
          </p:cNvPr>
          <p:cNvSpPr>
            <a:spLocks noGrp="1"/>
          </p:cNvSpPr>
          <p:nvPr>
            <p:ph idx="1"/>
          </p:nvPr>
        </p:nvSpPr>
        <p:spPr>
          <a:xfrm>
            <a:off x="185057" y="214538"/>
            <a:ext cx="11774713" cy="6476547"/>
          </a:xfrm>
        </p:spPr>
        <p:txBody>
          <a:bodyPr>
            <a:normAutofit lnSpcReduction="10000"/>
          </a:bodyPr>
          <a:lstStyle/>
          <a:p>
            <a:pPr marL="0" indent="0" algn="just">
              <a:buNone/>
            </a:pPr>
            <a:r>
              <a:rPr lang="ru-RU" dirty="0"/>
              <a:t>Первичная сеть представляет довольно жесткую, статичную систему, работающую в соответствии с одной и той же конфигурацией долговременных каналов. В первичной сети не существует аналогов протоколов маршрутизации компьютерных сетей, которые позволяют автоматически динамично учитывать изменения, происходящие в сети, — добавление новых пользователей, изменение маршрутов прохождения данных в сети и т. п. </a:t>
            </a:r>
          </a:p>
          <a:p>
            <a:pPr marL="0" indent="0" algn="just">
              <a:buNone/>
            </a:pPr>
            <a:r>
              <a:rPr lang="ru-RU" dirty="0"/>
              <a:t>Первичная сеть не всегда работает с полной нагрузкой. Даже в том идеальном случае, когда каждый пользовательский поток постоянно передает байты, несущие полезную информацию, в сети, скорее всего, имеются агрегатные каналы, которые в некоторых своих тайм-слотах переносят «пустоту», то есть, по сути, эти слоты не используются. Это происходит из-за того, что сеть всегда проектируется с учетом развития, то есть не на вполне определенное количество пользователей с вполне определенными скоростями своего оборудования, а с некоторым запасом, позволяющим подключать новых пользователей без необходимости покупать и устанавливать новые мультиплексоры. Поэтому агрегатные каналы всегда имеют. </a:t>
            </a:r>
          </a:p>
        </p:txBody>
      </p:sp>
    </p:spTree>
    <p:extLst>
      <p:ext uri="{BB962C8B-B14F-4D97-AF65-F5344CB8AC3E}">
        <p14:creationId xmlns:p14="http://schemas.microsoft.com/office/powerpoint/2010/main" val="251249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E6E791-E19B-4974-8FAD-E59DD96BAEA1}"/>
              </a:ext>
            </a:extLst>
          </p:cNvPr>
          <p:cNvSpPr>
            <a:spLocks noGrp="1"/>
          </p:cNvSpPr>
          <p:nvPr>
            <p:ph type="title"/>
          </p:nvPr>
        </p:nvSpPr>
        <p:spPr>
          <a:xfrm>
            <a:off x="838200" y="18256"/>
            <a:ext cx="10515600" cy="867116"/>
          </a:xfrm>
        </p:spPr>
        <p:txBody>
          <a:bodyPr/>
          <a:lstStyle/>
          <a:p>
            <a:pPr algn="ctr"/>
            <a:r>
              <a:rPr lang="ru-RU" dirty="0"/>
              <a:t>Функции мультиплексора</a:t>
            </a:r>
          </a:p>
        </p:txBody>
      </p:sp>
      <p:sp>
        <p:nvSpPr>
          <p:cNvPr id="3" name="Объект 2">
            <a:extLst>
              <a:ext uri="{FF2B5EF4-FFF2-40B4-BE49-F238E27FC236}">
                <a16:creationId xmlns:a16="http://schemas.microsoft.com/office/drawing/2014/main" id="{EDA6264D-CDF8-4BCE-9A16-157BFB90DAB8}"/>
              </a:ext>
            </a:extLst>
          </p:cNvPr>
          <p:cNvSpPr>
            <a:spLocks noGrp="1"/>
          </p:cNvSpPr>
          <p:nvPr>
            <p:ph idx="1"/>
          </p:nvPr>
        </p:nvSpPr>
        <p:spPr>
          <a:xfrm>
            <a:off x="127000" y="958509"/>
            <a:ext cx="12065000" cy="4351338"/>
          </a:xfrm>
        </p:spPr>
        <p:txBody>
          <a:bodyPr>
            <a:normAutofit/>
          </a:bodyPr>
          <a:lstStyle/>
          <a:p>
            <a:pPr marL="0" indent="0" algn="just">
              <a:buNone/>
            </a:pPr>
            <a:r>
              <a:rPr lang="ru-RU" dirty="0"/>
              <a:t>К основным функциям мультиплексора относятся: формирование кадров, отображение пользовательских данных в поле данных кадра, синхронизация (выравнивание скоростей) кадров, мультиплексирование и коммутация.</a:t>
            </a:r>
          </a:p>
          <a:p>
            <a:pPr marL="0" indent="0" algn="just">
              <a:buNone/>
            </a:pPr>
            <a:r>
              <a:rPr lang="ru-RU" dirty="0"/>
              <a:t>На рисунке показан типичный фрагмент первичной сети. </a:t>
            </a:r>
          </a:p>
        </p:txBody>
      </p:sp>
      <p:pic>
        <p:nvPicPr>
          <p:cNvPr id="6" name="Рисунок 5">
            <a:extLst>
              <a:ext uri="{FF2B5EF4-FFF2-40B4-BE49-F238E27FC236}">
                <a16:creationId xmlns:a16="http://schemas.microsoft.com/office/drawing/2014/main" id="{BCBCC6F9-7412-4C4A-B8F9-B5F0DEEE4D80}"/>
              </a:ext>
            </a:extLst>
          </p:cNvPr>
          <p:cNvPicPr>
            <a:picLocks noChangeAspect="1"/>
          </p:cNvPicPr>
          <p:nvPr/>
        </p:nvPicPr>
        <p:blipFill>
          <a:blip r:embed="rId3"/>
          <a:stretch>
            <a:fillRect/>
          </a:stretch>
        </p:blipFill>
        <p:spPr>
          <a:xfrm>
            <a:off x="273687" y="2745759"/>
            <a:ext cx="10745468" cy="3509898"/>
          </a:xfrm>
          <a:prstGeom prst="rect">
            <a:avLst/>
          </a:prstGeom>
        </p:spPr>
      </p:pic>
    </p:spTree>
    <p:extLst>
      <p:ext uri="{BB962C8B-B14F-4D97-AF65-F5344CB8AC3E}">
        <p14:creationId xmlns:p14="http://schemas.microsoft.com/office/powerpoint/2010/main" val="1964567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5684249-1D22-4E47-A1DB-7E61A7A599A8}"/>
              </a:ext>
            </a:extLst>
          </p:cNvPr>
          <p:cNvSpPr>
            <a:spLocks noGrp="1"/>
          </p:cNvSpPr>
          <p:nvPr>
            <p:ph idx="1"/>
          </p:nvPr>
        </p:nvSpPr>
        <p:spPr>
          <a:xfrm>
            <a:off x="0" y="185511"/>
            <a:ext cx="12293600" cy="6672489"/>
          </a:xfrm>
        </p:spPr>
        <p:txBody>
          <a:bodyPr>
            <a:normAutofit lnSpcReduction="10000"/>
          </a:bodyPr>
          <a:lstStyle/>
          <a:p>
            <a:pPr marL="0" indent="0" algn="just">
              <a:buNone/>
            </a:pPr>
            <a:r>
              <a:rPr lang="ru-RU" dirty="0"/>
              <a:t>Кадры синхронного TDM являются нарезкой непрерывного потока данных, передаваемого по составному каналу сети с коммутацией каналов. Они всегда имеют равную величину и следуют </a:t>
            </a:r>
            <a:r>
              <a:rPr lang="ru-RU" i="1" dirty="0"/>
              <a:t>синхронно, </a:t>
            </a:r>
            <a:r>
              <a:rPr lang="ru-RU" dirty="0"/>
              <a:t>без пауз друг за другом. В простейшем случае кадры могут состоять только из поля данных без какого-либо заголовка. Однако в развитых технологиях, использующих разделение времени (PDH и SDH), кадры TDM тоже снабжаются заголовком, который содержит вспомогательную информацию, необходимую для локализации и исправления ошибок, реконфигурирования сети, мониторинга качества работы сети, а также синхробайты, необходимые для распознавания начала кадра и его синхронизации. Таким образом, основной целью деления потока на кадры в технологии TDM является </a:t>
            </a:r>
            <a:r>
              <a:rPr lang="ru-RU" i="1" dirty="0"/>
              <a:t>эффективность управления сетью.</a:t>
            </a:r>
          </a:p>
          <a:p>
            <a:pPr marL="0" indent="0" algn="just">
              <a:buNone/>
            </a:pPr>
            <a:r>
              <a:rPr lang="ru-RU" dirty="0"/>
              <a:t>Кадры первичных сетей имеют свои особенности не только по содержанию, но и по форме представления. Последовательность байтов кадра принято изображать в виде </a:t>
            </a:r>
            <a:r>
              <a:rPr lang="ru-RU" i="1" dirty="0"/>
              <a:t>матрицы, </a:t>
            </a:r>
            <a:r>
              <a:rPr lang="ru-RU" dirty="0"/>
              <a:t>так как заголовок кадра разбивается на порции, которые периодически вставляются между порциями данных, чтобы обеспечить более равномерное появление данных на выходе мультиплексора SDH, а не задерживать их в буфере на все то время, которое требуется для полного прохождения заголовка кадра.</a:t>
            </a:r>
          </a:p>
        </p:txBody>
      </p:sp>
    </p:spTree>
    <p:extLst>
      <p:ext uri="{BB962C8B-B14F-4D97-AF65-F5344CB8AC3E}">
        <p14:creationId xmlns:p14="http://schemas.microsoft.com/office/powerpoint/2010/main" val="942740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64B9CE1-47B1-4320-B8B1-84767417D46E}"/>
              </a:ext>
            </a:extLst>
          </p:cNvPr>
          <p:cNvSpPr>
            <a:spLocks noGrp="1"/>
          </p:cNvSpPr>
          <p:nvPr>
            <p:ph idx="1"/>
          </p:nvPr>
        </p:nvSpPr>
        <p:spPr>
          <a:xfrm>
            <a:off x="0" y="0"/>
            <a:ext cx="12192000" cy="4351338"/>
          </a:xfrm>
        </p:spPr>
        <p:txBody>
          <a:bodyPr>
            <a:normAutofit/>
          </a:bodyPr>
          <a:lstStyle/>
          <a:p>
            <a:pPr marL="0" indent="0" algn="just">
              <a:buNone/>
            </a:pPr>
            <a:r>
              <a:rPr lang="ru-RU" dirty="0"/>
              <a:t>На рисунке</a:t>
            </a:r>
            <a:r>
              <a:rPr lang="ru-RU" i="1" dirty="0"/>
              <a:t> </a:t>
            </a:r>
            <a:r>
              <a:rPr lang="ru-RU" dirty="0"/>
              <a:t>показана схема преобразования кадра традиционного формата, состоящего из поля заголовка и поля данных, в матрицу. Пусть кадр состоит из 20 байтов, четыре из которых отведены под заголовок: синхробайта С, поля ИД идентификатора мультиплексора-отправителя пользовательских данных и двух байтов контрольной суммы КС. Байты заголовка при передаче кадра через равные интервалы «вклиниваются» в поле данных, образуя кадр с расщепленным заголовком. Эта линейная структура преобразуется в матрицу, в которой первый столбец содержит заголовок кадра. Заметим, что представление кадров с расщепленным заголовком в виде матрицы делается только для удобства понимания, в действительности же содержимое кадров выдается на линию связи </a:t>
            </a:r>
            <a:r>
              <a:rPr lang="ru-RU" i="1" dirty="0"/>
              <a:t>в виде последовательности битов.</a:t>
            </a:r>
            <a:endParaRPr lang="ru-RU" dirty="0"/>
          </a:p>
        </p:txBody>
      </p:sp>
      <p:pic>
        <p:nvPicPr>
          <p:cNvPr id="4" name="Рисунок 3">
            <a:extLst>
              <a:ext uri="{FF2B5EF4-FFF2-40B4-BE49-F238E27FC236}">
                <a16:creationId xmlns:a16="http://schemas.microsoft.com/office/drawing/2014/main" id="{1CC6A27A-E165-4376-B701-554EFF59878B}"/>
              </a:ext>
            </a:extLst>
          </p:cNvPr>
          <p:cNvPicPr>
            <a:picLocks noChangeAspect="1"/>
          </p:cNvPicPr>
          <p:nvPr/>
        </p:nvPicPr>
        <p:blipFill>
          <a:blip r:embed="rId2"/>
          <a:stretch>
            <a:fillRect/>
          </a:stretch>
        </p:blipFill>
        <p:spPr>
          <a:xfrm>
            <a:off x="1133787" y="4351338"/>
            <a:ext cx="9924426" cy="2190404"/>
          </a:xfrm>
          <a:prstGeom prst="rect">
            <a:avLst/>
          </a:prstGeom>
        </p:spPr>
      </p:pic>
    </p:spTree>
    <p:extLst>
      <p:ext uri="{BB962C8B-B14F-4D97-AF65-F5344CB8AC3E}">
        <p14:creationId xmlns:p14="http://schemas.microsoft.com/office/powerpoint/2010/main" val="2526411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569F3AD-9223-4A37-A3F6-526F62100227}"/>
              </a:ext>
            </a:extLst>
          </p:cNvPr>
          <p:cNvSpPr>
            <a:spLocks noGrp="1"/>
          </p:cNvSpPr>
          <p:nvPr>
            <p:ph idx="1"/>
          </p:nvPr>
        </p:nvSpPr>
        <p:spPr>
          <a:xfrm>
            <a:off x="0" y="141967"/>
            <a:ext cx="12192000" cy="6287862"/>
          </a:xfrm>
        </p:spPr>
        <p:txBody>
          <a:bodyPr>
            <a:normAutofit/>
          </a:bodyPr>
          <a:lstStyle/>
          <a:p>
            <a:pPr marL="0" indent="0" algn="just">
              <a:buNone/>
            </a:pPr>
            <a:r>
              <a:rPr lang="ru-RU" dirty="0"/>
              <a:t>Важной особенностью кадров первичных сетей является то, что значительная часть информации из заголовков характеризует не отдельный кадр, а поток кадров в целом, поля заголовка могут содержать значения, которые не относятся к пользовательским данным, следующим непосредственно за заголовком. Это несколько странное обстоятельство связано с непрерывностью обработки потока байтов синхронным мультиплексором первичной сети без буферизации. Так, контрольная сумма пользовательских данных вычисляется последовательно, байт за байтом в темпе их поступления и становится известной только после приема всех байтов, образующих кадр, в нашем случае — после приема 20 очередных байтов. То есть к моменту вычисления контрольной суммы кадр уже закончился и должен начаться следующий. Поэтому мультиплексор помещает контрольную сумму данных кадра 1 в заголовок кадра 2, другого варианта у него нет.</a:t>
            </a:r>
          </a:p>
        </p:txBody>
      </p:sp>
    </p:spTree>
    <p:extLst>
      <p:ext uri="{BB962C8B-B14F-4D97-AF65-F5344CB8AC3E}">
        <p14:creationId xmlns:p14="http://schemas.microsoft.com/office/powerpoint/2010/main" val="2041778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E083108-E8A8-4A52-9DBE-4D34FC03668E}"/>
              </a:ext>
            </a:extLst>
          </p:cNvPr>
          <p:cNvSpPr>
            <a:spLocks noGrp="1"/>
          </p:cNvSpPr>
          <p:nvPr>
            <p:ph idx="1"/>
          </p:nvPr>
        </p:nvSpPr>
        <p:spPr>
          <a:xfrm>
            <a:off x="0" y="43966"/>
            <a:ext cx="12192000" cy="4847347"/>
          </a:xfrm>
        </p:spPr>
        <p:txBody>
          <a:bodyPr>
            <a:normAutofit/>
          </a:bodyPr>
          <a:lstStyle/>
          <a:p>
            <a:pPr marL="0" indent="0" algn="just">
              <a:buNone/>
            </a:pPr>
            <a:r>
              <a:rPr lang="ru-RU" dirty="0"/>
              <a:t>Другой особенностью кадров первичных сетей является организация </a:t>
            </a:r>
            <a:r>
              <a:rPr lang="ru-RU" dirty="0" err="1"/>
              <a:t>мультикадров</a:t>
            </a:r>
            <a:r>
              <a:rPr lang="ru-RU" dirty="0"/>
              <a:t>. </a:t>
            </a:r>
            <a:r>
              <a:rPr lang="ru-RU" dirty="0" err="1"/>
              <a:t>Мультикадр</a:t>
            </a:r>
            <a:r>
              <a:rPr lang="ru-RU" dirty="0"/>
              <a:t> состоит из нескольких последовательных кадров. </a:t>
            </a:r>
            <a:r>
              <a:rPr lang="ru-RU" dirty="0" err="1"/>
              <a:t>Мультикадр</a:t>
            </a:r>
            <a:r>
              <a:rPr lang="ru-RU" dirty="0"/>
              <a:t> позволяет расширить некоторое поле заголовка кадра, добавив к нему такие же заголовки других кадров, а затем объявив их общими для всех кадров, входящих в </a:t>
            </a:r>
            <a:r>
              <a:rPr lang="ru-RU" dirty="0" err="1"/>
              <a:t>мультикадр</a:t>
            </a:r>
            <a:r>
              <a:rPr lang="ru-RU" dirty="0"/>
              <a:t>. </a:t>
            </a:r>
          </a:p>
        </p:txBody>
      </p:sp>
      <p:pic>
        <p:nvPicPr>
          <p:cNvPr id="4" name="Рисунок 3">
            <a:extLst>
              <a:ext uri="{FF2B5EF4-FFF2-40B4-BE49-F238E27FC236}">
                <a16:creationId xmlns:a16="http://schemas.microsoft.com/office/drawing/2014/main" id="{D093F394-DC20-44B6-A5E4-9BEE32019D14}"/>
              </a:ext>
            </a:extLst>
          </p:cNvPr>
          <p:cNvPicPr>
            <a:picLocks noChangeAspect="1"/>
          </p:cNvPicPr>
          <p:nvPr/>
        </p:nvPicPr>
        <p:blipFill>
          <a:blip r:embed="rId3"/>
          <a:stretch>
            <a:fillRect/>
          </a:stretch>
        </p:blipFill>
        <p:spPr>
          <a:xfrm>
            <a:off x="297856" y="3429000"/>
            <a:ext cx="11596288" cy="2009180"/>
          </a:xfrm>
          <a:prstGeom prst="rect">
            <a:avLst/>
          </a:prstGeom>
        </p:spPr>
      </p:pic>
    </p:spTree>
    <p:extLst>
      <p:ext uri="{BB962C8B-B14F-4D97-AF65-F5344CB8AC3E}">
        <p14:creationId xmlns:p14="http://schemas.microsoft.com/office/powerpoint/2010/main" val="4245474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F613F0C-A374-44F2-B984-791C20AAFC04}"/>
              </a:ext>
            </a:extLst>
          </p:cNvPr>
          <p:cNvSpPr>
            <a:spLocks noGrp="1"/>
          </p:cNvSpPr>
          <p:nvPr>
            <p:ph idx="1"/>
          </p:nvPr>
        </p:nvSpPr>
        <p:spPr>
          <a:xfrm>
            <a:off x="185057" y="0"/>
            <a:ext cx="11760200" cy="6857999"/>
          </a:xfrm>
        </p:spPr>
        <p:txBody>
          <a:bodyPr>
            <a:normAutofit fontScale="92500" lnSpcReduction="10000"/>
          </a:bodyPr>
          <a:lstStyle/>
          <a:p>
            <a:pPr marL="0" indent="0" algn="just">
              <a:buNone/>
            </a:pPr>
            <a:r>
              <a:rPr lang="ru-RU" dirty="0"/>
              <a:t>В процессе формирования кадра одновременно с добавлением к байтам пользователя байтов заголовка кадра мультиплексор выполняет операцию </a:t>
            </a:r>
            <a:r>
              <a:rPr lang="ru-RU" i="1" dirty="0"/>
              <a:t>выравнивания </a:t>
            </a:r>
            <a:r>
              <a:rPr lang="ru-RU" dirty="0"/>
              <a:t>скорости пользовательских данных и скорости кадра, который передается на агрегатный порт мультиплексора. Несмотря на то что пользовательское оборудование первичной сети должно вырабатывать данные со строго определенной скоростью, всегда существует возможность незначительной рассинхронизации таймера пользовательского оборудования и таймера мультиплексора. Кроме того, необходимость в выравнивании скоростей возникает в том случае, если данные пользователя при поступлении на вход мультиплексора были перекодированы, что изменило их объем. Для выравнивания скоростей применяются такие приемы, как вставка «пустых» байтов в поле кадра в том случае, когда пользовательский поток отстает от мультиплексора, или же помещение байта пользователя в специально зарезервированное поле заголовка кадра, когда пользовательский поток «спешит» и посылает байт слишком рано, когда время его отправки на агрегатный интерфейс еще не наступило.</a:t>
            </a:r>
          </a:p>
          <a:p>
            <a:pPr marL="0" indent="0" algn="just">
              <a:buNone/>
            </a:pPr>
            <a:r>
              <a:rPr lang="ru-RU" i="1" dirty="0"/>
              <a:t>Мультиплексирование потоков </a:t>
            </a:r>
            <a:r>
              <a:rPr lang="ru-RU" dirty="0"/>
              <a:t>нужно для того, чтобы вместо нескольких агрегатных каналов можно было применить только один агрегатный канал, но работающий на более высокой скорости. Это позволяет экономить физические каналы связи. </a:t>
            </a:r>
          </a:p>
        </p:txBody>
      </p:sp>
    </p:spTree>
    <p:extLst>
      <p:ext uri="{BB962C8B-B14F-4D97-AF65-F5344CB8AC3E}">
        <p14:creationId xmlns:p14="http://schemas.microsoft.com/office/powerpoint/2010/main" val="42354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806D90-D6C6-4AB2-A5D4-D51E18F5FEAE}"/>
              </a:ext>
            </a:extLst>
          </p:cNvPr>
          <p:cNvSpPr>
            <a:spLocks noGrp="1"/>
          </p:cNvSpPr>
          <p:nvPr>
            <p:ph type="title"/>
          </p:nvPr>
        </p:nvSpPr>
        <p:spPr>
          <a:xfrm>
            <a:off x="838200" y="29029"/>
            <a:ext cx="10515600" cy="708932"/>
          </a:xfrm>
        </p:spPr>
        <p:txBody>
          <a:bodyPr/>
          <a:lstStyle/>
          <a:p>
            <a:pPr algn="ctr"/>
            <a:r>
              <a:rPr lang="ru-RU" dirty="0"/>
              <a:t>Технологии первичных сетей</a:t>
            </a:r>
          </a:p>
        </p:txBody>
      </p:sp>
      <p:sp>
        <p:nvSpPr>
          <p:cNvPr id="3" name="Объект 2">
            <a:extLst>
              <a:ext uri="{FF2B5EF4-FFF2-40B4-BE49-F238E27FC236}">
                <a16:creationId xmlns:a16="http://schemas.microsoft.com/office/drawing/2014/main" id="{692FDB00-E4AE-463D-8DA4-69EB786E9838}"/>
              </a:ext>
            </a:extLst>
          </p:cNvPr>
          <p:cNvSpPr>
            <a:spLocks noGrp="1"/>
          </p:cNvSpPr>
          <p:nvPr>
            <p:ph idx="1"/>
          </p:nvPr>
        </p:nvSpPr>
        <p:spPr>
          <a:xfrm>
            <a:off x="127000" y="1016000"/>
            <a:ext cx="12065000" cy="5675085"/>
          </a:xfrm>
        </p:spPr>
        <p:txBody>
          <a:bodyPr>
            <a:normAutofit/>
          </a:bodyPr>
          <a:lstStyle/>
          <a:p>
            <a:pPr marL="0" indent="0" algn="just">
              <a:buNone/>
            </a:pPr>
            <a:r>
              <a:rPr lang="ru-RU" dirty="0"/>
              <a:t>Существует несколько поколений технологий первичных сетей:</a:t>
            </a:r>
          </a:p>
          <a:p>
            <a:pPr algn="just"/>
            <a:r>
              <a:rPr lang="ru-RU" dirty="0" err="1"/>
              <a:t>плезиохронная</a:t>
            </a:r>
            <a:r>
              <a:rPr lang="ru-RU" dirty="0"/>
              <a:t> цифровая иерархия (</a:t>
            </a:r>
            <a:r>
              <a:rPr lang="pl-PL" dirty="0"/>
              <a:t>Plesiochronous Digital Hierarchy, PDH);</a:t>
            </a:r>
          </a:p>
          <a:p>
            <a:pPr algn="just"/>
            <a:r>
              <a:rPr lang="ru-RU" dirty="0"/>
              <a:t>синхронная цифровая иерархия (</a:t>
            </a:r>
            <a:r>
              <a:rPr lang="pl-PL" dirty="0"/>
              <a:t>Synchronous Digital Hierarchy, SDH) — </a:t>
            </a:r>
            <a:r>
              <a:rPr lang="ru-RU" dirty="0"/>
              <a:t>этой технологии в Америке соответствует стандарт SONET;</a:t>
            </a:r>
          </a:p>
          <a:p>
            <a:pPr algn="just"/>
            <a:r>
              <a:rPr lang="ru-RU" dirty="0"/>
              <a:t>уплотненное волновое мультиплексирование (</a:t>
            </a:r>
            <a:r>
              <a:rPr lang="pl-PL" dirty="0"/>
              <a:t>Dense Wave Division Multiplexing,</a:t>
            </a:r>
            <a:r>
              <a:rPr lang="ru-RU" dirty="0"/>
              <a:t> </a:t>
            </a:r>
            <a:r>
              <a:rPr lang="pl-PL" dirty="0"/>
              <a:t>DWDM);</a:t>
            </a:r>
          </a:p>
          <a:p>
            <a:pPr algn="just"/>
            <a:r>
              <a:rPr lang="ru-RU" dirty="0"/>
              <a:t>оптические транспортные сети (</a:t>
            </a:r>
            <a:r>
              <a:rPr lang="ru-RU" dirty="0" err="1"/>
              <a:t>Optical</a:t>
            </a:r>
            <a:r>
              <a:rPr lang="ru-RU" dirty="0"/>
              <a:t> </a:t>
            </a:r>
            <a:r>
              <a:rPr lang="ru-RU" dirty="0" err="1"/>
              <a:t>Transport</a:t>
            </a:r>
            <a:r>
              <a:rPr lang="ru-RU" dirty="0"/>
              <a:t> </a:t>
            </a:r>
            <a:r>
              <a:rPr lang="ru-RU" dirty="0" err="1"/>
              <a:t>Network</a:t>
            </a:r>
            <a:r>
              <a:rPr lang="ru-RU" dirty="0"/>
              <a:t>, OTN), позволяющие определять способы передачи данных по волновым каналам DWDM.</a:t>
            </a:r>
          </a:p>
        </p:txBody>
      </p:sp>
    </p:spTree>
    <p:extLst>
      <p:ext uri="{BB962C8B-B14F-4D97-AF65-F5344CB8AC3E}">
        <p14:creationId xmlns:p14="http://schemas.microsoft.com/office/powerpoint/2010/main" val="2118981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519FB70-AA6B-4235-AA91-B0A79380FCE0}"/>
              </a:ext>
            </a:extLst>
          </p:cNvPr>
          <p:cNvSpPr>
            <a:spLocks noGrp="1"/>
          </p:cNvSpPr>
          <p:nvPr>
            <p:ph idx="1"/>
          </p:nvPr>
        </p:nvSpPr>
        <p:spPr>
          <a:xfrm>
            <a:off x="0" y="0"/>
            <a:ext cx="12192000" cy="6858000"/>
          </a:xfrm>
        </p:spPr>
        <p:txBody>
          <a:bodyPr>
            <a:normAutofit fontScale="92500" lnSpcReduction="20000"/>
          </a:bodyPr>
          <a:lstStyle/>
          <a:p>
            <a:pPr marL="0" indent="0" algn="just">
              <a:buNone/>
            </a:pPr>
            <a:r>
              <a:rPr lang="ru-RU" dirty="0"/>
              <a:t>В технологиях PDH, SDH и OTN данные передаются в цифровой форме, а для разделения</a:t>
            </a:r>
            <a:r>
              <a:rPr lang="en-US" dirty="0"/>
              <a:t> </a:t>
            </a:r>
            <a:r>
              <a:rPr lang="ru-RU" dirty="0"/>
              <a:t>высокоскоростного канала применяется </a:t>
            </a:r>
            <a:r>
              <a:rPr lang="ru-RU" i="1" dirty="0"/>
              <a:t>временное мультиплексирование </a:t>
            </a:r>
            <a:r>
              <a:rPr lang="ru-RU" dirty="0"/>
              <a:t>(TDM). Каждая из этих технологий поддерживает некоторую </a:t>
            </a:r>
            <a:r>
              <a:rPr lang="ru-RU" i="1" dirty="0"/>
              <a:t>иерархию скоростей. </a:t>
            </a:r>
            <a:r>
              <a:rPr lang="ru-RU" dirty="0"/>
              <a:t>Это</a:t>
            </a:r>
            <a:r>
              <a:rPr lang="en-US" dirty="0"/>
              <a:t> </a:t>
            </a:r>
            <a:r>
              <a:rPr lang="ru-RU" dirty="0"/>
              <a:t>свойство позволяет создавать структурированные сети с высокоскоростной магистралью</a:t>
            </a:r>
            <a:r>
              <a:rPr lang="en-US" dirty="0"/>
              <a:t> </a:t>
            </a:r>
            <a:r>
              <a:rPr lang="ru-RU" dirty="0"/>
              <a:t>и менее скоростными сетями доступа. Пользователь такой сети может выбрать подходящую</a:t>
            </a:r>
            <a:r>
              <a:rPr lang="en-US" dirty="0"/>
              <a:t> </a:t>
            </a:r>
            <a:r>
              <a:rPr lang="ru-RU" dirty="0"/>
              <a:t>ему скорость каналов доступа, к которым он будет подключать свое оборудование.</a:t>
            </a:r>
          </a:p>
          <a:p>
            <a:pPr marL="0" indent="0" algn="just">
              <a:buNone/>
            </a:pPr>
            <a:r>
              <a:rPr lang="ru-RU" dirty="0"/>
              <a:t>В технологии DWDM мультиплексирование выполняется на уровне световых волн, то есть</a:t>
            </a:r>
            <a:r>
              <a:rPr lang="en-US" dirty="0"/>
              <a:t> </a:t>
            </a:r>
            <a:r>
              <a:rPr lang="ru-RU" dirty="0"/>
              <a:t>в одном оптическом волокне проходит несколько десятков волновых каналов, каждый из</a:t>
            </a:r>
            <a:r>
              <a:rPr lang="en-US" dirty="0"/>
              <a:t> </a:t>
            </a:r>
            <a:r>
              <a:rPr lang="ru-RU" dirty="0"/>
              <a:t>которых может переносить информацию независимо от других. Первые сети</a:t>
            </a:r>
            <a:r>
              <a:rPr lang="en-US" dirty="0"/>
              <a:t> </a:t>
            </a:r>
            <a:r>
              <a:rPr lang="ru-RU" dirty="0"/>
              <a:t>DWDM переносили сигналы SDH и работали со скоростями до 10 Гбит/с на каждой волне.</a:t>
            </a:r>
            <a:r>
              <a:rPr lang="en-US" dirty="0"/>
              <a:t> </a:t>
            </a:r>
            <a:r>
              <a:rPr lang="ru-RU" dirty="0"/>
              <a:t>Впоследствии для более эффективного использования волновых каналов DWDM была</a:t>
            </a:r>
            <a:r>
              <a:rPr lang="en-US" dirty="0"/>
              <a:t> </a:t>
            </a:r>
            <a:r>
              <a:rPr lang="ru-RU" dirty="0"/>
              <a:t>разработана технология OTN, которая позволяет передавать по волновым каналам сигналы</a:t>
            </a:r>
            <a:r>
              <a:rPr lang="en-US" dirty="0"/>
              <a:t> </a:t>
            </a:r>
            <a:r>
              <a:rPr lang="ru-RU" dirty="0"/>
              <a:t>любых технологий, включая </a:t>
            </a:r>
            <a:r>
              <a:rPr lang="pl-PL" dirty="0"/>
              <a:t>PDH, SDH, Gigabit Ethernet, 10G Ethernet </a:t>
            </a:r>
            <a:r>
              <a:rPr lang="ru-RU" dirty="0"/>
              <a:t>и 100</a:t>
            </a:r>
            <a:r>
              <a:rPr lang="pl-PL" dirty="0"/>
              <a:t>G Ethernet.</a:t>
            </a:r>
          </a:p>
          <a:p>
            <a:pPr marL="0" indent="0" algn="just">
              <a:buNone/>
            </a:pPr>
            <a:r>
              <a:rPr lang="ru-RU" dirty="0"/>
              <a:t>Сети DWDM не являются собственно цифровыми сетями, поскольку лишь предоставляют</a:t>
            </a:r>
            <a:r>
              <a:rPr lang="en-US" dirty="0"/>
              <a:t> </a:t>
            </a:r>
            <a:r>
              <a:rPr lang="ru-RU" dirty="0"/>
              <a:t>своим пользователям выделенную световую волну для передачи информации, которую</a:t>
            </a:r>
            <a:r>
              <a:rPr lang="en-US" dirty="0"/>
              <a:t> </a:t>
            </a:r>
            <a:r>
              <a:rPr lang="ru-RU" dirty="0"/>
              <a:t>те могут применять по своему усмотрению и передавать по ней данные как в аналоговой,</a:t>
            </a:r>
            <a:r>
              <a:rPr lang="en-US" dirty="0"/>
              <a:t> </a:t>
            </a:r>
            <a:r>
              <a:rPr lang="ru-RU" dirty="0"/>
              <a:t>так и в дискретной (цифровой) форме. Скорость передачи DWDM зависит от того, какой</a:t>
            </a:r>
            <a:r>
              <a:rPr lang="en-US" dirty="0"/>
              <a:t> </a:t>
            </a:r>
            <a:r>
              <a:rPr lang="ru-RU" dirty="0"/>
              <a:t>алгоритм дискретного кодирования применяет технология более высокого уровня на</a:t>
            </a:r>
            <a:r>
              <a:rPr lang="en-US" dirty="0"/>
              <a:t> </a:t>
            </a:r>
            <a:r>
              <a:rPr lang="ru-RU" dirty="0"/>
              <a:t>каждой волне, например, это может быть кодирование NRZ технологии SDH или амплитудно-фазовое кодирование технологии </a:t>
            </a:r>
            <a:r>
              <a:rPr lang="pl-PL" dirty="0"/>
              <a:t>OTN.</a:t>
            </a:r>
            <a:endParaRPr lang="ru-RU" dirty="0"/>
          </a:p>
        </p:txBody>
      </p:sp>
    </p:spTree>
    <p:extLst>
      <p:ext uri="{BB962C8B-B14F-4D97-AF65-F5344CB8AC3E}">
        <p14:creationId xmlns:p14="http://schemas.microsoft.com/office/powerpoint/2010/main" val="3285811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D7D364-E96D-4917-9EE5-419FA1F4B209}"/>
              </a:ext>
            </a:extLst>
          </p:cNvPr>
          <p:cNvSpPr>
            <a:spLocks noGrp="1"/>
          </p:cNvSpPr>
          <p:nvPr>
            <p:ph type="title"/>
          </p:nvPr>
        </p:nvSpPr>
        <p:spPr>
          <a:xfrm>
            <a:off x="838200" y="0"/>
            <a:ext cx="10515600" cy="854075"/>
          </a:xfrm>
        </p:spPr>
        <p:txBody>
          <a:bodyPr/>
          <a:lstStyle/>
          <a:p>
            <a:pPr algn="ctr"/>
            <a:r>
              <a:rPr lang="ru-RU" dirty="0"/>
              <a:t>Особенности первичных сетей</a:t>
            </a:r>
          </a:p>
        </p:txBody>
      </p:sp>
      <p:sp>
        <p:nvSpPr>
          <p:cNvPr id="3" name="Объект 2">
            <a:extLst>
              <a:ext uri="{FF2B5EF4-FFF2-40B4-BE49-F238E27FC236}">
                <a16:creationId xmlns:a16="http://schemas.microsoft.com/office/drawing/2014/main" id="{C2754C2E-789D-4B78-94DB-4AE4AE442CCF}"/>
              </a:ext>
            </a:extLst>
          </p:cNvPr>
          <p:cNvSpPr>
            <a:spLocks noGrp="1"/>
          </p:cNvSpPr>
          <p:nvPr>
            <p:ph idx="1"/>
          </p:nvPr>
        </p:nvSpPr>
        <p:spPr>
          <a:xfrm>
            <a:off x="0" y="854074"/>
            <a:ext cx="12192000" cy="6003925"/>
          </a:xfrm>
        </p:spPr>
        <p:txBody>
          <a:bodyPr>
            <a:normAutofit fontScale="92500" lnSpcReduction="20000"/>
          </a:bodyPr>
          <a:lstStyle/>
          <a:p>
            <a:pPr marL="0" indent="0" algn="just">
              <a:buNone/>
            </a:pPr>
            <a:r>
              <a:rPr lang="ru-RU" b="1" dirty="0"/>
              <a:t>Первичные сети </a:t>
            </a:r>
            <a:r>
              <a:rPr lang="ru-RU" dirty="0"/>
              <a:t>предназначены для создания коммутируемой инфраструктуры, с помощью которой можно достаточно быстро и гибко организовать постоянный канал обмена данными между двумя пользовательскими устройствами, подключенными к такой сети.</a:t>
            </a:r>
          </a:p>
          <a:p>
            <a:pPr marL="0" indent="0" algn="just">
              <a:buNone/>
            </a:pPr>
            <a:r>
              <a:rPr lang="ru-RU" dirty="0"/>
              <a:t>Основные свойства первичных сетей состоят в следующем:</a:t>
            </a:r>
          </a:p>
          <a:p>
            <a:pPr algn="just"/>
            <a:r>
              <a:rPr lang="ru-RU" dirty="0"/>
              <a:t>Они основаны на технике </a:t>
            </a:r>
            <a:r>
              <a:rPr lang="ru-RU" i="1" dirty="0"/>
              <a:t>коммутации каналов.</a:t>
            </a:r>
          </a:p>
          <a:p>
            <a:pPr algn="just"/>
            <a:r>
              <a:rPr lang="ru-RU" dirty="0"/>
              <a:t>Каналы первичных сетей являются </a:t>
            </a:r>
            <a:r>
              <a:rPr lang="ru-RU" i="1" dirty="0"/>
              <a:t>статическими </a:t>
            </a:r>
            <a:r>
              <a:rPr lang="ru-RU" dirty="0"/>
              <a:t>(постоянными), в отличие от динамических каналов телефонных сетей, предоставляя услугу канала </a:t>
            </a:r>
            <a:r>
              <a:rPr lang="ru-RU" i="1" dirty="0"/>
              <a:t>«точка — точка» </a:t>
            </a:r>
            <a:r>
              <a:rPr lang="ru-RU" dirty="0"/>
              <a:t>между двумя определенными абонентами на протяжении большого промежутка времени — месяц, год.</a:t>
            </a:r>
          </a:p>
          <a:p>
            <a:pPr algn="just"/>
            <a:r>
              <a:rPr lang="ru-RU" dirty="0"/>
              <a:t>На основе каналов, образованных первичными сетями, работают </a:t>
            </a:r>
            <a:r>
              <a:rPr lang="ru-RU" i="1" dirty="0"/>
              <a:t>вторичные наложенные </a:t>
            </a:r>
            <a:r>
              <a:rPr lang="ru-RU" dirty="0"/>
              <a:t>компьютерные или телефонные сети.</a:t>
            </a:r>
          </a:p>
          <a:p>
            <a:pPr algn="just"/>
            <a:r>
              <a:rPr lang="ru-RU" dirty="0"/>
              <a:t>Каналы первичных сетей являются </a:t>
            </a:r>
            <a:r>
              <a:rPr lang="ru-RU" i="1" dirty="0"/>
              <a:t>магистральными </a:t>
            </a:r>
            <a:r>
              <a:rPr lang="ru-RU" dirty="0"/>
              <a:t>каналами, они образуют высокоскоростные каналы — магистрали — между крупными центрами, в которых сосредоточено большое количество потребителей, которым нужны соединения между этими центрами. Магистральные каналы также называют агрегатными каналами, так как они агрегируют большое количество пользовательских потоков данных.</a:t>
            </a:r>
          </a:p>
        </p:txBody>
      </p:sp>
    </p:spTree>
    <p:extLst>
      <p:ext uri="{BB962C8B-B14F-4D97-AF65-F5344CB8AC3E}">
        <p14:creationId xmlns:p14="http://schemas.microsoft.com/office/powerpoint/2010/main" val="2897228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2EC7FEB-A5FD-45BF-821B-2BD540E2D99D}"/>
              </a:ext>
            </a:extLst>
          </p:cNvPr>
          <p:cNvSpPr>
            <a:spLocks noGrp="1"/>
          </p:cNvSpPr>
          <p:nvPr>
            <p:ph idx="1"/>
          </p:nvPr>
        </p:nvSpPr>
        <p:spPr>
          <a:xfrm>
            <a:off x="0" y="1"/>
            <a:ext cx="12192000" cy="2656114"/>
          </a:xfrm>
        </p:spPr>
        <p:txBody>
          <a:bodyPr>
            <a:normAutofit lnSpcReduction="10000"/>
          </a:bodyPr>
          <a:lstStyle/>
          <a:p>
            <a:pPr marL="0" indent="0" algn="just">
              <a:buNone/>
            </a:pPr>
            <a:r>
              <a:rPr lang="ru-RU" dirty="0"/>
              <a:t>Между технологиями первичных сетей также существуют многоуровневые отношения. Так, сети PDH и SDH могут предоставлять транспортный сервис непосредственно, при этом для уровня </a:t>
            </a:r>
            <a:r>
              <a:rPr lang="ru-RU" dirty="0" err="1"/>
              <a:t>Ethernet</a:t>
            </a:r>
            <a:r>
              <a:rPr lang="ru-RU" dirty="0"/>
              <a:t> это будут услуги PDH или SDH. Из рисунка также видно, что технология OTN не может работать самостоятельно, без участия DWDM, a PDH никогда прямо не обращается к DWDM. На рисунке в качестве примера показаны все варианты организации услуги SDH:SDH, SDH/</a:t>
            </a:r>
            <a:r>
              <a:rPr lang="pl-PL" dirty="0"/>
              <a:t>DWDM и SDH/OTN/DWDM.</a:t>
            </a:r>
            <a:endParaRPr lang="ru-RU" dirty="0"/>
          </a:p>
        </p:txBody>
      </p:sp>
      <p:pic>
        <p:nvPicPr>
          <p:cNvPr id="5" name="Рисунок 4">
            <a:extLst>
              <a:ext uri="{FF2B5EF4-FFF2-40B4-BE49-F238E27FC236}">
                <a16:creationId xmlns:a16="http://schemas.microsoft.com/office/drawing/2014/main" id="{BC9C98F2-E727-40A7-8FA7-B6D3B71EF3E7}"/>
              </a:ext>
            </a:extLst>
          </p:cNvPr>
          <p:cNvPicPr>
            <a:picLocks noChangeAspect="1"/>
          </p:cNvPicPr>
          <p:nvPr/>
        </p:nvPicPr>
        <p:blipFill>
          <a:blip r:embed="rId2"/>
          <a:stretch>
            <a:fillRect/>
          </a:stretch>
        </p:blipFill>
        <p:spPr>
          <a:xfrm>
            <a:off x="3013888" y="2656115"/>
            <a:ext cx="6164223" cy="4090875"/>
          </a:xfrm>
          <a:prstGeom prst="rect">
            <a:avLst/>
          </a:prstGeom>
        </p:spPr>
      </p:pic>
    </p:spTree>
    <p:extLst>
      <p:ext uri="{BB962C8B-B14F-4D97-AF65-F5344CB8AC3E}">
        <p14:creationId xmlns:p14="http://schemas.microsoft.com/office/powerpoint/2010/main" val="908390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A2BC7D-68FE-4F75-923E-434469351E71}"/>
              </a:ext>
            </a:extLst>
          </p:cNvPr>
          <p:cNvSpPr>
            <a:spLocks noGrp="1"/>
          </p:cNvSpPr>
          <p:nvPr>
            <p:ph type="title"/>
          </p:nvPr>
        </p:nvSpPr>
        <p:spPr>
          <a:xfrm>
            <a:off x="838200" y="0"/>
            <a:ext cx="10515600" cy="825046"/>
          </a:xfrm>
        </p:spPr>
        <p:txBody>
          <a:bodyPr/>
          <a:lstStyle/>
          <a:p>
            <a:pPr algn="ctr"/>
            <a:r>
              <a:rPr lang="ru-RU" dirty="0"/>
              <a:t>Технология </a:t>
            </a:r>
            <a:r>
              <a:rPr lang="pl-PL" dirty="0"/>
              <a:t>PDH</a:t>
            </a:r>
            <a:endParaRPr lang="ru-RU" dirty="0"/>
          </a:p>
        </p:txBody>
      </p:sp>
      <p:sp>
        <p:nvSpPr>
          <p:cNvPr id="3" name="Объект 2">
            <a:extLst>
              <a:ext uri="{FF2B5EF4-FFF2-40B4-BE49-F238E27FC236}">
                <a16:creationId xmlns:a16="http://schemas.microsoft.com/office/drawing/2014/main" id="{A20A1B9B-CCD5-4EC8-AF5D-5F6C6D290342}"/>
              </a:ext>
            </a:extLst>
          </p:cNvPr>
          <p:cNvSpPr>
            <a:spLocks noGrp="1"/>
          </p:cNvSpPr>
          <p:nvPr>
            <p:ph idx="1"/>
          </p:nvPr>
        </p:nvSpPr>
        <p:spPr>
          <a:xfrm>
            <a:off x="214086" y="940253"/>
            <a:ext cx="11760200" cy="5736317"/>
          </a:xfrm>
        </p:spPr>
        <p:txBody>
          <a:bodyPr>
            <a:normAutofit lnSpcReduction="10000"/>
          </a:bodyPr>
          <a:lstStyle/>
          <a:p>
            <a:pPr marL="0" indent="0" algn="just">
              <a:buNone/>
            </a:pPr>
            <a:r>
              <a:rPr lang="ru-RU" b="1" dirty="0"/>
              <a:t>Технология </a:t>
            </a:r>
            <a:r>
              <a:rPr lang="ru-RU" b="1" dirty="0" err="1"/>
              <a:t>плезиохронной</a:t>
            </a:r>
            <a:r>
              <a:rPr lang="ru-RU" b="1" dirty="0"/>
              <a:t> цифровой иерархии (PDH) </a:t>
            </a:r>
            <a:r>
              <a:rPr lang="ru-RU" dirty="0"/>
              <a:t>была разработана в конце 60-х годов компанией AT&amp;T для решения проблемы связи крупных коммутаторов телефонных сетей между собой. Начало было положено разработкой мультиплексора Т1, который позволял в цифровом виде мультиплексировать, передавать и коммутировать (на постоянной основе) голосовой трафик 24 абонентов. Так как абоненты по-прежнему пользовались обычными телефонными аппаратами, то есть передача голоса шла в аналоговой форме, то мультиплексоры Т1 сами осуществляли оцифровывание голоса с частотой 8000 Гц и кодировали голос методом импульсно-кодовой модуляции. Для разделения канала использовалось </a:t>
            </a:r>
            <a:r>
              <a:rPr lang="ru-RU" i="1" dirty="0"/>
              <a:t>мультиплексирование с разделением времени </a:t>
            </a:r>
            <a:r>
              <a:rPr lang="ru-RU" dirty="0"/>
              <a:t>(TDM). В кадре Т1 последовательно передается по одному байту каждого абонента, а после 24 байтов вставляется один </a:t>
            </a:r>
            <a:r>
              <a:rPr lang="ru-RU" i="1" dirty="0"/>
              <a:t>бит синхронизации, </a:t>
            </a:r>
            <a:r>
              <a:rPr lang="ru-RU" dirty="0"/>
              <a:t>итого 24 х 8 + 1 = 193 бита за 125 </a:t>
            </a:r>
            <a:r>
              <a:rPr lang="ru-RU" dirty="0" err="1"/>
              <a:t>мкс</a:t>
            </a:r>
            <a:r>
              <a:rPr lang="ru-RU" dirty="0"/>
              <a:t>. В результате каждый абонентский канал образовывал цифровой поток данных 64 Кбит/с (DS0), а мультиплексор Т1 обеспечивал его передачу на скорости 1,544 Мбит/с.</a:t>
            </a:r>
          </a:p>
        </p:txBody>
      </p:sp>
    </p:spTree>
    <p:extLst>
      <p:ext uri="{BB962C8B-B14F-4D97-AF65-F5344CB8AC3E}">
        <p14:creationId xmlns:p14="http://schemas.microsoft.com/office/powerpoint/2010/main" val="183767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E33916F-9BF4-4254-951A-32C45F726950}"/>
              </a:ext>
            </a:extLst>
          </p:cNvPr>
          <p:cNvSpPr>
            <a:spLocks noGrp="1"/>
          </p:cNvSpPr>
          <p:nvPr>
            <p:ph idx="1"/>
          </p:nvPr>
        </p:nvSpPr>
        <p:spPr>
          <a:xfrm>
            <a:off x="0" y="0"/>
            <a:ext cx="12192000" cy="4351338"/>
          </a:xfrm>
        </p:spPr>
        <p:txBody>
          <a:bodyPr>
            <a:normAutofit/>
          </a:bodyPr>
          <a:lstStyle/>
          <a:p>
            <a:pPr marL="0" indent="0" algn="just">
              <a:buNone/>
            </a:pPr>
            <a:r>
              <a:rPr lang="ru-RU" sz="2400" dirty="0"/>
              <a:t>В качестве средств мультиплексирования при соединении крупных телефонных станций каналы Т1 имели недостаточную пропускную способность, поэтому была реализована идея образования каналов с </a:t>
            </a:r>
            <a:r>
              <a:rPr lang="ru-RU" sz="2400" i="1" dirty="0"/>
              <a:t>иерархией скоростей. </a:t>
            </a:r>
            <a:r>
              <a:rPr lang="ru-RU" sz="2400" dirty="0"/>
              <a:t>Четыре канала типа Т1 объединили путем побайтного временного мультиплексирования в канал следующего уровня цифровой иерархии — Т2, передающий данные со скоростью 6,312 Мбит/с. Канал ТЗ, образованный путем объединения семи каналов Т2, имеет скорость 44,736 Мбит/с. Канал Т4 объединяет шесть каналов ТЗ, в результате его скорость равна 274 Мбит/с. Описанная технология получила название </a:t>
            </a:r>
            <a:r>
              <a:rPr lang="ru-RU" sz="2400" b="1" dirty="0"/>
              <a:t>системы Т-каналов</a:t>
            </a:r>
            <a:endParaRPr lang="ru-RU" sz="2400" dirty="0"/>
          </a:p>
        </p:txBody>
      </p:sp>
      <p:pic>
        <p:nvPicPr>
          <p:cNvPr id="4" name="Рисунок 3">
            <a:extLst>
              <a:ext uri="{FF2B5EF4-FFF2-40B4-BE49-F238E27FC236}">
                <a16:creationId xmlns:a16="http://schemas.microsoft.com/office/drawing/2014/main" id="{78BDD03A-717F-491F-9CAE-05E9B51E1F11}"/>
              </a:ext>
            </a:extLst>
          </p:cNvPr>
          <p:cNvPicPr>
            <a:picLocks noChangeAspect="1"/>
          </p:cNvPicPr>
          <p:nvPr/>
        </p:nvPicPr>
        <p:blipFill>
          <a:blip r:embed="rId2"/>
          <a:stretch>
            <a:fillRect/>
          </a:stretch>
        </p:blipFill>
        <p:spPr>
          <a:xfrm>
            <a:off x="2564204" y="2685468"/>
            <a:ext cx="7382905" cy="4172532"/>
          </a:xfrm>
          <a:prstGeom prst="rect">
            <a:avLst/>
          </a:prstGeom>
        </p:spPr>
      </p:pic>
    </p:spTree>
    <p:extLst>
      <p:ext uri="{BB962C8B-B14F-4D97-AF65-F5344CB8AC3E}">
        <p14:creationId xmlns:p14="http://schemas.microsoft.com/office/powerpoint/2010/main" val="1349040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51062F2-C084-4101-9B55-E55926B8DE43}"/>
              </a:ext>
            </a:extLst>
          </p:cNvPr>
          <p:cNvSpPr>
            <a:spLocks noGrp="1"/>
          </p:cNvSpPr>
          <p:nvPr>
            <p:ph idx="1"/>
          </p:nvPr>
        </p:nvSpPr>
        <p:spPr>
          <a:xfrm>
            <a:off x="0" y="0"/>
            <a:ext cx="12191999" cy="6858000"/>
          </a:xfrm>
        </p:spPr>
        <p:txBody>
          <a:bodyPr>
            <a:normAutofit fontScale="92500" lnSpcReduction="10000"/>
          </a:bodyPr>
          <a:lstStyle/>
          <a:p>
            <a:pPr marL="0" indent="0" algn="just">
              <a:buNone/>
            </a:pPr>
            <a:r>
              <a:rPr lang="ru-RU" dirty="0"/>
              <a:t>При мультиплексировании нескольких пользовательских потоков в мультиплексорах PDH применяется техника, известная как </a:t>
            </a:r>
            <a:r>
              <a:rPr lang="ru-RU" b="1" dirty="0" err="1"/>
              <a:t>битстафинг</a:t>
            </a:r>
            <a:r>
              <a:rPr lang="ru-RU" b="1" dirty="0"/>
              <a:t>. </a:t>
            </a:r>
            <a:r>
              <a:rPr lang="ru-RU" dirty="0"/>
              <a:t>К этой технике прибегают, когда скорость пользовательского потока оказывается несколько меньше, чем скорость объединенного потока, — подобные проблемы могут возникать в сети, состоящей из большого количества мультиплексоров, несмотря на все усилия по централизованной синхронизации узлов сети. В результате мультиплексор PDH периодически сталкивается с ситуацией, когда какой-либо из объединяемых потоков «опаздывает» и мультиплексору «не хватает» бита для представления этого потока в объединенном кадре. В этом случае мультиплексор просто вставляет в объединенный поток бит-вставку и отмечает этот факт в служебных битах объединенного кадра. При демультиплексировании объединенного потока бит-вставка удаляется из пользовательского потока, который возвращается в исходное состояние.</a:t>
            </a:r>
          </a:p>
          <a:p>
            <a:pPr marL="0" indent="0" algn="just">
              <a:buNone/>
            </a:pPr>
            <a:r>
              <a:rPr lang="ru-RU" dirty="0"/>
              <a:t>Отсутствие полной синхронности потоков данных при объединении низкоскоростных каналов в высокоскоростные и дало название технологии PDH: «</a:t>
            </a:r>
            <a:r>
              <a:rPr lang="ru-RU" dirty="0" err="1"/>
              <a:t>плезиохронный</a:t>
            </a:r>
            <a:r>
              <a:rPr lang="ru-RU" dirty="0"/>
              <a:t>» означает «почти синхронный».</a:t>
            </a:r>
          </a:p>
          <a:p>
            <a:pPr marL="0" indent="0" algn="just">
              <a:buNone/>
            </a:pPr>
            <a:r>
              <a:rPr lang="ru-RU" dirty="0"/>
              <a:t>Способ выравнивания скоростей потоков при их мультиплексировании с помощью </a:t>
            </a:r>
            <a:r>
              <a:rPr lang="ru-RU" dirty="0" err="1"/>
              <a:t>битстафинга</a:t>
            </a:r>
            <a:r>
              <a:rPr lang="ru-RU" dirty="0"/>
              <a:t> прост, но он приводит к сложностям при демультиплексировании, так как заранее не известно, на каком уровне (или уровнях) был добавлен бит. </a:t>
            </a:r>
          </a:p>
        </p:txBody>
      </p:sp>
    </p:spTree>
    <p:extLst>
      <p:ext uri="{BB962C8B-B14F-4D97-AF65-F5344CB8AC3E}">
        <p14:creationId xmlns:p14="http://schemas.microsoft.com/office/powerpoint/2010/main" val="1282530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6A37BFF-8705-4DC0-A53D-4230D2A9D847}"/>
              </a:ext>
            </a:extLst>
          </p:cNvPr>
          <p:cNvSpPr>
            <a:spLocks noGrp="1"/>
          </p:cNvSpPr>
          <p:nvPr>
            <p:ph idx="1"/>
          </p:nvPr>
        </p:nvSpPr>
        <p:spPr>
          <a:xfrm>
            <a:off x="0" y="1253331"/>
            <a:ext cx="12192000" cy="4595926"/>
          </a:xfrm>
        </p:spPr>
        <p:txBody>
          <a:bodyPr>
            <a:normAutofit/>
          </a:bodyPr>
          <a:lstStyle/>
          <a:p>
            <a:pPr marL="0" indent="0" algn="just">
              <a:buNone/>
            </a:pPr>
            <a:r>
              <a:rPr lang="ru-RU" dirty="0"/>
              <a:t>В технологии PDH не могут быть использованы </a:t>
            </a:r>
            <a:r>
              <a:rPr lang="ru-RU" i="1" dirty="0"/>
              <a:t>мультиплексоры ввода-вывода и кросс-коннекторы, </a:t>
            </a:r>
            <a:r>
              <a:rPr lang="ru-RU" dirty="0"/>
              <a:t>так как эти устройства построены на возможности вывода отдельного подканала из магистрального канала без полного демультиплексирования последнего. Это сильно ограничивает возможности подключения новых пользователей к промежуточным устройствам.</a:t>
            </a:r>
          </a:p>
          <a:p>
            <a:pPr marL="0" indent="0" algn="just">
              <a:buNone/>
            </a:pPr>
            <a:r>
              <a:rPr lang="ru-RU" dirty="0"/>
              <a:t>Недостатком PDH являются также слишком низкие по современным понятиям скорости передачи данных — ее иерархия скоростей заканчивается уровнем 139 Мбит/с, то есть PDH не способна передавать данные стандартного на сегодня интерфейса персональных компьютеров со скоростью 1 Гбит/с.</a:t>
            </a:r>
          </a:p>
        </p:txBody>
      </p:sp>
    </p:spTree>
    <p:extLst>
      <p:ext uri="{BB962C8B-B14F-4D97-AF65-F5344CB8AC3E}">
        <p14:creationId xmlns:p14="http://schemas.microsoft.com/office/powerpoint/2010/main" val="1777538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6DDDA3-B913-4BFE-99A7-8A269106EA96}"/>
              </a:ext>
            </a:extLst>
          </p:cNvPr>
          <p:cNvSpPr>
            <a:spLocks noGrp="1"/>
          </p:cNvSpPr>
          <p:nvPr>
            <p:ph type="title"/>
          </p:nvPr>
        </p:nvSpPr>
        <p:spPr>
          <a:xfrm>
            <a:off x="838200" y="0"/>
            <a:ext cx="10515600" cy="781504"/>
          </a:xfrm>
        </p:spPr>
        <p:txBody>
          <a:bodyPr/>
          <a:lstStyle/>
          <a:p>
            <a:pPr algn="ctr"/>
            <a:r>
              <a:rPr lang="ru-RU" dirty="0"/>
              <a:t>Синхронизация в сетях </a:t>
            </a:r>
            <a:r>
              <a:rPr lang="pl-PL" dirty="0"/>
              <a:t>PDH</a:t>
            </a:r>
            <a:endParaRPr lang="ru-RU" dirty="0"/>
          </a:p>
        </p:txBody>
      </p:sp>
      <p:sp>
        <p:nvSpPr>
          <p:cNvPr id="3" name="Объект 2">
            <a:extLst>
              <a:ext uri="{FF2B5EF4-FFF2-40B4-BE49-F238E27FC236}">
                <a16:creationId xmlns:a16="http://schemas.microsoft.com/office/drawing/2014/main" id="{A8662988-0543-4B5B-A4D4-60560A79E4F1}"/>
              </a:ext>
            </a:extLst>
          </p:cNvPr>
          <p:cNvSpPr>
            <a:spLocks noGrp="1"/>
          </p:cNvSpPr>
          <p:nvPr>
            <p:ph idx="1"/>
          </p:nvPr>
        </p:nvSpPr>
        <p:spPr>
          <a:xfrm>
            <a:off x="0" y="781504"/>
            <a:ext cx="12191999" cy="6076496"/>
          </a:xfrm>
        </p:spPr>
        <p:txBody>
          <a:bodyPr>
            <a:normAutofit fontScale="85000" lnSpcReduction="10000"/>
          </a:bodyPr>
          <a:lstStyle/>
          <a:p>
            <a:pPr marL="0" indent="0" algn="just">
              <a:buNone/>
            </a:pPr>
            <a:r>
              <a:rPr lang="ru-RU" dirty="0"/>
              <a:t>Механизмы мультиплексирования/демультиплексирования технологий PDH требуют синхронной работы всех мультиплексоров сети. В случае небольшой сети PDH синхронизация всех устройств сети из одной точки представляется достаточно простым делом и может быть осуществлена от одних точных часов, соединенных проводными линиями связи с </a:t>
            </a:r>
            <a:r>
              <a:rPr lang="ru-RU" dirty="0" err="1"/>
              <a:t>синхровходами</a:t>
            </a:r>
            <a:r>
              <a:rPr lang="ru-RU" dirty="0"/>
              <a:t> каждого мультиплексора. Однако для более крупных сетей состоящих из некоторого количества региональных сетей, централизованная синхронизация всех устройств сети посредством одного источника сигналов точного времени представляет собой проблему.</a:t>
            </a:r>
          </a:p>
          <a:p>
            <a:pPr marL="0" indent="0" algn="just">
              <a:buNone/>
            </a:pPr>
            <a:r>
              <a:rPr lang="ru-RU" dirty="0"/>
              <a:t>Общий подход к решению этой проблемы описан в стандарте ITU-T G.810. Он заключается в организации </a:t>
            </a:r>
            <a:r>
              <a:rPr lang="ru-RU" i="1" dirty="0"/>
              <a:t>в сети иерархии эталонных источников синхросигналов, </a:t>
            </a:r>
            <a:r>
              <a:rPr lang="ru-RU" dirty="0"/>
              <a:t>а также </a:t>
            </a:r>
            <a:r>
              <a:rPr lang="ru-RU" i="1" dirty="0"/>
              <a:t>системы распределения синхросигналов по всем синхронизируемым элементам (СЭ) сети</a:t>
            </a:r>
            <a:r>
              <a:rPr lang="ru-RU" dirty="0"/>
              <a:t>. Такая система образует отдельную сеть синхросигналов, в мультиплексорах она образуется за счет использования синхробайтов в заголовке кадра STM-1.</a:t>
            </a:r>
          </a:p>
          <a:p>
            <a:pPr marL="0" indent="0" algn="just">
              <a:buNone/>
            </a:pPr>
            <a:r>
              <a:rPr lang="ru-RU" dirty="0"/>
              <a:t>Каждая крупная сеть должна иметь, по крайней мере, один очень точный источник синхросигналов — </a:t>
            </a:r>
            <a:r>
              <a:rPr lang="ru-RU" b="1" dirty="0"/>
              <a:t>первичный эталонный генератор (ПЭГ) </a:t>
            </a:r>
            <a:r>
              <a:rPr lang="ru-RU" dirty="0"/>
              <a:t>синхросигналов. В соответствии с требованиями стандартов он должен быть способен вырабатывать синхросигналы с </a:t>
            </a:r>
            <a:r>
              <a:rPr lang="ru-RU" i="1" dirty="0"/>
              <a:t>относительной точностью частоты </a:t>
            </a:r>
            <a:r>
              <a:rPr lang="ru-RU" dirty="0"/>
              <a:t>не хуже 10</a:t>
            </a:r>
            <a:r>
              <a:rPr lang="ru-RU" baseline="30000" dirty="0"/>
              <a:t>-11</a:t>
            </a:r>
            <a:r>
              <a:rPr lang="ru-RU" dirty="0"/>
              <a:t>. На практике в качестве ПЭГ используют либо автономные атомные (водородные или цезиевые) часы, либо часы, </a:t>
            </a:r>
            <a:r>
              <a:rPr lang="ru-RU" dirty="0" err="1"/>
              <a:t>синхронизирующиеся</a:t>
            </a:r>
            <a:r>
              <a:rPr lang="ru-RU" dirty="0"/>
              <a:t> от спутниковых систем точного мирового времени.</a:t>
            </a:r>
          </a:p>
        </p:txBody>
      </p:sp>
    </p:spTree>
    <p:extLst>
      <p:ext uri="{BB962C8B-B14F-4D97-AF65-F5344CB8AC3E}">
        <p14:creationId xmlns:p14="http://schemas.microsoft.com/office/powerpoint/2010/main" val="3427080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E5D6EA2-C6FA-46C7-8D41-AB775A1BB379}"/>
              </a:ext>
            </a:extLst>
          </p:cNvPr>
          <p:cNvSpPr>
            <a:spLocks noGrp="1"/>
          </p:cNvSpPr>
          <p:nvPr>
            <p:ph idx="1"/>
          </p:nvPr>
        </p:nvSpPr>
        <p:spPr>
          <a:xfrm>
            <a:off x="257628" y="141968"/>
            <a:ext cx="11818257" cy="6716032"/>
          </a:xfrm>
        </p:spPr>
        <p:txBody>
          <a:bodyPr>
            <a:normAutofit fontScale="92500" lnSpcReduction="10000"/>
          </a:bodyPr>
          <a:lstStyle/>
          <a:p>
            <a:pPr marL="0" indent="0" algn="just">
              <a:buNone/>
            </a:pPr>
            <a:r>
              <a:rPr lang="ru-RU" i="1" dirty="0"/>
              <a:t>Стандартным синхросигналом </a:t>
            </a:r>
            <a:r>
              <a:rPr lang="ru-RU" dirty="0"/>
              <a:t>является сигнал тактовой частоты уровня Е1/Т1, то есть частоты 2048 кГц для международного варианта стандартов PDH и SDH, и 1,544 кГц для варианта этих стандартов, применяемых США. Синхросигналы от ПЭГ непосредственно поступают на специально отведенные для этой цели </a:t>
            </a:r>
            <a:r>
              <a:rPr lang="ru-RU" i="1" dirty="0" err="1"/>
              <a:t>синхровходы</a:t>
            </a:r>
            <a:r>
              <a:rPr lang="ru-RU" i="1" dirty="0"/>
              <a:t> </a:t>
            </a:r>
            <a:r>
              <a:rPr lang="ru-RU" dirty="0"/>
              <a:t>магистральных синхронизируемых устройств сети PDH — </a:t>
            </a:r>
            <a:r>
              <a:rPr lang="ru-RU" dirty="0" err="1"/>
              <a:t>синхровходы</a:t>
            </a:r>
            <a:r>
              <a:rPr lang="ru-RU" dirty="0"/>
              <a:t> магистральных мультиплексоров. Если это составная сеть, то каждая крупная сеть, входящая в состав составной сети (например, региональная сеть, входящая в состав национальной сети), имеет свой ПЭГ.</a:t>
            </a:r>
          </a:p>
          <a:p>
            <a:pPr marL="0" indent="0" algn="just">
              <a:buNone/>
            </a:pPr>
            <a:r>
              <a:rPr lang="ru-RU" dirty="0"/>
              <a:t>Для синхронизации немагистральных узлов используется </a:t>
            </a:r>
            <a:r>
              <a:rPr lang="ru-RU" b="1" dirty="0"/>
              <a:t>вторичный задающий генератор (ВЗГ) </a:t>
            </a:r>
            <a:r>
              <a:rPr lang="ru-RU" dirty="0"/>
              <a:t>синхросигналов. ВЗГ работает в режиме принудительной синхронизации, являясь ведомым таймером в паре ПЭГ—ВЗГ. Обычно ВЗГ получает синхросигналы от некоторого ПЭГ через промежуточные магистральные узлы сети, при этом для передачи синхросигналов используются биты служебных байтов кадра. Точность ВЗГ вторичного генератора меньше, чем точность ПЭГ: в стандарте ITU-T она определяется как «не хуже 109».</a:t>
            </a:r>
          </a:p>
          <a:p>
            <a:pPr marL="0" indent="0" algn="just">
              <a:buNone/>
            </a:pPr>
            <a:r>
              <a:rPr lang="ru-RU" dirty="0"/>
              <a:t>Методы синхронизации цифровых сетей применимы не только к сетям PDH, но и к другим сетям, работающим на основе синхронного TDM-мультиплексирования, например, к сетям SDH.</a:t>
            </a:r>
          </a:p>
        </p:txBody>
      </p:sp>
    </p:spTree>
    <p:extLst>
      <p:ext uri="{BB962C8B-B14F-4D97-AF65-F5344CB8AC3E}">
        <p14:creationId xmlns:p14="http://schemas.microsoft.com/office/powerpoint/2010/main" val="2253839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234795-9BEF-4640-AAC7-13A45D234F8D}"/>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5331040B-2BC3-4BE7-AB50-E08CD7E17A1C}"/>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D500A0E1-7F6F-4EDB-A5BF-74894B0D2229}"/>
              </a:ext>
            </a:extLst>
          </p:cNvPr>
          <p:cNvPicPr>
            <a:picLocks noChangeAspect="1"/>
          </p:cNvPicPr>
          <p:nvPr/>
        </p:nvPicPr>
        <p:blipFill>
          <a:blip r:embed="rId2"/>
          <a:stretch>
            <a:fillRect/>
          </a:stretch>
        </p:blipFill>
        <p:spPr>
          <a:xfrm>
            <a:off x="838200" y="1017587"/>
            <a:ext cx="10011230" cy="4351338"/>
          </a:xfrm>
          <a:prstGeom prst="rect">
            <a:avLst/>
          </a:prstGeom>
        </p:spPr>
      </p:pic>
    </p:spTree>
    <p:extLst>
      <p:ext uri="{BB962C8B-B14F-4D97-AF65-F5344CB8AC3E}">
        <p14:creationId xmlns:p14="http://schemas.microsoft.com/office/powerpoint/2010/main" val="2607830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18F09F-5120-4A2D-A247-48D395AFD59A}"/>
              </a:ext>
            </a:extLst>
          </p:cNvPr>
          <p:cNvSpPr>
            <a:spLocks noGrp="1"/>
          </p:cNvSpPr>
          <p:nvPr>
            <p:ph type="title"/>
          </p:nvPr>
        </p:nvSpPr>
        <p:spPr>
          <a:xfrm>
            <a:off x="838200" y="0"/>
            <a:ext cx="10515600" cy="796018"/>
          </a:xfrm>
        </p:spPr>
        <p:txBody>
          <a:bodyPr/>
          <a:lstStyle/>
          <a:p>
            <a:pPr algn="ctr"/>
            <a:r>
              <a:rPr lang="ru-RU" dirty="0"/>
              <a:t>Технология </a:t>
            </a:r>
            <a:r>
              <a:rPr lang="pl-PL" dirty="0"/>
              <a:t>SDH</a:t>
            </a:r>
            <a:endParaRPr lang="ru-RU" dirty="0"/>
          </a:p>
        </p:txBody>
      </p:sp>
      <p:sp>
        <p:nvSpPr>
          <p:cNvPr id="3" name="Объект 2">
            <a:extLst>
              <a:ext uri="{FF2B5EF4-FFF2-40B4-BE49-F238E27FC236}">
                <a16:creationId xmlns:a16="http://schemas.microsoft.com/office/drawing/2014/main" id="{4CCFDD1A-B9F2-4E99-96DC-89C605BFD11E}"/>
              </a:ext>
            </a:extLst>
          </p:cNvPr>
          <p:cNvSpPr>
            <a:spLocks noGrp="1"/>
          </p:cNvSpPr>
          <p:nvPr>
            <p:ph idx="1"/>
          </p:nvPr>
        </p:nvSpPr>
        <p:spPr>
          <a:xfrm>
            <a:off x="141514" y="977559"/>
            <a:ext cx="11890829" cy="5684497"/>
          </a:xfrm>
        </p:spPr>
        <p:txBody>
          <a:bodyPr>
            <a:normAutofit lnSpcReduction="10000"/>
          </a:bodyPr>
          <a:lstStyle/>
          <a:p>
            <a:pPr marL="0" indent="0" algn="just">
              <a:buNone/>
            </a:pPr>
            <a:r>
              <a:rPr lang="ru-RU" dirty="0"/>
              <a:t>Недостатки и ограничения технологии PDH были учтены и преодолены разработчиками технологии </a:t>
            </a:r>
            <a:r>
              <a:rPr lang="ru-RU" b="1" dirty="0"/>
              <a:t>синхронной цифровой иерархии SDH. </a:t>
            </a:r>
            <a:r>
              <a:rPr lang="ru-RU" dirty="0"/>
              <a:t>Эта технология направлена на создание высокоскоростных магистральных каналов, способных соединять сети PDH как американского, так и международного вариантов.</a:t>
            </a:r>
          </a:p>
          <a:p>
            <a:pPr marL="0" indent="0" algn="just">
              <a:buNone/>
            </a:pPr>
            <a:r>
              <a:rPr lang="ru-RU" dirty="0"/>
              <a:t>В качестве среды передачи данных оборудование SDH использует </a:t>
            </a:r>
            <a:r>
              <a:rPr lang="ru-RU" i="1" dirty="0" err="1"/>
              <a:t>одномодовый</a:t>
            </a:r>
            <a:r>
              <a:rPr lang="ru-RU" i="1" dirty="0"/>
              <a:t> волоконно-оптический кабель, </a:t>
            </a:r>
            <a:r>
              <a:rPr lang="ru-RU" dirty="0"/>
              <a:t>передавая по нему модулированные световые сигналы с длиной волны 1310 </a:t>
            </a:r>
            <a:r>
              <a:rPr lang="ru-RU" dirty="0" err="1"/>
              <a:t>нм</a:t>
            </a:r>
            <a:r>
              <a:rPr lang="ru-RU" dirty="0"/>
              <a:t> или 1550 </a:t>
            </a:r>
            <a:r>
              <a:rPr lang="ru-RU" dirty="0" err="1"/>
              <a:t>нм</a:t>
            </a:r>
            <a:r>
              <a:rPr lang="ru-RU" dirty="0"/>
              <a:t>.</a:t>
            </a:r>
          </a:p>
          <a:p>
            <a:pPr marL="0" indent="0" algn="just">
              <a:buNone/>
            </a:pPr>
            <a:r>
              <a:rPr lang="ru-RU" dirty="0"/>
              <a:t>Мультиплексоры SDH выполняют операции мультиплексирования и коммутации </a:t>
            </a:r>
            <a:r>
              <a:rPr lang="ru-RU" i="1" dirty="0"/>
              <a:t>над электрическими </a:t>
            </a:r>
            <a:r>
              <a:rPr lang="ru-RU" dirty="0"/>
              <a:t>сигналами — для этого они преобразуют </a:t>
            </a:r>
            <a:r>
              <a:rPr lang="ru-RU" i="1" dirty="0"/>
              <a:t>оптические </a:t>
            </a:r>
            <a:r>
              <a:rPr lang="ru-RU" dirty="0"/>
              <a:t>сигналы, пришедшие от оптических портов, в электрические, а после выполнения необходимых операций выполняют обратное преобразование сигналов. Такой тип работы называется работой по схеме </a:t>
            </a:r>
            <a:r>
              <a:rPr lang="ru-RU" b="1" dirty="0"/>
              <a:t>О-Е-О, </a:t>
            </a:r>
            <a:r>
              <a:rPr lang="ru-RU" dirty="0"/>
              <a:t>от английского термина </a:t>
            </a:r>
            <a:r>
              <a:rPr lang="pl-PL" dirty="0"/>
              <a:t>Optical-Electrical-Optical.</a:t>
            </a:r>
            <a:endParaRPr lang="ru-RU" dirty="0"/>
          </a:p>
        </p:txBody>
      </p:sp>
    </p:spTree>
    <p:extLst>
      <p:ext uri="{BB962C8B-B14F-4D97-AF65-F5344CB8AC3E}">
        <p14:creationId xmlns:p14="http://schemas.microsoft.com/office/powerpoint/2010/main" val="2142936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F5D759-8784-41D2-9610-2AE1ABA63F0B}"/>
              </a:ext>
            </a:extLst>
          </p:cNvPr>
          <p:cNvSpPr>
            <a:spLocks noGrp="1"/>
          </p:cNvSpPr>
          <p:nvPr>
            <p:ph type="title"/>
          </p:nvPr>
        </p:nvSpPr>
        <p:spPr>
          <a:xfrm>
            <a:off x="838200" y="0"/>
            <a:ext cx="10515600" cy="825046"/>
          </a:xfrm>
        </p:spPr>
        <p:txBody>
          <a:bodyPr/>
          <a:lstStyle/>
          <a:p>
            <a:pPr algn="ctr"/>
            <a:r>
              <a:rPr lang="ru-RU" dirty="0"/>
              <a:t>Функциональные уровни </a:t>
            </a:r>
            <a:r>
              <a:rPr lang="pl-PL" dirty="0"/>
              <a:t>SDH</a:t>
            </a:r>
            <a:endParaRPr lang="ru-RU" dirty="0"/>
          </a:p>
        </p:txBody>
      </p:sp>
      <p:sp>
        <p:nvSpPr>
          <p:cNvPr id="3" name="Объект 2">
            <a:extLst>
              <a:ext uri="{FF2B5EF4-FFF2-40B4-BE49-F238E27FC236}">
                <a16:creationId xmlns:a16="http://schemas.microsoft.com/office/drawing/2014/main" id="{82B3F460-B20D-42C6-873C-C78745A90BDE}"/>
              </a:ext>
            </a:extLst>
          </p:cNvPr>
          <p:cNvSpPr>
            <a:spLocks noGrp="1"/>
          </p:cNvSpPr>
          <p:nvPr>
            <p:ph idx="1"/>
          </p:nvPr>
        </p:nvSpPr>
        <p:spPr>
          <a:xfrm>
            <a:off x="185057" y="825046"/>
            <a:ext cx="11745686" cy="1598840"/>
          </a:xfrm>
        </p:spPr>
        <p:txBody>
          <a:bodyPr/>
          <a:lstStyle/>
          <a:p>
            <a:pPr marL="0" indent="0" algn="just">
              <a:buNone/>
            </a:pPr>
            <a:r>
              <a:rPr lang="ru-RU" dirty="0"/>
              <a:t>Функции оборудования SDH могут быть разделены на четыре уровня</a:t>
            </a:r>
            <a:r>
              <a:rPr lang="ru-RU" i="1" dirty="0"/>
              <a:t>. </a:t>
            </a:r>
            <a:r>
              <a:rPr lang="ru-RU" dirty="0"/>
              <a:t>Данные уровни никак не соотносятся с уровнями модели OSI, для которой вся сеть SDH представляется как оборудование физического уровня.</a:t>
            </a:r>
          </a:p>
        </p:txBody>
      </p:sp>
      <p:pic>
        <p:nvPicPr>
          <p:cNvPr id="4" name="Рисунок 3">
            <a:extLst>
              <a:ext uri="{FF2B5EF4-FFF2-40B4-BE49-F238E27FC236}">
                <a16:creationId xmlns:a16="http://schemas.microsoft.com/office/drawing/2014/main" id="{30D397E6-7B48-4BA7-8A49-3C4B07F0070F}"/>
              </a:ext>
            </a:extLst>
          </p:cNvPr>
          <p:cNvPicPr>
            <a:picLocks noChangeAspect="1"/>
          </p:cNvPicPr>
          <p:nvPr/>
        </p:nvPicPr>
        <p:blipFill>
          <a:blip r:embed="rId2"/>
          <a:stretch>
            <a:fillRect/>
          </a:stretch>
        </p:blipFill>
        <p:spPr>
          <a:xfrm>
            <a:off x="412492" y="2668458"/>
            <a:ext cx="11642225" cy="3122742"/>
          </a:xfrm>
          <a:prstGeom prst="rect">
            <a:avLst/>
          </a:prstGeom>
        </p:spPr>
      </p:pic>
    </p:spTree>
    <p:extLst>
      <p:ext uri="{BB962C8B-B14F-4D97-AF65-F5344CB8AC3E}">
        <p14:creationId xmlns:p14="http://schemas.microsoft.com/office/powerpoint/2010/main" val="1065141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0760D17-3BB5-43BB-BEB1-952ACB25A4E3}"/>
              </a:ext>
            </a:extLst>
          </p:cNvPr>
          <p:cNvSpPr>
            <a:spLocks noGrp="1"/>
          </p:cNvSpPr>
          <p:nvPr>
            <p:ph idx="1"/>
          </p:nvPr>
        </p:nvSpPr>
        <p:spPr>
          <a:xfrm>
            <a:off x="0" y="0"/>
            <a:ext cx="12192000" cy="6858000"/>
          </a:xfrm>
        </p:spPr>
        <p:txBody>
          <a:bodyPr>
            <a:normAutofit fontScale="92500" lnSpcReduction="10000"/>
          </a:bodyPr>
          <a:lstStyle/>
          <a:p>
            <a:pPr marL="0" indent="0" algn="just">
              <a:buNone/>
            </a:pPr>
            <a:r>
              <a:rPr lang="ru-RU" dirty="0"/>
              <a:t>Первичные сети являются сложными системами, синхронно передающими байт за байтом пользовательских данных от входного интерфейса первого мультиплексора сети до выходного интерфейса последнего мультиплексора на пути от одного пользователя до другого. В такой сети не бывает пауз между пользовательскими данными, как это происходит в компьютерной сети, когда компьютер пользователя может какое-то время не вырабатывать данные для передачи по сети. Слаженную работу всех устройств первичной сети можно сравнить с работой конвейера — в каждом такте своей работы конвейер перемещает объект, над которым производятся операции сборки, от одного рабочего места к другому. Если рабочий не успевает выполнить свою операцию за время такта конвейера, то объект уходит от него к следующему рабочему месту без какой-то нужной детали и исправить это уже невозможно. Также и в первичной сети — если очередной байт пользовательских данных не успел поступить на входной интерфейс мультиплексора сети вовремя из-за рассинхронизации оборудования пользователя и мультиплексора, то в этом такте работы мультиплексора очередной байт на выходном интерфейсе появляется с «пустым» содержанием. Таким образом, он не несет пользовательской информации, а появляется на выходном интерфейсе только потому, что мультиплексор должен передать байт в этом такте, поскольку это предусмотрено принципом синхронной работы сети.</a:t>
            </a:r>
          </a:p>
        </p:txBody>
      </p:sp>
    </p:spTree>
    <p:extLst>
      <p:ext uri="{BB962C8B-B14F-4D97-AF65-F5344CB8AC3E}">
        <p14:creationId xmlns:p14="http://schemas.microsoft.com/office/powerpoint/2010/main" val="7913710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8D29B58-45BD-46EB-83BD-9AA26C1019D7}"/>
              </a:ext>
            </a:extLst>
          </p:cNvPr>
          <p:cNvSpPr>
            <a:spLocks noGrp="1"/>
          </p:cNvSpPr>
          <p:nvPr>
            <p:ph idx="1"/>
          </p:nvPr>
        </p:nvSpPr>
        <p:spPr>
          <a:xfrm>
            <a:off x="0" y="0"/>
            <a:ext cx="12192000" cy="6858000"/>
          </a:xfrm>
        </p:spPr>
        <p:txBody>
          <a:bodyPr>
            <a:normAutofit/>
          </a:bodyPr>
          <a:lstStyle/>
          <a:p>
            <a:pPr marL="0" indent="0" algn="just">
              <a:buNone/>
            </a:pPr>
            <a:r>
              <a:rPr lang="ru-RU" b="1" dirty="0"/>
              <a:t>Уровень тракта </a:t>
            </a:r>
            <a:r>
              <a:rPr lang="ru-RU" dirty="0"/>
              <a:t>является самым высоким уровнем — он отвечает за доставку данных между двумя конечными пользователями сети. </a:t>
            </a:r>
            <a:r>
              <a:rPr lang="ru-RU" b="1" dirty="0"/>
              <a:t>Тракт </a:t>
            </a:r>
            <a:r>
              <a:rPr lang="ru-RU" dirty="0"/>
              <a:t>(</a:t>
            </a:r>
            <a:r>
              <a:rPr lang="ru-RU" dirty="0" err="1"/>
              <a:t>Path</a:t>
            </a:r>
            <a:r>
              <a:rPr lang="ru-RU" dirty="0"/>
              <a:t>) — это составное виртуальное соединение между пользователями. На этом уровне выполняется прием данных, поступающих в пользовательском формате, например формате Е1, и отображение их в блоки данных SDH, соответствующие данному уровню. В результате этих действий к данным пользователя добавляется </a:t>
            </a:r>
            <a:r>
              <a:rPr lang="ru-RU" i="1" dirty="0"/>
              <a:t>заголовок тракта (РОН), </a:t>
            </a:r>
            <a:r>
              <a:rPr lang="ru-RU" dirty="0"/>
              <a:t>который несет информацию о типе и структуре полученного блока данных SDH, а также информацию, предназначенную для механизма контроля по четности.</a:t>
            </a:r>
          </a:p>
          <a:p>
            <a:pPr marL="0" indent="0" algn="just">
              <a:buNone/>
            </a:pPr>
            <a:r>
              <a:rPr lang="ru-RU" b="1" dirty="0"/>
              <a:t>Уровень линии </a:t>
            </a:r>
            <a:r>
              <a:rPr lang="ru-RU" dirty="0"/>
              <a:t>отвечает за передачу данных по линии </a:t>
            </a:r>
            <a:r>
              <a:rPr lang="ru-RU" i="1" dirty="0"/>
              <a:t>между двумя мультиплексорами </a:t>
            </a:r>
            <a:r>
              <a:rPr lang="ru-RU" dirty="0"/>
              <a:t>сети, поэтому линию также часто называют </a:t>
            </a:r>
            <a:r>
              <a:rPr lang="ru-RU" b="1" dirty="0"/>
              <a:t>мультиплексной секцией. </a:t>
            </a:r>
            <a:r>
              <a:rPr lang="ru-RU" dirty="0"/>
              <a:t>В функции этого уровня входит выполнение мультиплексирования и демультиплексирования, ввода-вывода пользовательских данных, а также реконфигурирование в случае отказа какого-либо элемента мультиплексной секции — оптического волокна, порта или соседнего мультиплексора.</a:t>
            </a:r>
          </a:p>
        </p:txBody>
      </p:sp>
    </p:spTree>
    <p:extLst>
      <p:ext uri="{BB962C8B-B14F-4D97-AF65-F5344CB8AC3E}">
        <p14:creationId xmlns:p14="http://schemas.microsoft.com/office/powerpoint/2010/main" val="3212024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7674377-6774-4412-8C28-E5DB089DC208}"/>
              </a:ext>
            </a:extLst>
          </p:cNvPr>
          <p:cNvSpPr>
            <a:spLocks noGrp="1"/>
          </p:cNvSpPr>
          <p:nvPr>
            <p:ph idx="1"/>
          </p:nvPr>
        </p:nvSpPr>
        <p:spPr>
          <a:xfrm>
            <a:off x="214085" y="156481"/>
            <a:ext cx="11731171" cy="6491061"/>
          </a:xfrm>
        </p:spPr>
        <p:txBody>
          <a:bodyPr>
            <a:normAutofit lnSpcReduction="10000"/>
          </a:bodyPr>
          <a:lstStyle/>
          <a:p>
            <a:pPr marL="0" indent="0" algn="just">
              <a:buNone/>
            </a:pPr>
            <a:r>
              <a:rPr lang="ru-RU" b="1" dirty="0"/>
              <a:t>Уровень секции </a:t>
            </a:r>
            <a:r>
              <a:rPr lang="ru-RU" dirty="0"/>
              <a:t>поддерживает физическую целостность сети. </a:t>
            </a:r>
            <a:r>
              <a:rPr lang="ru-RU" b="1" dirty="0"/>
              <a:t>Регенераторной секцией </a:t>
            </a:r>
            <a:r>
              <a:rPr lang="ru-RU" dirty="0"/>
              <a:t>в технологии SDH называется каждый непрерывный отрезок волоконно-оптического кабеля, который соединяет между собой такие, например, пары устройств SDH, как мультиплексор и регенератор, регенератор и регенератор, </a:t>
            </a:r>
            <a:r>
              <a:rPr lang="ru-RU" i="1" dirty="0"/>
              <a:t>но не два мультиплексора. </a:t>
            </a:r>
            <a:r>
              <a:rPr lang="ru-RU" dirty="0"/>
              <a:t>На этом уровне компоненты регенераторной секции выполняют тестирование и администрирование секции, контролируют ошибки.</a:t>
            </a:r>
          </a:p>
          <a:p>
            <a:pPr marL="0" indent="0" algn="just">
              <a:buNone/>
            </a:pPr>
            <a:r>
              <a:rPr lang="ru-RU" b="1" dirty="0"/>
              <a:t>Фотонный уровень </a:t>
            </a:r>
            <a:r>
              <a:rPr lang="ru-RU" dirty="0"/>
              <a:t>SDH представляет собой модулированный световой сигнал одной волны из диапазона 1310 </a:t>
            </a:r>
            <a:r>
              <a:rPr lang="ru-RU" dirty="0" err="1"/>
              <a:t>нм</a:t>
            </a:r>
            <a:r>
              <a:rPr lang="ru-RU" dirty="0"/>
              <a:t> или 1550 </a:t>
            </a:r>
            <a:r>
              <a:rPr lang="ru-RU" dirty="0" err="1"/>
              <a:t>нм</a:t>
            </a:r>
            <a:r>
              <a:rPr lang="ru-RU" dirty="0"/>
              <a:t>. В сетях SDH для передачи данных на скоростях до 10 Гбит/с включительно используется </a:t>
            </a:r>
            <a:r>
              <a:rPr lang="ru-RU" i="1" dirty="0"/>
              <a:t>модуляция с двумя состояниями света — «свет включен/свет выключен» </a:t>
            </a:r>
            <a:r>
              <a:rPr lang="ru-RU" dirty="0"/>
              <a:t>(</a:t>
            </a:r>
            <a:r>
              <a:rPr lang="ru-RU" dirty="0" err="1"/>
              <a:t>On-Off</a:t>
            </a:r>
            <a:r>
              <a:rPr lang="ru-RU" dirty="0"/>
              <a:t> </a:t>
            </a:r>
            <a:r>
              <a:rPr lang="ru-RU" dirty="0" err="1"/>
              <a:t>Keying</a:t>
            </a:r>
            <a:r>
              <a:rPr lang="ru-RU" dirty="0"/>
              <a:t>, </a:t>
            </a:r>
            <a:r>
              <a:rPr lang="ru-RU" b="1" dirty="0"/>
              <a:t>ООК). </a:t>
            </a:r>
            <a:r>
              <a:rPr lang="ru-RU" dirty="0"/>
              <a:t>При этом используется метод кодирования NRZ, когда последовательность единиц передается непрерывным световым лучом. Для обеспечения самосинхронизации приемника исходный код </a:t>
            </a:r>
            <a:r>
              <a:rPr lang="ru-RU" i="1" dirty="0"/>
              <a:t>скремблируется, </a:t>
            </a:r>
            <a:r>
              <a:rPr lang="ru-RU" dirty="0"/>
              <a:t>так что длинные последовательности единиц в нем не встречаются. На скорости 40 Гбит/с код ООК приводит к слишком широкому спектру сигнала, поэтому применяются более сложные коды, использующие амплитудную и фазовую модуляцию световой волны.</a:t>
            </a:r>
          </a:p>
          <a:p>
            <a:endParaRPr lang="ru-RU" dirty="0"/>
          </a:p>
        </p:txBody>
      </p:sp>
    </p:spTree>
    <p:extLst>
      <p:ext uri="{BB962C8B-B14F-4D97-AF65-F5344CB8AC3E}">
        <p14:creationId xmlns:p14="http://schemas.microsoft.com/office/powerpoint/2010/main" val="3449293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CC5E394-5439-447C-B5E6-F244408C8347}"/>
              </a:ext>
            </a:extLst>
          </p:cNvPr>
          <p:cNvSpPr>
            <a:spLocks noGrp="1"/>
          </p:cNvSpPr>
          <p:nvPr>
            <p:ph idx="1"/>
          </p:nvPr>
        </p:nvSpPr>
        <p:spPr>
          <a:xfrm>
            <a:off x="257628" y="258083"/>
            <a:ext cx="11832771" cy="2296431"/>
          </a:xfrm>
        </p:spPr>
        <p:txBody>
          <a:bodyPr/>
          <a:lstStyle/>
          <a:p>
            <a:pPr marL="0" indent="0" algn="just">
              <a:buNone/>
            </a:pPr>
            <a:r>
              <a:rPr lang="ru-RU" dirty="0"/>
              <a:t>На рисунке показано распределение функций SDH по типам оборудования SDH: регенераторы поддерживают только два нижних уровня, мультиплексоры ввода-вывода — три, а терминальные мультиплексоры ответственны за решение всего комплекса задач по доставке данных между двумя конечными пользователями.</a:t>
            </a:r>
          </a:p>
        </p:txBody>
      </p:sp>
      <p:pic>
        <p:nvPicPr>
          <p:cNvPr id="4" name="Рисунок 3">
            <a:extLst>
              <a:ext uri="{FF2B5EF4-FFF2-40B4-BE49-F238E27FC236}">
                <a16:creationId xmlns:a16="http://schemas.microsoft.com/office/drawing/2014/main" id="{B275E64C-A085-42CD-9FAA-D3D6392BEC9C}"/>
              </a:ext>
            </a:extLst>
          </p:cNvPr>
          <p:cNvPicPr>
            <a:picLocks noChangeAspect="1"/>
          </p:cNvPicPr>
          <p:nvPr/>
        </p:nvPicPr>
        <p:blipFill>
          <a:blip r:embed="rId2"/>
          <a:stretch>
            <a:fillRect/>
          </a:stretch>
        </p:blipFill>
        <p:spPr>
          <a:xfrm>
            <a:off x="837271" y="2516947"/>
            <a:ext cx="10902475" cy="3573080"/>
          </a:xfrm>
          <a:prstGeom prst="rect">
            <a:avLst/>
          </a:prstGeom>
        </p:spPr>
      </p:pic>
    </p:spTree>
    <p:extLst>
      <p:ext uri="{BB962C8B-B14F-4D97-AF65-F5344CB8AC3E}">
        <p14:creationId xmlns:p14="http://schemas.microsoft.com/office/powerpoint/2010/main" val="3715239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1330C1-0068-43AF-8849-F2A5DD6BDE65}"/>
              </a:ext>
            </a:extLst>
          </p:cNvPr>
          <p:cNvSpPr>
            <a:spLocks noGrp="1"/>
          </p:cNvSpPr>
          <p:nvPr>
            <p:ph type="title"/>
          </p:nvPr>
        </p:nvSpPr>
        <p:spPr>
          <a:xfrm>
            <a:off x="838200" y="0"/>
            <a:ext cx="10515600" cy="796018"/>
          </a:xfrm>
        </p:spPr>
        <p:txBody>
          <a:bodyPr/>
          <a:lstStyle/>
          <a:p>
            <a:pPr algn="ctr"/>
            <a:r>
              <a:rPr lang="ru-RU" dirty="0"/>
              <a:t>Топологии сетей </a:t>
            </a:r>
            <a:r>
              <a:rPr lang="pl-PL" dirty="0"/>
              <a:t>SDH</a:t>
            </a:r>
            <a:endParaRPr lang="ru-RU" dirty="0"/>
          </a:p>
        </p:txBody>
      </p:sp>
      <p:sp>
        <p:nvSpPr>
          <p:cNvPr id="3" name="Объект 2">
            <a:extLst>
              <a:ext uri="{FF2B5EF4-FFF2-40B4-BE49-F238E27FC236}">
                <a16:creationId xmlns:a16="http://schemas.microsoft.com/office/drawing/2014/main" id="{228C4E6E-2495-4F88-87C3-2168B215925D}"/>
              </a:ext>
            </a:extLst>
          </p:cNvPr>
          <p:cNvSpPr>
            <a:spLocks noGrp="1"/>
          </p:cNvSpPr>
          <p:nvPr>
            <p:ph idx="1"/>
          </p:nvPr>
        </p:nvSpPr>
        <p:spPr>
          <a:xfrm>
            <a:off x="1" y="796018"/>
            <a:ext cx="7823199" cy="6061982"/>
          </a:xfrm>
        </p:spPr>
        <p:txBody>
          <a:bodyPr>
            <a:normAutofit/>
          </a:bodyPr>
          <a:lstStyle/>
          <a:p>
            <a:pPr marL="0" indent="0" algn="just">
              <a:buNone/>
            </a:pPr>
            <a:r>
              <a:rPr lang="ru-RU" b="1" dirty="0"/>
              <a:t>Кольцо SDH </a:t>
            </a:r>
            <a:r>
              <a:rPr lang="ru-RU" dirty="0"/>
              <a:t>строится из мультиплексоров ввода-вывода, имеющих, по крайней мере, по два агрегатных порта</a:t>
            </a:r>
            <a:r>
              <a:rPr lang="ru-RU" i="1" dirty="0"/>
              <a:t>. </a:t>
            </a:r>
            <a:r>
              <a:rPr lang="ru-RU" dirty="0"/>
              <a:t>Пользовательские потоки вводятся в кольцо и выводятся из кольца через </a:t>
            </a:r>
            <a:r>
              <a:rPr lang="ru-RU" dirty="0" err="1"/>
              <a:t>трибутарные</a:t>
            </a:r>
            <a:r>
              <a:rPr lang="ru-RU" dirty="0"/>
              <a:t> порты, образуя двухточечные соединения. Кольцо является классической регулярной топологией, обладающей потенциальной отказоустойчивостью — при однократном обрыве кабеля или выходе из строя мультиплексора соединение сохранится, если его направить по кольцу в противоположном направлении. Кольцо обычно строится на основе кабеля с двумя оптическими волокнами, но иногда для повышения надежности и пропускной способности применяют четыре волокна.</a:t>
            </a:r>
          </a:p>
        </p:txBody>
      </p:sp>
      <p:pic>
        <p:nvPicPr>
          <p:cNvPr id="4" name="Рисунок 3">
            <a:extLst>
              <a:ext uri="{FF2B5EF4-FFF2-40B4-BE49-F238E27FC236}">
                <a16:creationId xmlns:a16="http://schemas.microsoft.com/office/drawing/2014/main" id="{893EF1E8-3BA0-4062-8716-D6FB98C58B3E}"/>
              </a:ext>
            </a:extLst>
          </p:cNvPr>
          <p:cNvPicPr>
            <a:picLocks noChangeAspect="1"/>
          </p:cNvPicPr>
          <p:nvPr/>
        </p:nvPicPr>
        <p:blipFill>
          <a:blip r:embed="rId2"/>
          <a:stretch>
            <a:fillRect/>
          </a:stretch>
        </p:blipFill>
        <p:spPr>
          <a:xfrm>
            <a:off x="8016477" y="1658311"/>
            <a:ext cx="3897579" cy="3958717"/>
          </a:xfrm>
          <a:prstGeom prst="rect">
            <a:avLst/>
          </a:prstGeom>
        </p:spPr>
      </p:pic>
    </p:spTree>
    <p:extLst>
      <p:ext uri="{BB962C8B-B14F-4D97-AF65-F5344CB8AC3E}">
        <p14:creationId xmlns:p14="http://schemas.microsoft.com/office/powerpoint/2010/main" val="1324103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80C319A-B719-4B7B-9E10-7C475A804C1D}"/>
              </a:ext>
            </a:extLst>
          </p:cNvPr>
          <p:cNvSpPr>
            <a:spLocks noGrp="1"/>
          </p:cNvSpPr>
          <p:nvPr>
            <p:ph idx="1"/>
          </p:nvPr>
        </p:nvSpPr>
        <p:spPr>
          <a:xfrm>
            <a:off x="141513" y="141968"/>
            <a:ext cx="11919857" cy="4351338"/>
          </a:xfrm>
        </p:spPr>
        <p:txBody>
          <a:bodyPr>
            <a:normAutofit/>
          </a:bodyPr>
          <a:lstStyle/>
          <a:p>
            <a:pPr marL="0" indent="0" algn="just">
              <a:buNone/>
            </a:pPr>
            <a:r>
              <a:rPr lang="ru-RU" b="1" dirty="0"/>
              <a:t>Линейная цепь </a:t>
            </a:r>
            <a:r>
              <a:rPr lang="ru-RU" i="1" dirty="0"/>
              <a:t>— </a:t>
            </a:r>
            <a:r>
              <a:rPr lang="ru-RU" dirty="0"/>
              <a:t>это последовательность мультиплексоров ввода-вывода с двумя терминальными мультиплексорами на окончаниях линии. Обычно сеть с топологией цепи применяется в тех случаях, когда узлы имеют соответствующее географическое расположение. </a:t>
            </a:r>
          </a:p>
        </p:txBody>
      </p:sp>
      <p:sp>
        <p:nvSpPr>
          <p:cNvPr id="4" name="Прямоугольник 3">
            <a:extLst>
              <a:ext uri="{FF2B5EF4-FFF2-40B4-BE49-F238E27FC236}">
                <a16:creationId xmlns:a16="http://schemas.microsoft.com/office/drawing/2014/main" id="{8A8EC678-520D-40AD-9181-64B0D4304175}"/>
              </a:ext>
            </a:extLst>
          </p:cNvPr>
          <p:cNvSpPr/>
          <p:nvPr/>
        </p:nvSpPr>
        <p:spPr>
          <a:xfrm>
            <a:off x="152744" y="3396998"/>
            <a:ext cx="12039256" cy="1815882"/>
          </a:xfrm>
          <a:prstGeom prst="rect">
            <a:avLst/>
          </a:prstGeom>
        </p:spPr>
        <p:txBody>
          <a:bodyPr wrap="square">
            <a:spAutoFit/>
          </a:bodyPr>
          <a:lstStyle/>
          <a:p>
            <a:pPr algn="just"/>
            <a:r>
              <a:rPr lang="ru-RU" sz="2800" dirty="0"/>
              <a:t>Правда, в таких случаях может применяться и </a:t>
            </a:r>
            <a:r>
              <a:rPr lang="ru-RU" sz="2800" b="1" dirty="0"/>
              <a:t>плоское кольцо</a:t>
            </a:r>
            <a:r>
              <a:rPr lang="ru-RU" sz="2800" dirty="0"/>
              <a:t>, обеспечивающее более высокий уровень отказоустойчивости за счет двух дополнительных волокон в магистральном кабеле и по одному дополнительному агрегатному порту у терминальных мультиплексоров.</a:t>
            </a:r>
          </a:p>
        </p:txBody>
      </p:sp>
      <p:pic>
        <p:nvPicPr>
          <p:cNvPr id="5" name="Рисунок 4">
            <a:extLst>
              <a:ext uri="{FF2B5EF4-FFF2-40B4-BE49-F238E27FC236}">
                <a16:creationId xmlns:a16="http://schemas.microsoft.com/office/drawing/2014/main" id="{FB035002-1E54-4DFD-8DE7-2C305D0958D5}"/>
              </a:ext>
            </a:extLst>
          </p:cNvPr>
          <p:cNvPicPr>
            <a:picLocks noChangeAspect="1"/>
          </p:cNvPicPr>
          <p:nvPr/>
        </p:nvPicPr>
        <p:blipFill>
          <a:blip r:embed="rId2"/>
          <a:stretch>
            <a:fillRect/>
          </a:stretch>
        </p:blipFill>
        <p:spPr>
          <a:xfrm>
            <a:off x="2114024" y="1895492"/>
            <a:ext cx="7391318" cy="1563864"/>
          </a:xfrm>
          <a:prstGeom prst="rect">
            <a:avLst/>
          </a:prstGeom>
        </p:spPr>
      </p:pic>
      <p:pic>
        <p:nvPicPr>
          <p:cNvPr id="6" name="Рисунок 5">
            <a:extLst>
              <a:ext uri="{FF2B5EF4-FFF2-40B4-BE49-F238E27FC236}">
                <a16:creationId xmlns:a16="http://schemas.microsoft.com/office/drawing/2014/main" id="{39263C5B-F960-4A0B-B01A-2E9867CA8447}"/>
              </a:ext>
            </a:extLst>
          </p:cNvPr>
          <p:cNvPicPr>
            <a:picLocks noChangeAspect="1"/>
          </p:cNvPicPr>
          <p:nvPr/>
        </p:nvPicPr>
        <p:blipFill>
          <a:blip r:embed="rId3"/>
          <a:stretch>
            <a:fillRect/>
          </a:stretch>
        </p:blipFill>
        <p:spPr>
          <a:xfrm>
            <a:off x="2225074" y="5212880"/>
            <a:ext cx="7741851" cy="1548370"/>
          </a:xfrm>
          <a:prstGeom prst="rect">
            <a:avLst/>
          </a:prstGeom>
        </p:spPr>
      </p:pic>
    </p:spTree>
    <p:extLst>
      <p:ext uri="{BB962C8B-B14F-4D97-AF65-F5344CB8AC3E}">
        <p14:creationId xmlns:p14="http://schemas.microsoft.com/office/powerpoint/2010/main" val="36545215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30BF795-22EB-4481-8D0B-2FD1B32811B3}"/>
              </a:ext>
            </a:extLst>
          </p:cNvPr>
          <p:cNvSpPr>
            <a:spLocks noGrp="1"/>
          </p:cNvSpPr>
          <p:nvPr>
            <p:ph idx="1"/>
          </p:nvPr>
        </p:nvSpPr>
        <p:spPr>
          <a:xfrm>
            <a:off x="243114" y="272597"/>
            <a:ext cx="11847286" cy="1773917"/>
          </a:xfrm>
        </p:spPr>
        <p:txBody>
          <a:bodyPr/>
          <a:lstStyle/>
          <a:p>
            <a:pPr marL="0" indent="0" algn="just">
              <a:buNone/>
            </a:pPr>
            <a:r>
              <a:rPr lang="ru-RU" dirty="0"/>
              <a:t>Наиболее общим случаем является </a:t>
            </a:r>
            <a:r>
              <a:rPr lang="ru-RU" b="1" dirty="0"/>
              <a:t>ячеистая топология</a:t>
            </a:r>
            <a:r>
              <a:rPr lang="ru-RU" i="1" dirty="0"/>
              <a:t>, </a:t>
            </a:r>
            <a:r>
              <a:rPr lang="ru-RU" dirty="0"/>
              <a:t>при которой мультиплексоры соединяются друг с другом большим количеством агрегатных связей, за счет чего сеть может достичь очень высокой степени производительности и надежности.</a:t>
            </a:r>
          </a:p>
          <a:p>
            <a:pPr algn="just"/>
            <a:endParaRPr lang="ru-RU" dirty="0"/>
          </a:p>
        </p:txBody>
      </p:sp>
      <p:pic>
        <p:nvPicPr>
          <p:cNvPr id="4" name="Рисунок 3">
            <a:extLst>
              <a:ext uri="{FF2B5EF4-FFF2-40B4-BE49-F238E27FC236}">
                <a16:creationId xmlns:a16="http://schemas.microsoft.com/office/drawing/2014/main" id="{8B7C39DA-CE88-4AC3-A138-32BB0F9AF676}"/>
              </a:ext>
            </a:extLst>
          </p:cNvPr>
          <p:cNvPicPr>
            <a:picLocks noChangeAspect="1"/>
          </p:cNvPicPr>
          <p:nvPr/>
        </p:nvPicPr>
        <p:blipFill>
          <a:blip r:embed="rId2"/>
          <a:stretch>
            <a:fillRect/>
          </a:stretch>
        </p:blipFill>
        <p:spPr>
          <a:xfrm>
            <a:off x="3219576" y="2046514"/>
            <a:ext cx="5894362" cy="4196318"/>
          </a:xfrm>
          <a:prstGeom prst="rect">
            <a:avLst/>
          </a:prstGeom>
        </p:spPr>
      </p:pic>
    </p:spTree>
    <p:extLst>
      <p:ext uri="{BB962C8B-B14F-4D97-AF65-F5344CB8AC3E}">
        <p14:creationId xmlns:p14="http://schemas.microsoft.com/office/powerpoint/2010/main" val="21163098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979147F-C931-418A-83BE-2B3B486B37CD}"/>
              </a:ext>
            </a:extLst>
          </p:cNvPr>
          <p:cNvSpPr>
            <a:spLocks noGrp="1"/>
          </p:cNvSpPr>
          <p:nvPr>
            <p:ph idx="1"/>
          </p:nvPr>
        </p:nvSpPr>
        <p:spPr>
          <a:xfrm>
            <a:off x="0" y="0"/>
            <a:ext cx="12192000" cy="3718832"/>
          </a:xfrm>
        </p:spPr>
        <p:txBody>
          <a:bodyPr>
            <a:normAutofit/>
          </a:bodyPr>
          <a:lstStyle/>
          <a:p>
            <a:pPr marL="0" indent="0" algn="just">
              <a:buNone/>
            </a:pPr>
            <a:r>
              <a:rPr lang="ru-RU" dirty="0"/>
              <a:t>На рисунке линейная цепь образована четырьмя мультиплексорами MUX1 — MUX4, расположенными в географически разнесенных точках А, В, С и D. В линейной топологии схема мультиплексирования SDH позволяет устанавливать любые соединения между пользовательскими потоками. На рисунке показаны три таких соединения: соединение 1 между пользователями в терминальных точках А и D, соединение 2 между пользователями промежуточных точек В и С, соединение 3 между пользователем промежуточной точки С и терминальной точки D.</a:t>
            </a:r>
          </a:p>
        </p:txBody>
      </p:sp>
      <p:pic>
        <p:nvPicPr>
          <p:cNvPr id="4" name="Рисунок 3">
            <a:extLst>
              <a:ext uri="{FF2B5EF4-FFF2-40B4-BE49-F238E27FC236}">
                <a16:creationId xmlns:a16="http://schemas.microsoft.com/office/drawing/2014/main" id="{09093CB2-0D0E-40C3-A45E-6180A5A556A6}"/>
              </a:ext>
            </a:extLst>
          </p:cNvPr>
          <p:cNvPicPr>
            <a:picLocks noChangeAspect="1"/>
          </p:cNvPicPr>
          <p:nvPr/>
        </p:nvPicPr>
        <p:blipFill>
          <a:blip r:embed="rId2"/>
          <a:stretch>
            <a:fillRect/>
          </a:stretch>
        </p:blipFill>
        <p:spPr>
          <a:xfrm>
            <a:off x="1076258" y="3095170"/>
            <a:ext cx="10039483" cy="3718832"/>
          </a:xfrm>
          <a:prstGeom prst="rect">
            <a:avLst/>
          </a:prstGeom>
        </p:spPr>
      </p:pic>
    </p:spTree>
    <p:extLst>
      <p:ext uri="{BB962C8B-B14F-4D97-AF65-F5344CB8AC3E}">
        <p14:creationId xmlns:p14="http://schemas.microsoft.com/office/powerpoint/2010/main" val="1579648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D882C7-EE4B-4587-970F-4F8F75DE1DF5}"/>
              </a:ext>
            </a:extLst>
          </p:cNvPr>
          <p:cNvSpPr>
            <a:spLocks noGrp="1"/>
          </p:cNvSpPr>
          <p:nvPr>
            <p:ph type="title"/>
          </p:nvPr>
        </p:nvSpPr>
        <p:spPr>
          <a:xfrm>
            <a:off x="838200" y="18255"/>
            <a:ext cx="10515600" cy="809059"/>
          </a:xfrm>
        </p:spPr>
        <p:txBody>
          <a:bodyPr/>
          <a:lstStyle/>
          <a:p>
            <a:pPr algn="ctr"/>
            <a:r>
              <a:rPr lang="ru-RU" dirty="0"/>
              <a:t>Иерархия скоростей</a:t>
            </a:r>
          </a:p>
        </p:txBody>
      </p:sp>
      <p:sp>
        <p:nvSpPr>
          <p:cNvPr id="3" name="Объект 2">
            <a:extLst>
              <a:ext uri="{FF2B5EF4-FFF2-40B4-BE49-F238E27FC236}">
                <a16:creationId xmlns:a16="http://schemas.microsoft.com/office/drawing/2014/main" id="{BDB35E8E-B3DE-4C67-AE44-8F8E4EED0EA3}"/>
              </a:ext>
            </a:extLst>
          </p:cNvPr>
          <p:cNvSpPr>
            <a:spLocks noGrp="1"/>
          </p:cNvSpPr>
          <p:nvPr>
            <p:ph idx="1"/>
          </p:nvPr>
        </p:nvSpPr>
        <p:spPr>
          <a:xfrm>
            <a:off x="126999" y="827314"/>
            <a:ext cx="11890829" cy="5863772"/>
          </a:xfrm>
        </p:spPr>
        <p:txBody>
          <a:bodyPr>
            <a:normAutofit fontScale="92500" lnSpcReduction="10000"/>
          </a:bodyPr>
          <a:lstStyle/>
          <a:p>
            <a:pPr marL="0" indent="0" algn="just">
              <a:buNone/>
            </a:pPr>
            <a:r>
              <a:rPr lang="ru-RU" dirty="0"/>
              <a:t>Так как сети SDH строились как магистральные сети для объединения сетей PDH, то иерархия скоростей PHD и стала иерархией скоростей, которую SDH поддерживает для соединений со своими </a:t>
            </a:r>
            <a:r>
              <a:rPr lang="ru-RU" i="1" dirty="0"/>
              <a:t>клиентами, </a:t>
            </a:r>
            <a:r>
              <a:rPr lang="ru-RU" dirty="0"/>
              <a:t>а именно: Е1 (2,048), Е2 (8,488), ЕЗ (34,368) и Е4 (139,264) Мбит/с. Поэтому для таких клиентов для которых интерфейсы Е1-Е4 являются «родными», сеть SDH является эффективным средством передачи данных. Клиенты же других типов (маршрутизаторы), должны подстраиваться и либо обзаводиться подобными интерфейсами или же использовать специальные адаптеры, которые преобразуют один или несколько интерфейсов </a:t>
            </a:r>
            <a:r>
              <a:rPr lang="ru-RU" dirty="0" err="1"/>
              <a:t>Ethernet</a:t>
            </a:r>
            <a:r>
              <a:rPr lang="ru-RU" dirty="0"/>
              <a:t> в интерфейсы PDH.</a:t>
            </a:r>
          </a:p>
          <a:p>
            <a:pPr marL="0" indent="0" algn="just">
              <a:buNone/>
            </a:pPr>
            <a:r>
              <a:rPr lang="ru-RU" dirty="0"/>
              <a:t>Иерархия скоростей </a:t>
            </a:r>
            <a:r>
              <a:rPr lang="ru-RU" i="1" dirty="0"/>
              <a:t>магистральных соединений </a:t>
            </a:r>
            <a:r>
              <a:rPr lang="ru-RU" dirty="0"/>
              <a:t>SDH начинается там, где заканчивается иерархия скоростей ее клиента. То есть начальная скорость технологии SDH была выбрана так, чтобы она могла передавать один поток </a:t>
            </a:r>
            <a:r>
              <a:rPr lang="ru-RU" i="1" dirty="0"/>
              <a:t>наивысшей скорости </a:t>
            </a:r>
            <a:r>
              <a:rPr lang="ru-RU" dirty="0"/>
              <a:t>PDH Е4 (139,264 Мбит/с). Эта начальная </a:t>
            </a:r>
            <a:r>
              <a:rPr lang="ru-RU" i="1" dirty="0"/>
              <a:t>скорость </a:t>
            </a:r>
            <a:r>
              <a:rPr lang="ru-RU" dirty="0"/>
              <a:t>и соответствующий ей кадр </a:t>
            </a:r>
            <a:r>
              <a:rPr lang="pl-PL" dirty="0"/>
              <a:t>SDH </a:t>
            </a:r>
            <a:r>
              <a:rPr lang="ru-RU" dirty="0"/>
              <a:t>получили название </a:t>
            </a:r>
            <a:r>
              <a:rPr lang="pl-PL" b="1" dirty="0"/>
              <a:t>STM-1 </a:t>
            </a:r>
            <a:r>
              <a:rPr lang="pl-PL" dirty="0"/>
              <a:t>(Synchronous Transport Module level 1) — </a:t>
            </a:r>
            <a:r>
              <a:rPr lang="ru-RU" i="1" dirty="0"/>
              <a:t>синхронный транспортный модуль уровня 1. </a:t>
            </a:r>
            <a:r>
              <a:rPr lang="ru-RU" dirty="0"/>
              <a:t>Этот модуль является основой системы SDH.</a:t>
            </a:r>
          </a:p>
        </p:txBody>
      </p:sp>
    </p:spTree>
    <p:extLst>
      <p:ext uri="{BB962C8B-B14F-4D97-AF65-F5344CB8AC3E}">
        <p14:creationId xmlns:p14="http://schemas.microsoft.com/office/powerpoint/2010/main" val="787649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6834929-30B6-49BB-90A9-449139E65039}"/>
              </a:ext>
            </a:extLst>
          </p:cNvPr>
          <p:cNvSpPr>
            <a:spLocks noGrp="1"/>
          </p:cNvSpPr>
          <p:nvPr>
            <p:ph idx="1"/>
          </p:nvPr>
        </p:nvSpPr>
        <p:spPr>
          <a:xfrm>
            <a:off x="141514" y="112939"/>
            <a:ext cx="12050486" cy="4351338"/>
          </a:xfrm>
        </p:spPr>
        <p:txBody>
          <a:bodyPr>
            <a:normAutofit fontScale="85000" lnSpcReduction="20000"/>
          </a:bodyPr>
          <a:lstStyle/>
          <a:p>
            <a:pPr marL="0" indent="0" algn="just">
              <a:buNone/>
            </a:pPr>
            <a:r>
              <a:rPr lang="ru-RU" dirty="0"/>
              <a:t>Однако некоторые клиенты могут иметь оборудование с менее скоростными интерфейсами, такими как </a:t>
            </a:r>
            <a:r>
              <a:rPr lang="ru-RU" dirty="0" err="1"/>
              <a:t>El</a:t>
            </a:r>
            <a:r>
              <a:rPr lang="ru-RU" dirty="0"/>
              <a:t>, Е2 или ЕЗ. Поэтому было решено сделать кадр STM-1 способным передавать данные не только потока Е4, но и всех остальных менее скоростных потоков PDH, то есть Е1, Е2 и ЕЗ. Стремление как можно эффективнее передавать потоки PDH и в </a:t>
            </a:r>
            <a:r>
              <a:rPr lang="ru-RU" i="1" dirty="0"/>
              <a:t>разнообразных их комбинациях </a:t>
            </a:r>
            <a:r>
              <a:rPr lang="ru-RU" dirty="0"/>
              <a:t>привело к достаточно сложной структуре кадра STM-1. Сложные методы интегрирования пользовательских потоков в кадре STM-1 потребовали включения в кадр большего количества </a:t>
            </a:r>
            <a:r>
              <a:rPr lang="ru-RU" i="1" dirty="0"/>
              <a:t>дополнительной </a:t>
            </a:r>
            <a:r>
              <a:rPr lang="ru-RU" dirty="0"/>
              <a:t>служебной информации, необходимой для понимания его структуры при демультиплексировании.</a:t>
            </a:r>
          </a:p>
          <a:p>
            <a:pPr marL="0" indent="0" algn="just">
              <a:buNone/>
            </a:pPr>
            <a:r>
              <a:rPr lang="ru-RU" dirty="0"/>
              <a:t>Организация всех уровней иерархии скоростей выше первого, носящих общее название </a:t>
            </a:r>
            <a:r>
              <a:rPr lang="ru-RU" b="1" dirty="0"/>
              <a:t>STM-N, </a:t>
            </a:r>
            <a:r>
              <a:rPr lang="ru-RU" dirty="0"/>
              <a:t>значительно проще, чем STM-1, так как каждый последующий уровень допускает только один вариант мультиплексирования: </a:t>
            </a:r>
            <a:r>
              <a:rPr lang="ru-RU" i="1" dirty="0"/>
              <a:t>мультиплексирование четырех кадров предыдущего уровня </a:t>
            </a:r>
            <a:r>
              <a:rPr lang="ru-RU" dirty="0"/>
              <a:t>в один кадр, и никаких других комбинаций потоков, как в случае уровня STM-1, у него нет.</a:t>
            </a:r>
          </a:p>
          <a:p>
            <a:pPr marL="0" indent="0" algn="just">
              <a:buNone/>
            </a:pPr>
            <a:r>
              <a:rPr lang="ru-RU" dirty="0"/>
              <a:t>Всего было стандартизовано пять уровней скоростей SDH</a:t>
            </a:r>
          </a:p>
        </p:txBody>
      </p:sp>
      <p:graphicFrame>
        <p:nvGraphicFramePr>
          <p:cNvPr id="4" name="Таблица 3">
            <a:extLst>
              <a:ext uri="{FF2B5EF4-FFF2-40B4-BE49-F238E27FC236}">
                <a16:creationId xmlns:a16="http://schemas.microsoft.com/office/drawing/2014/main" id="{64AA0478-F30D-4809-B079-9B09A8AEE9B2}"/>
              </a:ext>
            </a:extLst>
          </p:cNvPr>
          <p:cNvGraphicFramePr>
            <a:graphicFrameLocks noGrp="1"/>
          </p:cNvGraphicFramePr>
          <p:nvPr>
            <p:extLst>
              <p:ext uri="{D42A27DB-BD31-4B8C-83A1-F6EECF244321}">
                <p14:modId xmlns:p14="http://schemas.microsoft.com/office/powerpoint/2010/main" val="495220736"/>
              </p:ext>
            </p:extLst>
          </p:nvPr>
        </p:nvGraphicFramePr>
        <p:xfrm>
          <a:off x="275771" y="4464277"/>
          <a:ext cx="11774716" cy="1767840"/>
        </p:xfrm>
        <a:graphic>
          <a:graphicData uri="http://schemas.openxmlformats.org/drawingml/2006/table">
            <a:tbl>
              <a:tblPr firstRow="1" bandRow="1">
                <a:tableStyleId>{5940675A-B579-460E-94D1-54222C63F5DA}</a:tableStyleId>
              </a:tblPr>
              <a:tblGrid>
                <a:gridCol w="2357909">
                  <a:extLst>
                    <a:ext uri="{9D8B030D-6E8A-4147-A177-3AD203B41FA5}">
                      <a16:colId xmlns:a16="http://schemas.microsoft.com/office/drawing/2014/main" val="2199826676"/>
                    </a:ext>
                  </a:extLst>
                </a:gridCol>
                <a:gridCol w="1459349">
                  <a:extLst>
                    <a:ext uri="{9D8B030D-6E8A-4147-A177-3AD203B41FA5}">
                      <a16:colId xmlns:a16="http://schemas.microsoft.com/office/drawing/2014/main" val="3425053054"/>
                    </a:ext>
                  </a:extLst>
                </a:gridCol>
                <a:gridCol w="1828800">
                  <a:extLst>
                    <a:ext uri="{9D8B030D-6E8A-4147-A177-3AD203B41FA5}">
                      <a16:colId xmlns:a16="http://schemas.microsoft.com/office/drawing/2014/main" val="2603481316"/>
                    </a:ext>
                  </a:extLst>
                </a:gridCol>
                <a:gridCol w="2046514">
                  <a:extLst>
                    <a:ext uri="{9D8B030D-6E8A-4147-A177-3AD203B41FA5}">
                      <a16:colId xmlns:a16="http://schemas.microsoft.com/office/drawing/2014/main" val="368562266"/>
                    </a:ext>
                  </a:extLst>
                </a:gridCol>
                <a:gridCol w="1959428">
                  <a:extLst>
                    <a:ext uri="{9D8B030D-6E8A-4147-A177-3AD203B41FA5}">
                      <a16:colId xmlns:a16="http://schemas.microsoft.com/office/drawing/2014/main" val="3931963199"/>
                    </a:ext>
                  </a:extLst>
                </a:gridCol>
                <a:gridCol w="2122716">
                  <a:extLst>
                    <a:ext uri="{9D8B030D-6E8A-4147-A177-3AD203B41FA5}">
                      <a16:colId xmlns:a16="http://schemas.microsoft.com/office/drawing/2014/main" val="3460893667"/>
                    </a:ext>
                  </a:extLst>
                </a:gridCol>
              </a:tblGrid>
              <a:tr h="370840">
                <a:tc>
                  <a:txBody>
                    <a:bodyPr/>
                    <a:lstStyle/>
                    <a:p>
                      <a:pPr algn="ctr"/>
                      <a:r>
                        <a:rPr lang="ru-RU" sz="2600" b="1" dirty="0"/>
                        <a:t>Обозначение</a:t>
                      </a:r>
                    </a:p>
                  </a:txBody>
                  <a:tcPr anchor="ctr"/>
                </a:tc>
                <a:tc>
                  <a:txBody>
                    <a:bodyPr/>
                    <a:lstStyle/>
                    <a:p>
                      <a:pPr algn="ctr"/>
                      <a:r>
                        <a:rPr lang="en-US" sz="2600" b="1" dirty="0"/>
                        <a:t>STM-1</a:t>
                      </a:r>
                      <a:endParaRPr lang="ru-RU" sz="2600" b="1" dirty="0"/>
                    </a:p>
                  </a:txBody>
                  <a:tcPr anchor="ctr"/>
                </a:tc>
                <a:tc>
                  <a:txBody>
                    <a:bodyPr/>
                    <a:lstStyle/>
                    <a:p>
                      <a:pPr algn="ctr"/>
                      <a:r>
                        <a:rPr lang="en-US" sz="2600" b="1" dirty="0"/>
                        <a:t>STM-4 </a:t>
                      </a:r>
                      <a:br>
                        <a:rPr lang="ru-RU" sz="2600" b="1" dirty="0"/>
                      </a:br>
                      <a:r>
                        <a:rPr lang="en-US" sz="2600" b="1" dirty="0"/>
                        <a:t>(</a:t>
                      </a:r>
                      <a:r>
                        <a:rPr lang="ru-RU" sz="2600" b="1" dirty="0"/>
                        <a:t>4 </a:t>
                      </a:r>
                      <a:r>
                        <a:rPr lang="en-US" sz="2600" b="1" dirty="0"/>
                        <a:t>STM-1)</a:t>
                      </a:r>
                      <a:endParaRPr lang="ru-RU" sz="26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b="1" dirty="0"/>
                        <a:t>STM-16</a:t>
                      </a:r>
                      <a:br>
                        <a:rPr lang="ru-RU" sz="2600" b="1" dirty="0"/>
                      </a:br>
                      <a:r>
                        <a:rPr lang="en-US" sz="2600" b="1" dirty="0"/>
                        <a:t>(</a:t>
                      </a:r>
                      <a:r>
                        <a:rPr lang="ru-RU" sz="2600" b="1" dirty="0"/>
                        <a:t>16 </a:t>
                      </a:r>
                      <a:r>
                        <a:rPr lang="en-US" sz="2600" b="1" dirty="0"/>
                        <a:t>STM-1)</a:t>
                      </a:r>
                      <a:endParaRPr lang="ru-RU" sz="26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b="1" dirty="0"/>
                        <a:t>STM-64</a:t>
                      </a:r>
                      <a:r>
                        <a:rPr lang="ru-RU" sz="2600" b="1" dirty="0"/>
                        <a:t> </a:t>
                      </a:r>
                      <a:br>
                        <a:rPr lang="ru-RU" sz="2600" b="1" dirty="0"/>
                      </a:br>
                      <a:r>
                        <a:rPr lang="en-US" sz="2600" b="1" dirty="0"/>
                        <a:t>(</a:t>
                      </a:r>
                      <a:r>
                        <a:rPr lang="ru-RU" sz="2600" b="1" dirty="0"/>
                        <a:t>64 </a:t>
                      </a:r>
                      <a:r>
                        <a:rPr lang="en-US" sz="2600" b="1" dirty="0"/>
                        <a:t>STM-1)</a:t>
                      </a:r>
                      <a:endParaRPr lang="ru-RU" sz="26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b="1" dirty="0"/>
                        <a:t>STM-256</a:t>
                      </a:r>
                      <a:r>
                        <a:rPr lang="ru-RU" sz="2600" b="1" dirty="0"/>
                        <a:t> </a:t>
                      </a:r>
                      <a:r>
                        <a:rPr lang="en-US" sz="2600" b="1" dirty="0"/>
                        <a:t>(</a:t>
                      </a:r>
                      <a:r>
                        <a:rPr lang="ru-RU" sz="2600" b="1" dirty="0"/>
                        <a:t>256 </a:t>
                      </a:r>
                      <a:r>
                        <a:rPr lang="en-US" sz="2600" b="1" dirty="0"/>
                        <a:t>STM-1)</a:t>
                      </a:r>
                      <a:endParaRPr lang="ru-RU" sz="2600" b="1" dirty="0"/>
                    </a:p>
                  </a:txBody>
                  <a:tcPr anchor="ctr"/>
                </a:tc>
                <a:extLst>
                  <a:ext uri="{0D108BD9-81ED-4DB2-BD59-A6C34878D82A}">
                    <a16:rowId xmlns:a16="http://schemas.microsoft.com/office/drawing/2014/main" val="1193703442"/>
                  </a:ext>
                </a:extLst>
              </a:tr>
              <a:tr h="370840">
                <a:tc>
                  <a:txBody>
                    <a:bodyPr/>
                    <a:lstStyle/>
                    <a:p>
                      <a:pPr algn="ctr"/>
                      <a:r>
                        <a:rPr lang="ru-RU" sz="2600" b="1" dirty="0"/>
                        <a:t>Скорость (Мб/с)</a:t>
                      </a:r>
                    </a:p>
                  </a:txBody>
                  <a:tcPr anchor="ctr"/>
                </a:tc>
                <a:tc>
                  <a:txBody>
                    <a:bodyPr/>
                    <a:lstStyle/>
                    <a:p>
                      <a:pPr algn="ctr"/>
                      <a:r>
                        <a:rPr lang="ru-RU" sz="2600" dirty="0"/>
                        <a:t>115,520</a:t>
                      </a:r>
                    </a:p>
                  </a:txBody>
                  <a:tcPr anchor="ctr"/>
                </a:tc>
                <a:tc>
                  <a:txBody>
                    <a:bodyPr/>
                    <a:lstStyle/>
                    <a:p>
                      <a:pPr algn="ctr"/>
                      <a:r>
                        <a:rPr lang="ru-RU" sz="2600" dirty="0"/>
                        <a:t>622,080</a:t>
                      </a:r>
                    </a:p>
                  </a:txBody>
                  <a:tcPr anchor="ctr"/>
                </a:tc>
                <a:tc>
                  <a:txBody>
                    <a:bodyPr/>
                    <a:lstStyle/>
                    <a:p>
                      <a:pPr algn="ctr"/>
                      <a:r>
                        <a:rPr lang="ru-RU" sz="2600" dirty="0"/>
                        <a:t>2488</a:t>
                      </a:r>
                    </a:p>
                  </a:txBody>
                  <a:tcPr anchor="ctr"/>
                </a:tc>
                <a:tc>
                  <a:txBody>
                    <a:bodyPr/>
                    <a:lstStyle/>
                    <a:p>
                      <a:pPr algn="ctr"/>
                      <a:r>
                        <a:rPr lang="ru-RU" sz="2600" dirty="0"/>
                        <a:t>9953</a:t>
                      </a:r>
                    </a:p>
                  </a:txBody>
                  <a:tcPr anchor="ctr"/>
                </a:tc>
                <a:tc>
                  <a:txBody>
                    <a:bodyPr/>
                    <a:lstStyle/>
                    <a:p>
                      <a:pPr algn="ctr"/>
                      <a:r>
                        <a:rPr lang="ru-RU" sz="2600" dirty="0"/>
                        <a:t>39810</a:t>
                      </a:r>
                    </a:p>
                  </a:txBody>
                  <a:tcPr anchor="ctr"/>
                </a:tc>
                <a:extLst>
                  <a:ext uri="{0D108BD9-81ED-4DB2-BD59-A6C34878D82A}">
                    <a16:rowId xmlns:a16="http://schemas.microsoft.com/office/drawing/2014/main" val="716146681"/>
                  </a:ext>
                </a:extLst>
              </a:tr>
            </a:tbl>
          </a:graphicData>
        </a:graphic>
      </p:graphicFrame>
    </p:spTree>
    <p:extLst>
      <p:ext uri="{BB962C8B-B14F-4D97-AF65-F5344CB8AC3E}">
        <p14:creationId xmlns:p14="http://schemas.microsoft.com/office/powerpoint/2010/main" val="19415528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666A6C-66F9-4287-911E-656EEBDD8913}"/>
              </a:ext>
            </a:extLst>
          </p:cNvPr>
          <p:cNvSpPr>
            <a:spLocks noGrp="1"/>
          </p:cNvSpPr>
          <p:nvPr>
            <p:ph type="title"/>
          </p:nvPr>
        </p:nvSpPr>
        <p:spPr>
          <a:xfrm>
            <a:off x="838200" y="0"/>
            <a:ext cx="10515600" cy="839561"/>
          </a:xfrm>
        </p:spPr>
        <p:txBody>
          <a:bodyPr/>
          <a:lstStyle/>
          <a:p>
            <a:pPr algn="ctr"/>
            <a:r>
              <a:rPr lang="ru-RU" dirty="0"/>
              <a:t>Формат кадра </a:t>
            </a:r>
            <a:r>
              <a:rPr lang="pl-PL" dirty="0"/>
              <a:t>SDH</a:t>
            </a:r>
            <a:endParaRPr lang="ru-RU" dirty="0"/>
          </a:p>
        </p:txBody>
      </p:sp>
      <p:sp>
        <p:nvSpPr>
          <p:cNvPr id="3" name="Объект 2">
            <a:extLst>
              <a:ext uri="{FF2B5EF4-FFF2-40B4-BE49-F238E27FC236}">
                <a16:creationId xmlns:a16="http://schemas.microsoft.com/office/drawing/2014/main" id="{6043487F-76E2-4E59-84E1-168FD0D5F35D}"/>
              </a:ext>
            </a:extLst>
          </p:cNvPr>
          <p:cNvSpPr>
            <a:spLocks noGrp="1"/>
          </p:cNvSpPr>
          <p:nvPr>
            <p:ph idx="1"/>
          </p:nvPr>
        </p:nvSpPr>
        <p:spPr>
          <a:xfrm>
            <a:off x="0" y="839561"/>
            <a:ext cx="12192000" cy="4351338"/>
          </a:xfrm>
        </p:spPr>
        <p:txBody>
          <a:bodyPr>
            <a:normAutofit/>
          </a:bodyPr>
          <a:lstStyle/>
          <a:p>
            <a:pPr marL="0" indent="0" algn="just">
              <a:buNone/>
            </a:pPr>
            <a:r>
              <a:rPr lang="ru-RU" dirty="0"/>
              <a:t>Технология SDH выполняет мультиплексирование своих кадров на основе техники TDM — разделения магистрального канала по времени. Каждый кадр вышележащего уровня получается путем побайтного мультиплексирования кадров нижележащего уровня. Например, если на каждый вход мультиплексора приходят кадры STM-1, которые мультиплексируются в один кадр следующего уровня скорости (STM-4) побайтно, то в кадре STM-4 последовательно чередуются байты из первого, второго, третьего и четвертого кадров STM-1. Учитывая циклический характер кадра, в SDH принято изображать кадр в виде матрицы.</a:t>
            </a:r>
          </a:p>
        </p:txBody>
      </p:sp>
    </p:spTree>
    <p:extLst>
      <p:ext uri="{BB962C8B-B14F-4D97-AF65-F5344CB8AC3E}">
        <p14:creationId xmlns:p14="http://schemas.microsoft.com/office/powerpoint/2010/main" val="1923352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0A8A787-F4FB-41CF-8616-3513B95873ED}"/>
              </a:ext>
            </a:extLst>
          </p:cNvPr>
          <p:cNvSpPr>
            <a:spLocks noGrp="1"/>
          </p:cNvSpPr>
          <p:nvPr>
            <p:ph idx="1"/>
          </p:nvPr>
        </p:nvSpPr>
        <p:spPr>
          <a:xfrm>
            <a:off x="-105230" y="0"/>
            <a:ext cx="12297230" cy="6858000"/>
          </a:xfrm>
        </p:spPr>
        <p:txBody>
          <a:bodyPr>
            <a:normAutofit fontScale="92500" lnSpcReduction="10000"/>
          </a:bodyPr>
          <a:lstStyle/>
          <a:p>
            <a:pPr marL="0" indent="0" algn="just">
              <a:buNone/>
            </a:pPr>
            <a:r>
              <a:rPr lang="ru-RU" dirty="0"/>
              <a:t>Наиболее простой топологией первичной сети является совокупность нескольких отдельных линий связи «точка — точка», каждая из которых связывает две географически разнесенные группы пользователей</a:t>
            </a:r>
            <a:r>
              <a:rPr lang="ru-RU" i="1" dirty="0"/>
              <a:t>. </a:t>
            </a:r>
            <a:r>
              <a:rPr lang="ru-RU" dirty="0"/>
              <a:t>Основными узлами такой сети являются мультиплексоры и </a:t>
            </a:r>
            <a:r>
              <a:rPr lang="ru-RU" dirty="0" err="1"/>
              <a:t>демультиплексоры</a:t>
            </a:r>
            <a:r>
              <a:rPr lang="ru-RU" dirty="0"/>
              <a:t>, функции которых часто совмещаются в одном устройстве, называемом также </a:t>
            </a:r>
            <a:r>
              <a:rPr lang="ru-RU" b="1" dirty="0"/>
              <a:t>терминальным мультиплексором </a:t>
            </a:r>
            <a:r>
              <a:rPr lang="ru-RU" dirty="0"/>
              <a:t>(</a:t>
            </a:r>
            <a:r>
              <a:rPr lang="ru-RU" b="1" dirty="0"/>
              <a:t>ТМ), </a:t>
            </a:r>
            <a:r>
              <a:rPr lang="ru-RU" dirty="0"/>
              <a:t>так как они завершают (терминируют) линию связи.</a:t>
            </a:r>
          </a:p>
          <a:p>
            <a:pPr marL="0" indent="0" algn="just">
              <a:buNone/>
            </a:pPr>
            <a:r>
              <a:rPr lang="ru-RU" dirty="0"/>
              <a:t>В некоторых случаях возникает необходимость подключения пользователей, расположенных не в конечных узлах линии связи, точка—точка, а в некотором </a:t>
            </a:r>
            <a:r>
              <a:rPr lang="ru-RU" i="1" dirty="0"/>
              <a:t>промежуточном </a:t>
            </a:r>
            <a:r>
              <a:rPr lang="ru-RU" dirty="0"/>
              <a:t>пункте. Например, в пункте R группа пользователей имеет потребность в обмене данными с точками F и Е. Для решения этой проблемы могли бы быть проложены два дополнительных канала F-R и R-E. Однако, если число пользователей в пункте R невелико, то такое решение вряд ли может быть эффективным. Выход был найден путем разработки нового типа устройства, названного </a:t>
            </a:r>
            <a:r>
              <a:rPr lang="ru-RU" b="1" dirty="0"/>
              <a:t>мультиплексором ввода-вывода </a:t>
            </a:r>
            <a:r>
              <a:rPr lang="ru-RU" dirty="0"/>
              <a:t>(</a:t>
            </a:r>
            <a:r>
              <a:rPr lang="ru-RU" b="1" dirty="0"/>
              <a:t>ADM)</a:t>
            </a:r>
            <a:r>
              <a:rPr lang="ru-RU" i="1" dirty="0"/>
              <a:t>. </a:t>
            </a:r>
            <a:r>
              <a:rPr lang="ru-RU" dirty="0"/>
              <a:t>Мультиплексор ввода-вывода первичной сети имеет два магистральных порта и сравнительно небольшое количество портов для локально подключенных пользователей. Мультиплексор ввода-вывода позволяет </a:t>
            </a:r>
            <a:r>
              <a:rPr lang="ru-RU" i="1" dirty="0"/>
              <a:t>вывести </a:t>
            </a:r>
            <a:r>
              <a:rPr lang="ru-RU" dirty="0"/>
              <a:t>(операция </a:t>
            </a:r>
            <a:r>
              <a:rPr lang="ru-RU" dirty="0" err="1"/>
              <a:t>Drop</a:t>
            </a:r>
            <a:r>
              <a:rPr lang="ru-RU" dirty="0"/>
              <a:t>) из магистрального канала подканал, направив его данные на входной интерфейс локального пользователя, или </a:t>
            </a:r>
            <a:r>
              <a:rPr lang="ru-RU" i="1" dirty="0"/>
              <a:t>ввести </a:t>
            </a:r>
            <a:r>
              <a:rPr lang="ru-RU" dirty="0"/>
              <a:t>(операция </a:t>
            </a:r>
            <a:r>
              <a:rPr lang="ru-RU" dirty="0" err="1"/>
              <a:t>Add</a:t>
            </a:r>
            <a:r>
              <a:rPr lang="ru-RU" dirty="0"/>
              <a:t>) данные локального пользователя в магистральный канал.</a:t>
            </a:r>
          </a:p>
        </p:txBody>
      </p:sp>
    </p:spTree>
    <p:extLst>
      <p:ext uri="{BB962C8B-B14F-4D97-AF65-F5344CB8AC3E}">
        <p14:creationId xmlns:p14="http://schemas.microsoft.com/office/powerpoint/2010/main" val="23817511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3EF1C5C-72C3-4CF1-8509-4B9010DAC942}"/>
              </a:ext>
            </a:extLst>
          </p:cNvPr>
          <p:cNvSpPr>
            <a:spLocks noGrp="1"/>
          </p:cNvSpPr>
          <p:nvPr>
            <p:ph idx="1"/>
          </p:nvPr>
        </p:nvSpPr>
        <p:spPr>
          <a:xfrm>
            <a:off x="186871" y="185511"/>
            <a:ext cx="11818257" cy="2020660"/>
          </a:xfrm>
        </p:spPr>
        <p:txBody>
          <a:bodyPr/>
          <a:lstStyle/>
          <a:p>
            <a:pPr marL="0" indent="0" algn="just">
              <a:buNone/>
            </a:pPr>
            <a:r>
              <a:rPr lang="ru-RU" dirty="0"/>
              <a:t>Для кадра STM-1 такая матрица состоит из 9 строк, каждая из которых состоит из 270 байт. Строка включает 9 байт заголовка, 260 байт пользовательских данных и один служебный байт, принадлежащий </a:t>
            </a:r>
            <a:r>
              <a:rPr lang="ru-RU" i="1" dirty="0"/>
              <a:t>заголовку тракта РОН, </a:t>
            </a:r>
            <a:r>
              <a:rPr lang="ru-RU" dirty="0"/>
              <a:t>о котором речь ниже.</a:t>
            </a:r>
          </a:p>
        </p:txBody>
      </p:sp>
      <p:pic>
        <p:nvPicPr>
          <p:cNvPr id="4" name="Рисунок 3">
            <a:extLst>
              <a:ext uri="{FF2B5EF4-FFF2-40B4-BE49-F238E27FC236}">
                <a16:creationId xmlns:a16="http://schemas.microsoft.com/office/drawing/2014/main" id="{56D76D4B-7936-441F-B9D2-6FDED9794E60}"/>
              </a:ext>
            </a:extLst>
          </p:cNvPr>
          <p:cNvPicPr>
            <a:picLocks noChangeAspect="1"/>
          </p:cNvPicPr>
          <p:nvPr/>
        </p:nvPicPr>
        <p:blipFill>
          <a:blip r:embed="rId2"/>
          <a:stretch>
            <a:fillRect/>
          </a:stretch>
        </p:blipFill>
        <p:spPr>
          <a:xfrm>
            <a:off x="1543806" y="1827453"/>
            <a:ext cx="9104388" cy="4602376"/>
          </a:xfrm>
          <a:prstGeom prst="rect">
            <a:avLst/>
          </a:prstGeom>
        </p:spPr>
      </p:pic>
    </p:spTree>
    <p:extLst>
      <p:ext uri="{BB962C8B-B14F-4D97-AF65-F5344CB8AC3E}">
        <p14:creationId xmlns:p14="http://schemas.microsoft.com/office/powerpoint/2010/main" val="36296096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601C8F-F89D-4441-9426-4956DF48B44E}"/>
              </a:ext>
            </a:extLst>
          </p:cNvPr>
          <p:cNvSpPr>
            <a:spLocks noGrp="1"/>
          </p:cNvSpPr>
          <p:nvPr>
            <p:ph type="title"/>
          </p:nvPr>
        </p:nvSpPr>
        <p:spPr>
          <a:xfrm>
            <a:off x="838200" y="0"/>
            <a:ext cx="10515600" cy="766989"/>
          </a:xfrm>
        </p:spPr>
        <p:txBody>
          <a:bodyPr/>
          <a:lstStyle/>
          <a:p>
            <a:pPr algn="ctr"/>
            <a:r>
              <a:rPr lang="ru-RU" dirty="0"/>
              <a:t>Мультиплексирование в </a:t>
            </a:r>
            <a:r>
              <a:rPr lang="pl-PL" dirty="0"/>
              <a:t>STM-N</a:t>
            </a:r>
            <a:endParaRPr lang="ru-RU" dirty="0"/>
          </a:p>
        </p:txBody>
      </p:sp>
      <p:sp>
        <p:nvSpPr>
          <p:cNvPr id="3" name="Объект 2">
            <a:extLst>
              <a:ext uri="{FF2B5EF4-FFF2-40B4-BE49-F238E27FC236}">
                <a16:creationId xmlns:a16="http://schemas.microsoft.com/office/drawing/2014/main" id="{9F4E9B29-BB1B-49EB-97A4-88EB00A0B783}"/>
              </a:ext>
            </a:extLst>
          </p:cNvPr>
          <p:cNvSpPr>
            <a:spLocks noGrp="1"/>
          </p:cNvSpPr>
          <p:nvPr>
            <p:ph idx="1"/>
          </p:nvPr>
        </p:nvSpPr>
        <p:spPr>
          <a:xfrm>
            <a:off x="2" y="766990"/>
            <a:ext cx="3222170" cy="5967640"/>
          </a:xfrm>
        </p:spPr>
        <p:txBody>
          <a:bodyPr>
            <a:normAutofit/>
          </a:bodyPr>
          <a:lstStyle/>
          <a:p>
            <a:pPr marL="0" indent="0" algn="just">
              <a:buNone/>
            </a:pPr>
            <a:r>
              <a:rPr lang="ru-RU" dirty="0"/>
              <a:t>Мультиплексирование модулей уровней </a:t>
            </a:r>
            <a:r>
              <a:rPr lang="ru-RU" i="1" dirty="0"/>
              <a:t>выше первого </a:t>
            </a:r>
            <a:r>
              <a:rPr lang="ru-RU" dirty="0"/>
              <a:t>выполняется в соответствии с простым правилом: каждый последующий уровень STM-N получается </a:t>
            </a:r>
            <a:r>
              <a:rPr lang="ru-RU" i="1" dirty="0"/>
              <a:t>мультиплексированием четырех блоков предыдущего уровня STM-(N - 1).</a:t>
            </a:r>
          </a:p>
        </p:txBody>
      </p:sp>
      <p:pic>
        <p:nvPicPr>
          <p:cNvPr id="4" name="Рисунок 3">
            <a:extLst>
              <a:ext uri="{FF2B5EF4-FFF2-40B4-BE49-F238E27FC236}">
                <a16:creationId xmlns:a16="http://schemas.microsoft.com/office/drawing/2014/main" id="{6A406EA8-BBF2-47D6-99DD-55A2E9F80DA7}"/>
              </a:ext>
            </a:extLst>
          </p:cNvPr>
          <p:cNvPicPr>
            <a:picLocks noChangeAspect="1"/>
          </p:cNvPicPr>
          <p:nvPr/>
        </p:nvPicPr>
        <p:blipFill>
          <a:blip r:embed="rId3"/>
          <a:stretch>
            <a:fillRect/>
          </a:stretch>
        </p:blipFill>
        <p:spPr>
          <a:xfrm>
            <a:off x="3526972" y="955674"/>
            <a:ext cx="8231002" cy="5324021"/>
          </a:xfrm>
          <a:prstGeom prst="rect">
            <a:avLst/>
          </a:prstGeom>
        </p:spPr>
      </p:pic>
    </p:spTree>
    <p:extLst>
      <p:ext uri="{BB962C8B-B14F-4D97-AF65-F5344CB8AC3E}">
        <p14:creationId xmlns:p14="http://schemas.microsoft.com/office/powerpoint/2010/main" val="35318613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E3BABF2-58E3-45A2-AFC0-882E7B6EB566}"/>
              </a:ext>
            </a:extLst>
          </p:cNvPr>
          <p:cNvSpPr>
            <a:spLocks noGrp="1"/>
          </p:cNvSpPr>
          <p:nvPr>
            <p:ph idx="1"/>
          </p:nvPr>
        </p:nvSpPr>
        <p:spPr>
          <a:xfrm>
            <a:off x="0" y="0"/>
            <a:ext cx="12192000" cy="6403975"/>
          </a:xfrm>
        </p:spPr>
        <p:txBody>
          <a:bodyPr>
            <a:normAutofit/>
          </a:bodyPr>
          <a:lstStyle/>
          <a:p>
            <a:pPr marL="0" indent="0" algn="just">
              <a:buNone/>
            </a:pPr>
            <a:r>
              <a:rPr lang="ru-RU" sz="2400" i="1" dirty="0"/>
              <a:t>Синхронность </a:t>
            </a:r>
            <a:r>
              <a:rPr lang="ru-RU" sz="2400" dirty="0"/>
              <a:t>работы мультиплексоров SDH проявляется в том, что за каждый такт его работы на каждом его входе принимается один бит, а на выходе — передается один бит. Так как здесь байты являются неделимой единицей информации, то очередной пришедший байт может быть вынужден ожидать своего тайм-слота для передачи на выходной порт мультиплексора. Но эта задержка очень мала. Максимальное время ожидания тайм-слота равно времени передачи трех байтов, то есть 4,8 </a:t>
            </a:r>
            <a:r>
              <a:rPr lang="ru-RU" sz="2400" dirty="0" err="1"/>
              <a:t>нс</a:t>
            </a:r>
            <a:r>
              <a:rPr lang="ru-RU" sz="2400" dirty="0"/>
              <a:t>, что пренебрежимо мало по сравнению с временем цикла генерации оцифрованных замеров голоса 125 </a:t>
            </a:r>
            <a:r>
              <a:rPr lang="ru-RU" sz="2400" dirty="0" err="1"/>
              <a:t>мкс</a:t>
            </a:r>
            <a:r>
              <a:rPr lang="ru-RU" sz="2400" dirty="0"/>
              <a:t>.</a:t>
            </a:r>
          </a:p>
          <a:p>
            <a:pPr marL="0" indent="0" algn="just">
              <a:buNone/>
            </a:pPr>
            <a:r>
              <a:rPr lang="ru-RU" sz="2400" dirty="0"/>
              <a:t>Кадры старших уровней STM-16, STM-64 и STM-256 формируются аналогично, так что размер поля заголовка кадра в строке кадра STM-N равен 9 х N байт, а размер поля данных — 260 х N байт. Количество строк кадров любого уровня всегда равно 9.</a:t>
            </a:r>
          </a:p>
          <a:p>
            <a:pPr marL="0" indent="0" algn="just">
              <a:buNone/>
            </a:pPr>
            <a:r>
              <a:rPr lang="ru-RU" sz="2400" dirty="0"/>
              <a:t>Время цикла, или время приема данных от всех мультиплексируемых потоков и формирования из них кадра, — всегда равно </a:t>
            </a:r>
            <a:r>
              <a:rPr lang="ru-RU" sz="2400" i="1" dirty="0"/>
              <a:t>125 </a:t>
            </a:r>
            <a:r>
              <a:rPr lang="ru-RU" sz="2400" i="1" dirty="0" err="1"/>
              <a:t>мкс</a:t>
            </a:r>
            <a:r>
              <a:rPr lang="ru-RU" sz="2400" i="1" dirty="0"/>
              <a:t>, </a:t>
            </a:r>
            <a:r>
              <a:rPr lang="ru-RU" sz="2400" dirty="0"/>
              <a:t>независимо от уровня скорости STM-N магистрального канала. Следовательно, размер кадра (включая заголовок) связан со скоростью следующим соотношением: (STM-N) х 125/8 байт.</a:t>
            </a:r>
          </a:p>
        </p:txBody>
      </p:sp>
      <p:graphicFrame>
        <p:nvGraphicFramePr>
          <p:cNvPr id="5" name="Таблица 4">
            <a:extLst>
              <a:ext uri="{FF2B5EF4-FFF2-40B4-BE49-F238E27FC236}">
                <a16:creationId xmlns:a16="http://schemas.microsoft.com/office/drawing/2014/main" id="{CF066C38-F948-42DC-A07A-63728251B69B}"/>
              </a:ext>
            </a:extLst>
          </p:cNvPr>
          <p:cNvGraphicFramePr>
            <a:graphicFrameLocks noGrp="1"/>
          </p:cNvGraphicFramePr>
          <p:nvPr>
            <p:extLst>
              <p:ext uri="{D42A27DB-BD31-4B8C-83A1-F6EECF244321}">
                <p14:modId xmlns:p14="http://schemas.microsoft.com/office/powerpoint/2010/main" val="1191874353"/>
              </p:ext>
            </p:extLst>
          </p:nvPr>
        </p:nvGraphicFramePr>
        <p:xfrm>
          <a:off x="0" y="5001305"/>
          <a:ext cx="12192000" cy="1737360"/>
        </p:xfrm>
        <a:graphic>
          <a:graphicData uri="http://schemas.openxmlformats.org/drawingml/2006/table">
            <a:tbl>
              <a:tblPr firstRow="1" bandRow="1">
                <a:tableStyleId>{5940675A-B579-460E-94D1-54222C63F5DA}</a:tableStyleId>
              </a:tblPr>
              <a:tblGrid>
                <a:gridCol w="2441471">
                  <a:extLst>
                    <a:ext uri="{9D8B030D-6E8A-4147-A177-3AD203B41FA5}">
                      <a16:colId xmlns:a16="http://schemas.microsoft.com/office/drawing/2014/main" val="2199826676"/>
                    </a:ext>
                  </a:extLst>
                </a:gridCol>
                <a:gridCol w="1511067">
                  <a:extLst>
                    <a:ext uri="{9D8B030D-6E8A-4147-A177-3AD203B41FA5}">
                      <a16:colId xmlns:a16="http://schemas.microsoft.com/office/drawing/2014/main" val="3425053054"/>
                    </a:ext>
                  </a:extLst>
                </a:gridCol>
                <a:gridCol w="1893611">
                  <a:extLst>
                    <a:ext uri="{9D8B030D-6E8A-4147-A177-3AD203B41FA5}">
                      <a16:colId xmlns:a16="http://schemas.microsoft.com/office/drawing/2014/main" val="2603481316"/>
                    </a:ext>
                  </a:extLst>
                </a:gridCol>
                <a:gridCol w="2119040">
                  <a:extLst>
                    <a:ext uri="{9D8B030D-6E8A-4147-A177-3AD203B41FA5}">
                      <a16:colId xmlns:a16="http://schemas.microsoft.com/office/drawing/2014/main" val="368562266"/>
                    </a:ext>
                  </a:extLst>
                </a:gridCol>
                <a:gridCol w="2028868">
                  <a:extLst>
                    <a:ext uri="{9D8B030D-6E8A-4147-A177-3AD203B41FA5}">
                      <a16:colId xmlns:a16="http://schemas.microsoft.com/office/drawing/2014/main" val="3931963199"/>
                    </a:ext>
                  </a:extLst>
                </a:gridCol>
                <a:gridCol w="2197943">
                  <a:extLst>
                    <a:ext uri="{9D8B030D-6E8A-4147-A177-3AD203B41FA5}">
                      <a16:colId xmlns:a16="http://schemas.microsoft.com/office/drawing/2014/main" val="3460893667"/>
                    </a:ext>
                  </a:extLst>
                </a:gridCol>
              </a:tblGrid>
              <a:tr h="370840">
                <a:tc>
                  <a:txBody>
                    <a:bodyPr/>
                    <a:lstStyle/>
                    <a:p>
                      <a:pPr algn="ctr"/>
                      <a:r>
                        <a:rPr lang="ru-RU" sz="2400" b="1" dirty="0"/>
                        <a:t>Обозначение</a:t>
                      </a:r>
                    </a:p>
                  </a:txBody>
                  <a:tcPr anchor="ctr"/>
                </a:tc>
                <a:tc>
                  <a:txBody>
                    <a:bodyPr/>
                    <a:lstStyle/>
                    <a:p>
                      <a:pPr algn="ctr"/>
                      <a:r>
                        <a:rPr lang="en-US" sz="2400" b="1" dirty="0"/>
                        <a:t>STM-1</a:t>
                      </a:r>
                      <a:endParaRPr lang="ru-RU" sz="2400" b="1" dirty="0"/>
                    </a:p>
                  </a:txBody>
                  <a:tcPr anchor="ctr"/>
                </a:tc>
                <a:tc>
                  <a:txBody>
                    <a:bodyPr/>
                    <a:lstStyle/>
                    <a:p>
                      <a:pPr algn="ctr"/>
                      <a:r>
                        <a:rPr lang="en-US" sz="2400" b="1" dirty="0"/>
                        <a:t>STM-4 </a:t>
                      </a:r>
                      <a:endParaRPr lang="ru-RU" sz="24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STM-16</a:t>
                      </a:r>
                      <a:endParaRPr lang="ru-RU" sz="24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STM-64</a:t>
                      </a:r>
                      <a:r>
                        <a:rPr lang="ru-RU" sz="2400" b="1" dirty="0"/>
                        <a:t>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STM-256</a:t>
                      </a:r>
                      <a:endParaRPr lang="ru-RU" sz="2400" b="1" dirty="0"/>
                    </a:p>
                  </a:txBody>
                  <a:tcPr anchor="ctr"/>
                </a:tc>
                <a:extLst>
                  <a:ext uri="{0D108BD9-81ED-4DB2-BD59-A6C34878D82A}">
                    <a16:rowId xmlns:a16="http://schemas.microsoft.com/office/drawing/2014/main" val="1193703442"/>
                  </a:ext>
                </a:extLst>
              </a:tr>
              <a:tr h="370840">
                <a:tc>
                  <a:txBody>
                    <a:bodyPr/>
                    <a:lstStyle/>
                    <a:p>
                      <a:pPr algn="ctr"/>
                      <a:r>
                        <a:rPr lang="ru-RU" sz="2400" b="1" dirty="0"/>
                        <a:t>Скорость (Мб/с)</a:t>
                      </a:r>
                    </a:p>
                  </a:txBody>
                  <a:tcPr anchor="ctr"/>
                </a:tc>
                <a:tc>
                  <a:txBody>
                    <a:bodyPr/>
                    <a:lstStyle/>
                    <a:p>
                      <a:pPr algn="ctr"/>
                      <a:r>
                        <a:rPr lang="ru-RU" sz="2400" dirty="0"/>
                        <a:t>115,520</a:t>
                      </a:r>
                    </a:p>
                  </a:txBody>
                  <a:tcPr anchor="ctr"/>
                </a:tc>
                <a:tc>
                  <a:txBody>
                    <a:bodyPr/>
                    <a:lstStyle/>
                    <a:p>
                      <a:pPr algn="ctr"/>
                      <a:r>
                        <a:rPr lang="ru-RU" sz="2400" dirty="0"/>
                        <a:t>622,080</a:t>
                      </a:r>
                    </a:p>
                  </a:txBody>
                  <a:tcPr anchor="ctr"/>
                </a:tc>
                <a:tc>
                  <a:txBody>
                    <a:bodyPr/>
                    <a:lstStyle/>
                    <a:p>
                      <a:pPr algn="ctr"/>
                      <a:r>
                        <a:rPr lang="ru-RU" sz="2400" dirty="0"/>
                        <a:t>2488</a:t>
                      </a:r>
                    </a:p>
                  </a:txBody>
                  <a:tcPr anchor="ctr"/>
                </a:tc>
                <a:tc>
                  <a:txBody>
                    <a:bodyPr/>
                    <a:lstStyle/>
                    <a:p>
                      <a:pPr algn="ctr"/>
                      <a:r>
                        <a:rPr lang="ru-RU" sz="2400" dirty="0"/>
                        <a:t>9953</a:t>
                      </a:r>
                    </a:p>
                  </a:txBody>
                  <a:tcPr anchor="ctr"/>
                </a:tc>
                <a:tc>
                  <a:txBody>
                    <a:bodyPr/>
                    <a:lstStyle/>
                    <a:p>
                      <a:pPr algn="ctr"/>
                      <a:r>
                        <a:rPr lang="ru-RU" sz="2400" dirty="0"/>
                        <a:t>39810</a:t>
                      </a:r>
                    </a:p>
                  </a:txBody>
                  <a:tcPr anchor="ctr"/>
                </a:tc>
                <a:extLst>
                  <a:ext uri="{0D108BD9-81ED-4DB2-BD59-A6C34878D82A}">
                    <a16:rowId xmlns:a16="http://schemas.microsoft.com/office/drawing/2014/main" val="716146681"/>
                  </a:ext>
                </a:extLst>
              </a:tr>
              <a:tr h="370840">
                <a:tc>
                  <a:txBody>
                    <a:bodyPr/>
                    <a:lstStyle/>
                    <a:p>
                      <a:pPr algn="ctr"/>
                      <a:r>
                        <a:rPr lang="ru-RU" sz="2400" b="1" dirty="0"/>
                        <a:t>Размер кадра (байт)</a:t>
                      </a:r>
                    </a:p>
                  </a:txBody>
                  <a:tcPr anchor="ctr"/>
                </a:tc>
                <a:tc>
                  <a:txBody>
                    <a:bodyPr/>
                    <a:lstStyle/>
                    <a:p>
                      <a:pPr algn="ctr"/>
                      <a:r>
                        <a:rPr lang="ru-RU" sz="2400" dirty="0"/>
                        <a:t>2430</a:t>
                      </a:r>
                    </a:p>
                  </a:txBody>
                  <a:tcPr anchor="ctr"/>
                </a:tc>
                <a:tc>
                  <a:txBody>
                    <a:bodyPr/>
                    <a:lstStyle/>
                    <a:p>
                      <a:pPr algn="ctr"/>
                      <a:r>
                        <a:rPr lang="ru-RU" sz="2400" dirty="0"/>
                        <a:t>9720</a:t>
                      </a:r>
                    </a:p>
                  </a:txBody>
                  <a:tcPr anchor="ctr"/>
                </a:tc>
                <a:tc>
                  <a:txBody>
                    <a:bodyPr/>
                    <a:lstStyle/>
                    <a:p>
                      <a:pPr algn="ctr"/>
                      <a:r>
                        <a:rPr lang="ru-RU" sz="2400" dirty="0"/>
                        <a:t>38880</a:t>
                      </a:r>
                    </a:p>
                  </a:txBody>
                  <a:tcPr anchor="ctr"/>
                </a:tc>
                <a:tc>
                  <a:txBody>
                    <a:bodyPr/>
                    <a:lstStyle/>
                    <a:p>
                      <a:pPr algn="ctr"/>
                      <a:r>
                        <a:rPr lang="ru-RU" sz="2400" dirty="0"/>
                        <a:t>115520</a:t>
                      </a:r>
                    </a:p>
                  </a:txBody>
                  <a:tcPr anchor="ctr"/>
                </a:tc>
                <a:tc>
                  <a:txBody>
                    <a:bodyPr/>
                    <a:lstStyle/>
                    <a:p>
                      <a:pPr algn="ctr"/>
                      <a:r>
                        <a:rPr lang="ru-RU" sz="2400" dirty="0"/>
                        <a:t>622080</a:t>
                      </a:r>
                    </a:p>
                  </a:txBody>
                  <a:tcPr anchor="ctr"/>
                </a:tc>
                <a:extLst>
                  <a:ext uri="{0D108BD9-81ED-4DB2-BD59-A6C34878D82A}">
                    <a16:rowId xmlns:a16="http://schemas.microsoft.com/office/drawing/2014/main" val="2914906350"/>
                  </a:ext>
                </a:extLst>
              </a:tr>
            </a:tbl>
          </a:graphicData>
        </a:graphic>
      </p:graphicFrame>
    </p:spTree>
    <p:extLst>
      <p:ext uri="{BB962C8B-B14F-4D97-AF65-F5344CB8AC3E}">
        <p14:creationId xmlns:p14="http://schemas.microsoft.com/office/powerpoint/2010/main" val="22166729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36476C-C64C-487C-85AF-EB5502372803}"/>
              </a:ext>
            </a:extLst>
          </p:cNvPr>
          <p:cNvSpPr>
            <a:spLocks noGrp="1"/>
          </p:cNvSpPr>
          <p:nvPr>
            <p:ph type="title"/>
          </p:nvPr>
        </p:nvSpPr>
        <p:spPr>
          <a:xfrm>
            <a:off x="838200" y="0"/>
            <a:ext cx="10515600" cy="766989"/>
          </a:xfrm>
        </p:spPr>
        <p:txBody>
          <a:bodyPr/>
          <a:lstStyle/>
          <a:p>
            <a:pPr algn="ctr"/>
            <a:r>
              <a:rPr lang="ru-RU" dirty="0"/>
              <a:t>Мультиплексирование в </a:t>
            </a:r>
            <a:r>
              <a:rPr lang="pl-PL" dirty="0"/>
              <a:t>STM-1</a:t>
            </a:r>
            <a:endParaRPr lang="ru-RU" dirty="0"/>
          </a:p>
        </p:txBody>
      </p:sp>
      <p:sp>
        <p:nvSpPr>
          <p:cNvPr id="3" name="Объект 2">
            <a:extLst>
              <a:ext uri="{FF2B5EF4-FFF2-40B4-BE49-F238E27FC236}">
                <a16:creationId xmlns:a16="http://schemas.microsoft.com/office/drawing/2014/main" id="{7F5E483D-7CE6-4974-8408-0E342362AAAC}"/>
              </a:ext>
            </a:extLst>
          </p:cNvPr>
          <p:cNvSpPr>
            <a:spLocks noGrp="1"/>
          </p:cNvSpPr>
          <p:nvPr>
            <p:ph idx="1"/>
          </p:nvPr>
        </p:nvSpPr>
        <p:spPr>
          <a:xfrm>
            <a:off x="0" y="911225"/>
            <a:ext cx="12192000" cy="2935061"/>
          </a:xfrm>
        </p:spPr>
        <p:txBody>
          <a:bodyPr>
            <a:normAutofit/>
          </a:bodyPr>
          <a:lstStyle/>
          <a:p>
            <a:pPr marL="0" indent="0" algn="just">
              <a:buNone/>
            </a:pPr>
            <a:r>
              <a:rPr lang="ru-RU" sz="2500" dirty="0"/>
              <a:t>Мультиплексирование в STM-1 занимает особое место. Кадр </a:t>
            </a:r>
            <a:r>
              <a:rPr lang="ru-RU" sz="2500" b="1" dirty="0"/>
              <a:t>STM-1 </a:t>
            </a:r>
            <a:r>
              <a:rPr lang="ru-RU" sz="2500" dirty="0"/>
              <a:t>по сравнению с другими типами кадров STM-N имеет более сложную структуру, позволяющую агрегировать в общий магистральный поток потоки PDH </a:t>
            </a:r>
            <a:r>
              <a:rPr lang="ru-RU" sz="2500" i="1" dirty="0"/>
              <a:t>различных </a:t>
            </a:r>
            <a:r>
              <a:rPr lang="ru-RU" sz="2500" dirty="0"/>
              <a:t>скоростей. STM-1 является начальной, самой низкой скоростью, которая, соответствует </a:t>
            </a:r>
            <a:r>
              <a:rPr lang="ru-RU" sz="2500" i="1" dirty="0"/>
              <a:t>наивысшей скорости </a:t>
            </a:r>
            <a:r>
              <a:rPr lang="ru-RU" sz="2500" dirty="0"/>
              <a:t>PDH Е4. Задача разработчиков технологии SDH состояла в том, чтобы сделать возможной передачу в кадре STM-1 данные потоков с более </a:t>
            </a:r>
            <a:r>
              <a:rPr lang="ru-RU" sz="2500" i="1" dirty="0"/>
              <a:t>низкими скоростями, </a:t>
            </a:r>
            <a:r>
              <a:rPr lang="ru-RU" sz="2500" dirty="0"/>
              <a:t>например, несколько потоков Е1, несколько потоков Е2 и несколько потоков ЕЗ. В результате была создана схема, позволяющая гибко компоновать кадр STM-1.</a:t>
            </a:r>
          </a:p>
        </p:txBody>
      </p:sp>
      <p:pic>
        <p:nvPicPr>
          <p:cNvPr id="4" name="Рисунок 3">
            <a:extLst>
              <a:ext uri="{FF2B5EF4-FFF2-40B4-BE49-F238E27FC236}">
                <a16:creationId xmlns:a16="http://schemas.microsoft.com/office/drawing/2014/main" id="{BC1CE413-C60C-4352-9561-D77E41B42343}"/>
              </a:ext>
            </a:extLst>
          </p:cNvPr>
          <p:cNvPicPr>
            <a:picLocks noChangeAspect="1"/>
          </p:cNvPicPr>
          <p:nvPr/>
        </p:nvPicPr>
        <p:blipFill>
          <a:blip r:embed="rId3"/>
          <a:stretch>
            <a:fillRect/>
          </a:stretch>
        </p:blipFill>
        <p:spPr>
          <a:xfrm>
            <a:off x="1905317" y="3660040"/>
            <a:ext cx="8381365" cy="2990953"/>
          </a:xfrm>
          <a:prstGeom prst="rect">
            <a:avLst/>
          </a:prstGeom>
        </p:spPr>
      </p:pic>
    </p:spTree>
    <p:extLst>
      <p:ext uri="{BB962C8B-B14F-4D97-AF65-F5344CB8AC3E}">
        <p14:creationId xmlns:p14="http://schemas.microsoft.com/office/powerpoint/2010/main" val="35610178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6A3FA44-E732-48E1-88B1-5A185B9A9230}"/>
              </a:ext>
            </a:extLst>
          </p:cNvPr>
          <p:cNvSpPr>
            <a:spLocks noGrp="1"/>
          </p:cNvSpPr>
          <p:nvPr>
            <p:ph idx="1"/>
          </p:nvPr>
        </p:nvSpPr>
        <p:spPr>
          <a:xfrm>
            <a:off x="0" y="229053"/>
            <a:ext cx="12192000" cy="6418490"/>
          </a:xfrm>
        </p:spPr>
        <p:txBody>
          <a:bodyPr>
            <a:normAutofit/>
          </a:bodyPr>
          <a:lstStyle/>
          <a:p>
            <a:pPr marL="0" indent="0" algn="just">
              <a:buNone/>
            </a:pPr>
            <a:r>
              <a:rPr lang="ru-RU" b="1" dirty="0"/>
              <a:t>Контейнер пользовательских данных </a:t>
            </a:r>
            <a:r>
              <a:rPr lang="ru-RU" dirty="0"/>
              <a:t>(</a:t>
            </a:r>
            <a:r>
              <a:rPr lang="ru-RU" dirty="0" err="1"/>
              <a:t>Container</a:t>
            </a:r>
            <a:r>
              <a:rPr lang="ru-RU" dirty="0"/>
              <a:t>, С) — это набор байтов пользователя, которые поступают в мультиплексор за время одного цикла 125 </a:t>
            </a:r>
            <a:r>
              <a:rPr lang="ru-RU" dirty="0" err="1"/>
              <a:t>мкс</a:t>
            </a:r>
            <a:r>
              <a:rPr lang="ru-RU" dirty="0"/>
              <a:t> и которыми мультиплексор оперирует как единым целым.</a:t>
            </a:r>
          </a:p>
          <a:p>
            <a:pPr marL="0" indent="0" algn="just">
              <a:buNone/>
            </a:pPr>
            <a:r>
              <a:rPr lang="ru-RU" dirty="0"/>
              <a:t>Схема показывает, что существуют различные пути попадания данных пользовательского контейнера каждого типа в кадр STM-1 и что на этом пути данные контейнера претерпевают определенные преобразования в результате выполнения над ними операций </a:t>
            </a:r>
            <a:r>
              <a:rPr lang="ru-RU" i="1" dirty="0"/>
              <a:t>отображения, выравнивания и мультиплексирования, </a:t>
            </a:r>
            <a:r>
              <a:rPr lang="ru-RU" dirty="0"/>
              <a:t>получая при этом последовательно различные названия, такие как VC (виртуальный контейнер), TU, TUG, AU и AUG.</a:t>
            </a:r>
          </a:p>
          <a:p>
            <a:pPr marL="0" indent="0" algn="just">
              <a:buNone/>
            </a:pPr>
            <a:r>
              <a:rPr lang="ru-RU" dirty="0"/>
              <a:t>Первой операцией на пути данных пользователя в кадр STM-1 является </a:t>
            </a:r>
            <a:r>
              <a:rPr lang="ru-RU" i="1" dirty="0"/>
              <a:t>отображение </a:t>
            </a:r>
            <a:r>
              <a:rPr lang="ru-RU" dirty="0"/>
              <a:t>пользовательских данных из контейнера пользователя в виртуальный контейнер.</a:t>
            </a:r>
          </a:p>
          <a:p>
            <a:pPr marL="0" indent="0" algn="just">
              <a:buNone/>
            </a:pPr>
            <a:r>
              <a:rPr lang="ru-RU" b="1" dirty="0"/>
              <a:t>Виртуальный контейнер </a:t>
            </a:r>
            <a:r>
              <a:rPr lang="ru-RU" dirty="0"/>
              <a:t>(</a:t>
            </a:r>
            <a:r>
              <a:rPr lang="ru-RU" dirty="0" err="1"/>
              <a:t>Virtual</a:t>
            </a:r>
            <a:r>
              <a:rPr lang="ru-RU" dirty="0"/>
              <a:t> </a:t>
            </a:r>
            <a:r>
              <a:rPr lang="ru-RU" dirty="0" err="1"/>
              <a:t>Container</a:t>
            </a:r>
            <a:r>
              <a:rPr lang="ru-RU" dirty="0"/>
              <a:t>, </a:t>
            </a:r>
            <a:r>
              <a:rPr lang="ru-RU" b="1" dirty="0"/>
              <a:t>VC) </a:t>
            </a:r>
            <a:r>
              <a:rPr lang="ru-RU" dirty="0"/>
              <a:t>является единицей коммутации сети SDH, он передается между конечными точками соединения пользователей без изменения вместе со своим заголовком.</a:t>
            </a:r>
          </a:p>
        </p:txBody>
      </p:sp>
    </p:spTree>
    <p:extLst>
      <p:ext uri="{BB962C8B-B14F-4D97-AF65-F5344CB8AC3E}">
        <p14:creationId xmlns:p14="http://schemas.microsoft.com/office/powerpoint/2010/main" val="16241065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27327D-D205-46BA-8D86-DCAFEACAD250}"/>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AC18411-F725-4F43-B840-0D8C92C22BF0}"/>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7A916264-0296-4F52-816F-FAC5DF0D9020}"/>
              </a:ext>
            </a:extLst>
          </p:cNvPr>
          <p:cNvPicPr>
            <a:picLocks noChangeAspect="1"/>
          </p:cNvPicPr>
          <p:nvPr/>
        </p:nvPicPr>
        <p:blipFill>
          <a:blip r:embed="rId3"/>
          <a:stretch>
            <a:fillRect/>
          </a:stretch>
        </p:blipFill>
        <p:spPr>
          <a:xfrm>
            <a:off x="302729" y="1498033"/>
            <a:ext cx="11051071" cy="3861934"/>
          </a:xfrm>
          <a:prstGeom prst="rect">
            <a:avLst/>
          </a:prstGeom>
        </p:spPr>
      </p:pic>
    </p:spTree>
    <p:extLst>
      <p:ext uri="{BB962C8B-B14F-4D97-AF65-F5344CB8AC3E}">
        <p14:creationId xmlns:p14="http://schemas.microsoft.com/office/powerpoint/2010/main" val="2434055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96A38C-BE14-40C9-9BE3-4698A08276FB}"/>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39888555-2D89-4008-B1CB-9BE44C581D26}"/>
              </a:ext>
            </a:extLst>
          </p:cNvPr>
          <p:cNvSpPr>
            <a:spLocks noGrp="1"/>
          </p:cNvSpPr>
          <p:nvPr>
            <p:ph idx="1"/>
          </p:nvPr>
        </p:nvSpPr>
        <p:spPr/>
        <p:txBody>
          <a:bodyPr/>
          <a:lstStyle/>
          <a:p>
            <a:pPr marL="0" indent="0">
              <a:buNone/>
            </a:pPr>
            <a:r>
              <a:rPr lang="ru-RU" dirty="0"/>
              <a:t>Самостоятельно проработать вопросы</a:t>
            </a:r>
          </a:p>
          <a:p>
            <a:pPr marL="514350" indent="-514350">
              <a:buAutoNum type="arabicPeriod"/>
            </a:pPr>
            <a:r>
              <a:rPr lang="ru-RU" dirty="0"/>
              <a:t>Коммутация в </a:t>
            </a:r>
            <a:r>
              <a:rPr lang="en-US" dirty="0"/>
              <a:t>SDH</a:t>
            </a:r>
          </a:p>
          <a:p>
            <a:pPr marL="514350" indent="-514350">
              <a:buAutoNum type="arabicPeriod"/>
            </a:pPr>
            <a:r>
              <a:rPr lang="ru-RU" dirty="0"/>
              <a:t>Отказоустойчивость сетей </a:t>
            </a:r>
            <a:r>
              <a:rPr lang="en-US" dirty="0"/>
              <a:t>SDH</a:t>
            </a:r>
          </a:p>
          <a:p>
            <a:pPr marL="514350" indent="-514350">
              <a:buAutoNum type="arabicPeriod"/>
            </a:pPr>
            <a:r>
              <a:rPr lang="ru-RU" dirty="0"/>
              <a:t>Принцип работы первичной сети </a:t>
            </a:r>
            <a:r>
              <a:rPr lang="en-US" dirty="0"/>
              <a:t>DWDM</a:t>
            </a:r>
          </a:p>
          <a:p>
            <a:pPr marL="514350" indent="-514350">
              <a:buAutoNum type="arabicPeriod"/>
            </a:pPr>
            <a:endParaRPr lang="ru-RU" dirty="0"/>
          </a:p>
        </p:txBody>
      </p:sp>
    </p:spTree>
    <p:extLst>
      <p:ext uri="{BB962C8B-B14F-4D97-AF65-F5344CB8AC3E}">
        <p14:creationId xmlns:p14="http://schemas.microsoft.com/office/powerpoint/2010/main" val="36183422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F2604D-85BE-47B5-AC24-CA4BB565BC54}"/>
              </a:ext>
            </a:extLst>
          </p:cNvPr>
          <p:cNvSpPr>
            <a:spLocks noGrp="1"/>
          </p:cNvSpPr>
          <p:nvPr>
            <p:ph type="title"/>
          </p:nvPr>
        </p:nvSpPr>
        <p:spPr>
          <a:xfrm>
            <a:off x="838200" y="2766218"/>
            <a:ext cx="10515600" cy="1325563"/>
          </a:xfrm>
        </p:spPr>
        <p:txBody>
          <a:bodyPr/>
          <a:lstStyle/>
          <a:p>
            <a:pPr algn="ctr"/>
            <a:r>
              <a:rPr lang="ru-RU" dirty="0"/>
              <a:t>Спасибо за внимание!</a:t>
            </a:r>
            <a:br>
              <a:rPr lang="ru-RU" dirty="0"/>
            </a:br>
            <a:r>
              <a:rPr lang="ru-RU" dirty="0"/>
              <a:t>Вопросы?</a:t>
            </a:r>
            <a:endParaRPr lang="ru-BY" dirty="0"/>
          </a:p>
        </p:txBody>
      </p:sp>
    </p:spTree>
    <p:extLst>
      <p:ext uri="{BB962C8B-B14F-4D97-AF65-F5344CB8AC3E}">
        <p14:creationId xmlns:p14="http://schemas.microsoft.com/office/powerpoint/2010/main" val="2716980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0D059-F230-41DD-A6C1-B1F56861043C}"/>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6D849D69-9BEC-47ED-9CE7-5E7F26BBDD26}"/>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575A3634-063E-492F-A472-C5C455A3243C}"/>
              </a:ext>
            </a:extLst>
          </p:cNvPr>
          <p:cNvPicPr>
            <a:picLocks noChangeAspect="1"/>
          </p:cNvPicPr>
          <p:nvPr/>
        </p:nvPicPr>
        <p:blipFill>
          <a:blip r:embed="rId2"/>
          <a:stretch>
            <a:fillRect/>
          </a:stretch>
        </p:blipFill>
        <p:spPr>
          <a:xfrm>
            <a:off x="838200" y="681037"/>
            <a:ext cx="10878258" cy="4810114"/>
          </a:xfrm>
          <a:prstGeom prst="rect">
            <a:avLst/>
          </a:prstGeom>
        </p:spPr>
      </p:pic>
    </p:spTree>
    <p:extLst>
      <p:ext uri="{BB962C8B-B14F-4D97-AF65-F5344CB8AC3E}">
        <p14:creationId xmlns:p14="http://schemas.microsoft.com/office/powerpoint/2010/main" val="2966875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80DC37B-376D-499D-98B2-19220EA08F5F}"/>
              </a:ext>
            </a:extLst>
          </p:cNvPr>
          <p:cNvSpPr>
            <a:spLocks noGrp="1"/>
          </p:cNvSpPr>
          <p:nvPr>
            <p:ph idx="1"/>
          </p:nvPr>
        </p:nvSpPr>
        <p:spPr>
          <a:xfrm>
            <a:off x="0" y="0"/>
            <a:ext cx="12192000" cy="4351338"/>
          </a:xfrm>
        </p:spPr>
        <p:txBody>
          <a:bodyPr>
            <a:normAutofit fontScale="92500" lnSpcReduction="10000"/>
          </a:bodyPr>
          <a:lstStyle/>
          <a:p>
            <a:pPr marL="0" indent="0" algn="just">
              <a:buNone/>
            </a:pPr>
            <a:r>
              <a:rPr lang="ru-RU" dirty="0"/>
              <a:t>Со временем некоторые первичные сети разрастаются, у них увеличивается количество пользователей и соответственно растет число двухточечных линий связи. Это же происходит при слиянии нескольких первичных сетей. Топология сети приобретает сложный «запутанный» ячеистый вид (рис. </a:t>
            </a:r>
            <a:r>
              <a:rPr lang="ru-RU" i="1" dirty="0"/>
              <a:t>а). </a:t>
            </a:r>
            <a:r>
              <a:rPr lang="ru-RU" dirty="0"/>
              <a:t>Возникает объективная необходимость связывания преимущественных, магистральных направлений между собой. Мультиплексоры ввода-вывода уже не решают эту проблему. Ключевым элементом в этих случаях становится </a:t>
            </a:r>
            <a:r>
              <a:rPr lang="ru-RU" b="1" dirty="0"/>
              <a:t>цифровой кросс-коннектор </a:t>
            </a:r>
            <a:r>
              <a:rPr lang="ru-RU" dirty="0"/>
              <a:t>(DXC) — устройство, которое имеет несколько магистральных интерфейсов (а не один, как у терминального мультиплексора, или два, как у мультиплексора ввода-вывода) и может выполнять коммутацию любых подканалов магистральных каналов с каналами пользователей или же коммутировать два любых магистральных канала между собой (рис. </a:t>
            </a:r>
            <a:r>
              <a:rPr lang="ru-RU" i="1" dirty="0"/>
              <a:t>б).</a:t>
            </a:r>
            <a:endParaRPr lang="ru-RU" dirty="0"/>
          </a:p>
        </p:txBody>
      </p:sp>
      <p:pic>
        <p:nvPicPr>
          <p:cNvPr id="4" name="Рисунок 3">
            <a:extLst>
              <a:ext uri="{FF2B5EF4-FFF2-40B4-BE49-F238E27FC236}">
                <a16:creationId xmlns:a16="http://schemas.microsoft.com/office/drawing/2014/main" id="{14E5BF25-3447-4B55-BF73-BF688326BFF3}"/>
              </a:ext>
            </a:extLst>
          </p:cNvPr>
          <p:cNvPicPr>
            <a:picLocks noChangeAspect="1"/>
          </p:cNvPicPr>
          <p:nvPr/>
        </p:nvPicPr>
        <p:blipFill>
          <a:blip r:embed="rId2"/>
          <a:stretch>
            <a:fillRect/>
          </a:stretch>
        </p:blipFill>
        <p:spPr>
          <a:xfrm>
            <a:off x="3645989" y="3609522"/>
            <a:ext cx="7135221" cy="3248478"/>
          </a:xfrm>
          <a:prstGeom prst="rect">
            <a:avLst/>
          </a:prstGeom>
        </p:spPr>
      </p:pic>
    </p:spTree>
    <p:extLst>
      <p:ext uri="{BB962C8B-B14F-4D97-AF65-F5344CB8AC3E}">
        <p14:creationId xmlns:p14="http://schemas.microsoft.com/office/powerpoint/2010/main" val="45916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88A9706-3E58-43CE-81AC-326E47BF1DD8}"/>
              </a:ext>
            </a:extLst>
          </p:cNvPr>
          <p:cNvSpPr>
            <a:spLocks noGrp="1"/>
          </p:cNvSpPr>
          <p:nvPr>
            <p:ph idx="1"/>
          </p:nvPr>
        </p:nvSpPr>
        <p:spPr>
          <a:xfrm>
            <a:off x="0" y="229052"/>
            <a:ext cx="12192000" cy="6302377"/>
          </a:xfrm>
        </p:spPr>
        <p:txBody>
          <a:bodyPr>
            <a:normAutofit fontScale="92500" lnSpcReduction="10000"/>
          </a:bodyPr>
          <a:lstStyle/>
          <a:p>
            <a:pPr marL="0" indent="0" algn="just">
              <a:buNone/>
            </a:pPr>
            <a:r>
              <a:rPr lang="ru-RU" dirty="0"/>
              <a:t>Кроме того, в состав первичной сети могут входить </a:t>
            </a:r>
            <a:r>
              <a:rPr lang="ru-RU" b="1" dirty="0"/>
              <a:t>регенераторы сигналов, </a:t>
            </a:r>
            <a:r>
              <a:rPr lang="ru-RU" dirty="0"/>
              <a:t>необходимые для преодоления ограничений по расстоянию между мультиплексорами. Эти ограничения зависят от мощности оптических передатчиков, чувствительности приемников и затухания волоконно-оптического кабеля. Регенератор преобразует оптический сигнал в электрический и обратно, при этом восстанавливается форма сигнала и его временные характеристики. Регенерацию сигналов могут выполнять также мультиплексоры.</a:t>
            </a:r>
          </a:p>
          <a:p>
            <a:pPr marL="0" indent="0" algn="just">
              <a:buNone/>
            </a:pPr>
            <a:r>
              <a:rPr lang="ru-RU" dirty="0"/>
              <a:t>Порты мультиплексора делятся на агрегатные и </a:t>
            </a:r>
            <a:r>
              <a:rPr lang="ru-RU" dirty="0" err="1"/>
              <a:t>трибутарные</a:t>
            </a:r>
            <a:r>
              <a:rPr lang="ru-RU" dirty="0"/>
              <a:t>. </a:t>
            </a:r>
            <a:r>
              <a:rPr lang="ru-RU" b="1" dirty="0" err="1"/>
              <a:t>Трибутарные</a:t>
            </a:r>
            <a:r>
              <a:rPr lang="ru-RU" b="1" dirty="0"/>
              <a:t> порты </a:t>
            </a:r>
            <a:r>
              <a:rPr lang="ru-RU" dirty="0"/>
              <a:t>часто называют также портами ввода-вывода, а </a:t>
            </a:r>
            <a:r>
              <a:rPr lang="ru-RU" b="1" dirty="0"/>
              <a:t>агрегатные </a:t>
            </a:r>
            <a:r>
              <a:rPr lang="ru-RU" dirty="0"/>
              <a:t>— линейными или магистральными портами. Эта терминология отражает типовые топологии первичных сетей, где имеется ярко выраженная магистраль в виде линейной цепи или кольца, по которой передаются потоки данных, поступающие от оборудования пользователей сети через </a:t>
            </a:r>
            <a:r>
              <a:rPr lang="ru-RU" dirty="0" err="1"/>
              <a:t>трибутарные</a:t>
            </a:r>
            <a:r>
              <a:rPr lang="ru-RU" dirty="0"/>
              <a:t> порты, втекающие в агрегированный поток («</a:t>
            </a:r>
            <a:r>
              <a:rPr lang="ru-RU" dirty="0" err="1"/>
              <a:t>tributary</a:t>
            </a:r>
            <a:r>
              <a:rPr lang="ru-RU" dirty="0"/>
              <a:t>» дословно означает «приток»). Иногда для обозначения агрегатных портов мультиплексора используются названия «Восток» и «Запад» в соответствии с их расположением (левый-правый) на диаграмме сети. Агрегатные порты соединяются волоконно-оптическими кабелями, а </a:t>
            </a:r>
            <a:r>
              <a:rPr lang="ru-RU" dirty="0" err="1"/>
              <a:t>трибутарные</a:t>
            </a:r>
            <a:r>
              <a:rPr lang="ru-RU" dirty="0"/>
              <a:t> порты в зависимости от их типа могут работать как на волоконно-оптические кабели, так и на медные.</a:t>
            </a:r>
          </a:p>
        </p:txBody>
      </p:sp>
    </p:spTree>
    <p:extLst>
      <p:ext uri="{BB962C8B-B14F-4D97-AF65-F5344CB8AC3E}">
        <p14:creationId xmlns:p14="http://schemas.microsoft.com/office/powerpoint/2010/main" val="2394801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F532B3-86F0-4B7D-83C2-5C6C1B34D310}"/>
              </a:ext>
            </a:extLst>
          </p:cNvPr>
          <p:cNvSpPr>
            <a:spLocks noGrp="1"/>
          </p:cNvSpPr>
          <p:nvPr>
            <p:ph type="title"/>
          </p:nvPr>
        </p:nvSpPr>
        <p:spPr>
          <a:xfrm>
            <a:off x="838200" y="0"/>
            <a:ext cx="10515600" cy="841829"/>
          </a:xfrm>
        </p:spPr>
        <p:txBody>
          <a:bodyPr>
            <a:normAutofit/>
          </a:bodyPr>
          <a:lstStyle/>
          <a:p>
            <a:pPr algn="ctr"/>
            <a:r>
              <a:rPr lang="ru-RU" dirty="0"/>
              <a:t>Простейшая первичная сети</a:t>
            </a:r>
          </a:p>
        </p:txBody>
      </p:sp>
      <p:sp>
        <p:nvSpPr>
          <p:cNvPr id="3" name="Объект 2">
            <a:extLst>
              <a:ext uri="{FF2B5EF4-FFF2-40B4-BE49-F238E27FC236}">
                <a16:creationId xmlns:a16="http://schemas.microsoft.com/office/drawing/2014/main" id="{0F2248F5-931F-4EDA-A2C8-1835B6F34710}"/>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C4FB029D-9578-487F-8330-F3465C1BD966}"/>
              </a:ext>
            </a:extLst>
          </p:cNvPr>
          <p:cNvPicPr>
            <a:picLocks noChangeAspect="1"/>
          </p:cNvPicPr>
          <p:nvPr/>
        </p:nvPicPr>
        <p:blipFill>
          <a:blip r:embed="rId2"/>
          <a:stretch>
            <a:fillRect/>
          </a:stretch>
        </p:blipFill>
        <p:spPr>
          <a:xfrm>
            <a:off x="587374" y="1560072"/>
            <a:ext cx="11017252" cy="4616891"/>
          </a:xfrm>
          <a:prstGeom prst="rect">
            <a:avLst/>
          </a:prstGeom>
        </p:spPr>
      </p:pic>
    </p:spTree>
    <p:extLst>
      <p:ext uri="{BB962C8B-B14F-4D97-AF65-F5344CB8AC3E}">
        <p14:creationId xmlns:p14="http://schemas.microsoft.com/office/powerpoint/2010/main" val="1749145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6FD462-0DAE-4A17-A72E-8FEB48D726C5}"/>
              </a:ext>
            </a:extLst>
          </p:cNvPr>
          <p:cNvSpPr>
            <a:spLocks noGrp="1"/>
          </p:cNvSpPr>
          <p:nvPr>
            <p:ph type="title"/>
          </p:nvPr>
        </p:nvSpPr>
        <p:spPr>
          <a:xfrm>
            <a:off x="491671" y="0"/>
            <a:ext cx="11208657" cy="798286"/>
          </a:xfrm>
        </p:spPr>
        <p:txBody>
          <a:bodyPr/>
          <a:lstStyle/>
          <a:p>
            <a:pPr algn="ctr"/>
            <a:r>
              <a:rPr lang="ru-RU" dirty="0"/>
              <a:t>Статичность нагрузки. Иерархия скоростей</a:t>
            </a:r>
          </a:p>
        </p:txBody>
      </p:sp>
      <p:sp>
        <p:nvSpPr>
          <p:cNvPr id="3" name="Объект 2">
            <a:extLst>
              <a:ext uri="{FF2B5EF4-FFF2-40B4-BE49-F238E27FC236}">
                <a16:creationId xmlns:a16="http://schemas.microsoft.com/office/drawing/2014/main" id="{E8DCC81A-0BD0-489F-ABFC-527181D5FF0E}"/>
              </a:ext>
            </a:extLst>
          </p:cNvPr>
          <p:cNvSpPr>
            <a:spLocks noGrp="1"/>
          </p:cNvSpPr>
          <p:nvPr>
            <p:ph idx="1"/>
          </p:nvPr>
        </p:nvSpPr>
        <p:spPr>
          <a:xfrm>
            <a:off x="126999" y="798286"/>
            <a:ext cx="11803743" cy="5791200"/>
          </a:xfrm>
        </p:spPr>
        <p:txBody>
          <a:bodyPr>
            <a:normAutofit/>
          </a:bodyPr>
          <a:lstStyle/>
          <a:p>
            <a:pPr marL="0" indent="0" algn="just">
              <a:buNone/>
            </a:pPr>
            <a:r>
              <a:rPr lang="ru-RU" dirty="0"/>
              <a:t>Еще одна особенность первичных сетей состоит в том, что нагрузка, которая поступает в сеть, не меняется в течение достаточно большого периода времени. Основные параметры этой нагрузки должны быть </a:t>
            </a:r>
            <a:r>
              <a:rPr lang="ru-RU" i="1" dirty="0"/>
              <a:t>заранее </a:t>
            </a:r>
            <a:r>
              <a:rPr lang="ru-RU" dirty="0"/>
              <a:t>известны администратору сети. Он должен знать скорость каждого из потоков, поступающих на каждый порт мультиплексора, являются ли эти данные синхронными или асинхронными, кому они предназначаются. На основании этих данных должны быть </a:t>
            </a:r>
            <a:r>
              <a:rPr lang="ru-RU" i="1" dirty="0"/>
              <a:t>сконфигурированы </a:t>
            </a:r>
            <a:r>
              <a:rPr lang="ru-RU" dirty="0"/>
              <a:t>все устройства сети, и после этого сеть будет работать в таком автоматическом режиме до тех пор, пока не возникнет потребность в изменении нагрузки. Эта задача упрощается за счет того, что виды нагрузки не являются произвольными. Исторически первичные сети специализируются на передаче синхронного трафика со строго определенными скоростями, кратными скорости элементарного канала DS0, например 2 Мбит/с (30 каналов DS0).</a:t>
            </a:r>
          </a:p>
        </p:txBody>
      </p:sp>
    </p:spTree>
    <p:extLst>
      <p:ext uri="{BB962C8B-B14F-4D97-AF65-F5344CB8AC3E}">
        <p14:creationId xmlns:p14="http://schemas.microsoft.com/office/powerpoint/2010/main" val="338685167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Другая 2">
      <a:majorFont>
        <a:latin typeface="Times New Roman"/>
        <a:ea typeface=""/>
        <a:cs typeface=""/>
      </a:majorFont>
      <a:minorFont>
        <a:latin typeface="Times New Roman"/>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5848</Words>
  <Application>Microsoft Office PowerPoint</Application>
  <PresentationFormat>Широкоэкранный</PresentationFormat>
  <Paragraphs>138</Paragraphs>
  <Slides>47</Slides>
  <Notes>5</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47</vt:i4>
      </vt:variant>
    </vt:vector>
  </HeadingPairs>
  <TitlesOfParts>
    <vt:vector size="51" baseType="lpstr">
      <vt:lpstr>Arial</vt:lpstr>
      <vt:lpstr>Calibri</vt:lpstr>
      <vt:lpstr>Times New Roman</vt:lpstr>
      <vt:lpstr>Тема Office</vt:lpstr>
      <vt:lpstr>Лекция 8.  Технологии первичных сетей</vt:lpstr>
      <vt:lpstr>Особенности первичных сетей</vt:lpstr>
      <vt:lpstr>Презентация PowerPoint</vt:lpstr>
      <vt:lpstr>Презентация PowerPoint</vt:lpstr>
      <vt:lpstr>Презентация PowerPoint</vt:lpstr>
      <vt:lpstr>Презентация PowerPoint</vt:lpstr>
      <vt:lpstr>Презентация PowerPoint</vt:lpstr>
      <vt:lpstr>Простейшая первичная сети</vt:lpstr>
      <vt:lpstr>Статичность нагрузки. Иерархия скоростей</vt:lpstr>
      <vt:lpstr>Презентация PowerPoint</vt:lpstr>
      <vt:lpstr>Презентация PowerPoint</vt:lpstr>
      <vt:lpstr>Функции мультиплексора</vt:lpstr>
      <vt:lpstr>Презентация PowerPoint</vt:lpstr>
      <vt:lpstr>Презентация PowerPoint</vt:lpstr>
      <vt:lpstr>Презентация PowerPoint</vt:lpstr>
      <vt:lpstr>Презентация PowerPoint</vt:lpstr>
      <vt:lpstr>Презентация PowerPoint</vt:lpstr>
      <vt:lpstr>Технологии первичных сетей</vt:lpstr>
      <vt:lpstr>Презентация PowerPoint</vt:lpstr>
      <vt:lpstr>Презентация PowerPoint</vt:lpstr>
      <vt:lpstr>Технология PDH</vt:lpstr>
      <vt:lpstr>Презентация PowerPoint</vt:lpstr>
      <vt:lpstr>Презентация PowerPoint</vt:lpstr>
      <vt:lpstr>Презентация PowerPoint</vt:lpstr>
      <vt:lpstr>Синхронизация в сетях PDH</vt:lpstr>
      <vt:lpstr>Презентация PowerPoint</vt:lpstr>
      <vt:lpstr>Презентация PowerPoint</vt:lpstr>
      <vt:lpstr>Технология SDH</vt:lpstr>
      <vt:lpstr>Функциональные уровни SDH</vt:lpstr>
      <vt:lpstr>Презентация PowerPoint</vt:lpstr>
      <vt:lpstr>Презентация PowerPoint</vt:lpstr>
      <vt:lpstr>Презентация PowerPoint</vt:lpstr>
      <vt:lpstr>Топологии сетей SDH</vt:lpstr>
      <vt:lpstr>Презентация PowerPoint</vt:lpstr>
      <vt:lpstr>Презентация PowerPoint</vt:lpstr>
      <vt:lpstr>Презентация PowerPoint</vt:lpstr>
      <vt:lpstr>Иерархия скоростей</vt:lpstr>
      <vt:lpstr>Презентация PowerPoint</vt:lpstr>
      <vt:lpstr>Формат кадра SDH</vt:lpstr>
      <vt:lpstr>Презентация PowerPoint</vt:lpstr>
      <vt:lpstr>Мультиплексирование в STM-N</vt:lpstr>
      <vt:lpstr>Презентация PowerPoint</vt:lpstr>
      <vt:lpstr>Мультиплексирование в STM-1</vt:lpstr>
      <vt:lpstr>Презентация PowerPoint</vt:lpstr>
      <vt:lpstr>Презентация PowerPoint</vt:lpstr>
      <vt:lpstr>Презентация PowerPoint</vt:lpstr>
      <vt:lpstr>Спасибо за внимание! Вопросы?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7. Мультиплексирование и коммутация</dc:title>
  <dc:creator>Соболь A. M.</dc:creator>
  <cp:lastModifiedBy>Соболь A. M.</cp:lastModifiedBy>
  <cp:revision>32</cp:revision>
  <dcterms:created xsi:type="dcterms:W3CDTF">2022-02-20T15:55:23Z</dcterms:created>
  <dcterms:modified xsi:type="dcterms:W3CDTF">2022-02-27T12:36:33Z</dcterms:modified>
</cp:coreProperties>
</file>