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7"/>
  </p:notesMasterIdLst>
  <p:sldIdLst>
    <p:sldId id="256" r:id="rId2"/>
    <p:sldId id="276" r:id="rId3"/>
    <p:sldId id="275" r:id="rId4"/>
    <p:sldId id="280" r:id="rId5"/>
    <p:sldId id="279" r:id="rId6"/>
    <p:sldId id="281" r:id="rId7"/>
    <p:sldId id="282" r:id="rId8"/>
    <p:sldId id="277" r:id="rId9"/>
    <p:sldId id="283" r:id="rId10"/>
    <p:sldId id="284" r:id="rId11"/>
    <p:sldId id="285" r:id="rId12"/>
    <p:sldId id="286" r:id="rId13"/>
    <p:sldId id="287" r:id="rId14"/>
    <p:sldId id="288" r:id="rId15"/>
    <p:sldId id="289" r:id="rId16"/>
    <p:sldId id="290" r:id="rId17"/>
    <p:sldId id="291" r:id="rId18"/>
    <p:sldId id="292" r:id="rId19"/>
    <p:sldId id="293"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94" r:id="rId39"/>
    <p:sldId id="295" r:id="rId40"/>
    <p:sldId id="296" r:id="rId41"/>
    <p:sldId id="278"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оболь A. M." initials="А. М." lastIdx="1" clrIdx="0">
    <p:extLst>
      <p:ext uri="{19B8F6BF-5375-455C-9EA6-DF929625EA0E}">
        <p15:presenceInfo xmlns:p15="http://schemas.microsoft.com/office/powerpoint/2012/main" userId="Соболь 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7977" autoAdjust="0"/>
  </p:normalViewPr>
  <p:slideViewPr>
    <p:cSldViewPr snapToGrid="0">
      <p:cViewPr varScale="1">
        <p:scale>
          <a:sx n="98" d="100"/>
          <a:sy n="98"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21.03.2022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Первые шесть шестнадцатеричных цифр, задаваемых IEEE, идентифицируют производителя или продавца устройства и, таким образом, включают в себя </a:t>
            </a:r>
            <a:r>
              <a:rPr lang="ru-RU" i="1" dirty="0"/>
              <a:t>уникальный идентификатор организации</a:t>
            </a:r>
            <a:r>
              <a:rPr lang="pl-PL" dirty="0"/>
              <a:t>. </a:t>
            </a:r>
            <a:r>
              <a:rPr lang="ru-RU" dirty="0"/>
              <a:t>Остальные шесть шестнадцатеричных цифр включают в себя серийный номер интерфейса или другое значение, задаваемое конкретным производителем. MAC-адреса иногда называют прошитыми, поскольку они записаны в постоянной памяти интерфейса или устройства и копируются в оперативную память при инициализации сетевого адаптера NIC. </a:t>
            </a:r>
          </a:p>
        </p:txBody>
      </p:sp>
      <p:sp>
        <p:nvSpPr>
          <p:cNvPr id="4" name="Номер слайда 3"/>
          <p:cNvSpPr>
            <a:spLocks noGrp="1"/>
          </p:cNvSpPr>
          <p:nvPr>
            <p:ph type="sldNum" sz="quarter" idx="5"/>
          </p:nvPr>
        </p:nvSpPr>
        <p:spPr/>
        <p:txBody>
          <a:bodyPr/>
          <a:lstStyle/>
          <a:p>
            <a:fld id="{5DCA070D-6D65-4C07-A51A-F5E5C4B09FD4}" type="slidenum">
              <a:rPr lang="ru-RU" smtClean="0"/>
              <a:t>9</a:t>
            </a:fld>
            <a:endParaRPr lang="ru-RU"/>
          </a:p>
        </p:txBody>
      </p:sp>
    </p:spTree>
    <p:extLst>
      <p:ext uri="{BB962C8B-B14F-4D97-AF65-F5344CB8AC3E}">
        <p14:creationId xmlns:p14="http://schemas.microsoft.com/office/powerpoint/2010/main" val="426028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Поле FCS является единственным </a:t>
            </a:r>
            <a:r>
              <a:rPr lang="ru-RU" dirty="0" err="1"/>
              <a:t>Ethernet</a:t>
            </a:r>
            <a:r>
              <a:rPr lang="ru-RU" dirty="0"/>
              <a:t> полем, которое передается в неканоническом порядке (сначала передается самый старший двоичный разряд).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повреждение даже одного бита в любом месте, начиная от поля адреса получателя до поля FCS, приводит к неравенству контрольных сумм, при вычислении контрольной суммы используется и она сама. Вследствие этого невозможно отличить случай повреждения поля контрольной суммы от случая повреждения любого предшествующего поля, используемого при вычислении </a:t>
            </a:r>
            <a:r>
              <a:rPr lang="en-US" dirty="0"/>
              <a:t>FCS.</a:t>
            </a:r>
            <a:endParaRPr lang="ru-BY" dirty="0"/>
          </a:p>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19</a:t>
            </a:fld>
            <a:endParaRPr lang="ru-RU"/>
          </a:p>
        </p:txBody>
      </p:sp>
    </p:spTree>
    <p:extLst>
      <p:ext uri="{BB962C8B-B14F-4D97-AF65-F5344CB8AC3E}">
        <p14:creationId xmlns:p14="http://schemas.microsoft.com/office/powerpoint/2010/main" val="233636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некоторых американских индейских племенах существовал обычай во время собраний передавать ‘‘говорящую палочку’’. Тот, кому она передавалась, получал право говорить. Когда этот человек заканчивал свою речь, он передавал палочку другому.</a:t>
            </a:r>
          </a:p>
          <a:p>
            <a:r>
              <a:rPr lang="ru-RU" dirty="0"/>
              <a:t>В этой аналогии совместно используемой средой был воздух, данными  слова говорящего, а протоколом  обладание ‘‘говорящей палочкой’’. Такую палочку можно было бы назвать маркером. Описанная ситуация аналогична сети, использующей протокол канального уровня </a:t>
            </a:r>
            <a:r>
              <a:rPr lang="ru-RU" dirty="0" err="1"/>
              <a:t>Token</a:t>
            </a:r>
            <a:r>
              <a:rPr lang="ru-RU" dirty="0"/>
              <a:t> </a:t>
            </a:r>
            <a:r>
              <a:rPr lang="ru-RU" dirty="0" err="1"/>
              <a:t>Ring</a:t>
            </a:r>
            <a:r>
              <a:rPr lang="ru-RU" dirty="0"/>
              <a:t>. </a:t>
            </a:r>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22</a:t>
            </a:fld>
            <a:endParaRPr lang="ru-RU"/>
          </a:p>
        </p:txBody>
      </p:sp>
    </p:spTree>
    <p:extLst>
      <p:ext uri="{BB962C8B-B14F-4D97-AF65-F5344CB8AC3E}">
        <p14:creationId xmlns:p14="http://schemas.microsoft.com/office/powerpoint/2010/main" val="1548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технологии </a:t>
            </a:r>
            <a:r>
              <a:rPr lang="ru-RU" dirty="0" err="1"/>
              <a:t>Ethernet</a:t>
            </a:r>
            <a:r>
              <a:rPr lang="ru-RU" dirty="0"/>
              <a:t> совместного доступа такой подход означает, что когда устройству требуется передать данные, оно должно предварительно удостовериться в том, что сетевая среда свободна для передачи. После того как устройство проверило, что в сетевой среде нет сигналов, оно начинает передавать данные. Передавая данные в виде сигналов, устройство продолжает прослушивание среды для того, чтобы быть уверенным в том, что другие устройства не ведут передачу одновременно с ним. Если две станции ведут передачу одновременно, возникает коллизия.</a:t>
            </a:r>
            <a:endParaRPr lang="en-US" dirty="0"/>
          </a:p>
          <a:p>
            <a:r>
              <a:rPr lang="ru-RU" sz="1200" b="1" i="0" u="none" strike="noStrike" kern="1200" baseline="0" dirty="0">
                <a:solidFill>
                  <a:schemeClr val="tx1"/>
                </a:solidFill>
                <a:latin typeface="+mn-lt"/>
                <a:ea typeface="+mn-ea"/>
                <a:cs typeface="+mn-cs"/>
              </a:rPr>
              <a:t>В коммутируемой среде </a:t>
            </a:r>
            <a:r>
              <a:rPr lang="ru-RU" sz="1200" b="1" i="0" u="none" strike="noStrike" kern="1200" baseline="0" dirty="0" err="1">
                <a:solidFill>
                  <a:schemeClr val="tx1"/>
                </a:solidFill>
                <a:latin typeface="+mn-lt"/>
                <a:ea typeface="+mn-ea"/>
                <a:cs typeface="+mn-cs"/>
              </a:rPr>
              <a:t>Ethernet</a:t>
            </a:r>
            <a:r>
              <a:rPr lang="ru-RU" sz="1200" b="1" i="0" u="none" strike="noStrike" kern="1200" baseline="0" dirty="0">
                <a:solidFill>
                  <a:schemeClr val="tx1"/>
                </a:solidFill>
                <a:latin typeface="+mn-lt"/>
                <a:ea typeface="+mn-ea"/>
                <a:cs typeface="+mn-cs"/>
              </a:rPr>
              <a:t> это утверждение</a:t>
            </a:r>
            <a:r>
              <a:rPr lang="en-US" sz="1200" b="1" i="0" u="none" strike="noStrike" kern="1200" baseline="0" dirty="0">
                <a:solidFill>
                  <a:schemeClr val="tx1"/>
                </a:solidFill>
                <a:latin typeface="+mn-lt"/>
                <a:ea typeface="+mn-ea"/>
                <a:cs typeface="+mn-cs"/>
              </a:rPr>
              <a:t> </a:t>
            </a:r>
            <a:r>
              <a:rPr lang="ru-RU" sz="1200" b="1" i="0" u="none" strike="noStrike" kern="1200" baseline="0" dirty="0">
                <a:solidFill>
                  <a:schemeClr val="tx1"/>
                </a:solidFill>
                <a:latin typeface="+mn-lt"/>
                <a:ea typeface="+mn-ea"/>
                <a:cs typeface="+mn-cs"/>
              </a:rPr>
              <a:t>становится неверным</a:t>
            </a:r>
            <a:endParaRPr lang="ru-BY" b="1" dirty="0"/>
          </a:p>
        </p:txBody>
      </p:sp>
      <p:sp>
        <p:nvSpPr>
          <p:cNvPr id="4" name="Номер слайда 3"/>
          <p:cNvSpPr>
            <a:spLocks noGrp="1"/>
          </p:cNvSpPr>
          <p:nvPr>
            <p:ph type="sldNum" sz="quarter" idx="5"/>
          </p:nvPr>
        </p:nvSpPr>
        <p:spPr/>
        <p:txBody>
          <a:bodyPr/>
          <a:lstStyle/>
          <a:p>
            <a:fld id="{5DCA070D-6D65-4C07-A51A-F5E5C4B09FD4}" type="slidenum">
              <a:rPr lang="ru-RU" smtClean="0"/>
              <a:t>25</a:t>
            </a:fld>
            <a:endParaRPr lang="ru-RU"/>
          </a:p>
        </p:txBody>
      </p:sp>
    </p:spTree>
    <p:extLst>
      <p:ext uri="{BB962C8B-B14F-4D97-AF65-F5344CB8AC3E}">
        <p14:creationId xmlns:p14="http://schemas.microsoft.com/office/powerpoint/2010/main" val="38273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Процесс получения доступа к сетевой среде по методу CSMA/CD</a:t>
            </a:r>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26</a:t>
            </a:fld>
            <a:endParaRPr lang="ru-RU"/>
          </a:p>
        </p:txBody>
      </p:sp>
    </p:spTree>
    <p:extLst>
      <p:ext uri="{BB962C8B-B14F-4D97-AF65-F5344CB8AC3E}">
        <p14:creationId xmlns:p14="http://schemas.microsoft.com/office/powerpoint/2010/main" val="234012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две станции прослушивают сеть, для того чтобы убедиться в том, что кабель свободен, и начать передачу. Стандарт 802.3 устанавливает ограничения на время задержки сигнала каждым компонентом системы в самом худшем случае. Максимальная задержка при передаче сигнала в прямом и обратном направлениях</a:t>
            </a:r>
          </a:p>
          <a:p>
            <a:r>
              <a:rPr lang="ru-RU" sz="1200" b="0" i="0" u="none" strike="noStrike" kern="1200" baseline="0" dirty="0">
                <a:solidFill>
                  <a:schemeClr val="tx1"/>
                </a:solidFill>
                <a:latin typeface="+mn-lt"/>
                <a:ea typeface="+mn-ea"/>
                <a:cs typeface="+mn-cs"/>
              </a:rPr>
              <a:t>в коллизионном домене при скорости передачи данных 10 Мбит/с составляет 512 битовых интервалов; это значение определяет минимальный размер фрейма. Первой начинает передачу станция 1 и успевает передать большую часть данных до того, как будет обнаружена коллизия. Станция 2 до обнаружения коллизии успевает отправить лишь несколько битов.</a:t>
            </a:r>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29</a:t>
            </a:fld>
            <a:endParaRPr lang="ru-RU"/>
          </a:p>
        </p:txBody>
      </p:sp>
    </p:spTree>
    <p:extLst>
      <p:ext uri="{BB962C8B-B14F-4D97-AF65-F5344CB8AC3E}">
        <p14:creationId xmlns:p14="http://schemas.microsoft.com/office/powerpoint/2010/main" val="326297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21.03.2022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75789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21.03.2022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67524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21.03.2022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85516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21.03.2022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19272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3069EE3-F2CA-4326-988D-132825F31538}" type="datetimeFigureOut">
              <a:rPr lang="ru-RU" smtClean="0"/>
              <a:t>21.03.2022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09087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3069EE3-F2CA-4326-988D-132825F31538}" type="datetimeFigureOut">
              <a:rPr lang="ru-RU" smtClean="0"/>
              <a:t>21.03.2022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35613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3069EE3-F2CA-4326-988D-132825F31538}" type="datetimeFigureOut">
              <a:rPr lang="ru-RU" smtClean="0"/>
              <a:t>21.03.2022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54774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3069EE3-F2CA-4326-988D-132825F31538}" type="datetimeFigureOut">
              <a:rPr lang="ru-RU" smtClean="0"/>
              <a:t>21.03.2022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13550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69EE3-F2CA-4326-988D-132825F31538}" type="datetimeFigureOut">
              <a:rPr lang="ru-RU" smtClean="0"/>
              <a:t>21.03.2022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58073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3069EE3-F2CA-4326-988D-132825F31538}" type="datetimeFigureOut">
              <a:rPr lang="ru-RU" smtClean="0"/>
              <a:t>21.03.2022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56473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3069EE3-F2CA-4326-988D-132825F31538}" type="datetimeFigureOut">
              <a:rPr lang="ru-RU" smtClean="0"/>
              <a:t>21.03.2022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7311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21.03.2022</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275288290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1492531" y="2682240"/>
            <a:ext cx="9752117" cy="1147902"/>
          </a:xfrm>
        </p:spPr>
        <p:txBody>
          <a:bodyPr>
            <a:noAutofit/>
          </a:bodyPr>
          <a:lstStyle/>
          <a:p>
            <a:pPr algn="ctr">
              <a:lnSpc>
                <a:spcPct val="110000"/>
              </a:lnSpc>
            </a:pPr>
            <a:r>
              <a:rPr lang="ru-RU" dirty="0"/>
              <a:t>Канальный уровень.</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A8A9D-6C48-4664-9567-64B301AB7009}"/>
              </a:ext>
            </a:extLst>
          </p:cNvPr>
          <p:cNvSpPr>
            <a:spLocks noGrp="1"/>
          </p:cNvSpPr>
          <p:nvPr>
            <p:ph type="title"/>
          </p:nvPr>
        </p:nvSpPr>
        <p:spPr>
          <a:xfrm>
            <a:off x="1393282" y="83658"/>
            <a:ext cx="9692640" cy="765456"/>
          </a:xfrm>
        </p:spPr>
        <p:txBody>
          <a:bodyPr/>
          <a:lstStyle/>
          <a:p>
            <a:r>
              <a:rPr lang="ru-RU" dirty="0" err="1"/>
              <a:t>Фреймирование</a:t>
            </a:r>
            <a:r>
              <a:rPr lang="ru-RU" dirty="0"/>
              <a:t> на втором уровне</a:t>
            </a:r>
          </a:p>
        </p:txBody>
      </p:sp>
      <p:sp>
        <p:nvSpPr>
          <p:cNvPr id="3" name="Объект 2">
            <a:extLst>
              <a:ext uri="{FF2B5EF4-FFF2-40B4-BE49-F238E27FC236}">
                <a16:creationId xmlns:a16="http://schemas.microsoft.com/office/drawing/2014/main" id="{25BCFF23-CBEF-4D1C-B408-EE6435B6C712}"/>
              </a:ext>
            </a:extLst>
          </p:cNvPr>
          <p:cNvSpPr>
            <a:spLocks noGrp="1"/>
          </p:cNvSpPr>
          <p:nvPr>
            <p:ph idx="1"/>
          </p:nvPr>
        </p:nvSpPr>
        <p:spPr>
          <a:xfrm>
            <a:off x="124868" y="832466"/>
            <a:ext cx="11752604" cy="5925228"/>
          </a:xfrm>
        </p:spPr>
        <p:txBody>
          <a:bodyPr>
            <a:normAutofit fontScale="92500" lnSpcReduction="10000"/>
          </a:bodyPr>
          <a:lstStyle/>
          <a:p>
            <a:pPr marL="0" indent="0" algn="just">
              <a:buNone/>
            </a:pPr>
            <a:r>
              <a:rPr lang="ru-RU" sz="2400" dirty="0"/>
              <a:t>Закодированные потоки битов в физической среде представляют собой огромное технологическое достижение, однако их недостаточно для осуществления коммуникации. Превращение этих битовых потоков во фреймы позволяет получать из них существенную информацию, которая не может быть получена из самих по себе закодированных битовых потоков. Дополнительная информация, которая может содержаться во фреймах, включает:</a:t>
            </a:r>
          </a:p>
          <a:p>
            <a:pPr algn="just"/>
            <a:r>
              <a:rPr lang="ru-RU" sz="2400" dirty="0"/>
              <a:t>сведения о том, какие компьютеры осуществляют связь друг с другом;</a:t>
            </a:r>
          </a:p>
          <a:p>
            <a:pPr algn="just"/>
            <a:r>
              <a:rPr lang="ru-RU" sz="2400" dirty="0"/>
              <a:t>сведения о том, когда начинается связь между двумя индивидуальными компьютерами и когда она заканчивается;</a:t>
            </a:r>
          </a:p>
          <a:p>
            <a:pPr algn="just"/>
            <a:r>
              <a:rPr lang="ru-RU" sz="2400" dirty="0"/>
              <a:t>она обеспечивает распознавание ошибок, которые могут произойти в процессе коммуникации;</a:t>
            </a:r>
          </a:p>
          <a:p>
            <a:pPr algn="just"/>
            <a:r>
              <a:rPr lang="ru-RU" sz="2400" dirty="0"/>
              <a:t>она содержит указания, чья очередь ‘‘говорить’’ в ‘‘диалоге’’ между двумя компьютерами;</a:t>
            </a:r>
          </a:p>
          <a:p>
            <a:pPr algn="just"/>
            <a:r>
              <a:rPr lang="ru-RU" sz="2400" dirty="0"/>
              <a:t>сведения о том, где во фрейме расположены собственно полезные данные.</a:t>
            </a:r>
          </a:p>
          <a:p>
            <a:pPr marL="0" indent="0" algn="just">
              <a:buNone/>
            </a:pPr>
            <a:r>
              <a:rPr lang="ru-RU" sz="2400" dirty="0"/>
              <a:t>После того как определен способ идентификации отдельных компьютеров, можно перейти к процессу создания фреймов. Создание фреймов происходит в процессе инкапсуляции данных на втором уровне эталонной модели OSI. Фрейм представляет собой модуль данных протокола второго уровня.</a:t>
            </a:r>
          </a:p>
        </p:txBody>
      </p:sp>
    </p:spTree>
    <p:extLst>
      <p:ext uri="{BB962C8B-B14F-4D97-AF65-F5344CB8AC3E}">
        <p14:creationId xmlns:p14="http://schemas.microsoft.com/office/powerpoint/2010/main" val="126493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72756-C9A5-47BC-8112-86D0622C4FF9}"/>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64B82BD9-1CB7-4F9E-BA40-7F9C3898DD91}"/>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BB5E64AB-3B41-4F9B-8251-DF6A78507355}"/>
              </a:ext>
            </a:extLst>
          </p:cNvPr>
          <p:cNvPicPr>
            <a:picLocks noChangeAspect="1"/>
          </p:cNvPicPr>
          <p:nvPr/>
        </p:nvPicPr>
        <p:blipFill>
          <a:blip r:embed="rId2"/>
          <a:stretch>
            <a:fillRect/>
          </a:stretch>
        </p:blipFill>
        <p:spPr>
          <a:xfrm>
            <a:off x="2471928" y="261495"/>
            <a:ext cx="7116168" cy="6335009"/>
          </a:xfrm>
          <a:prstGeom prst="rect">
            <a:avLst/>
          </a:prstGeom>
        </p:spPr>
      </p:pic>
    </p:spTree>
    <p:extLst>
      <p:ext uri="{BB962C8B-B14F-4D97-AF65-F5344CB8AC3E}">
        <p14:creationId xmlns:p14="http://schemas.microsoft.com/office/powerpoint/2010/main" val="111882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09F2AC-004B-4BD2-AADE-460DD0171FA2}"/>
              </a:ext>
            </a:extLst>
          </p:cNvPr>
          <p:cNvSpPr>
            <a:spLocks noGrp="1"/>
          </p:cNvSpPr>
          <p:nvPr>
            <p:ph idx="1"/>
          </p:nvPr>
        </p:nvSpPr>
        <p:spPr>
          <a:xfrm>
            <a:off x="204281" y="153037"/>
            <a:ext cx="11595370" cy="3563332"/>
          </a:xfrm>
        </p:spPr>
        <p:txBody>
          <a:bodyPr>
            <a:noAutofit/>
          </a:bodyPr>
          <a:lstStyle/>
          <a:p>
            <a:pPr marL="0" indent="0" algn="just">
              <a:buNone/>
            </a:pPr>
            <a:r>
              <a:rPr lang="ru-RU" sz="2400" dirty="0"/>
              <a:t>Различными стандартами описываются многие типы фреймов. Отдельный фрейм в общем случае состоит из частей, называемых </a:t>
            </a:r>
            <a:r>
              <a:rPr lang="ru-RU" sz="2400" i="1" dirty="0"/>
              <a:t>полями (</a:t>
            </a:r>
            <a:r>
              <a:rPr lang="ru-RU" sz="2400" i="1" dirty="0" err="1"/>
              <a:t>fields</a:t>
            </a:r>
            <a:r>
              <a:rPr lang="ru-RU" sz="2400" dirty="0"/>
              <a:t>), каждое из которых, в свою очередь, состоит из байтов. Во фрейме канального уровня обычно присутствуют следующие поля:</a:t>
            </a:r>
          </a:p>
          <a:p>
            <a:pPr algn="just"/>
            <a:r>
              <a:rPr lang="ru-RU" sz="2400" dirty="0"/>
              <a:t>поле начала фрейма (</a:t>
            </a:r>
            <a:r>
              <a:rPr lang="ru-RU" sz="2400" dirty="0" err="1"/>
              <a:t>Frame</a:t>
            </a:r>
            <a:r>
              <a:rPr lang="ru-RU" sz="2400" dirty="0"/>
              <a:t> </a:t>
            </a:r>
            <a:r>
              <a:rPr lang="ru-RU" sz="2400" dirty="0" err="1"/>
              <a:t>Start</a:t>
            </a:r>
            <a:r>
              <a:rPr lang="ru-RU" sz="2400" dirty="0"/>
              <a:t>);</a:t>
            </a:r>
          </a:p>
          <a:p>
            <a:pPr algn="just"/>
            <a:r>
              <a:rPr lang="ru-RU" sz="2400" dirty="0"/>
              <a:t>поле адреса (</a:t>
            </a:r>
            <a:r>
              <a:rPr lang="en-US" sz="2400" dirty="0"/>
              <a:t>Address field);</a:t>
            </a:r>
          </a:p>
          <a:p>
            <a:pPr algn="just"/>
            <a:r>
              <a:rPr lang="ru-RU" sz="2400" dirty="0"/>
              <a:t>поле длины/типа/управляющее (</a:t>
            </a:r>
            <a:r>
              <a:rPr lang="en-US" sz="2400" dirty="0"/>
              <a:t>Length/Type/Control field);</a:t>
            </a:r>
          </a:p>
          <a:p>
            <a:pPr algn="just"/>
            <a:r>
              <a:rPr lang="ru-RU" sz="2400" dirty="0"/>
              <a:t>поле данных (</a:t>
            </a:r>
            <a:r>
              <a:rPr lang="ru-RU" sz="2400" dirty="0" err="1"/>
              <a:t>Data</a:t>
            </a:r>
            <a:r>
              <a:rPr lang="ru-RU" sz="2400" dirty="0"/>
              <a:t> </a:t>
            </a:r>
            <a:r>
              <a:rPr lang="ru-RU" sz="2400" dirty="0" err="1"/>
              <a:t>field</a:t>
            </a:r>
            <a:r>
              <a:rPr lang="ru-RU" sz="2400" dirty="0"/>
              <a:t>);</a:t>
            </a:r>
          </a:p>
          <a:p>
            <a:pPr algn="just"/>
            <a:r>
              <a:rPr lang="ru-RU" sz="2400" dirty="0"/>
              <a:t>поле контрольной последовательности фрейма (</a:t>
            </a:r>
            <a:r>
              <a:rPr lang="ru-RU" sz="2400" dirty="0" err="1"/>
              <a:t>Frame</a:t>
            </a:r>
            <a:r>
              <a:rPr lang="ru-RU" sz="2400" dirty="0"/>
              <a:t> </a:t>
            </a:r>
            <a:r>
              <a:rPr lang="ru-RU" sz="2400" dirty="0" err="1"/>
              <a:t>Check</a:t>
            </a:r>
            <a:r>
              <a:rPr lang="ru-RU" sz="2400" dirty="0"/>
              <a:t> </a:t>
            </a:r>
            <a:r>
              <a:rPr lang="ru-RU" sz="2400" dirty="0" err="1"/>
              <a:t>Sequence</a:t>
            </a:r>
            <a:r>
              <a:rPr lang="ru-RU" sz="2400" dirty="0"/>
              <a:t>  FCS).</a:t>
            </a:r>
          </a:p>
          <a:p>
            <a:pPr marL="0" indent="0" algn="just">
              <a:buNone/>
            </a:pPr>
            <a:endParaRPr lang="ru-RU" sz="2400" dirty="0"/>
          </a:p>
        </p:txBody>
      </p:sp>
      <p:pic>
        <p:nvPicPr>
          <p:cNvPr id="4" name="Рисунок 3">
            <a:extLst>
              <a:ext uri="{FF2B5EF4-FFF2-40B4-BE49-F238E27FC236}">
                <a16:creationId xmlns:a16="http://schemas.microsoft.com/office/drawing/2014/main" id="{C16659FD-E938-4D10-9514-94CDD6869A82}"/>
              </a:ext>
            </a:extLst>
          </p:cNvPr>
          <p:cNvPicPr>
            <a:picLocks noChangeAspect="1"/>
          </p:cNvPicPr>
          <p:nvPr/>
        </p:nvPicPr>
        <p:blipFill>
          <a:blip r:embed="rId2"/>
          <a:stretch>
            <a:fillRect/>
          </a:stretch>
        </p:blipFill>
        <p:spPr>
          <a:xfrm>
            <a:off x="2525247" y="3949832"/>
            <a:ext cx="6593984" cy="2335370"/>
          </a:xfrm>
          <a:prstGeom prst="rect">
            <a:avLst/>
          </a:prstGeom>
        </p:spPr>
      </p:pic>
    </p:spTree>
    <p:extLst>
      <p:ext uri="{BB962C8B-B14F-4D97-AF65-F5344CB8AC3E}">
        <p14:creationId xmlns:p14="http://schemas.microsoft.com/office/powerpoint/2010/main" val="88476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0F39F3-15B5-4C60-89AB-6F8EF01178BF}"/>
              </a:ext>
            </a:extLst>
          </p:cNvPr>
          <p:cNvSpPr>
            <a:spLocks noGrp="1"/>
          </p:cNvSpPr>
          <p:nvPr>
            <p:ph type="title"/>
          </p:nvPr>
        </p:nvSpPr>
        <p:spPr>
          <a:xfrm>
            <a:off x="725864" y="365761"/>
            <a:ext cx="10228648" cy="765455"/>
          </a:xfrm>
        </p:spPr>
        <p:txBody>
          <a:bodyPr>
            <a:normAutofit fontScale="90000"/>
          </a:bodyPr>
          <a:lstStyle/>
          <a:p>
            <a:r>
              <a:rPr lang="en-US" dirty="0"/>
              <a:t>Ethernet-</a:t>
            </a:r>
            <a:r>
              <a:rPr lang="ru-RU" dirty="0"/>
              <a:t>фреймы спецификации </a:t>
            </a:r>
            <a:r>
              <a:rPr lang="en-US" dirty="0"/>
              <a:t>IEEE 802.3</a:t>
            </a:r>
            <a:endParaRPr lang="ru-BY" dirty="0"/>
          </a:p>
        </p:txBody>
      </p:sp>
      <p:pic>
        <p:nvPicPr>
          <p:cNvPr id="5" name="Объект 4">
            <a:extLst>
              <a:ext uri="{FF2B5EF4-FFF2-40B4-BE49-F238E27FC236}">
                <a16:creationId xmlns:a16="http://schemas.microsoft.com/office/drawing/2014/main" id="{D768B862-2F83-4A5C-93FF-9499C647A33E}"/>
              </a:ext>
            </a:extLst>
          </p:cNvPr>
          <p:cNvPicPr>
            <a:picLocks noGrp="1" noChangeAspect="1"/>
          </p:cNvPicPr>
          <p:nvPr>
            <p:ph idx="1"/>
          </p:nvPr>
        </p:nvPicPr>
        <p:blipFill rotWithShape="1">
          <a:blip r:embed="rId2"/>
          <a:srcRect t="4738" b="5482"/>
          <a:stretch/>
        </p:blipFill>
        <p:spPr>
          <a:xfrm>
            <a:off x="916751" y="1206632"/>
            <a:ext cx="9098965" cy="3195686"/>
          </a:xfrm>
          <a:prstGeom prst="rect">
            <a:avLst/>
          </a:prstGeom>
        </p:spPr>
      </p:pic>
      <p:pic>
        <p:nvPicPr>
          <p:cNvPr id="4" name="Рисунок 3">
            <a:extLst>
              <a:ext uri="{FF2B5EF4-FFF2-40B4-BE49-F238E27FC236}">
                <a16:creationId xmlns:a16="http://schemas.microsoft.com/office/drawing/2014/main" id="{5EB175C1-43D9-4F92-8BCA-2C74A4FCF237}"/>
              </a:ext>
            </a:extLst>
          </p:cNvPr>
          <p:cNvPicPr>
            <a:picLocks noChangeAspect="1"/>
          </p:cNvPicPr>
          <p:nvPr/>
        </p:nvPicPr>
        <p:blipFill>
          <a:blip r:embed="rId3"/>
          <a:stretch>
            <a:fillRect/>
          </a:stretch>
        </p:blipFill>
        <p:spPr>
          <a:xfrm>
            <a:off x="1769160" y="4562575"/>
            <a:ext cx="7681735" cy="1762810"/>
          </a:xfrm>
          <a:prstGeom prst="rect">
            <a:avLst/>
          </a:prstGeom>
        </p:spPr>
      </p:pic>
    </p:spTree>
    <p:extLst>
      <p:ext uri="{BB962C8B-B14F-4D97-AF65-F5344CB8AC3E}">
        <p14:creationId xmlns:p14="http://schemas.microsoft.com/office/powerpoint/2010/main" val="223736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47A5E-DF8E-4A15-9948-3E195457B415}"/>
              </a:ext>
            </a:extLst>
          </p:cNvPr>
          <p:cNvSpPr>
            <a:spLocks noGrp="1"/>
          </p:cNvSpPr>
          <p:nvPr>
            <p:ph type="title"/>
          </p:nvPr>
        </p:nvSpPr>
        <p:spPr>
          <a:xfrm>
            <a:off x="2361098" y="90423"/>
            <a:ext cx="5547489" cy="699469"/>
          </a:xfrm>
        </p:spPr>
        <p:txBody>
          <a:bodyPr>
            <a:normAutofit fontScale="90000"/>
          </a:bodyPr>
          <a:lstStyle/>
          <a:p>
            <a:r>
              <a:rPr lang="ru-RU" dirty="0"/>
              <a:t>Поля </a:t>
            </a:r>
            <a:r>
              <a:rPr lang="en-US" dirty="0"/>
              <a:t>Ethernet-</a:t>
            </a:r>
            <a:r>
              <a:rPr lang="ru-RU" dirty="0"/>
              <a:t>фрейма</a:t>
            </a:r>
            <a:endParaRPr lang="ru-BY" dirty="0"/>
          </a:p>
        </p:txBody>
      </p:sp>
      <p:sp>
        <p:nvSpPr>
          <p:cNvPr id="3" name="Объект 2">
            <a:extLst>
              <a:ext uri="{FF2B5EF4-FFF2-40B4-BE49-F238E27FC236}">
                <a16:creationId xmlns:a16="http://schemas.microsoft.com/office/drawing/2014/main" id="{ACF68504-D286-42DD-8342-7CA000EA7654}"/>
              </a:ext>
            </a:extLst>
          </p:cNvPr>
          <p:cNvSpPr>
            <a:spLocks noGrp="1"/>
          </p:cNvSpPr>
          <p:nvPr>
            <p:ph idx="1"/>
          </p:nvPr>
        </p:nvSpPr>
        <p:spPr>
          <a:xfrm>
            <a:off x="0" y="789892"/>
            <a:ext cx="12062298" cy="4634141"/>
          </a:xfrm>
        </p:spPr>
        <p:txBody>
          <a:bodyPr>
            <a:normAutofit fontScale="85000" lnSpcReduction="20000"/>
          </a:bodyPr>
          <a:lstStyle/>
          <a:p>
            <a:pPr algn="just"/>
            <a:r>
              <a:rPr lang="ru-RU" b="1" dirty="0"/>
              <a:t>Преамбула (</a:t>
            </a:r>
            <a:r>
              <a:rPr lang="ru-RU" b="1" dirty="0" err="1"/>
              <a:t>Preamble</a:t>
            </a:r>
            <a:r>
              <a:rPr lang="ru-RU" dirty="0"/>
              <a:t>). Это поле содержит набор чередующихся нулей и единиц, которые использовались для временн</a:t>
            </a:r>
            <a:r>
              <a:rPr lang="ru-RU" i="1" dirty="0"/>
              <a:t>о</a:t>
            </a:r>
            <a:r>
              <a:rPr lang="ru-RU" dirty="0"/>
              <a:t>й синхронизации в асинхронной реализации технологии </a:t>
            </a:r>
            <a:r>
              <a:rPr lang="ru-RU" dirty="0" err="1"/>
              <a:t>Ethernet</a:t>
            </a:r>
            <a:r>
              <a:rPr lang="ru-RU" dirty="0"/>
              <a:t> со скоростью передачи 10 Мбит/с и в более медленных. Высокоскоростные версии технологии </a:t>
            </a:r>
            <a:r>
              <a:rPr lang="ru-RU" dirty="0" err="1"/>
              <a:t>Ethernet</a:t>
            </a:r>
            <a:r>
              <a:rPr lang="ru-RU" dirty="0"/>
              <a:t> являются синхронными, поэтому эта информация синхронизации избыточна, однако сохраняется для совместимости с предыдущими версиями. Преамбула имеет длину семь октетов и представляется следующим бинарным набором: </a:t>
            </a:r>
            <a:r>
              <a:rPr lang="ru-BY" dirty="0"/>
              <a:t>10101010 10101010 10101010 10101010 10101010 10101010 10101010.</a:t>
            </a:r>
          </a:p>
          <a:p>
            <a:pPr algn="just"/>
            <a:r>
              <a:rPr lang="ru-RU" b="1" dirty="0"/>
              <a:t>Флаг начала фрейма (</a:t>
            </a:r>
            <a:r>
              <a:rPr lang="ru-RU" b="1" dirty="0" err="1"/>
              <a:t>Start</a:t>
            </a:r>
            <a:r>
              <a:rPr lang="ru-RU" b="1" dirty="0"/>
              <a:t> </a:t>
            </a:r>
            <a:r>
              <a:rPr lang="ru-RU" b="1" dirty="0" err="1"/>
              <a:t>Frame</a:t>
            </a:r>
            <a:r>
              <a:rPr lang="ru-RU" b="1" dirty="0"/>
              <a:t> </a:t>
            </a:r>
            <a:r>
              <a:rPr lang="ru-RU" b="1" dirty="0" err="1"/>
              <a:t>Delimiter</a:t>
            </a:r>
            <a:r>
              <a:rPr lang="ru-RU" b="1" dirty="0"/>
              <a:t> — SFD</a:t>
            </a:r>
            <a:r>
              <a:rPr lang="ru-RU" dirty="0"/>
              <a:t>). Это поле имеет длину один октет и отмечает конец информации синхронизации. Оно представляется двоичным значением 10101011. В старой DIX-версии технологии </a:t>
            </a:r>
            <a:r>
              <a:rPr lang="ru-RU" dirty="0" err="1"/>
              <a:t>Ethernet</a:t>
            </a:r>
            <a:r>
              <a:rPr lang="ru-RU" dirty="0"/>
              <a:t> этот октет был последним в </a:t>
            </a:r>
            <a:r>
              <a:rPr lang="ru-RU" dirty="0" err="1"/>
              <a:t>восьмиоктетной</a:t>
            </a:r>
            <a:r>
              <a:rPr lang="ru-RU" dirty="0"/>
              <a:t> преамбуле. Хотя в ней первые восемь октетов были описаны иначе, чем в версии </a:t>
            </a:r>
            <a:r>
              <a:rPr lang="ru-RU" dirty="0" err="1"/>
              <a:t>Ethernet</a:t>
            </a:r>
            <a:r>
              <a:rPr lang="ru-RU" dirty="0"/>
              <a:t> Института IEEE, вышеупомянутое значение и его использование были такими же. Следует также отметить, что информация синхронизации, представленная в преамбуле и поле SFD, отбрасывается и не принимается в расчет, когда речь идет о минимальном и максимальном размерах фрейма.</a:t>
            </a:r>
            <a:endParaRPr lang="ru-BY" dirty="0"/>
          </a:p>
        </p:txBody>
      </p:sp>
      <p:pic>
        <p:nvPicPr>
          <p:cNvPr id="6" name="Рисунок 5">
            <a:extLst>
              <a:ext uri="{FF2B5EF4-FFF2-40B4-BE49-F238E27FC236}">
                <a16:creationId xmlns:a16="http://schemas.microsoft.com/office/drawing/2014/main" id="{C89299AB-2CFD-4DA1-9DE6-DD252AD78FFC}"/>
              </a:ext>
            </a:extLst>
          </p:cNvPr>
          <p:cNvPicPr>
            <a:picLocks noChangeAspect="1"/>
          </p:cNvPicPr>
          <p:nvPr/>
        </p:nvPicPr>
        <p:blipFill>
          <a:blip r:embed="rId2"/>
          <a:stretch>
            <a:fillRect/>
          </a:stretch>
        </p:blipFill>
        <p:spPr>
          <a:xfrm>
            <a:off x="2721022" y="5092719"/>
            <a:ext cx="7298468" cy="1674858"/>
          </a:xfrm>
          <a:prstGeom prst="rect">
            <a:avLst/>
          </a:prstGeom>
        </p:spPr>
      </p:pic>
    </p:spTree>
    <p:extLst>
      <p:ext uri="{BB962C8B-B14F-4D97-AF65-F5344CB8AC3E}">
        <p14:creationId xmlns:p14="http://schemas.microsoft.com/office/powerpoint/2010/main" val="273349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C42C8-9CBE-4668-810F-6D0DBA540DA2}"/>
              </a:ext>
            </a:extLst>
          </p:cNvPr>
          <p:cNvSpPr>
            <a:spLocks noGrp="1"/>
          </p:cNvSpPr>
          <p:nvPr>
            <p:ph type="title"/>
          </p:nvPr>
        </p:nvSpPr>
        <p:spPr>
          <a:xfrm>
            <a:off x="1261872" y="365760"/>
            <a:ext cx="9692640" cy="869151"/>
          </a:xfrm>
        </p:spPr>
        <p:txBody>
          <a:bodyPr/>
          <a:lstStyle/>
          <a:p>
            <a:r>
              <a:rPr lang="ru-RU" dirty="0"/>
              <a:t>Поля </a:t>
            </a:r>
            <a:r>
              <a:rPr lang="en-US" dirty="0"/>
              <a:t>Ethernet-</a:t>
            </a:r>
            <a:r>
              <a:rPr lang="ru-RU" dirty="0"/>
              <a:t>фрейма</a:t>
            </a:r>
            <a:endParaRPr lang="ru-BY" dirty="0"/>
          </a:p>
        </p:txBody>
      </p:sp>
      <p:sp>
        <p:nvSpPr>
          <p:cNvPr id="3" name="Объект 2">
            <a:extLst>
              <a:ext uri="{FF2B5EF4-FFF2-40B4-BE49-F238E27FC236}">
                <a16:creationId xmlns:a16="http://schemas.microsoft.com/office/drawing/2014/main" id="{CC9BB52D-6A63-40C6-9DDF-0E90C2B0C551}"/>
              </a:ext>
            </a:extLst>
          </p:cNvPr>
          <p:cNvSpPr>
            <a:spLocks noGrp="1"/>
          </p:cNvSpPr>
          <p:nvPr>
            <p:ph idx="1"/>
          </p:nvPr>
        </p:nvSpPr>
        <p:spPr>
          <a:xfrm>
            <a:off x="227330" y="1234911"/>
            <a:ext cx="11679325" cy="4700129"/>
          </a:xfrm>
        </p:spPr>
        <p:txBody>
          <a:bodyPr>
            <a:normAutofit/>
          </a:bodyPr>
          <a:lstStyle/>
          <a:p>
            <a:pPr algn="just"/>
            <a:r>
              <a:rPr lang="ru-RU" sz="2400" b="1" dirty="0"/>
              <a:t>Адрес получателя (</a:t>
            </a:r>
            <a:r>
              <a:rPr lang="ru-RU" sz="2400" b="1" dirty="0" err="1"/>
              <a:t>Destination</a:t>
            </a:r>
            <a:r>
              <a:rPr lang="ru-RU" sz="2400" b="1" dirty="0"/>
              <a:t> </a:t>
            </a:r>
            <a:r>
              <a:rPr lang="ru-RU" sz="2400" b="1" dirty="0" err="1"/>
              <a:t>Address</a:t>
            </a:r>
            <a:r>
              <a:rPr lang="ru-RU" sz="2400" b="1" dirty="0"/>
              <a:t>)</a:t>
            </a:r>
            <a:r>
              <a:rPr lang="ru-RU" sz="2400" dirty="0"/>
              <a:t>. Это поле содержит </a:t>
            </a:r>
            <a:r>
              <a:rPr lang="ru-RU" sz="2400" dirty="0" err="1"/>
              <a:t>шестиоктетный</a:t>
            </a:r>
            <a:r>
              <a:rPr lang="ru-RU" sz="2400" dirty="0"/>
              <a:t> MAC-адрес получателя. Адрес получателя может быть адресом </a:t>
            </a:r>
            <a:r>
              <a:rPr lang="ru-RU" sz="2400" dirty="0" err="1"/>
              <a:t>одноадресатной</a:t>
            </a:r>
            <a:r>
              <a:rPr lang="ru-RU" sz="2400" dirty="0"/>
              <a:t> рассылки (отдельный узел), </a:t>
            </a:r>
            <a:r>
              <a:rPr lang="ru-RU" sz="2400" dirty="0" err="1"/>
              <a:t>многоадресатной</a:t>
            </a:r>
            <a:r>
              <a:rPr lang="ru-RU" sz="2400" dirty="0"/>
              <a:t> рассылки (группа узлов) или широковещательным (рассылка всем узлам).</a:t>
            </a:r>
          </a:p>
          <a:p>
            <a:pPr algn="just"/>
            <a:r>
              <a:rPr lang="ru-RU" sz="2400" b="1" dirty="0"/>
              <a:t>Адрес отправителя (</a:t>
            </a:r>
            <a:r>
              <a:rPr lang="ru-RU" sz="2400" b="1" dirty="0" err="1"/>
              <a:t>Source</a:t>
            </a:r>
            <a:r>
              <a:rPr lang="ru-RU" sz="2400" b="1" dirty="0"/>
              <a:t> </a:t>
            </a:r>
            <a:r>
              <a:rPr lang="ru-RU" sz="2400" b="1" dirty="0" err="1"/>
              <a:t>Address</a:t>
            </a:r>
            <a:r>
              <a:rPr lang="ru-RU" sz="2400" b="1" dirty="0"/>
              <a:t>)</a:t>
            </a:r>
            <a:r>
              <a:rPr lang="ru-RU" sz="2400" dirty="0"/>
              <a:t>. Это поле содержит </a:t>
            </a:r>
            <a:r>
              <a:rPr lang="ru-RU" sz="2400" dirty="0" err="1"/>
              <a:t>шестиоктетный</a:t>
            </a:r>
            <a:r>
              <a:rPr lang="ru-RU" sz="2400" dirty="0"/>
              <a:t> </a:t>
            </a:r>
            <a:r>
              <a:rPr lang="ru-RU" sz="2400" dirty="0" err="1"/>
              <a:t>MACадрес</a:t>
            </a:r>
            <a:r>
              <a:rPr lang="ru-RU" sz="2400" dirty="0"/>
              <a:t> отправителя. Предполагается, что адрес отправителя может быть только </a:t>
            </a:r>
            <a:r>
              <a:rPr lang="ru-RU" sz="2400" dirty="0" err="1"/>
              <a:t>одноадресатным</a:t>
            </a:r>
            <a:r>
              <a:rPr lang="ru-RU" sz="2400" dirty="0"/>
              <a:t> идентификатором передающей </a:t>
            </a:r>
            <a:r>
              <a:rPr lang="ru-RU" sz="2400" dirty="0" err="1"/>
              <a:t>Ethernet</a:t>
            </a:r>
            <a:r>
              <a:rPr lang="ru-RU" sz="2400" dirty="0"/>
              <a:t>-станции. Однако все чаще применяются виртуальные протоколы, которые иногда используют конкретный MAC-адрес для идентификации виртуального объекта.</a:t>
            </a:r>
            <a:endParaRPr lang="ru-BY" sz="2400" dirty="0"/>
          </a:p>
        </p:txBody>
      </p:sp>
      <p:pic>
        <p:nvPicPr>
          <p:cNvPr id="4" name="Рисунок 3">
            <a:extLst>
              <a:ext uri="{FF2B5EF4-FFF2-40B4-BE49-F238E27FC236}">
                <a16:creationId xmlns:a16="http://schemas.microsoft.com/office/drawing/2014/main" id="{17B6D1F7-E726-443E-ADDA-15C515880508}"/>
              </a:ext>
            </a:extLst>
          </p:cNvPr>
          <p:cNvPicPr>
            <a:picLocks noChangeAspect="1"/>
          </p:cNvPicPr>
          <p:nvPr/>
        </p:nvPicPr>
        <p:blipFill>
          <a:blip r:embed="rId2"/>
          <a:stretch>
            <a:fillRect/>
          </a:stretch>
        </p:blipFill>
        <p:spPr>
          <a:xfrm>
            <a:off x="2069360" y="4553149"/>
            <a:ext cx="7681735" cy="1762810"/>
          </a:xfrm>
          <a:prstGeom prst="rect">
            <a:avLst/>
          </a:prstGeom>
        </p:spPr>
      </p:pic>
    </p:spTree>
    <p:extLst>
      <p:ext uri="{BB962C8B-B14F-4D97-AF65-F5344CB8AC3E}">
        <p14:creationId xmlns:p14="http://schemas.microsoft.com/office/powerpoint/2010/main" val="114682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3C7418-5221-4FD7-BAEA-B5EFA9861C27}"/>
              </a:ext>
            </a:extLst>
          </p:cNvPr>
          <p:cNvSpPr>
            <a:spLocks noGrp="1"/>
          </p:cNvSpPr>
          <p:nvPr>
            <p:ph type="title"/>
          </p:nvPr>
        </p:nvSpPr>
        <p:spPr>
          <a:xfrm>
            <a:off x="1748255" y="0"/>
            <a:ext cx="9692640" cy="925712"/>
          </a:xfrm>
        </p:spPr>
        <p:txBody>
          <a:bodyPr/>
          <a:lstStyle/>
          <a:p>
            <a:r>
              <a:rPr lang="ru-RU" dirty="0"/>
              <a:t>Многоадресная рассылка</a:t>
            </a:r>
            <a:endParaRPr lang="ru-BY" dirty="0"/>
          </a:p>
        </p:txBody>
      </p:sp>
      <p:sp>
        <p:nvSpPr>
          <p:cNvPr id="3" name="Объект 2">
            <a:extLst>
              <a:ext uri="{FF2B5EF4-FFF2-40B4-BE49-F238E27FC236}">
                <a16:creationId xmlns:a16="http://schemas.microsoft.com/office/drawing/2014/main" id="{82137456-0252-44FE-9C24-66C2DBCFD1C6}"/>
              </a:ext>
            </a:extLst>
          </p:cNvPr>
          <p:cNvSpPr>
            <a:spLocks noGrp="1"/>
          </p:cNvSpPr>
          <p:nvPr>
            <p:ph idx="1"/>
          </p:nvPr>
        </p:nvSpPr>
        <p:spPr>
          <a:xfrm>
            <a:off x="6183548" y="925712"/>
            <a:ext cx="6008452" cy="5757190"/>
          </a:xfrm>
        </p:spPr>
        <p:txBody>
          <a:bodyPr>
            <a:normAutofit fontScale="85000" lnSpcReduction="20000"/>
          </a:bodyPr>
          <a:lstStyle/>
          <a:p>
            <a:pPr marL="0" indent="0" algn="just">
              <a:buNone/>
            </a:pPr>
            <a:r>
              <a:rPr lang="ru-RU" dirty="0"/>
              <a:t>Адреса многоадресных рассылок используются, например, в играх с удалённым подключением, в которых участвуют несколько человек из разных мест. Кроме того, такие адреса используются при дистанционном обучении в режиме видеоконференции, когда несколько учащихся подключены к одному и тому же курсу. MAC-адрес многоадресной рассылки </a:t>
            </a:r>
            <a:r>
              <a:rPr lang="en-US" dirty="0"/>
              <a:t>–</a:t>
            </a:r>
            <a:r>
              <a:rPr lang="ru-RU" dirty="0"/>
              <a:t> это особое значение, которое в шестнадцатеричном формате начинается с 01-00-5E. Остальная часть MAC-адреса многоадресной рассылки создаётся путем преобразования нижних 23 бит IP-адреса группы многоадресной рассылки в 6 шестнадцатеричных символов. Как показано на рисунке в качестве примера используется шестнадцатеричный адрес многоадресной рассылки 01-00-5E-00-00-C8.</a:t>
            </a:r>
            <a:endParaRPr lang="ru-BY" dirty="0"/>
          </a:p>
        </p:txBody>
      </p:sp>
      <p:pic>
        <p:nvPicPr>
          <p:cNvPr id="2050" name="Picture 2" descr="https://lh5.googleusercontent.com/t8Tp2rJN_TV1An6zX6Sv45OgoCcMclvzRJe5JElzJoMHUd_qdmEjRbG5t1ZV50MI7CqgH05DR_1mFlV1rf_aE3skYILmG3u1oxK9sRvB09-v4GqLjxRQ0ZKx44sLhhkmxDtYU04">
            <a:extLst>
              <a:ext uri="{FF2B5EF4-FFF2-40B4-BE49-F238E27FC236}">
                <a16:creationId xmlns:a16="http://schemas.microsoft.com/office/drawing/2014/main" id="{5F338838-A134-4059-B541-305A2B969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2" y="1793883"/>
            <a:ext cx="5706049" cy="398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1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46AB92-5E96-483A-858B-0C70ECC6A68B}"/>
              </a:ext>
            </a:extLst>
          </p:cNvPr>
          <p:cNvSpPr>
            <a:spLocks noGrp="1"/>
          </p:cNvSpPr>
          <p:nvPr>
            <p:ph type="title"/>
          </p:nvPr>
        </p:nvSpPr>
        <p:spPr>
          <a:xfrm>
            <a:off x="1130462" y="267796"/>
            <a:ext cx="9692640" cy="820132"/>
          </a:xfrm>
        </p:spPr>
        <p:txBody>
          <a:bodyPr/>
          <a:lstStyle/>
          <a:p>
            <a:r>
              <a:rPr lang="ru-RU" dirty="0"/>
              <a:t>Широковещательная рассылка</a:t>
            </a:r>
            <a:endParaRPr lang="ru-BY" dirty="0"/>
          </a:p>
        </p:txBody>
      </p:sp>
      <p:sp>
        <p:nvSpPr>
          <p:cNvPr id="5" name="Объект 4">
            <a:extLst>
              <a:ext uri="{FF2B5EF4-FFF2-40B4-BE49-F238E27FC236}">
                <a16:creationId xmlns:a16="http://schemas.microsoft.com/office/drawing/2014/main" id="{63F5D9DB-A09E-4F71-B6BA-BFBC08E40055}"/>
              </a:ext>
            </a:extLst>
          </p:cNvPr>
          <p:cNvSpPr>
            <a:spLocks noGrp="1"/>
          </p:cNvSpPr>
          <p:nvPr>
            <p:ph idx="1"/>
          </p:nvPr>
        </p:nvSpPr>
        <p:spPr>
          <a:xfrm>
            <a:off x="566258" y="1087928"/>
            <a:ext cx="11252848" cy="2111604"/>
          </a:xfrm>
        </p:spPr>
        <p:txBody>
          <a:bodyPr>
            <a:normAutofit/>
          </a:bodyPr>
          <a:lstStyle/>
          <a:p>
            <a:pPr marL="0" indent="0" algn="just">
              <a:buNone/>
            </a:pPr>
            <a:r>
              <a:rPr lang="ru-RU" sz="2400" dirty="0"/>
              <a:t>В пакете широковещательной рассылки содержится </a:t>
            </a:r>
            <a:r>
              <a:rPr lang="en-US" sz="2400" dirty="0"/>
              <a:t>MAC</a:t>
            </a:r>
            <a:r>
              <a:rPr lang="ru-RU" sz="2400" dirty="0"/>
              <a:t>-адрес назначения, в узловой части которого присутствуют только единицы (1). Эта нумерация в адресе означает, что все узлы в локальной сети (домене широковещательной рассылки) получат и обработают пакет. В сетях </a:t>
            </a:r>
            <a:r>
              <a:rPr lang="ru-RU" sz="2400" dirty="0" err="1"/>
              <a:t>Ethernet</a:t>
            </a:r>
            <a:r>
              <a:rPr lang="ru-RU" sz="2400" dirty="0"/>
              <a:t> используется MAC-адрес широковещательной рассылки из 48 единиц, который в шестнадцатеричном формате выглядит как FF-FF-FF-FF-FF-FF.</a:t>
            </a:r>
            <a:endParaRPr lang="ru-BY" sz="2400" dirty="0"/>
          </a:p>
        </p:txBody>
      </p:sp>
      <p:pic>
        <p:nvPicPr>
          <p:cNvPr id="1026" name="Picture 2" descr="https://lh4.googleusercontent.com/WoDpC8ygoMoSY1ZMhVO2-zAb6DvkZ2S1W4gkeUUcmtV5iMHzsa4dLlO3IEKuq0iIg9ZibQQRoWol6TOuEzQkmS9V7vqN-rX4jEkYjvqRuuA9EsMa7DsZt4tnR2kWX_DnS-WDWaQ">
            <a:extLst>
              <a:ext uri="{FF2B5EF4-FFF2-40B4-BE49-F238E27FC236}">
                <a16:creationId xmlns:a16="http://schemas.microsoft.com/office/drawing/2014/main" id="{690A044D-CBFE-41FE-B9E1-FD27B2ED1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088" y="3199532"/>
            <a:ext cx="5035805" cy="358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9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C422C-DFF8-4D8A-91C5-6EF56F117687}"/>
              </a:ext>
            </a:extLst>
          </p:cNvPr>
          <p:cNvSpPr>
            <a:spLocks noGrp="1"/>
          </p:cNvSpPr>
          <p:nvPr>
            <p:ph type="title"/>
          </p:nvPr>
        </p:nvSpPr>
        <p:spPr>
          <a:xfrm>
            <a:off x="2584750" y="93386"/>
            <a:ext cx="6121505" cy="699469"/>
          </a:xfrm>
        </p:spPr>
        <p:txBody>
          <a:bodyPr/>
          <a:lstStyle/>
          <a:p>
            <a:r>
              <a:rPr lang="ru-RU" dirty="0"/>
              <a:t>Поля </a:t>
            </a:r>
            <a:r>
              <a:rPr lang="en-US" dirty="0"/>
              <a:t>Ethernet-</a:t>
            </a:r>
            <a:r>
              <a:rPr lang="ru-RU" dirty="0"/>
              <a:t>фрейма</a:t>
            </a:r>
            <a:endParaRPr lang="ru-BY" dirty="0"/>
          </a:p>
        </p:txBody>
      </p:sp>
      <p:sp>
        <p:nvSpPr>
          <p:cNvPr id="4" name="Объект 2">
            <a:extLst>
              <a:ext uri="{FF2B5EF4-FFF2-40B4-BE49-F238E27FC236}">
                <a16:creationId xmlns:a16="http://schemas.microsoft.com/office/drawing/2014/main" id="{085C420E-40CD-4D68-81EA-2EFA53F454D3}"/>
              </a:ext>
            </a:extLst>
          </p:cNvPr>
          <p:cNvSpPr>
            <a:spLocks noGrp="1"/>
          </p:cNvSpPr>
          <p:nvPr>
            <p:ph idx="1"/>
          </p:nvPr>
        </p:nvSpPr>
        <p:spPr>
          <a:xfrm>
            <a:off x="148824" y="792854"/>
            <a:ext cx="11923202" cy="5971759"/>
          </a:xfrm>
        </p:spPr>
        <p:txBody>
          <a:bodyPr>
            <a:normAutofit fontScale="70000" lnSpcReduction="20000"/>
          </a:bodyPr>
          <a:lstStyle/>
          <a:p>
            <a:pPr algn="just"/>
            <a:r>
              <a:rPr lang="ru-RU" b="1" dirty="0"/>
              <a:t>Длина/Тип (</a:t>
            </a:r>
            <a:r>
              <a:rPr lang="ru-RU" b="1" dirty="0" err="1"/>
              <a:t>Length</a:t>
            </a:r>
            <a:r>
              <a:rPr lang="ru-RU" b="1" dirty="0"/>
              <a:t>/</a:t>
            </a:r>
            <a:r>
              <a:rPr lang="ru-RU" b="1" dirty="0" err="1"/>
              <a:t>Type</a:t>
            </a:r>
            <a:r>
              <a:rPr lang="ru-RU" b="1" dirty="0"/>
              <a:t>)</a:t>
            </a:r>
            <a:r>
              <a:rPr lang="ru-RU" dirty="0"/>
              <a:t>. Если это значение меньше десятичного числа 1536 (или шестнадцатеричного 0600), то оно указывает длину фрейма. Интерпретация поля как длины используется в тех случаях, когда уровень LLC обеспечивает идентификацию протокола.</a:t>
            </a:r>
          </a:p>
          <a:p>
            <a:pPr lvl="1" algn="just"/>
            <a:r>
              <a:rPr lang="ru-RU" b="1" dirty="0"/>
              <a:t>Тип фрейма (тип </a:t>
            </a:r>
            <a:r>
              <a:rPr lang="ru-RU" b="1" dirty="0" err="1"/>
              <a:t>Ethernet</a:t>
            </a:r>
            <a:r>
              <a:rPr lang="ru-RU" b="1" dirty="0"/>
              <a:t>)</a:t>
            </a:r>
            <a:r>
              <a:rPr lang="ru-RU" dirty="0"/>
              <a:t>. Поле типа фрейма (</a:t>
            </a:r>
            <a:r>
              <a:rPr lang="ru-RU" dirty="0" err="1"/>
              <a:t>Type</a:t>
            </a:r>
            <a:r>
              <a:rPr lang="ru-RU" dirty="0"/>
              <a:t>) указывает протокол более высокого уровня, которому будут переданы данные после окончания обработки на уровне </a:t>
            </a:r>
            <a:r>
              <a:rPr lang="en-US" dirty="0"/>
              <a:t>Ethernet.</a:t>
            </a:r>
          </a:p>
          <a:p>
            <a:pPr lvl="1" algn="just"/>
            <a:r>
              <a:rPr lang="ru-RU" b="1" dirty="0"/>
              <a:t>Длина фрейма (длина IEEE 802.3)</a:t>
            </a:r>
            <a:r>
              <a:rPr lang="ru-RU" dirty="0"/>
              <a:t>. Поле длины фрейма указывает количество байтов данных, которые следуют за этим полем. Если это значение равно или больше десятичного числа 1536 (или шестнадцатеричного 0600), то оно указывает тип протокола, и в этом случае содержимое поля данных (</a:t>
            </a:r>
            <a:r>
              <a:rPr lang="ru-RU" dirty="0" err="1"/>
              <a:t>Data</a:t>
            </a:r>
            <a:r>
              <a:rPr lang="ru-RU" dirty="0"/>
              <a:t> </a:t>
            </a:r>
            <a:r>
              <a:rPr lang="ru-RU" dirty="0" err="1"/>
              <a:t>field</a:t>
            </a:r>
            <a:r>
              <a:rPr lang="ru-RU" dirty="0"/>
              <a:t>) декодируется согласно указанному протоколу. Список основных протоколов для </a:t>
            </a:r>
            <a:r>
              <a:rPr lang="ru-RU" dirty="0" err="1"/>
              <a:t>Ethernet</a:t>
            </a:r>
            <a:r>
              <a:rPr lang="ru-RU" dirty="0"/>
              <a:t> (</a:t>
            </a:r>
            <a:r>
              <a:rPr lang="ru-RU" dirty="0" err="1"/>
              <a:t>Ethertype</a:t>
            </a:r>
            <a:r>
              <a:rPr lang="ru-RU" dirty="0"/>
              <a:t> </a:t>
            </a:r>
            <a:r>
              <a:rPr lang="ru-RU" dirty="0" err="1"/>
              <a:t>protocols</a:t>
            </a:r>
            <a:r>
              <a:rPr lang="ru-RU" dirty="0"/>
              <a:t>) приводится в спецификации RFC 1700, начиная со страницы 168.</a:t>
            </a:r>
          </a:p>
          <a:p>
            <a:pPr algn="just"/>
            <a:r>
              <a:rPr lang="ru-RU" b="1" dirty="0"/>
              <a:t>Данные и биты заполнения </a:t>
            </a:r>
            <a:r>
              <a:rPr lang="ru-RU" dirty="0"/>
              <a:t>(</a:t>
            </a:r>
            <a:r>
              <a:rPr lang="ru-RU" b="1" dirty="0" err="1"/>
              <a:t>Data</a:t>
            </a:r>
            <a:r>
              <a:rPr lang="ru-RU" b="1" dirty="0"/>
              <a:t> </a:t>
            </a:r>
            <a:r>
              <a:rPr lang="ru-RU" b="1" dirty="0" err="1"/>
              <a:t>and</a:t>
            </a:r>
            <a:r>
              <a:rPr lang="ru-RU" b="1" dirty="0"/>
              <a:t> </a:t>
            </a:r>
            <a:r>
              <a:rPr lang="ru-RU" b="1" dirty="0" err="1"/>
              <a:t>Pad</a:t>
            </a:r>
            <a:r>
              <a:rPr lang="ru-RU" b="1" dirty="0"/>
              <a:t> </a:t>
            </a:r>
            <a:r>
              <a:rPr lang="ru-RU" b="1" dirty="0" err="1"/>
              <a:t>field</a:t>
            </a:r>
            <a:r>
              <a:rPr lang="ru-RU" dirty="0"/>
              <a:t>). Это поле может иметь произвольную длину, не превосходящую максимально допустимый размер фрейма. </a:t>
            </a:r>
            <a:r>
              <a:rPr lang="ru-RU" i="1" dirty="0"/>
              <a:t>Максимальный блок передачи (</a:t>
            </a:r>
            <a:r>
              <a:rPr lang="ru-RU" i="1" dirty="0" err="1"/>
              <a:t>Maximum</a:t>
            </a:r>
            <a:r>
              <a:rPr lang="ru-RU" i="1" dirty="0"/>
              <a:t> </a:t>
            </a:r>
            <a:r>
              <a:rPr lang="ru-RU" i="1" dirty="0" err="1"/>
              <a:t>Transmission</a:t>
            </a:r>
            <a:r>
              <a:rPr lang="ru-RU" i="1" dirty="0"/>
              <a:t> </a:t>
            </a:r>
            <a:r>
              <a:rPr lang="ru-RU" i="1" dirty="0" err="1"/>
              <a:t>Unit</a:t>
            </a:r>
            <a:r>
              <a:rPr lang="ru-RU" i="1" dirty="0"/>
              <a:t>  MTU) </a:t>
            </a:r>
            <a:r>
              <a:rPr lang="ru-RU" dirty="0"/>
              <a:t>для технологии </a:t>
            </a:r>
            <a:r>
              <a:rPr lang="ru-RU" dirty="0" err="1"/>
              <a:t>Ethernet</a:t>
            </a:r>
            <a:r>
              <a:rPr lang="ru-RU" dirty="0"/>
              <a:t> составляет 1500 октетов, и объем данных не должен превосходить это значение. На содержимое этого поля не накладываются никакие условия. Заполнитель произвольного вида вставляется сразу после данных пользователя в том случае, когда пользовательских данных недостаточно для достижения фреймом минимальной длины. Согласно параметрам структуры фрейма, дли на поля данных должна находиться в интервале от 46 до 1500 октетов. В действительности спецификация </a:t>
            </a:r>
            <a:r>
              <a:rPr lang="ru-RU" dirty="0" err="1"/>
              <a:t>Ethernet</a:t>
            </a:r>
            <a:r>
              <a:rPr lang="ru-RU" dirty="0"/>
              <a:t> не налагает это условие. От фрейма требуется, чтобы его длина была не менее 64 октетов и не более 1518 октетов, а размер поля данных строго не задан. Пользователю предлагается самостоятельно вычислить размер поля данных путем вычитания из полного размера фрейма длину всех остальных полей. Если используются требуемые в настоящее время </a:t>
            </a:r>
            <a:r>
              <a:rPr lang="ru-RU" dirty="0" err="1"/>
              <a:t>шестиоктетные</a:t>
            </a:r>
            <a:r>
              <a:rPr lang="ru-RU" dirty="0"/>
              <a:t> MAC-адреса, то размер поля данных будет находиться в диапазоне от 46 (при необходимости добавляется заполнитель) до1500 октетов.</a:t>
            </a:r>
          </a:p>
        </p:txBody>
      </p:sp>
    </p:spTree>
    <p:extLst>
      <p:ext uri="{BB962C8B-B14F-4D97-AF65-F5344CB8AC3E}">
        <p14:creationId xmlns:p14="http://schemas.microsoft.com/office/powerpoint/2010/main" val="3350235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B6946-41B1-48D2-8911-E5AA72328671}"/>
              </a:ext>
            </a:extLst>
          </p:cNvPr>
          <p:cNvSpPr>
            <a:spLocks noGrp="1"/>
          </p:cNvSpPr>
          <p:nvPr>
            <p:ph type="title"/>
          </p:nvPr>
        </p:nvSpPr>
        <p:spPr>
          <a:xfrm>
            <a:off x="2457271" y="83658"/>
            <a:ext cx="7277457" cy="793737"/>
          </a:xfrm>
        </p:spPr>
        <p:txBody>
          <a:bodyPr/>
          <a:lstStyle/>
          <a:p>
            <a:r>
              <a:rPr lang="ru-RU" dirty="0"/>
              <a:t>Поля </a:t>
            </a:r>
            <a:r>
              <a:rPr lang="en-US" dirty="0"/>
              <a:t>Ethernet-</a:t>
            </a:r>
            <a:r>
              <a:rPr lang="ru-RU" dirty="0"/>
              <a:t>фрейма</a:t>
            </a:r>
            <a:endParaRPr lang="ru-BY" dirty="0"/>
          </a:p>
        </p:txBody>
      </p:sp>
      <p:sp>
        <p:nvSpPr>
          <p:cNvPr id="3" name="Объект 2">
            <a:extLst>
              <a:ext uri="{FF2B5EF4-FFF2-40B4-BE49-F238E27FC236}">
                <a16:creationId xmlns:a16="http://schemas.microsoft.com/office/drawing/2014/main" id="{75909310-1ADE-4307-8913-4FFA4E6F8161}"/>
              </a:ext>
            </a:extLst>
          </p:cNvPr>
          <p:cNvSpPr>
            <a:spLocks noGrp="1"/>
          </p:cNvSpPr>
          <p:nvPr>
            <p:ph idx="1"/>
          </p:nvPr>
        </p:nvSpPr>
        <p:spPr>
          <a:xfrm>
            <a:off x="142405" y="877395"/>
            <a:ext cx="11851799" cy="5020641"/>
          </a:xfrm>
        </p:spPr>
        <p:txBody>
          <a:bodyPr>
            <a:normAutofit fontScale="77500" lnSpcReduction="20000"/>
          </a:bodyPr>
          <a:lstStyle/>
          <a:p>
            <a:pPr marL="0" indent="0" algn="just">
              <a:buNone/>
            </a:pPr>
            <a:r>
              <a:rPr lang="ru-RU" b="1" dirty="0"/>
              <a:t>Данные (IEEE 802.3)</a:t>
            </a:r>
            <a:r>
              <a:rPr lang="ru-RU" dirty="0"/>
              <a:t>. После того как обработка фрейма на физическом и канальном уровнях завершена, данные передаются протоколу более высокого уровня, который должен быть определен в поле данных фрейма. Если данных фрейма недостаточно для того, чтобы он имел минимальный размер 64 байта, то добавляются байты заполнителя, с тем чтобы фрейм имел длину как минимум 64 байта.</a:t>
            </a:r>
          </a:p>
          <a:p>
            <a:pPr marL="0" indent="0" algn="just">
              <a:buNone/>
            </a:pPr>
            <a:r>
              <a:rPr lang="ru-RU" b="1" dirty="0"/>
              <a:t>Контрольная последовательность фрейма (</a:t>
            </a:r>
            <a:r>
              <a:rPr lang="ru-RU" b="1" dirty="0" err="1"/>
              <a:t>Frame</a:t>
            </a:r>
            <a:r>
              <a:rPr lang="ru-RU" b="1" dirty="0"/>
              <a:t> </a:t>
            </a:r>
            <a:r>
              <a:rPr lang="ru-RU" b="1" dirty="0" err="1"/>
              <a:t>Check</a:t>
            </a:r>
            <a:r>
              <a:rPr lang="ru-RU" b="1" dirty="0"/>
              <a:t> </a:t>
            </a:r>
            <a:r>
              <a:rPr lang="ru-RU" b="1" dirty="0" err="1"/>
              <a:t>Sequence</a:t>
            </a:r>
            <a:r>
              <a:rPr lang="ru-RU" b="1" dirty="0"/>
              <a:t> &amp;&amp;&amp; FCS</a:t>
            </a:r>
            <a:r>
              <a:rPr lang="ru-RU" dirty="0"/>
              <a:t>). Эта последовательность содержит четырехбайтовое значение циклического избыточного кода (</a:t>
            </a:r>
            <a:r>
              <a:rPr lang="en-US" dirty="0"/>
              <a:t>Cyclical Redundancy Check  CRC), </a:t>
            </a:r>
            <a:r>
              <a:rPr lang="ru-RU" dirty="0"/>
              <a:t>которое вычисляется посылающим фрейм устройством, а затем повторно вычисляется получающим этот фрейм устройством для проверки того, не был ли фрейм поврежден в процессе передачи. В это </a:t>
            </a:r>
            <a:r>
              <a:rPr lang="ru-RU" dirty="0" err="1"/>
              <a:t>четырехоктетное</a:t>
            </a:r>
            <a:r>
              <a:rPr lang="ru-RU" dirty="0"/>
              <a:t> поле помещается результат выполнения алгоритма проверки CRC. Передающая станция вычисляет контрольную сумму для передаваемого фрейма, а полученное значение вставляется за полем данных (или за битами заполнения). Приемная станция (станции) выполняет те же вычисления и сравнивает новую контрольную сумму с находящейся в конце пересылаемого фрейма. Если эти два значения совпадают, фрейм считается полноценным. Для вычисления контрольной суммы используются значения всех полей, начиная с поля адреса получателя и заканчивая полем данных. </a:t>
            </a:r>
          </a:p>
        </p:txBody>
      </p:sp>
      <p:pic>
        <p:nvPicPr>
          <p:cNvPr id="4" name="Рисунок 3">
            <a:extLst>
              <a:ext uri="{FF2B5EF4-FFF2-40B4-BE49-F238E27FC236}">
                <a16:creationId xmlns:a16="http://schemas.microsoft.com/office/drawing/2014/main" id="{5860F488-D2AD-4617-9B4B-67BFD9BFC2C0}"/>
              </a:ext>
            </a:extLst>
          </p:cNvPr>
          <p:cNvPicPr>
            <a:picLocks noChangeAspect="1"/>
          </p:cNvPicPr>
          <p:nvPr/>
        </p:nvPicPr>
        <p:blipFill>
          <a:blip r:embed="rId3"/>
          <a:stretch>
            <a:fillRect/>
          </a:stretch>
        </p:blipFill>
        <p:spPr>
          <a:xfrm>
            <a:off x="3197417" y="5357813"/>
            <a:ext cx="6537311" cy="1500187"/>
          </a:xfrm>
          <a:prstGeom prst="rect">
            <a:avLst/>
          </a:prstGeom>
        </p:spPr>
      </p:pic>
    </p:spTree>
    <p:extLst>
      <p:ext uri="{BB962C8B-B14F-4D97-AF65-F5344CB8AC3E}">
        <p14:creationId xmlns:p14="http://schemas.microsoft.com/office/powerpoint/2010/main" val="316729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2195DE2-4E01-4FFC-B519-F802E9BDC29B}"/>
              </a:ext>
            </a:extLst>
          </p:cNvPr>
          <p:cNvSpPr>
            <a:spLocks noGrp="1"/>
          </p:cNvSpPr>
          <p:nvPr>
            <p:ph idx="1"/>
          </p:nvPr>
        </p:nvSpPr>
        <p:spPr>
          <a:xfrm>
            <a:off x="350326" y="481584"/>
            <a:ext cx="11595240" cy="5522976"/>
          </a:xfrm>
        </p:spPr>
        <p:txBody>
          <a:bodyPr>
            <a:noAutofit/>
          </a:bodyPr>
          <a:lstStyle/>
          <a:p>
            <a:pPr marL="0" indent="0" algn="just">
              <a:buNone/>
            </a:pPr>
            <a:r>
              <a:rPr lang="ru-RU" dirty="0"/>
              <a:t>Канальный уровень использует определенные службы физического уровня для отправки и получения битов по коммуникационным каналам. У него есть ряд специфических функций. К ним относятся:</a:t>
            </a:r>
          </a:p>
          <a:p>
            <a:pPr algn="just"/>
            <a:r>
              <a:rPr lang="ru-RU" dirty="0"/>
              <a:t>обеспечение строго очерченного служебного интерфейса для сетевого уровня;</a:t>
            </a:r>
          </a:p>
          <a:p>
            <a:pPr algn="just"/>
            <a:r>
              <a:rPr lang="ru-RU" dirty="0"/>
              <a:t>обработка ошибок передачи данных;</a:t>
            </a:r>
          </a:p>
          <a:p>
            <a:pPr algn="just"/>
            <a:r>
              <a:rPr lang="ru-RU" dirty="0"/>
              <a:t>управление потоком данных, исключающее затопление медленных приемников</a:t>
            </a:r>
            <a:r>
              <a:rPr lang="en-US" dirty="0"/>
              <a:t> </a:t>
            </a:r>
            <a:r>
              <a:rPr lang="ru-RU" dirty="0"/>
              <a:t>быстрыми передатчиками.</a:t>
            </a:r>
            <a:endParaRPr lang="en-US" dirty="0"/>
          </a:p>
          <a:p>
            <a:pPr marL="0" indent="0" algn="just">
              <a:buNone/>
            </a:pPr>
            <a:r>
              <a:rPr lang="ru-RU" dirty="0"/>
              <a:t>Для этих целей канальный уровень берет пакеты, полученные с сетевого уровня,</a:t>
            </a:r>
            <a:r>
              <a:rPr lang="en-US" dirty="0"/>
              <a:t> </a:t>
            </a:r>
            <a:r>
              <a:rPr lang="ru-RU" dirty="0"/>
              <a:t>и вставляет их в специальные </a:t>
            </a:r>
            <a:r>
              <a:rPr lang="ru-RU" b="1" dirty="0"/>
              <a:t>кадры </a:t>
            </a:r>
            <a:r>
              <a:rPr lang="ru-RU" dirty="0"/>
              <a:t>(также часто называемые </a:t>
            </a:r>
            <a:r>
              <a:rPr lang="ru-RU" b="1" dirty="0"/>
              <a:t>фреймами </a:t>
            </a:r>
            <a:r>
              <a:rPr lang="en-US" dirty="0"/>
              <a:t>–</a:t>
            </a:r>
            <a:r>
              <a:rPr lang="ru-RU" dirty="0"/>
              <a:t> </a:t>
            </a:r>
            <a:r>
              <a:rPr lang="ru-RU" b="1" dirty="0" err="1"/>
              <a:t>frames</a:t>
            </a:r>
            <a:r>
              <a:rPr lang="ru-RU" dirty="0"/>
              <a:t>)</a:t>
            </a:r>
            <a:r>
              <a:rPr lang="en-US" dirty="0"/>
              <a:t> </a:t>
            </a:r>
            <a:r>
              <a:rPr lang="ru-RU" dirty="0"/>
              <a:t>для передачи.</a:t>
            </a:r>
          </a:p>
        </p:txBody>
      </p:sp>
    </p:spTree>
    <p:extLst>
      <p:ext uri="{BB962C8B-B14F-4D97-AF65-F5344CB8AC3E}">
        <p14:creationId xmlns:p14="http://schemas.microsoft.com/office/powerpoint/2010/main" val="139419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787F22-C566-4A2E-A292-077136C3A07A}"/>
              </a:ext>
            </a:extLst>
          </p:cNvPr>
          <p:cNvSpPr>
            <a:spLocks noGrp="1"/>
          </p:cNvSpPr>
          <p:nvPr>
            <p:ph type="title"/>
          </p:nvPr>
        </p:nvSpPr>
        <p:spPr>
          <a:xfrm>
            <a:off x="1767710" y="112841"/>
            <a:ext cx="9692640" cy="728254"/>
          </a:xfrm>
        </p:spPr>
        <p:txBody>
          <a:bodyPr/>
          <a:lstStyle/>
          <a:p>
            <a:r>
              <a:rPr lang="ru-RU" dirty="0"/>
              <a:t>Принцип работы сети </a:t>
            </a:r>
            <a:r>
              <a:rPr lang="en-US" dirty="0"/>
              <a:t>Ethernet</a:t>
            </a:r>
            <a:endParaRPr lang="ru-BY" dirty="0"/>
          </a:p>
        </p:txBody>
      </p:sp>
      <p:sp>
        <p:nvSpPr>
          <p:cNvPr id="3" name="Объект 2">
            <a:extLst>
              <a:ext uri="{FF2B5EF4-FFF2-40B4-BE49-F238E27FC236}">
                <a16:creationId xmlns:a16="http://schemas.microsoft.com/office/drawing/2014/main" id="{24FE482A-F3DB-480A-921B-9D9D5C8F5F8D}"/>
              </a:ext>
            </a:extLst>
          </p:cNvPr>
          <p:cNvSpPr>
            <a:spLocks noGrp="1"/>
          </p:cNvSpPr>
          <p:nvPr>
            <p:ph idx="1"/>
          </p:nvPr>
        </p:nvSpPr>
        <p:spPr>
          <a:xfrm>
            <a:off x="77822" y="841095"/>
            <a:ext cx="12114178" cy="5904064"/>
          </a:xfrm>
        </p:spPr>
        <p:txBody>
          <a:bodyPr>
            <a:normAutofit fontScale="92500"/>
          </a:bodyPr>
          <a:lstStyle/>
          <a:p>
            <a:pPr marL="0" indent="0" algn="just">
              <a:buNone/>
            </a:pPr>
            <a:r>
              <a:rPr lang="ru-RU" sz="2400" dirty="0"/>
              <a:t>В тех случаях, когда нескольким станциям (узлам) необходимо получить доступ к физической среде и к другим сетевым устройствам, могут быть использованы различные методы управления доступом. В этом разделе кратко описаны различные стратегии получения доступа и подробно рассмотрен метод управления доступом, </a:t>
            </a:r>
            <a:r>
              <a:rPr lang="en-US" sz="2400" dirty="0" err="1"/>
              <a:t>применяемый</a:t>
            </a:r>
            <a:r>
              <a:rPr lang="en-US" sz="2400" dirty="0"/>
              <a:t> в </a:t>
            </a:r>
            <a:r>
              <a:rPr lang="en-US" sz="2400" dirty="0" err="1"/>
              <a:t>сетях</a:t>
            </a:r>
            <a:r>
              <a:rPr lang="en-US" sz="2400" dirty="0"/>
              <a:t> Ethernet,  CSMA/CD (Carrier Sense Multiple Access with</a:t>
            </a:r>
            <a:r>
              <a:rPr lang="ru-RU" sz="2400" dirty="0"/>
              <a:t> </a:t>
            </a:r>
            <a:r>
              <a:rPr lang="ru-RU" sz="2400" dirty="0" err="1"/>
              <a:t>Collision</a:t>
            </a:r>
            <a:r>
              <a:rPr lang="ru-RU" sz="2400" dirty="0"/>
              <a:t> </a:t>
            </a:r>
            <a:r>
              <a:rPr lang="ru-RU" sz="2400" dirty="0" err="1"/>
              <a:t>Detection</a:t>
            </a:r>
            <a:r>
              <a:rPr lang="ru-RU" sz="2400" dirty="0"/>
              <a:t>  множественный доступ с контролем несущей и обнаружением конфликтов).</a:t>
            </a:r>
          </a:p>
          <a:p>
            <a:pPr marL="0" indent="0" algn="just">
              <a:buNone/>
            </a:pPr>
            <a:r>
              <a:rPr lang="ru-RU" sz="2400" dirty="0"/>
              <a:t>Следует отметить, что, несмотря на огромную историческую важность и большое практическое значение метода CSMA/CD на начальной стадии развития технологии </a:t>
            </a:r>
            <a:r>
              <a:rPr lang="ru-RU" sz="2400" dirty="0" err="1"/>
              <a:t>Ethernet</a:t>
            </a:r>
            <a:r>
              <a:rPr lang="ru-RU" sz="2400" dirty="0"/>
              <a:t>, в настоящее время его значение несколько уменьшается по двум причинам:</a:t>
            </a:r>
          </a:p>
          <a:p>
            <a:pPr algn="just"/>
            <a:r>
              <a:rPr lang="ru-RU" sz="2400" dirty="0"/>
              <a:t>при использовании кабеля UTP с четырьмя парами имеются отдельные пары для передачи (</a:t>
            </a:r>
            <a:r>
              <a:rPr lang="ru-RU" sz="2400" dirty="0" err="1"/>
              <a:t>Tx</a:t>
            </a:r>
            <a:r>
              <a:rPr lang="ru-RU" sz="2400" dirty="0"/>
              <a:t>) и приема (</a:t>
            </a:r>
            <a:r>
              <a:rPr lang="ru-RU" sz="2400" dirty="0" err="1"/>
              <a:t>Rx</a:t>
            </a:r>
            <a:r>
              <a:rPr lang="ru-RU" sz="2400" dirty="0"/>
              <a:t>), что потенциально делает медный кабель UTP свободным от коллизий и позволяет работать в дуплексном режиме, в зависимости от того, размещен ли он в совместно используемой среде (в сети с концентраторами) или в коммутируемой ;</a:t>
            </a:r>
          </a:p>
          <a:p>
            <a:pPr algn="just"/>
            <a:r>
              <a:rPr lang="ru-RU" sz="2400" dirty="0"/>
              <a:t>аналогичная логика применима и к оптоволоконным каналам, в которых используются отдельные оптические маршруты: отдельный кабель для передачи и отдельный  для приема.</a:t>
            </a:r>
            <a:endParaRPr lang="ru-BY" sz="2400" dirty="0"/>
          </a:p>
        </p:txBody>
      </p:sp>
    </p:spTree>
    <p:extLst>
      <p:ext uri="{BB962C8B-B14F-4D97-AF65-F5344CB8AC3E}">
        <p14:creationId xmlns:p14="http://schemas.microsoft.com/office/powerpoint/2010/main" val="418394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B945E-14C7-43CC-8886-24F6AF8BCDB9}"/>
              </a:ext>
            </a:extLst>
          </p:cNvPr>
          <p:cNvSpPr>
            <a:spLocks noGrp="1"/>
          </p:cNvSpPr>
          <p:nvPr>
            <p:ph type="title"/>
          </p:nvPr>
        </p:nvSpPr>
        <p:spPr>
          <a:xfrm>
            <a:off x="1261871" y="365760"/>
            <a:ext cx="9856071" cy="592183"/>
          </a:xfrm>
        </p:spPr>
        <p:txBody>
          <a:bodyPr>
            <a:normAutofit fontScale="90000"/>
          </a:bodyPr>
          <a:lstStyle/>
          <a:p>
            <a:r>
              <a:rPr lang="ru-RU" sz="4000" dirty="0"/>
              <a:t>Управление доступом к передающей среде</a:t>
            </a:r>
            <a:endParaRPr lang="ru-BY" sz="4000" dirty="0"/>
          </a:p>
        </p:txBody>
      </p:sp>
      <p:sp>
        <p:nvSpPr>
          <p:cNvPr id="3" name="Объект 2">
            <a:extLst>
              <a:ext uri="{FF2B5EF4-FFF2-40B4-BE49-F238E27FC236}">
                <a16:creationId xmlns:a16="http://schemas.microsoft.com/office/drawing/2014/main" id="{DA629255-568D-46A8-9C1B-587F76E896C4}"/>
              </a:ext>
            </a:extLst>
          </p:cNvPr>
          <p:cNvSpPr>
            <a:spLocks noGrp="1"/>
          </p:cNvSpPr>
          <p:nvPr>
            <p:ph idx="1"/>
          </p:nvPr>
        </p:nvSpPr>
        <p:spPr>
          <a:xfrm>
            <a:off x="273510" y="1110498"/>
            <a:ext cx="11603961" cy="5475128"/>
          </a:xfrm>
        </p:spPr>
        <p:txBody>
          <a:bodyPr>
            <a:normAutofit/>
          </a:bodyPr>
          <a:lstStyle/>
          <a:p>
            <a:pPr marL="0" indent="0" algn="just">
              <a:buNone/>
            </a:pPr>
            <a:r>
              <a:rPr lang="ru-RU" sz="2400" dirty="0"/>
              <a:t>Под управлением доступом к среде (</a:t>
            </a:r>
            <a:r>
              <a:rPr lang="ru-RU" sz="2400" dirty="0" err="1"/>
              <a:t>Media</a:t>
            </a:r>
            <a:r>
              <a:rPr lang="ru-RU" sz="2400" dirty="0"/>
              <a:t> </a:t>
            </a:r>
            <a:r>
              <a:rPr lang="ru-RU" sz="2400" dirty="0" err="1"/>
              <a:t>Access</a:t>
            </a:r>
            <a:r>
              <a:rPr lang="ru-RU" sz="2400" dirty="0"/>
              <a:t> </a:t>
            </a:r>
            <a:r>
              <a:rPr lang="ru-RU" sz="2400" dirty="0" err="1"/>
              <a:t>Control</a:t>
            </a:r>
            <a:r>
              <a:rPr lang="ru-RU" sz="2400" dirty="0"/>
              <a:t>  MAC) понимаются протоколы, которые в совместно используемой среде (коллизионном домене) определяют, какому компьютеру предоставить право передавать данные. Подуровни MAC и LLC описываются IEEE-версией второго уровня. MAC и LLC являются подуровнями второго уровня. Существуют два общих типа MAC-подуровня:</a:t>
            </a:r>
          </a:p>
          <a:p>
            <a:pPr algn="just"/>
            <a:r>
              <a:rPr lang="ru-RU" sz="2400" dirty="0"/>
              <a:t>детерминистический (существует очередность предоставления доступа);</a:t>
            </a:r>
          </a:p>
          <a:p>
            <a:pPr algn="just"/>
            <a:r>
              <a:rPr lang="ru-RU" sz="2400" dirty="0"/>
              <a:t>недетерминистический (право передачи предоставляется первому обратившемуся по принципу ‘‘первым пришел  первым обслужен’’(</a:t>
            </a:r>
            <a:r>
              <a:rPr lang="ru-RU" sz="2400" dirty="0" err="1"/>
              <a:t>first</a:t>
            </a:r>
            <a:r>
              <a:rPr lang="ru-RU" sz="2400" dirty="0"/>
              <a:t> </a:t>
            </a:r>
            <a:r>
              <a:rPr lang="ru-RU" sz="2400" dirty="0" err="1"/>
              <a:t>come</a:t>
            </a:r>
            <a:r>
              <a:rPr lang="ru-RU" sz="2400" dirty="0"/>
              <a:t>, </a:t>
            </a:r>
            <a:r>
              <a:rPr lang="ru-RU" sz="2400" dirty="0" err="1"/>
              <a:t>first</a:t>
            </a:r>
            <a:r>
              <a:rPr lang="ru-RU" sz="2400" dirty="0"/>
              <a:t> </a:t>
            </a:r>
            <a:r>
              <a:rPr lang="en-US" sz="2400" dirty="0"/>
              <a:t>served)).</a:t>
            </a:r>
          </a:p>
          <a:p>
            <a:pPr marL="0" indent="0" algn="just">
              <a:buNone/>
            </a:pPr>
            <a:r>
              <a:rPr lang="ru-RU" sz="2400" dirty="0"/>
              <a:t>Технологии </a:t>
            </a:r>
            <a:r>
              <a:rPr lang="ru-RU" sz="2400" dirty="0" err="1"/>
              <a:t>Token</a:t>
            </a:r>
            <a:r>
              <a:rPr lang="ru-RU" sz="2400" dirty="0"/>
              <a:t> </a:t>
            </a:r>
            <a:r>
              <a:rPr lang="ru-RU" sz="2400" dirty="0" err="1"/>
              <a:t>Ring</a:t>
            </a:r>
            <a:r>
              <a:rPr lang="ru-RU" sz="2400" dirty="0"/>
              <a:t> и FDDI являются детерминистическими, а </a:t>
            </a:r>
            <a:r>
              <a:rPr lang="ru-RU" sz="2400" dirty="0" err="1"/>
              <a:t>Ethernet</a:t>
            </a:r>
            <a:r>
              <a:rPr lang="ru-RU" sz="2400" dirty="0"/>
              <a:t>/802.3 недетерминистической (также называется вероятностной).</a:t>
            </a:r>
            <a:endParaRPr lang="ru-BY" sz="2400" dirty="0"/>
          </a:p>
        </p:txBody>
      </p:sp>
    </p:spTree>
    <p:extLst>
      <p:ext uri="{BB962C8B-B14F-4D97-AF65-F5344CB8AC3E}">
        <p14:creationId xmlns:p14="http://schemas.microsoft.com/office/powerpoint/2010/main" val="89100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50F7A-A880-479D-B605-A5661BB0956B}"/>
              </a:ext>
            </a:extLst>
          </p:cNvPr>
          <p:cNvSpPr>
            <a:spLocks noGrp="1"/>
          </p:cNvSpPr>
          <p:nvPr>
            <p:ph type="title"/>
          </p:nvPr>
        </p:nvSpPr>
        <p:spPr>
          <a:xfrm>
            <a:off x="1261872" y="365760"/>
            <a:ext cx="9692640" cy="766354"/>
          </a:xfrm>
        </p:spPr>
        <p:txBody>
          <a:bodyPr>
            <a:normAutofit fontScale="90000"/>
          </a:bodyPr>
          <a:lstStyle/>
          <a:p>
            <a:r>
              <a:rPr lang="ru-RU" dirty="0"/>
              <a:t>Детерминистические </a:t>
            </a:r>
            <a:r>
              <a:rPr lang="en-US" dirty="0"/>
              <a:t>MAC-</a:t>
            </a:r>
            <a:r>
              <a:rPr lang="ru-RU" dirty="0"/>
              <a:t>протоколы</a:t>
            </a:r>
            <a:endParaRPr lang="ru-BY" dirty="0"/>
          </a:p>
        </p:txBody>
      </p:sp>
      <p:sp>
        <p:nvSpPr>
          <p:cNvPr id="3" name="Объект 2">
            <a:extLst>
              <a:ext uri="{FF2B5EF4-FFF2-40B4-BE49-F238E27FC236}">
                <a16:creationId xmlns:a16="http://schemas.microsoft.com/office/drawing/2014/main" id="{E40CA29D-ECCF-4232-9FC1-878F233E89EC}"/>
              </a:ext>
            </a:extLst>
          </p:cNvPr>
          <p:cNvSpPr>
            <a:spLocks noGrp="1"/>
          </p:cNvSpPr>
          <p:nvPr>
            <p:ph idx="1"/>
          </p:nvPr>
        </p:nvSpPr>
        <p:spPr>
          <a:xfrm>
            <a:off x="272374" y="1378857"/>
            <a:ext cx="6360655" cy="4920343"/>
          </a:xfrm>
        </p:spPr>
        <p:txBody>
          <a:bodyPr>
            <a:normAutofit lnSpcReduction="10000"/>
          </a:bodyPr>
          <a:lstStyle/>
          <a:p>
            <a:pPr marL="0" indent="0" algn="just">
              <a:buNone/>
            </a:pPr>
            <a:r>
              <a:rPr lang="ru-RU" sz="2400" dirty="0"/>
              <a:t>Детерминистические MAC-протоколы при предоставлении права на передачу используют очередность, иногда шутливо называемую ‘‘передачей хода’’. Примером детерминистического протокола может служить протокол передачи маркера </a:t>
            </a:r>
            <a:r>
              <a:rPr lang="ru-RU" sz="2400" dirty="0" err="1"/>
              <a:t>Token</a:t>
            </a:r>
            <a:r>
              <a:rPr lang="ru-RU" sz="2400" dirty="0"/>
              <a:t> </a:t>
            </a:r>
            <a:r>
              <a:rPr lang="ru-RU" sz="2400" dirty="0" err="1"/>
              <a:t>Ring</a:t>
            </a:r>
            <a:r>
              <a:rPr lang="ru-RU" sz="2400" dirty="0"/>
              <a:t>. </a:t>
            </a:r>
          </a:p>
          <a:p>
            <a:pPr marL="0" indent="0" algn="just">
              <a:buNone/>
            </a:pPr>
            <a:r>
              <a:rPr lang="ru-RU" sz="2400" dirty="0"/>
              <a:t>В сети </a:t>
            </a:r>
            <a:r>
              <a:rPr lang="ru-RU" sz="2400" dirty="0" err="1"/>
              <a:t>Token</a:t>
            </a:r>
            <a:r>
              <a:rPr lang="ru-RU" sz="2400" dirty="0"/>
              <a:t> </a:t>
            </a:r>
            <a:r>
              <a:rPr lang="ru-RU" sz="2400" dirty="0" err="1"/>
              <a:t>Ring</a:t>
            </a:r>
            <a:r>
              <a:rPr lang="ru-RU" sz="2400" dirty="0"/>
              <a:t> отдельные станции образуют кольцо. По такому кольцу циркулирует специальный маркер. Если какой-то станции требуется передать данные, она захватывает маркер, в течение определенного времени передает данные, а затем передает маркер в кольцо, где он может быть перехвачен другой станцией.</a:t>
            </a:r>
            <a:endParaRPr lang="ru-BY" sz="2400" dirty="0"/>
          </a:p>
        </p:txBody>
      </p:sp>
      <p:pic>
        <p:nvPicPr>
          <p:cNvPr id="4" name="Рисунок 3">
            <a:extLst>
              <a:ext uri="{FF2B5EF4-FFF2-40B4-BE49-F238E27FC236}">
                <a16:creationId xmlns:a16="http://schemas.microsoft.com/office/drawing/2014/main" id="{910FE0D5-A781-470F-9CEF-6B89B4C7176F}"/>
              </a:ext>
            </a:extLst>
          </p:cNvPr>
          <p:cNvPicPr>
            <a:picLocks noChangeAspect="1"/>
          </p:cNvPicPr>
          <p:nvPr/>
        </p:nvPicPr>
        <p:blipFill>
          <a:blip r:embed="rId3"/>
          <a:stretch>
            <a:fillRect/>
          </a:stretch>
        </p:blipFill>
        <p:spPr>
          <a:xfrm>
            <a:off x="7026049" y="1875535"/>
            <a:ext cx="3787093" cy="3551800"/>
          </a:xfrm>
          <a:prstGeom prst="rect">
            <a:avLst/>
          </a:prstGeom>
        </p:spPr>
      </p:pic>
    </p:spTree>
    <p:extLst>
      <p:ext uri="{BB962C8B-B14F-4D97-AF65-F5344CB8AC3E}">
        <p14:creationId xmlns:p14="http://schemas.microsoft.com/office/powerpoint/2010/main" val="213351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B5BA0-2F06-4894-A010-1495927E605B}"/>
              </a:ext>
            </a:extLst>
          </p:cNvPr>
          <p:cNvSpPr>
            <a:spLocks noGrp="1"/>
          </p:cNvSpPr>
          <p:nvPr>
            <p:ph type="title"/>
          </p:nvPr>
        </p:nvSpPr>
        <p:spPr>
          <a:xfrm>
            <a:off x="1261872" y="365760"/>
            <a:ext cx="9692640" cy="809897"/>
          </a:xfrm>
        </p:spPr>
        <p:txBody>
          <a:bodyPr>
            <a:normAutofit fontScale="90000"/>
          </a:bodyPr>
          <a:lstStyle/>
          <a:p>
            <a:r>
              <a:rPr lang="ru-RU" dirty="0"/>
              <a:t>Недетерминистические </a:t>
            </a:r>
            <a:r>
              <a:rPr lang="en-US" dirty="0"/>
              <a:t>MAC-</a:t>
            </a:r>
            <a:r>
              <a:rPr lang="ru-RU" dirty="0"/>
              <a:t>протоколы</a:t>
            </a:r>
            <a:endParaRPr lang="ru-BY" dirty="0"/>
          </a:p>
        </p:txBody>
      </p:sp>
      <p:sp>
        <p:nvSpPr>
          <p:cNvPr id="3" name="Объект 2">
            <a:extLst>
              <a:ext uri="{FF2B5EF4-FFF2-40B4-BE49-F238E27FC236}">
                <a16:creationId xmlns:a16="http://schemas.microsoft.com/office/drawing/2014/main" id="{34538B63-C7D8-463E-93C0-7931DF53C166}"/>
              </a:ext>
            </a:extLst>
          </p:cNvPr>
          <p:cNvSpPr>
            <a:spLocks noGrp="1"/>
          </p:cNvSpPr>
          <p:nvPr>
            <p:ph idx="1"/>
          </p:nvPr>
        </p:nvSpPr>
        <p:spPr>
          <a:xfrm>
            <a:off x="239485" y="1067881"/>
            <a:ext cx="11667170" cy="5595566"/>
          </a:xfrm>
        </p:spPr>
        <p:txBody>
          <a:bodyPr>
            <a:normAutofit/>
          </a:bodyPr>
          <a:lstStyle/>
          <a:p>
            <a:pPr marL="0" indent="0" algn="just">
              <a:buNone/>
            </a:pPr>
            <a:r>
              <a:rPr lang="ru-RU" sz="2400" dirty="0"/>
              <a:t>Недетерминистические MAC-протоколы используют механизм доступа согласно принципу ‘‘первым пришел  первым обслужен’’ (</a:t>
            </a:r>
            <a:r>
              <a:rPr lang="ru-RU" sz="2400" dirty="0" err="1"/>
              <a:t>firstcome</a:t>
            </a:r>
            <a:r>
              <a:rPr lang="ru-RU" sz="2400" dirty="0"/>
              <a:t>, </a:t>
            </a:r>
            <a:r>
              <a:rPr lang="ru-RU" sz="2400" dirty="0" err="1"/>
              <a:t>firstserved</a:t>
            </a:r>
            <a:r>
              <a:rPr lang="ru-RU" sz="2400" dirty="0"/>
              <a:t>  FCFS). Примером недетерминистического MAC-протокола является метод множественного доступа </a:t>
            </a:r>
            <a:r>
              <a:rPr lang="en-US" sz="2400" dirty="0"/>
              <a:t>CSMA/CD.</a:t>
            </a:r>
          </a:p>
          <a:p>
            <a:pPr marL="0" indent="0" algn="just">
              <a:buNone/>
            </a:pPr>
            <a:r>
              <a:rPr lang="ru-RU" sz="2400" dirty="0"/>
              <a:t>При использовании этой технологии общего доступа среда </a:t>
            </a:r>
            <a:r>
              <a:rPr lang="ru-RU" sz="2400" dirty="0" err="1"/>
              <a:t>Ethernet</a:t>
            </a:r>
            <a:r>
              <a:rPr lang="ru-RU" sz="2400" dirty="0"/>
              <a:t> позволяет сетевым устройствам конкурировать за право передачи. Станции в сети, использующей метод CSMA/CD, прослушивают сеть и ожидают момента, когда она будет свободна для передачи данных. Однако если две станции начинают передачу одновременно, то происходит коллизия (столкновение), и попытки передачи обеих станций оказываются безуспешными. Все станции сети также узнают об этой коллизии и ожидают, когда канал передачи освободится. Передающие станции, в свою очередь, ожидают в течение некоторого случайным образом выбираемого промежутка времени перед попыткой повторной передачи, что уменьшает вероятность повторной коллизии.</a:t>
            </a:r>
          </a:p>
        </p:txBody>
      </p:sp>
    </p:spTree>
    <p:extLst>
      <p:ext uri="{BB962C8B-B14F-4D97-AF65-F5344CB8AC3E}">
        <p14:creationId xmlns:p14="http://schemas.microsoft.com/office/powerpoint/2010/main" val="261574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A61517-EBA9-4741-8B44-423CBA80D081}"/>
              </a:ext>
            </a:extLst>
          </p:cNvPr>
          <p:cNvSpPr>
            <a:spLocks noGrp="1"/>
          </p:cNvSpPr>
          <p:nvPr>
            <p:ph type="title"/>
          </p:nvPr>
        </p:nvSpPr>
        <p:spPr>
          <a:xfrm>
            <a:off x="254540" y="180301"/>
            <a:ext cx="11749391" cy="734100"/>
          </a:xfrm>
        </p:spPr>
        <p:txBody>
          <a:bodyPr>
            <a:normAutofit fontScale="90000"/>
          </a:bodyPr>
          <a:lstStyle/>
          <a:p>
            <a:r>
              <a:rPr lang="ru-RU" sz="4000" dirty="0"/>
              <a:t>Три топологии сети </a:t>
            </a:r>
            <a:r>
              <a:rPr lang="ru-RU" sz="4000" dirty="0" err="1"/>
              <a:t>Ethernet</a:t>
            </a:r>
            <a:r>
              <a:rPr lang="ru-RU" sz="4000" dirty="0"/>
              <a:t> и их MAC-протоколы</a:t>
            </a:r>
            <a:endParaRPr lang="ru-BY" sz="4000" dirty="0"/>
          </a:p>
        </p:txBody>
      </p:sp>
      <p:sp>
        <p:nvSpPr>
          <p:cNvPr id="3" name="Объект 2">
            <a:extLst>
              <a:ext uri="{FF2B5EF4-FFF2-40B4-BE49-F238E27FC236}">
                <a16:creationId xmlns:a16="http://schemas.microsoft.com/office/drawing/2014/main" id="{EDBAC949-ED4A-4FC8-BF38-903BF90C9EB2}"/>
              </a:ext>
            </a:extLst>
          </p:cNvPr>
          <p:cNvSpPr>
            <a:spLocks noGrp="1"/>
          </p:cNvSpPr>
          <p:nvPr>
            <p:ph idx="1"/>
          </p:nvPr>
        </p:nvSpPr>
        <p:spPr>
          <a:xfrm>
            <a:off x="254540" y="1028541"/>
            <a:ext cx="11749391" cy="5649158"/>
          </a:xfrm>
        </p:spPr>
        <p:txBody>
          <a:bodyPr>
            <a:normAutofit/>
          </a:bodyPr>
          <a:lstStyle/>
          <a:p>
            <a:pPr marL="0" indent="0" algn="just">
              <a:buNone/>
            </a:pPr>
            <a:r>
              <a:rPr lang="ru-RU" sz="2400" dirty="0"/>
              <a:t>Тремя основными технологиями второго уровня являются </a:t>
            </a:r>
            <a:r>
              <a:rPr lang="ru-RU" sz="2400" dirty="0" err="1"/>
              <a:t>Token</a:t>
            </a:r>
            <a:r>
              <a:rPr lang="ru-RU" sz="2400" dirty="0"/>
              <a:t> </a:t>
            </a:r>
            <a:r>
              <a:rPr lang="ru-RU" sz="2400" dirty="0" err="1"/>
              <a:t>Ring</a:t>
            </a:r>
            <a:r>
              <a:rPr lang="ru-RU" sz="2400" dirty="0"/>
              <a:t>, FDDI и </a:t>
            </a:r>
            <a:r>
              <a:rPr lang="ru-RU" sz="2400" dirty="0" err="1"/>
              <a:t>Ethernet</a:t>
            </a:r>
            <a:r>
              <a:rPr lang="ru-RU" sz="2400" dirty="0"/>
              <a:t>. Из этих трех технологий </a:t>
            </a:r>
            <a:r>
              <a:rPr lang="ru-RU" sz="2400" dirty="0" err="1"/>
              <a:t>Ethernet</a:t>
            </a:r>
            <a:r>
              <a:rPr lang="ru-RU" sz="2400" dirty="0"/>
              <a:t> используется гораздо чаще остальных, однако все три иллюстрируют различные подходы к реализации локальных сетей LAN. Они определяют элементы второго уровня (например, LLC, имена, метод создания фреймов и MAC-подуровень), а также компоненты сигнализации на первом уровне и характеристики передающей среды. Ниже дается характеристика этих трех технологий.</a:t>
            </a:r>
          </a:p>
          <a:p>
            <a:pPr algn="just"/>
            <a:r>
              <a:rPr lang="ru-RU" sz="2400" i="1" dirty="0"/>
              <a:t>Технология </a:t>
            </a:r>
            <a:r>
              <a:rPr lang="ru-RU" sz="2400" i="1" dirty="0" err="1"/>
              <a:t>Ethernet</a:t>
            </a:r>
            <a:r>
              <a:rPr lang="ru-RU" sz="2400" i="1" dirty="0"/>
              <a:t> </a:t>
            </a:r>
            <a:r>
              <a:rPr lang="ru-RU" sz="2400" dirty="0"/>
              <a:t>представляет собой логическую шинную топологию (информация проходит по линейной шине).</a:t>
            </a:r>
          </a:p>
          <a:p>
            <a:pPr algn="just"/>
            <a:r>
              <a:rPr lang="ru-RU" sz="2400" i="1" dirty="0"/>
              <a:t>Технология </a:t>
            </a:r>
            <a:r>
              <a:rPr lang="ru-RU" sz="2400" i="1" dirty="0" err="1"/>
              <a:t>Token</a:t>
            </a:r>
            <a:r>
              <a:rPr lang="ru-RU" sz="2400" i="1" dirty="0"/>
              <a:t> </a:t>
            </a:r>
            <a:r>
              <a:rPr lang="ru-RU" sz="2400" i="1" dirty="0" err="1"/>
              <a:t>Ring</a:t>
            </a:r>
            <a:r>
              <a:rPr lang="ru-RU" sz="2400" i="1" dirty="0"/>
              <a:t> </a:t>
            </a:r>
            <a:r>
              <a:rPr lang="ru-RU" sz="2400" dirty="0"/>
              <a:t>представляет собой логическую кольцевую топологию (иными словами, информация перемещается по кольцу) и физическую звездообразную (соединения образуют звезду).</a:t>
            </a:r>
          </a:p>
          <a:p>
            <a:pPr algn="just"/>
            <a:r>
              <a:rPr lang="ru-RU" sz="2400" i="1" dirty="0"/>
              <a:t>Технология FDDI </a:t>
            </a:r>
            <a:r>
              <a:rPr lang="ru-RU" sz="2400" dirty="0"/>
              <a:t>представляет собой логическую кольцевую (информационный поток перемещается по кольцу) и физическую топологию двойного кольца (соединения образуют двойное кольцо).</a:t>
            </a:r>
            <a:endParaRPr lang="ru-BY" sz="2400" dirty="0"/>
          </a:p>
        </p:txBody>
      </p:sp>
    </p:spTree>
    <p:extLst>
      <p:ext uri="{BB962C8B-B14F-4D97-AF65-F5344CB8AC3E}">
        <p14:creationId xmlns:p14="http://schemas.microsoft.com/office/powerpoint/2010/main" val="144975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18BF20-0F26-4598-BD5E-94FD2B8C1A64}"/>
              </a:ext>
            </a:extLst>
          </p:cNvPr>
          <p:cNvSpPr>
            <a:spLocks noGrp="1"/>
          </p:cNvSpPr>
          <p:nvPr>
            <p:ph type="title"/>
          </p:nvPr>
        </p:nvSpPr>
        <p:spPr>
          <a:xfrm>
            <a:off x="1261872" y="365760"/>
            <a:ext cx="9692640" cy="693783"/>
          </a:xfrm>
        </p:spPr>
        <p:txBody>
          <a:bodyPr>
            <a:normAutofit fontScale="90000"/>
          </a:bodyPr>
          <a:lstStyle/>
          <a:p>
            <a:r>
              <a:rPr lang="en-US" sz="4000" dirty="0"/>
              <a:t>MAC-</a:t>
            </a:r>
            <a:r>
              <a:rPr lang="ru-RU" sz="4000" dirty="0"/>
              <a:t>подуровень и обнаружение коллизий</a:t>
            </a:r>
            <a:endParaRPr lang="ru-BY" sz="4000" dirty="0"/>
          </a:p>
        </p:txBody>
      </p:sp>
      <p:sp>
        <p:nvSpPr>
          <p:cNvPr id="3" name="Объект 2">
            <a:extLst>
              <a:ext uri="{FF2B5EF4-FFF2-40B4-BE49-F238E27FC236}">
                <a16:creationId xmlns:a16="http://schemas.microsoft.com/office/drawing/2014/main" id="{A182DB6C-0D18-4EC8-BFDF-DF6B9B9F88F8}"/>
              </a:ext>
            </a:extLst>
          </p:cNvPr>
          <p:cNvSpPr>
            <a:spLocks noGrp="1"/>
          </p:cNvSpPr>
          <p:nvPr>
            <p:ph idx="1"/>
          </p:nvPr>
        </p:nvSpPr>
        <p:spPr>
          <a:xfrm>
            <a:off x="100728" y="1020355"/>
            <a:ext cx="7049102" cy="5471885"/>
          </a:xfrm>
        </p:spPr>
        <p:txBody>
          <a:bodyPr>
            <a:normAutofit fontScale="85000" lnSpcReduction="20000"/>
          </a:bodyPr>
          <a:lstStyle/>
          <a:p>
            <a:pPr marL="0" indent="0" algn="just">
              <a:buNone/>
            </a:pPr>
            <a:r>
              <a:rPr lang="ru-RU" dirty="0"/>
              <a:t>Среда </a:t>
            </a:r>
            <a:r>
              <a:rPr lang="ru-RU" dirty="0" err="1"/>
              <a:t>Ethernet</a:t>
            </a:r>
            <a:r>
              <a:rPr lang="ru-RU" dirty="0"/>
              <a:t> представляет собой широковещательную технологию совместного доступа. Используемый в среде </a:t>
            </a:r>
            <a:r>
              <a:rPr lang="ru-RU" dirty="0" err="1"/>
              <a:t>Ethernet</a:t>
            </a:r>
            <a:r>
              <a:rPr lang="ru-RU" dirty="0"/>
              <a:t> метод доступа CSMA/CD выполняет три функции:</a:t>
            </a:r>
          </a:p>
          <a:p>
            <a:pPr algn="just"/>
            <a:r>
              <a:rPr lang="ru-RU" dirty="0"/>
              <a:t>передачу и получение пакетов данных;</a:t>
            </a:r>
          </a:p>
          <a:p>
            <a:pPr algn="just"/>
            <a:r>
              <a:rPr lang="ru-RU" dirty="0"/>
              <a:t>декодирование пакетов данных и проверку действительности содержащихся в них адресов перед передачей их более высоким уровням модели OSI;</a:t>
            </a:r>
          </a:p>
          <a:p>
            <a:pPr algn="just"/>
            <a:r>
              <a:rPr lang="ru-RU" dirty="0"/>
              <a:t>обнаружение ошибок в пакетах данных или в работе сети.</a:t>
            </a:r>
          </a:p>
          <a:p>
            <a:pPr marL="0" indent="0" algn="just">
              <a:buNone/>
            </a:pPr>
            <a:r>
              <a:rPr lang="ru-RU" dirty="0"/>
              <a:t>При использовании метода доступа CSMA/CD сетевые устройства, имеющие данные для передачи, находятся в режиме ‘‘прослушивание сети перед передачей’’ </a:t>
            </a:r>
            <a:r>
              <a:rPr lang="en-US" dirty="0"/>
              <a:t>(listen</a:t>
            </a:r>
            <a:r>
              <a:rPr lang="ru-RU" dirty="0"/>
              <a:t>-</a:t>
            </a:r>
            <a:r>
              <a:rPr lang="en-US" dirty="0"/>
              <a:t>before</a:t>
            </a:r>
            <a:r>
              <a:rPr lang="ru-RU" dirty="0"/>
              <a:t>-</a:t>
            </a:r>
            <a:r>
              <a:rPr lang="en-US" dirty="0"/>
              <a:t>transmit mode), </a:t>
            </a:r>
            <a:r>
              <a:rPr lang="ru-RU" dirty="0"/>
              <a:t>иначе называемом ‘‘контролем несущей’’ (</a:t>
            </a:r>
            <a:r>
              <a:rPr lang="en-US" dirty="0"/>
              <a:t>Carrier</a:t>
            </a:r>
            <a:r>
              <a:rPr lang="ru-RU" dirty="0"/>
              <a:t> </a:t>
            </a:r>
            <a:r>
              <a:rPr lang="ru-RU" dirty="0" err="1"/>
              <a:t>Sense</a:t>
            </a:r>
            <a:r>
              <a:rPr lang="ru-RU" dirty="0"/>
              <a:t> – CS). </a:t>
            </a:r>
          </a:p>
        </p:txBody>
      </p:sp>
      <p:pic>
        <p:nvPicPr>
          <p:cNvPr id="4" name="Рисунок 3">
            <a:extLst>
              <a:ext uri="{FF2B5EF4-FFF2-40B4-BE49-F238E27FC236}">
                <a16:creationId xmlns:a16="http://schemas.microsoft.com/office/drawing/2014/main" id="{0B0F022B-7241-49DD-9180-76181E68FBF2}"/>
              </a:ext>
            </a:extLst>
          </p:cNvPr>
          <p:cNvPicPr>
            <a:picLocks noChangeAspect="1"/>
          </p:cNvPicPr>
          <p:nvPr/>
        </p:nvPicPr>
        <p:blipFill>
          <a:blip r:embed="rId3"/>
          <a:stretch>
            <a:fillRect/>
          </a:stretch>
        </p:blipFill>
        <p:spPr>
          <a:xfrm>
            <a:off x="7314519" y="1210211"/>
            <a:ext cx="4877481" cy="4877481"/>
          </a:xfrm>
          <a:prstGeom prst="rect">
            <a:avLst/>
          </a:prstGeom>
        </p:spPr>
      </p:pic>
    </p:spTree>
    <p:extLst>
      <p:ext uri="{BB962C8B-B14F-4D97-AF65-F5344CB8AC3E}">
        <p14:creationId xmlns:p14="http://schemas.microsoft.com/office/powerpoint/2010/main" val="202676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3A23A1-CB14-4C68-8F89-033B1057AE8B}"/>
              </a:ext>
            </a:extLst>
          </p:cNvPr>
          <p:cNvSpPr>
            <a:spLocks noGrp="1"/>
          </p:cNvSpPr>
          <p:nvPr>
            <p:ph type="title"/>
          </p:nvPr>
        </p:nvSpPr>
        <p:spPr/>
        <p:txBody>
          <a:bodyPr/>
          <a:lstStyle/>
          <a:p>
            <a:endParaRPr lang="ru-BY" dirty="0"/>
          </a:p>
        </p:txBody>
      </p:sp>
      <p:pic>
        <p:nvPicPr>
          <p:cNvPr id="4" name="Объект 3">
            <a:extLst>
              <a:ext uri="{FF2B5EF4-FFF2-40B4-BE49-F238E27FC236}">
                <a16:creationId xmlns:a16="http://schemas.microsoft.com/office/drawing/2014/main" id="{63FA7461-A9F0-4154-9DBE-6C4C528AC70D}"/>
              </a:ext>
            </a:extLst>
          </p:cNvPr>
          <p:cNvPicPr>
            <a:picLocks noGrp="1" noChangeAspect="1"/>
          </p:cNvPicPr>
          <p:nvPr>
            <p:ph idx="1"/>
          </p:nvPr>
        </p:nvPicPr>
        <p:blipFill>
          <a:blip r:embed="rId3"/>
          <a:stretch>
            <a:fillRect/>
          </a:stretch>
        </p:blipFill>
        <p:spPr>
          <a:xfrm>
            <a:off x="4217277" y="142875"/>
            <a:ext cx="4273580" cy="6572249"/>
          </a:xfrm>
          <a:prstGeom prst="rect">
            <a:avLst/>
          </a:prstGeom>
        </p:spPr>
      </p:pic>
    </p:spTree>
    <p:extLst>
      <p:ext uri="{BB962C8B-B14F-4D97-AF65-F5344CB8AC3E}">
        <p14:creationId xmlns:p14="http://schemas.microsoft.com/office/powerpoint/2010/main" val="342487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DFD77-BFCD-4FD3-9D9A-28CBF232D21F}"/>
              </a:ext>
            </a:extLst>
          </p:cNvPr>
          <p:cNvSpPr>
            <a:spLocks noGrp="1"/>
          </p:cNvSpPr>
          <p:nvPr>
            <p:ph type="title"/>
          </p:nvPr>
        </p:nvSpPr>
        <p:spPr>
          <a:xfrm>
            <a:off x="957226" y="0"/>
            <a:ext cx="9914128" cy="998583"/>
          </a:xfrm>
        </p:spPr>
        <p:txBody>
          <a:bodyPr>
            <a:normAutofit fontScale="90000"/>
          </a:bodyPr>
          <a:lstStyle/>
          <a:p>
            <a:pPr algn="ctr"/>
            <a:r>
              <a:rPr lang="en-US" dirty="0"/>
              <a:t>C</a:t>
            </a:r>
            <a:r>
              <a:rPr lang="ru-RU" dirty="0" err="1"/>
              <a:t>имплексный</a:t>
            </a:r>
            <a:r>
              <a:rPr lang="ru-RU" dirty="0"/>
              <a:t>, полудуплексный и дуплексный режимы</a:t>
            </a:r>
            <a:r>
              <a:rPr lang="en-US" dirty="0"/>
              <a:t> </a:t>
            </a:r>
            <a:r>
              <a:rPr lang="ru-RU" dirty="0"/>
              <a:t>передачи данных</a:t>
            </a:r>
            <a:endParaRPr lang="ru-BY" dirty="0"/>
          </a:p>
        </p:txBody>
      </p:sp>
      <p:sp>
        <p:nvSpPr>
          <p:cNvPr id="3" name="Объект 2">
            <a:extLst>
              <a:ext uri="{FF2B5EF4-FFF2-40B4-BE49-F238E27FC236}">
                <a16:creationId xmlns:a16="http://schemas.microsoft.com/office/drawing/2014/main" id="{A61D63B7-6D68-4148-A670-9903C6B580BA}"/>
              </a:ext>
            </a:extLst>
          </p:cNvPr>
          <p:cNvSpPr>
            <a:spLocks noGrp="1"/>
          </p:cNvSpPr>
          <p:nvPr>
            <p:ph idx="1"/>
          </p:nvPr>
        </p:nvSpPr>
        <p:spPr>
          <a:xfrm>
            <a:off x="63230" y="1077454"/>
            <a:ext cx="12065540" cy="5780546"/>
          </a:xfrm>
        </p:spPr>
        <p:txBody>
          <a:bodyPr>
            <a:normAutofit fontScale="70000" lnSpcReduction="20000"/>
          </a:bodyPr>
          <a:lstStyle/>
          <a:p>
            <a:pPr marL="0" indent="0" algn="just">
              <a:buNone/>
            </a:pPr>
            <a:r>
              <a:rPr lang="ru-RU" dirty="0"/>
              <a:t>Каналы передачи данных могут функционировать в одном из трех режимов: симплексном, полудуплексном и дуплексном. Различие между ними состоит в возможных направлениях передачи сигнала.</a:t>
            </a:r>
          </a:p>
          <a:p>
            <a:pPr algn="just"/>
            <a:r>
              <a:rPr lang="ru-RU" i="1" dirty="0"/>
              <a:t>Симплексная передача (</a:t>
            </a:r>
            <a:r>
              <a:rPr lang="ru-RU" i="1" dirty="0" err="1"/>
              <a:t>simplex</a:t>
            </a:r>
            <a:r>
              <a:rPr lang="ru-RU" i="1" dirty="0"/>
              <a:t> </a:t>
            </a:r>
            <a:r>
              <a:rPr lang="ru-RU" i="1" dirty="0" err="1"/>
              <a:t>transmission</a:t>
            </a:r>
            <a:r>
              <a:rPr lang="ru-RU" dirty="0"/>
              <a:t>), как указывает само название, является самым простым режимом. Она также называется односторонней (однонаправленной), поскольку сигналы перемещаются только в одном направлении, как автомобили на улице с односторонним движением. Примерами симплексной связи могут служить радио- или телепередачи.</a:t>
            </a:r>
          </a:p>
          <a:p>
            <a:pPr algn="just"/>
            <a:r>
              <a:rPr lang="ru-RU" i="1" dirty="0"/>
              <a:t>Полудуплексная передача </a:t>
            </a:r>
            <a:r>
              <a:rPr lang="ru-RU" dirty="0"/>
              <a:t>(</a:t>
            </a:r>
            <a:r>
              <a:rPr lang="ru-RU" i="1" dirty="0" err="1"/>
              <a:t>half-duplex</a:t>
            </a:r>
            <a:r>
              <a:rPr lang="ru-RU" i="1" dirty="0"/>
              <a:t> </a:t>
            </a:r>
            <a:r>
              <a:rPr lang="ru-RU" i="1" dirty="0" err="1"/>
              <a:t>transmission</a:t>
            </a:r>
            <a:r>
              <a:rPr lang="ru-RU" dirty="0"/>
              <a:t>) представляет собой усовершенствованную симплексную передачу, поскольку сигналы могут передаваться в обоих направлениях. Однако, хотя передача и может осуществляться в обоих направлениях, но она происходит не одновременно. Полудуплексная технология </a:t>
            </a:r>
            <a:r>
              <a:rPr lang="ru-RU" dirty="0" err="1"/>
              <a:t>Ethernet</a:t>
            </a:r>
            <a:r>
              <a:rPr lang="ru-RU" dirty="0"/>
              <a:t>, использует только один провод, по которому сигнал может передаваться в обоих направлениях. Однако в каждый момент времени передача данных от передающей станции принимающей может происходить только в одном направлении. При этом для предотвращения коллизий используется протокол CSMA/CD, а в случае коллизии происходит повторная передача.</a:t>
            </a:r>
          </a:p>
          <a:p>
            <a:pPr algn="just"/>
            <a:r>
              <a:rPr lang="ru-RU" i="1" dirty="0"/>
              <a:t>Дуплексная передача (</a:t>
            </a:r>
            <a:r>
              <a:rPr lang="ru-RU" i="1" dirty="0" err="1"/>
              <a:t>full-duplex</a:t>
            </a:r>
            <a:r>
              <a:rPr lang="ru-RU" dirty="0"/>
              <a:t>) стала возможной благодаря применению технологии с коммутацией. Дуплексная технология с использованием коммутации значительно увеличивает производительность сети, поскольку данные одновременно передаются и принимаются. Дуплексный </a:t>
            </a:r>
            <a:r>
              <a:rPr lang="ru-RU" dirty="0" err="1"/>
              <a:t>Ethernet</a:t>
            </a:r>
            <a:r>
              <a:rPr lang="ru-RU" dirty="0"/>
              <a:t> использует две пары проводов, которые позволяют станции-получателю и станции-отправителю одновременно обмениваться данными. Фактически в сети дуплексного </a:t>
            </a:r>
            <a:r>
              <a:rPr lang="ru-RU" dirty="0" err="1"/>
              <a:t>Ethernet</a:t>
            </a:r>
            <a:r>
              <a:rPr lang="ru-RU" dirty="0"/>
              <a:t>-режима коллизии вообще не происходят, поскольку технология коммутации при необходимости для двух устройств обменяться данными создает между двумя станциями виртуальный канал типа “точка-точка”, или “</a:t>
            </a:r>
            <a:r>
              <a:rPr lang="ru-RU" dirty="0" err="1"/>
              <a:t>микросегмент</a:t>
            </a:r>
            <a:r>
              <a:rPr lang="ru-RU" dirty="0"/>
              <a:t>”. </a:t>
            </a:r>
            <a:endParaRPr lang="ru-BY" dirty="0"/>
          </a:p>
        </p:txBody>
      </p:sp>
    </p:spTree>
    <p:extLst>
      <p:ext uri="{BB962C8B-B14F-4D97-AF65-F5344CB8AC3E}">
        <p14:creationId xmlns:p14="http://schemas.microsoft.com/office/powerpoint/2010/main" val="2381752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6D6B93-2E1B-4A61-BF03-373FC4AD0D68}"/>
              </a:ext>
            </a:extLst>
          </p:cNvPr>
          <p:cNvSpPr>
            <a:spLocks noGrp="1"/>
          </p:cNvSpPr>
          <p:nvPr>
            <p:ph type="title"/>
          </p:nvPr>
        </p:nvSpPr>
        <p:spPr>
          <a:xfrm>
            <a:off x="1249680" y="73931"/>
            <a:ext cx="9692640" cy="679269"/>
          </a:xfrm>
        </p:spPr>
        <p:txBody>
          <a:bodyPr>
            <a:normAutofit fontScale="90000"/>
          </a:bodyPr>
          <a:lstStyle/>
          <a:p>
            <a:pPr algn="ctr"/>
            <a:r>
              <a:rPr lang="ru-RU" dirty="0"/>
              <a:t>Обработка ошибок</a:t>
            </a:r>
            <a:endParaRPr lang="ru-BY" dirty="0"/>
          </a:p>
        </p:txBody>
      </p:sp>
      <p:sp>
        <p:nvSpPr>
          <p:cNvPr id="3" name="Объект 2">
            <a:extLst>
              <a:ext uri="{FF2B5EF4-FFF2-40B4-BE49-F238E27FC236}">
                <a16:creationId xmlns:a16="http://schemas.microsoft.com/office/drawing/2014/main" id="{47028A46-C3F0-4D8D-B487-252B01D97AA2}"/>
              </a:ext>
            </a:extLst>
          </p:cNvPr>
          <p:cNvSpPr>
            <a:spLocks noGrp="1"/>
          </p:cNvSpPr>
          <p:nvPr>
            <p:ph idx="1"/>
          </p:nvPr>
        </p:nvSpPr>
        <p:spPr>
          <a:xfrm>
            <a:off x="201749" y="753199"/>
            <a:ext cx="11880004" cy="5910247"/>
          </a:xfrm>
        </p:spPr>
        <p:txBody>
          <a:bodyPr>
            <a:normAutofit/>
          </a:bodyPr>
          <a:lstStyle/>
          <a:p>
            <a:pPr marL="0" indent="0" algn="just">
              <a:buNone/>
            </a:pPr>
            <a:r>
              <a:rPr lang="ru-RU" sz="2000" dirty="0"/>
              <a:t>Чаще всего (и обычно без серьезных последствий) состояние ошибки в сети </a:t>
            </a:r>
            <a:r>
              <a:rPr lang="ru-RU" sz="2000" dirty="0" err="1"/>
              <a:t>Ethernet</a:t>
            </a:r>
            <a:r>
              <a:rPr lang="ru-RU" sz="2000" dirty="0"/>
              <a:t> возникает в результате коллизии. Коллизии являются механизмом разрешения конфликтов за право доступа к сети. Несколько коллизий обеспечивают для сетевых узлов достаточно простой, удобный и не вызывающий большой служебной нагрузки способ разрешения споров за сетевые ресурсы. В ситуации, когда сеть не может функционировать соответствующим образом из-за различных проблем, коллизии могут стать существенной помехой ее эффективной работе. Коллизии возможны только в полудуплексных сегментах.</a:t>
            </a:r>
          </a:p>
          <a:p>
            <a:pPr marL="0" indent="0" algn="just">
              <a:buNone/>
            </a:pPr>
            <a:r>
              <a:rPr lang="ru-RU" sz="2000" dirty="0"/>
              <a:t>При возникновении коллизий тратится рабочее время сети в двух аспектах.</a:t>
            </a:r>
          </a:p>
          <a:p>
            <a:pPr algn="just"/>
            <a:r>
              <a:rPr lang="ru-RU" sz="2000" dirty="0"/>
              <a:t>Прежде всего теряется часть полосы пропускания, равная сумме первоначально передаваемых данных, и сигнал коллизии (т.н. </a:t>
            </a:r>
            <a:r>
              <a:rPr lang="ru-RU" sz="2000" dirty="0" err="1"/>
              <a:t>jam</a:t>
            </a:r>
            <a:r>
              <a:rPr lang="ru-RU" sz="2000" dirty="0"/>
              <a:t>-сигнал, или сигнал затора). Такое явление называется </a:t>
            </a:r>
            <a:r>
              <a:rPr lang="ru-RU" sz="2000" i="1" dirty="0"/>
              <a:t>задержкой потребления</a:t>
            </a:r>
            <a:r>
              <a:rPr lang="ru-RU" sz="2000" dirty="0"/>
              <a:t>; оно затрагивает все сетевые узлы. Задержка потребления значительно уменьшает пропускную способность сети. Вслед за каждой успешной или неудачной попыткой передачи для всех станций сети наступает период простоя (период возврата), называемый </a:t>
            </a:r>
            <a:r>
              <a:rPr lang="ru-RU" sz="2000" dirty="0" err="1"/>
              <a:t>межфреймовым</a:t>
            </a:r>
            <a:r>
              <a:rPr lang="ru-RU" sz="2000" dirty="0"/>
              <a:t> зазором (или </a:t>
            </a:r>
            <a:r>
              <a:rPr lang="ru-RU" sz="2000" dirty="0" err="1"/>
              <a:t>межфреймовым</a:t>
            </a:r>
            <a:r>
              <a:rPr lang="ru-RU" sz="2000" dirty="0"/>
              <a:t> интервалом), который также влияет на пропускную способность сети.</a:t>
            </a:r>
          </a:p>
          <a:p>
            <a:pPr algn="just"/>
            <a:r>
              <a:rPr lang="ru-RU" sz="2000" dirty="0"/>
              <a:t>Второй аспект задержки связан с алгоритмом возврата после коллизии. Задержки возврата обычно незначительны.</a:t>
            </a:r>
            <a:endParaRPr lang="ru-BY" sz="2000" dirty="0"/>
          </a:p>
        </p:txBody>
      </p:sp>
    </p:spTree>
    <p:extLst>
      <p:ext uri="{BB962C8B-B14F-4D97-AF65-F5344CB8AC3E}">
        <p14:creationId xmlns:p14="http://schemas.microsoft.com/office/powerpoint/2010/main" val="3175019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A3CF7-1809-4264-94E6-751C51710C26}"/>
              </a:ext>
            </a:extLst>
          </p:cNvPr>
          <p:cNvSpPr>
            <a:spLocks noGrp="1"/>
          </p:cNvSpPr>
          <p:nvPr>
            <p:ph type="title"/>
          </p:nvPr>
        </p:nvSpPr>
        <p:spPr>
          <a:xfrm>
            <a:off x="1368876" y="83658"/>
            <a:ext cx="9692640" cy="795383"/>
          </a:xfrm>
        </p:spPr>
        <p:txBody>
          <a:bodyPr/>
          <a:lstStyle/>
          <a:p>
            <a:pPr algn="ctr"/>
            <a:r>
              <a:rPr lang="ru-RU" dirty="0"/>
              <a:t>Обработка ошибок</a:t>
            </a:r>
            <a:endParaRPr lang="ru-BY" dirty="0"/>
          </a:p>
        </p:txBody>
      </p:sp>
      <p:pic>
        <p:nvPicPr>
          <p:cNvPr id="4" name="Рисунок 3">
            <a:extLst>
              <a:ext uri="{FF2B5EF4-FFF2-40B4-BE49-F238E27FC236}">
                <a16:creationId xmlns:a16="http://schemas.microsoft.com/office/drawing/2014/main" id="{E6E29DDD-08D3-4027-8C62-64BF26C423F0}"/>
              </a:ext>
            </a:extLst>
          </p:cNvPr>
          <p:cNvPicPr>
            <a:picLocks noChangeAspect="1"/>
          </p:cNvPicPr>
          <p:nvPr/>
        </p:nvPicPr>
        <p:blipFill>
          <a:blip r:embed="rId3"/>
          <a:stretch>
            <a:fillRect/>
          </a:stretch>
        </p:blipFill>
        <p:spPr>
          <a:xfrm>
            <a:off x="5647143" y="1161143"/>
            <a:ext cx="6796805" cy="4154393"/>
          </a:xfrm>
          <a:prstGeom prst="rect">
            <a:avLst/>
          </a:prstGeom>
        </p:spPr>
      </p:pic>
      <p:sp>
        <p:nvSpPr>
          <p:cNvPr id="3" name="Объект 2">
            <a:extLst>
              <a:ext uri="{FF2B5EF4-FFF2-40B4-BE49-F238E27FC236}">
                <a16:creationId xmlns:a16="http://schemas.microsoft.com/office/drawing/2014/main" id="{2E67E708-27E0-4617-938A-48907ECB6846}"/>
              </a:ext>
            </a:extLst>
          </p:cNvPr>
          <p:cNvSpPr>
            <a:spLocks noGrp="1"/>
          </p:cNvSpPr>
          <p:nvPr>
            <p:ph idx="1"/>
          </p:nvPr>
        </p:nvSpPr>
        <p:spPr>
          <a:xfrm>
            <a:off x="89639" y="879040"/>
            <a:ext cx="5853961" cy="5895301"/>
          </a:xfrm>
        </p:spPr>
        <p:txBody>
          <a:bodyPr>
            <a:normAutofit fontScale="62500" lnSpcReduction="20000"/>
          </a:bodyPr>
          <a:lstStyle/>
          <a:p>
            <a:pPr marL="0" indent="0" algn="just">
              <a:buNone/>
            </a:pPr>
            <a:r>
              <a:rPr lang="ru-RU" dirty="0"/>
              <a:t>Станция 1 может передать значительную часть фрейма еще до того, как сигнал достигнет последнего сегмента кабеля. Станция 2 не успевает получить первый бит передачи до начала своей собственной передачи. Станция 2 может послать только несколько битов до того, как адаптер NIC обнаружит коллизию. Сразу после ее обнаружения станция 2 прекращает текущую передачу и подставляет на место передаваемых данных 32-битовый </a:t>
            </a:r>
            <a:r>
              <a:rPr lang="ru-RU" dirty="0" err="1"/>
              <a:t>jam</a:t>
            </a:r>
            <a:r>
              <a:rPr lang="ru-RU" dirty="0"/>
              <a:t>-сигнал. После этого станция 2 полностью прекращает передачу. Во время коллизии и передачи </a:t>
            </a:r>
            <a:r>
              <a:rPr lang="ru-RU" dirty="0" err="1"/>
              <a:t>jam</a:t>
            </a:r>
            <a:r>
              <a:rPr lang="ru-RU" dirty="0"/>
              <a:t>-сигналов, которые испытывает станция 2, фрагменты фреймов, поврежденных во время коллизии, движутся в обратном направлении по коллизионному домену в направлении станции 1. Станция 2 заканчивает передачу 32-битового </a:t>
            </a:r>
            <a:r>
              <a:rPr lang="ru-RU" dirty="0" err="1"/>
              <a:t>jam</a:t>
            </a:r>
            <a:r>
              <a:rPr lang="ru-RU" dirty="0"/>
              <a:t>-сигнала и после этого переходит в режим молчания до того момента, когда фрагменты коллизии достигнут станции 1. При этом станция 1, по-прежнему не зная о коллизии, продолжает передачу. Когда, наконец, фрагменты коллизии достигают станции 1, она также прерывает текущую передачу и подставляет 32-битовый </a:t>
            </a:r>
            <a:r>
              <a:rPr lang="ru-RU" dirty="0" err="1"/>
              <a:t>jam</a:t>
            </a:r>
            <a:r>
              <a:rPr lang="ru-RU" dirty="0"/>
              <a:t>-сигнал вместо оставшейся части передаваемого фрейма. После отправки 32-битового </a:t>
            </a:r>
            <a:r>
              <a:rPr lang="ru-RU" dirty="0" err="1"/>
              <a:t>jam</a:t>
            </a:r>
            <a:r>
              <a:rPr lang="ru-RU" dirty="0"/>
              <a:t>-сигнала станция 1 также прекращает все передачи.</a:t>
            </a:r>
            <a:endParaRPr lang="ru-BY" dirty="0"/>
          </a:p>
        </p:txBody>
      </p:sp>
    </p:spTree>
    <p:extLst>
      <p:ext uri="{BB962C8B-B14F-4D97-AF65-F5344CB8AC3E}">
        <p14:creationId xmlns:p14="http://schemas.microsoft.com/office/powerpoint/2010/main" val="203267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EAB28-6865-4FD3-9973-81A17EDA6128}"/>
              </a:ext>
            </a:extLst>
          </p:cNvPr>
          <p:cNvSpPr>
            <a:spLocks noGrp="1"/>
          </p:cNvSpPr>
          <p:nvPr>
            <p:ph type="title"/>
          </p:nvPr>
        </p:nvSpPr>
        <p:spPr>
          <a:xfrm>
            <a:off x="1638390" y="2614109"/>
            <a:ext cx="8420010" cy="1131924"/>
          </a:xfrm>
        </p:spPr>
        <p:txBody>
          <a:bodyPr>
            <a:normAutofit fontScale="90000"/>
          </a:bodyPr>
          <a:lstStyle/>
          <a:p>
            <a:r>
              <a:rPr lang="ru-RU" sz="6600" dirty="0"/>
              <a:t>Спасибо за внимание!</a:t>
            </a:r>
          </a:p>
        </p:txBody>
      </p:sp>
      <p:sp>
        <p:nvSpPr>
          <p:cNvPr id="3" name="Объект 2">
            <a:extLst>
              <a:ext uri="{FF2B5EF4-FFF2-40B4-BE49-F238E27FC236}">
                <a16:creationId xmlns:a16="http://schemas.microsoft.com/office/drawing/2014/main" id="{5224460F-F057-4919-BFAE-74B5713CC8A0}"/>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AFB3E576-FF19-4FA9-B74A-B3E99FF6D406}"/>
              </a:ext>
            </a:extLst>
          </p:cNvPr>
          <p:cNvPicPr>
            <a:picLocks noChangeAspect="1"/>
          </p:cNvPicPr>
          <p:nvPr/>
        </p:nvPicPr>
        <p:blipFill>
          <a:blip r:embed="rId2"/>
          <a:stretch>
            <a:fillRect/>
          </a:stretch>
        </p:blipFill>
        <p:spPr>
          <a:xfrm>
            <a:off x="362939" y="1555832"/>
            <a:ext cx="10393225" cy="3248478"/>
          </a:xfrm>
          <a:prstGeom prst="rect">
            <a:avLst/>
          </a:prstGeom>
        </p:spPr>
      </p:pic>
    </p:spTree>
    <p:extLst>
      <p:ext uri="{BB962C8B-B14F-4D97-AF65-F5344CB8AC3E}">
        <p14:creationId xmlns:p14="http://schemas.microsoft.com/office/powerpoint/2010/main" val="422292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C3DB1-AFF1-4884-B3E9-D90266BE5E72}"/>
              </a:ext>
            </a:extLst>
          </p:cNvPr>
          <p:cNvSpPr>
            <a:spLocks noGrp="1"/>
          </p:cNvSpPr>
          <p:nvPr>
            <p:ph type="title"/>
          </p:nvPr>
        </p:nvSpPr>
        <p:spPr>
          <a:xfrm>
            <a:off x="1249680" y="68094"/>
            <a:ext cx="9692640" cy="650650"/>
          </a:xfrm>
        </p:spPr>
        <p:txBody>
          <a:bodyPr>
            <a:normAutofit fontScale="90000"/>
          </a:bodyPr>
          <a:lstStyle/>
          <a:p>
            <a:pPr algn="ctr"/>
            <a:r>
              <a:rPr lang="ru-RU" dirty="0"/>
              <a:t>Ошибки в сетях </a:t>
            </a:r>
            <a:r>
              <a:rPr lang="en-US" dirty="0"/>
              <a:t>Ethernet</a:t>
            </a:r>
            <a:endParaRPr lang="ru-BY" dirty="0"/>
          </a:p>
        </p:txBody>
      </p:sp>
      <p:sp>
        <p:nvSpPr>
          <p:cNvPr id="3" name="Объект 2">
            <a:extLst>
              <a:ext uri="{FF2B5EF4-FFF2-40B4-BE49-F238E27FC236}">
                <a16:creationId xmlns:a16="http://schemas.microsoft.com/office/drawing/2014/main" id="{8E7A42FC-7257-44C2-9862-BDDDE2314347}"/>
              </a:ext>
            </a:extLst>
          </p:cNvPr>
          <p:cNvSpPr>
            <a:spLocks noGrp="1"/>
          </p:cNvSpPr>
          <p:nvPr>
            <p:ph idx="1"/>
          </p:nvPr>
        </p:nvSpPr>
        <p:spPr>
          <a:xfrm>
            <a:off x="117534" y="637612"/>
            <a:ext cx="11944764" cy="6152293"/>
          </a:xfrm>
        </p:spPr>
        <p:txBody>
          <a:bodyPr>
            <a:normAutofit fontScale="92500" lnSpcReduction="20000"/>
          </a:bodyPr>
          <a:lstStyle/>
          <a:p>
            <a:pPr marL="0" indent="0" algn="just">
              <a:buNone/>
            </a:pPr>
            <a:r>
              <a:rPr lang="ru-RU" sz="2000" dirty="0"/>
              <a:t>В то время как локальные и удаленные коллизии рассматриваются как нормальный режим работы сети </a:t>
            </a:r>
            <a:r>
              <a:rPr lang="ru-RU" sz="2000" dirty="0" err="1"/>
              <a:t>Ethernet</a:t>
            </a:r>
            <a:r>
              <a:rPr lang="ru-RU" sz="2000" dirty="0"/>
              <a:t>, запоздалые коллизии квалифицируются как ошибки. Наличие ошибок в сети </a:t>
            </a:r>
            <a:r>
              <a:rPr lang="ru-RU" sz="2000" dirty="0" err="1"/>
              <a:t>Ethernet</a:t>
            </a:r>
            <a:r>
              <a:rPr lang="ru-RU" sz="2000" dirty="0"/>
              <a:t> всегда предполагает дальнейшее исследование характера работы сети. Уровень возникшей проблемы определяет, насколько срочным является вмешательство администратора для устранения возникших ошибок. Некоторое количество ошибок, произошедших за несколько часов работы сети, указывает на проблему невысокого приоритета. Если же за несколько минут произошли тысячи ошибок, требуется срочное вмешательство. В качестве ошибок в работе сети </a:t>
            </a:r>
            <a:r>
              <a:rPr lang="ru-RU" sz="2000" dirty="0" err="1"/>
              <a:t>Ethernet</a:t>
            </a:r>
            <a:r>
              <a:rPr lang="ru-RU" sz="2000" dirty="0"/>
              <a:t> рассматриваются следующие ситуации:</a:t>
            </a:r>
          </a:p>
          <a:p>
            <a:pPr algn="just"/>
            <a:r>
              <a:rPr lang="ru-RU" sz="2000" dirty="0"/>
              <a:t>происходит одновременная передача от нескольких станций до того, как истекло время канального интервала;</a:t>
            </a:r>
          </a:p>
          <a:p>
            <a:pPr algn="just"/>
            <a:r>
              <a:rPr lang="ru-RU" sz="2000" dirty="0"/>
              <a:t>происходит одновременная передача от нескольких станций после того, как истекло время канального интервала;</a:t>
            </a:r>
          </a:p>
          <a:p>
            <a:pPr algn="just"/>
            <a:r>
              <a:rPr lang="ru-RU" sz="2000" dirty="0"/>
              <a:t>чрезмерно длительная передача или передача неразрешенной длительности (ошибка типа </a:t>
            </a:r>
            <a:r>
              <a:rPr lang="ru-RU" sz="2000" dirty="0" err="1"/>
              <a:t>jabber</a:t>
            </a:r>
            <a:r>
              <a:rPr lang="ru-RU" sz="2000" dirty="0"/>
              <a:t>, или сбойный пакет; длинный фрейм или ошибочный размер фрейма);</a:t>
            </a:r>
          </a:p>
          <a:p>
            <a:pPr algn="just"/>
            <a:r>
              <a:rPr lang="ru-RU" sz="2000" dirty="0"/>
              <a:t>слишком короткая передача (короткий фрейм, фрагмент коллизии или </a:t>
            </a:r>
            <a:r>
              <a:rPr lang="ru-RU" sz="2000" dirty="0" err="1"/>
              <a:t>фреймкарлик</a:t>
            </a:r>
            <a:r>
              <a:rPr lang="ru-RU" sz="2000" dirty="0"/>
              <a:t>);</a:t>
            </a:r>
          </a:p>
          <a:p>
            <a:pPr algn="just"/>
            <a:r>
              <a:rPr lang="ru-RU" sz="2000" dirty="0"/>
              <a:t>передача фрейма с повреждением (ошибка в контрольной сумме FCS);</a:t>
            </a:r>
          </a:p>
          <a:p>
            <a:pPr algn="just"/>
            <a:r>
              <a:rPr lang="ru-RU" sz="2000" dirty="0"/>
              <a:t>недостаточное или избыточное количество переданных фреймов (ошибка выравнивания — </a:t>
            </a:r>
            <a:r>
              <a:rPr lang="en-US" sz="2000" dirty="0"/>
              <a:t>alignment error);</a:t>
            </a:r>
          </a:p>
          <a:p>
            <a:pPr algn="just"/>
            <a:r>
              <a:rPr lang="ru-RU" sz="2000" dirty="0"/>
              <a:t>несоответствие действительного и сообщенного количество октетов во фрейме (ошибка в размере фрейма);</a:t>
            </a:r>
          </a:p>
          <a:p>
            <a:pPr algn="just"/>
            <a:r>
              <a:rPr lang="ru-RU" sz="2000" dirty="0"/>
              <a:t>необычно длинная преамбула </a:t>
            </a:r>
            <a:r>
              <a:rPr lang="ru-RU" sz="2000" dirty="0" err="1"/>
              <a:t>jam</a:t>
            </a:r>
            <a:r>
              <a:rPr lang="ru-RU" sz="2000" dirty="0"/>
              <a:t>-событие (несуществующий фрейм  </a:t>
            </a:r>
            <a:r>
              <a:rPr lang="ru-RU" sz="2000" dirty="0" err="1"/>
              <a:t>ghost</a:t>
            </a:r>
            <a:r>
              <a:rPr lang="ru-RU" sz="2000" dirty="0"/>
              <a:t> или ошибочный бессмысленный пакет).</a:t>
            </a:r>
            <a:endParaRPr lang="ru-BY" sz="2000" dirty="0"/>
          </a:p>
        </p:txBody>
      </p:sp>
    </p:spTree>
    <p:extLst>
      <p:ext uri="{BB962C8B-B14F-4D97-AF65-F5344CB8AC3E}">
        <p14:creationId xmlns:p14="http://schemas.microsoft.com/office/powerpoint/2010/main" val="86485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F80E0-C631-492B-95A1-7659D2921426}"/>
              </a:ext>
            </a:extLst>
          </p:cNvPr>
          <p:cNvSpPr>
            <a:spLocks noGrp="1"/>
          </p:cNvSpPr>
          <p:nvPr>
            <p:ph type="title"/>
          </p:nvPr>
        </p:nvSpPr>
        <p:spPr>
          <a:xfrm>
            <a:off x="1249680" y="146958"/>
            <a:ext cx="9692640" cy="572542"/>
          </a:xfrm>
        </p:spPr>
        <p:txBody>
          <a:bodyPr>
            <a:normAutofit fontScale="90000"/>
          </a:bodyPr>
          <a:lstStyle/>
          <a:p>
            <a:pPr algn="ctr"/>
            <a:r>
              <a:rPr lang="ru-RU" dirty="0"/>
              <a:t>Сетевой мост</a:t>
            </a:r>
            <a:endParaRPr lang="ru-BY" dirty="0"/>
          </a:p>
        </p:txBody>
      </p:sp>
      <p:sp>
        <p:nvSpPr>
          <p:cNvPr id="3" name="Объект 2">
            <a:extLst>
              <a:ext uri="{FF2B5EF4-FFF2-40B4-BE49-F238E27FC236}">
                <a16:creationId xmlns:a16="http://schemas.microsoft.com/office/drawing/2014/main" id="{996977E8-1A25-4C81-BD70-7DDAB537B690}"/>
              </a:ext>
            </a:extLst>
          </p:cNvPr>
          <p:cNvSpPr>
            <a:spLocks noGrp="1"/>
          </p:cNvSpPr>
          <p:nvPr>
            <p:ph idx="1"/>
          </p:nvPr>
        </p:nvSpPr>
        <p:spPr>
          <a:xfrm>
            <a:off x="115342" y="742950"/>
            <a:ext cx="11946955" cy="5968092"/>
          </a:xfrm>
        </p:spPr>
        <p:txBody>
          <a:bodyPr>
            <a:normAutofit fontScale="70000" lnSpcReduction="20000"/>
          </a:bodyPr>
          <a:lstStyle/>
          <a:p>
            <a:pPr marL="0" indent="0" algn="just">
              <a:buNone/>
            </a:pPr>
            <a:r>
              <a:rPr lang="ru-RU" dirty="0"/>
              <a:t>Мостом называется устройство, работающее на втором уровне эталонной модели OSI, которое предназначено для создания двух или более сегментов локальной сети, каждый из которых является отдельным доменом коллизий. С определенной точки зрения мосты необходимы для создания оптимальной пропускной способности. Мост предназначен для фильтрации трафика в локальной сети и его локализации и, кроме того, обеспечения соединения с другими частями (сегментами) локальной сети для передачи предназначенного им трафика. Для фильтрации и избирательной передачи сетевого трафика в мостах строятся таблицы всех MAC-адресов узлов, расположенных в сетевом сегменте и других сетях, и устанавливается соответствие таких адресов с портами самого устройства. Происходит это следующим образом:</a:t>
            </a:r>
          </a:p>
          <a:p>
            <a:pPr algn="just"/>
            <a:r>
              <a:rPr lang="ru-RU" dirty="0"/>
              <a:t>для передаваемых по сети данных мост сравнивает MAC-адрес получателя с MAC-адресом, хранящимся в таблице устройства;</a:t>
            </a:r>
          </a:p>
          <a:p>
            <a:pPr algn="just"/>
            <a:r>
              <a:rPr lang="ru-RU" dirty="0"/>
              <a:t>если MAC-адрес отправителя отсутствует в таблице адресов устройства, мост создает новую запись в таблице, которая связана с соответствующим портом отправителем фрейма; </a:t>
            </a:r>
          </a:p>
          <a:p>
            <a:pPr algn="just"/>
            <a:r>
              <a:rPr lang="ru-RU" dirty="0"/>
              <a:t>если мост определяет, что MAC-адрес получателя фрейма находится в том же сегменте, что и адрес его отправителя, такие данные не передаются в другой сегмент. Этот процесс определения называется </a:t>
            </a:r>
            <a:r>
              <a:rPr lang="ru-RU" i="1" dirty="0"/>
              <a:t>фильтрацией;</a:t>
            </a:r>
            <a:endParaRPr lang="ru-RU" dirty="0"/>
          </a:p>
          <a:p>
            <a:pPr algn="just"/>
            <a:r>
              <a:rPr lang="ru-RU" dirty="0"/>
              <a:t>если мост определяет, что MAC-адрес получателя фрейма не находится в том же сегменте, что и адрес его отправителя, данные передаются в соответствующий сегмент;</a:t>
            </a:r>
          </a:p>
          <a:p>
            <a:pPr algn="just"/>
            <a:r>
              <a:rPr lang="ru-RU" dirty="0"/>
              <a:t>если MAC-адрес получателя не известен мосту, производится широковещательная рассылка данных всем сетевым устройствам, за исключением отправителя. Такой процесс называется </a:t>
            </a:r>
            <a:r>
              <a:rPr lang="ru-RU" i="1" dirty="0"/>
              <a:t>лавинной передачей (</a:t>
            </a:r>
            <a:r>
              <a:rPr lang="ru-RU" i="1" dirty="0" err="1"/>
              <a:t>flooding</a:t>
            </a:r>
            <a:r>
              <a:rPr lang="ru-RU" dirty="0"/>
              <a:t>).</a:t>
            </a:r>
            <a:endParaRPr lang="ru-BY" dirty="0"/>
          </a:p>
        </p:txBody>
      </p:sp>
    </p:spTree>
    <p:extLst>
      <p:ext uri="{BB962C8B-B14F-4D97-AF65-F5344CB8AC3E}">
        <p14:creationId xmlns:p14="http://schemas.microsoft.com/office/powerpoint/2010/main" val="399880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E765B5-E7C5-4CC7-ABB4-93A77E1089E8}"/>
              </a:ext>
            </a:extLst>
          </p:cNvPr>
          <p:cNvSpPr>
            <a:spLocks noGrp="1"/>
          </p:cNvSpPr>
          <p:nvPr>
            <p:ph type="title"/>
          </p:nvPr>
        </p:nvSpPr>
        <p:spPr>
          <a:xfrm>
            <a:off x="1261872" y="365760"/>
            <a:ext cx="9692640" cy="875211"/>
          </a:xfrm>
        </p:spPr>
        <p:txBody>
          <a:bodyPr/>
          <a:lstStyle/>
          <a:p>
            <a:r>
              <a:rPr lang="ru-RU" dirty="0"/>
              <a:t>Коммутация второго уровня</a:t>
            </a:r>
            <a:endParaRPr lang="ru-BY" dirty="0"/>
          </a:p>
        </p:txBody>
      </p:sp>
      <p:sp>
        <p:nvSpPr>
          <p:cNvPr id="3" name="Объект 2">
            <a:extLst>
              <a:ext uri="{FF2B5EF4-FFF2-40B4-BE49-F238E27FC236}">
                <a16:creationId xmlns:a16="http://schemas.microsoft.com/office/drawing/2014/main" id="{EBCD4402-94CF-43F8-98D5-547FAD89B724}"/>
              </a:ext>
            </a:extLst>
          </p:cNvPr>
          <p:cNvSpPr>
            <a:spLocks noGrp="1"/>
          </p:cNvSpPr>
          <p:nvPr>
            <p:ph idx="1"/>
          </p:nvPr>
        </p:nvSpPr>
        <p:spPr>
          <a:xfrm>
            <a:off x="214410" y="1240971"/>
            <a:ext cx="6429581" cy="5251269"/>
          </a:xfrm>
        </p:spPr>
        <p:txBody>
          <a:bodyPr>
            <a:normAutofit/>
          </a:bodyPr>
          <a:lstStyle/>
          <a:p>
            <a:pPr marL="0" indent="0" algn="just">
              <a:buNone/>
            </a:pPr>
            <a:r>
              <a:rPr lang="ru-RU" sz="2400" dirty="0"/>
              <a:t>Коммутатор – это устройство, предназначенное для соединения нескольких узлов компьютерной сети в пределах одного или нескольких сегментов сети. Коммутаторы для локальных сетей по существу являются </a:t>
            </a:r>
            <a:r>
              <a:rPr lang="ru-RU" sz="2400" dirty="0" err="1"/>
              <a:t>многопортовыми</a:t>
            </a:r>
            <a:r>
              <a:rPr lang="ru-RU" sz="2400" dirty="0"/>
              <a:t> мостами, использующими </a:t>
            </a:r>
            <a:r>
              <a:rPr lang="ru-RU" sz="2400" i="1" dirty="0" err="1"/>
              <a:t>микросегментацию</a:t>
            </a:r>
            <a:r>
              <a:rPr lang="ru-RU" sz="2400" i="1" dirty="0"/>
              <a:t> </a:t>
            </a:r>
            <a:r>
              <a:rPr lang="ru-RU" sz="2400" dirty="0"/>
              <a:t>для уменьшения количества коллизий в сети и увеличения пропускной способности. Коммутаторы для локальных сетей также поддерживают такие свойства, как дуплексное взаимодействие и множественные параллельные диалоги</a:t>
            </a:r>
            <a:endParaRPr lang="ru-BY" sz="2400" dirty="0"/>
          </a:p>
        </p:txBody>
      </p:sp>
      <p:pic>
        <p:nvPicPr>
          <p:cNvPr id="1026" name="Picture 2" descr="Качественный коммутатор Cisco C3750X-48PF-S (134-201) от надежного  производителя">
            <a:extLst>
              <a:ext uri="{FF2B5EF4-FFF2-40B4-BE49-F238E27FC236}">
                <a16:creationId xmlns:a16="http://schemas.microsoft.com/office/drawing/2014/main" id="{BF3E1EE6-FB84-4F73-9EE8-310D07DF8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940" y="2454145"/>
            <a:ext cx="4858512" cy="242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96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CB6099-9D70-4063-8190-9CDBDF5B4241}"/>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18C61B79-4FB9-4FE5-90AB-E3FE4788D9D0}"/>
              </a:ext>
            </a:extLst>
          </p:cNvPr>
          <p:cNvPicPr>
            <a:picLocks noGrp="1" noChangeAspect="1"/>
          </p:cNvPicPr>
          <p:nvPr>
            <p:ph idx="1"/>
          </p:nvPr>
        </p:nvPicPr>
        <p:blipFill>
          <a:blip r:embed="rId2"/>
          <a:stretch>
            <a:fillRect/>
          </a:stretch>
        </p:blipFill>
        <p:spPr>
          <a:xfrm>
            <a:off x="1261872" y="605096"/>
            <a:ext cx="8045414" cy="4961860"/>
          </a:xfrm>
          <a:prstGeom prst="rect">
            <a:avLst/>
          </a:prstGeom>
        </p:spPr>
      </p:pic>
    </p:spTree>
    <p:extLst>
      <p:ext uri="{BB962C8B-B14F-4D97-AF65-F5344CB8AC3E}">
        <p14:creationId xmlns:p14="http://schemas.microsoft.com/office/powerpoint/2010/main" val="374744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589D2-6DA5-4DD9-9D1C-93B8C557D517}"/>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F9379619-1C16-4F31-B6A0-C352D45B215F}"/>
              </a:ext>
            </a:extLst>
          </p:cNvPr>
          <p:cNvSpPr>
            <a:spLocks noGrp="1"/>
          </p:cNvSpPr>
          <p:nvPr>
            <p:ph idx="1"/>
          </p:nvPr>
        </p:nvSpPr>
        <p:spPr/>
        <p:txBody>
          <a:bodyPr/>
          <a:lstStyle/>
          <a:p>
            <a:endParaRPr lang="ru-BY"/>
          </a:p>
        </p:txBody>
      </p:sp>
      <p:pic>
        <p:nvPicPr>
          <p:cNvPr id="5" name="Рисунок 4">
            <a:extLst>
              <a:ext uri="{FF2B5EF4-FFF2-40B4-BE49-F238E27FC236}">
                <a16:creationId xmlns:a16="http://schemas.microsoft.com/office/drawing/2014/main" id="{A4F95B6D-92F1-4A8E-801F-2A1781DF4E29}"/>
              </a:ext>
            </a:extLst>
          </p:cNvPr>
          <p:cNvPicPr>
            <a:picLocks noChangeAspect="1"/>
          </p:cNvPicPr>
          <p:nvPr/>
        </p:nvPicPr>
        <p:blipFill>
          <a:blip r:embed="rId2"/>
          <a:stretch>
            <a:fillRect/>
          </a:stretch>
        </p:blipFill>
        <p:spPr>
          <a:xfrm>
            <a:off x="1744777" y="677863"/>
            <a:ext cx="8298143" cy="5314723"/>
          </a:xfrm>
          <a:prstGeom prst="rect">
            <a:avLst/>
          </a:prstGeom>
        </p:spPr>
      </p:pic>
    </p:spTree>
    <p:extLst>
      <p:ext uri="{BB962C8B-B14F-4D97-AF65-F5344CB8AC3E}">
        <p14:creationId xmlns:p14="http://schemas.microsoft.com/office/powerpoint/2010/main" val="16274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EFF4D0-592B-432E-AEF1-43576B930E55}"/>
              </a:ext>
            </a:extLst>
          </p:cNvPr>
          <p:cNvSpPr>
            <a:spLocks noGrp="1"/>
          </p:cNvSpPr>
          <p:nvPr>
            <p:ph type="title"/>
          </p:nvPr>
        </p:nvSpPr>
        <p:spPr>
          <a:xfrm>
            <a:off x="1261872" y="365760"/>
            <a:ext cx="9692640" cy="809897"/>
          </a:xfrm>
        </p:spPr>
        <p:txBody>
          <a:bodyPr/>
          <a:lstStyle/>
          <a:p>
            <a:r>
              <a:rPr lang="ru-RU" dirty="0"/>
              <a:t>Режимы коммутации</a:t>
            </a:r>
            <a:endParaRPr lang="ru-BY" dirty="0"/>
          </a:p>
        </p:txBody>
      </p:sp>
      <p:sp>
        <p:nvSpPr>
          <p:cNvPr id="3" name="Объект 2">
            <a:extLst>
              <a:ext uri="{FF2B5EF4-FFF2-40B4-BE49-F238E27FC236}">
                <a16:creationId xmlns:a16="http://schemas.microsoft.com/office/drawing/2014/main" id="{0091C5EF-383B-45AA-8779-FCE798CFEA5C}"/>
              </a:ext>
            </a:extLst>
          </p:cNvPr>
          <p:cNvSpPr>
            <a:spLocks noGrp="1"/>
          </p:cNvSpPr>
          <p:nvPr>
            <p:ph idx="1"/>
          </p:nvPr>
        </p:nvSpPr>
        <p:spPr>
          <a:xfrm>
            <a:off x="340468" y="1583871"/>
            <a:ext cx="11498094" cy="4351337"/>
          </a:xfrm>
        </p:spPr>
        <p:txBody>
          <a:bodyPr>
            <a:normAutofit/>
          </a:bodyPr>
          <a:lstStyle/>
          <a:p>
            <a:pPr marL="0" indent="0" algn="just">
              <a:buNone/>
            </a:pPr>
            <a:r>
              <a:rPr lang="ru-RU" sz="2400" dirty="0"/>
              <a:t>Способ, которым содержимое фрейма коммутируется в порт назначения, обычно</a:t>
            </a:r>
            <a:r>
              <a:rPr lang="en-US" sz="2400" dirty="0"/>
              <a:t> </a:t>
            </a:r>
            <a:r>
              <a:rPr lang="ru-RU" sz="2400" dirty="0"/>
              <a:t>является компромиссом между временем ожидания и надежностью передачи. Три</a:t>
            </a:r>
            <a:r>
              <a:rPr lang="en-US" sz="2400" dirty="0"/>
              <a:t> </a:t>
            </a:r>
            <a:r>
              <a:rPr lang="ru-RU" sz="2400" dirty="0"/>
              <a:t>различных режима коммутации </a:t>
            </a:r>
            <a:r>
              <a:rPr lang="en-US" sz="2400" dirty="0"/>
              <a:t>–</a:t>
            </a:r>
            <a:r>
              <a:rPr lang="ru-RU" sz="2400" dirty="0"/>
              <a:t> с промежуточным хранением (</a:t>
            </a:r>
            <a:r>
              <a:rPr lang="ru-RU" sz="2400" dirty="0" err="1"/>
              <a:t>store</a:t>
            </a:r>
            <a:r>
              <a:rPr lang="en-US" sz="2400" dirty="0"/>
              <a:t>-</a:t>
            </a:r>
            <a:r>
              <a:rPr lang="ru-RU" sz="2400" dirty="0" err="1"/>
              <a:t>and</a:t>
            </a:r>
            <a:r>
              <a:rPr lang="en-US" sz="2400" dirty="0"/>
              <a:t>-</a:t>
            </a:r>
            <a:r>
              <a:rPr lang="ru-RU" sz="2400" dirty="0" err="1"/>
              <a:t>forward</a:t>
            </a:r>
            <a:r>
              <a:rPr lang="ru-RU" sz="2400" dirty="0"/>
              <a:t>),</a:t>
            </a:r>
            <a:r>
              <a:rPr lang="en-US" sz="2400" dirty="0"/>
              <a:t> </a:t>
            </a:r>
            <a:r>
              <a:rPr lang="ru-RU" sz="2400" dirty="0"/>
              <a:t>сквозной (</a:t>
            </a:r>
            <a:r>
              <a:rPr lang="ru-RU" sz="2400" dirty="0" err="1"/>
              <a:t>cut</a:t>
            </a:r>
            <a:r>
              <a:rPr lang="pl-PL" sz="2400" dirty="0"/>
              <a:t>-</a:t>
            </a:r>
            <a:r>
              <a:rPr lang="ru-RU" sz="2400" dirty="0" err="1"/>
              <a:t>through</a:t>
            </a:r>
            <a:r>
              <a:rPr lang="ru-RU" sz="2400" dirty="0"/>
              <a:t>) и </a:t>
            </a:r>
            <a:r>
              <a:rPr lang="ru-RU" sz="2400" dirty="0" err="1"/>
              <a:t>бесфрагментный</a:t>
            </a:r>
            <a:r>
              <a:rPr lang="ru-RU" sz="2400" dirty="0"/>
              <a:t> (</a:t>
            </a:r>
            <a:r>
              <a:rPr lang="ru-RU" sz="2400" dirty="0" err="1"/>
              <a:t>fragment</a:t>
            </a:r>
            <a:r>
              <a:rPr lang="pl-PL" sz="2400" dirty="0"/>
              <a:t>-</a:t>
            </a:r>
            <a:r>
              <a:rPr lang="ru-RU" sz="2400" dirty="0" err="1"/>
              <a:t>free</a:t>
            </a:r>
            <a:r>
              <a:rPr lang="ru-RU" sz="2400" dirty="0"/>
              <a:t>) </a:t>
            </a:r>
            <a:r>
              <a:rPr lang="en-US" sz="2400" dirty="0"/>
              <a:t>–</a:t>
            </a:r>
            <a:r>
              <a:rPr lang="ru-RU" sz="2400" dirty="0"/>
              <a:t> дают различные соотношения производительности и задержки передачи данных в сети.</a:t>
            </a:r>
            <a:endParaRPr lang="ru-BY" sz="2400" dirty="0"/>
          </a:p>
        </p:txBody>
      </p:sp>
    </p:spTree>
    <p:extLst>
      <p:ext uri="{BB962C8B-B14F-4D97-AF65-F5344CB8AC3E}">
        <p14:creationId xmlns:p14="http://schemas.microsoft.com/office/powerpoint/2010/main" val="2375071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5C271E94-0DEB-4D9C-BDE3-C41392B074A2}"/>
              </a:ext>
            </a:extLst>
          </p:cNvPr>
          <p:cNvPicPr>
            <a:picLocks noChangeAspect="1"/>
          </p:cNvPicPr>
          <p:nvPr/>
        </p:nvPicPr>
        <p:blipFill>
          <a:blip r:embed="rId2"/>
          <a:stretch>
            <a:fillRect/>
          </a:stretch>
        </p:blipFill>
        <p:spPr>
          <a:xfrm>
            <a:off x="6474523" y="1602684"/>
            <a:ext cx="5717477" cy="4128645"/>
          </a:xfrm>
          <a:prstGeom prst="rect">
            <a:avLst/>
          </a:prstGeom>
        </p:spPr>
      </p:pic>
      <p:sp>
        <p:nvSpPr>
          <p:cNvPr id="2" name="Заголовок 1">
            <a:extLst>
              <a:ext uri="{FF2B5EF4-FFF2-40B4-BE49-F238E27FC236}">
                <a16:creationId xmlns:a16="http://schemas.microsoft.com/office/drawing/2014/main" id="{956C62A0-C548-4402-AFCE-07A60AF6FD13}"/>
              </a:ext>
            </a:extLst>
          </p:cNvPr>
          <p:cNvSpPr>
            <a:spLocks noGrp="1"/>
          </p:cNvSpPr>
          <p:nvPr>
            <p:ph type="title"/>
          </p:nvPr>
        </p:nvSpPr>
        <p:spPr>
          <a:xfrm>
            <a:off x="1095405" y="193528"/>
            <a:ext cx="10352314" cy="564969"/>
          </a:xfrm>
        </p:spPr>
        <p:txBody>
          <a:bodyPr>
            <a:normAutofit fontScale="90000"/>
          </a:bodyPr>
          <a:lstStyle/>
          <a:p>
            <a:pPr algn="ctr"/>
            <a:r>
              <a:rPr lang="ru-RU" sz="3600" dirty="0"/>
              <a:t>Режим коммутации с промежуточным хранением</a:t>
            </a:r>
            <a:endParaRPr lang="ru-BY" sz="3600" dirty="0"/>
          </a:p>
        </p:txBody>
      </p:sp>
      <p:sp>
        <p:nvSpPr>
          <p:cNvPr id="3" name="Объект 2">
            <a:extLst>
              <a:ext uri="{FF2B5EF4-FFF2-40B4-BE49-F238E27FC236}">
                <a16:creationId xmlns:a16="http://schemas.microsoft.com/office/drawing/2014/main" id="{1CACCD84-8A7F-43C2-9F1D-A958148D4AE7}"/>
              </a:ext>
            </a:extLst>
          </p:cNvPr>
          <p:cNvSpPr>
            <a:spLocks noGrp="1"/>
          </p:cNvSpPr>
          <p:nvPr>
            <p:ph idx="1"/>
          </p:nvPr>
        </p:nvSpPr>
        <p:spPr>
          <a:xfrm>
            <a:off x="0" y="833999"/>
            <a:ext cx="6638085" cy="5830473"/>
          </a:xfrm>
        </p:spPr>
        <p:txBody>
          <a:bodyPr>
            <a:normAutofit lnSpcReduction="10000"/>
          </a:bodyPr>
          <a:lstStyle/>
          <a:p>
            <a:pPr marL="0" indent="0" algn="just">
              <a:buNone/>
            </a:pPr>
            <a:r>
              <a:rPr lang="ru-RU" sz="2400" dirty="0"/>
              <a:t>При использовании режима коммутации с промежуточным хранением информации коммутатор читает всю информацию во фрейме, проверяет его на отсутствие</a:t>
            </a:r>
            <a:r>
              <a:rPr lang="en-US" sz="2400" dirty="0"/>
              <a:t> </a:t>
            </a:r>
            <a:r>
              <a:rPr lang="ru-RU" sz="2400" dirty="0"/>
              <a:t>ошибок, принимает решение о коммутации в соответствующий порт и после этого</a:t>
            </a:r>
            <a:r>
              <a:rPr lang="en-US" sz="2400" dirty="0"/>
              <a:t> </a:t>
            </a:r>
            <a:r>
              <a:rPr lang="ru-RU" sz="2400" dirty="0"/>
              <a:t>пересылает фрейм в нужном направлении. Очевидно, что коммутатору приходится тратить больше времени на</a:t>
            </a:r>
            <a:r>
              <a:rPr lang="en-US" sz="2400" dirty="0"/>
              <a:t> </a:t>
            </a:r>
            <a:r>
              <a:rPr lang="ru-RU" sz="2400" dirty="0"/>
              <a:t>чтение всего фрейма. Если фрейм содержит ошибки, он не передается и будет отброшен. Несмотря на то что сквозной режим коммутации быстрее, он не предоставляет механизм обнаружения ошибок. Задержки, вносимые при работе устройства в режиме с промежуточным хранением, обычно не представляют проблемы, тем не менее, данному режиму присуща максимальная величина задержки.</a:t>
            </a:r>
            <a:endParaRPr lang="ru-BY" sz="2400" dirty="0"/>
          </a:p>
        </p:txBody>
      </p:sp>
    </p:spTree>
    <p:extLst>
      <p:ext uri="{BB962C8B-B14F-4D97-AF65-F5344CB8AC3E}">
        <p14:creationId xmlns:p14="http://schemas.microsoft.com/office/powerpoint/2010/main" val="112587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4760AA-3105-4395-9D5D-FC191C98E020}"/>
              </a:ext>
            </a:extLst>
          </p:cNvPr>
          <p:cNvSpPr>
            <a:spLocks noGrp="1"/>
          </p:cNvSpPr>
          <p:nvPr>
            <p:ph type="title"/>
          </p:nvPr>
        </p:nvSpPr>
        <p:spPr>
          <a:xfrm>
            <a:off x="1261872" y="365760"/>
            <a:ext cx="9692640" cy="777240"/>
          </a:xfrm>
        </p:spPr>
        <p:txBody>
          <a:bodyPr/>
          <a:lstStyle/>
          <a:p>
            <a:r>
              <a:rPr lang="ru-RU" dirty="0"/>
              <a:t>Режим сквозной коммутации</a:t>
            </a:r>
            <a:endParaRPr lang="ru-BY" dirty="0"/>
          </a:p>
        </p:txBody>
      </p:sp>
      <p:sp>
        <p:nvSpPr>
          <p:cNvPr id="3" name="Объект 2">
            <a:extLst>
              <a:ext uri="{FF2B5EF4-FFF2-40B4-BE49-F238E27FC236}">
                <a16:creationId xmlns:a16="http://schemas.microsoft.com/office/drawing/2014/main" id="{61840B13-6D7A-4A23-8E08-51E447CFE50F}"/>
              </a:ext>
            </a:extLst>
          </p:cNvPr>
          <p:cNvSpPr>
            <a:spLocks noGrp="1"/>
          </p:cNvSpPr>
          <p:nvPr>
            <p:ph idx="1"/>
          </p:nvPr>
        </p:nvSpPr>
        <p:spPr>
          <a:xfrm>
            <a:off x="255755" y="1191752"/>
            <a:ext cx="5561385" cy="5300487"/>
          </a:xfrm>
        </p:spPr>
        <p:txBody>
          <a:bodyPr>
            <a:normAutofit/>
          </a:bodyPr>
          <a:lstStyle/>
          <a:p>
            <a:pPr marL="0" indent="0" algn="just">
              <a:buNone/>
            </a:pPr>
            <a:r>
              <a:rPr lang="ru-RU" sz="2400" dirty="0"/>
              <a:t>В этом режиме коммутатор при прохождении через него трафика считывает начало фрейма до адреса получателя и ‘‘перебрасывает’’ его получателю, не читая остаток фрейма. Этот режим коммутации уменьшает задержки при передаче, однако в нем нет механизмов обнаружения ошибок.</a:t>
            </a:r>
            <a:endParaRPr lang="ru-BY" sz="2400" dirty="0"/>
          </a:p>
        </p:txBody>
      </p:sp>
      <p:pic>
        <p:nvPicPr>
          <p:cNvPr id="4" name="Рисунок 3">
            <a:extLst>
              <a:ext uri="{FF2B5EF4-FFF2-40B4-BE49-F238E27FC236}">
                <a16:creationId xmlns:a16="http://schemas.microsoft.com/office/drawing/2014/main" id="{D08CC3FB-4D22-4026-9345-89B38F244306}"/>
              </a:ext>
            </a:extLst>
          </p:cNvPr>
          <p:cNvPicPr>
            <a:picLocks noChangeAspect="1"/>
          </p:cNvPicPr>
          <p:nvPr/>
        </p:nvPicPr>
        <p:blipFill>
          <a:blip r:embed="rId2"/>
          <a:stretch>
            <a:fillRect/>
          </a:stretch>
        </p:blipFill>
        <p:spPr>
          <a:xfrm>
            <a:off x="5701405" y="1592161"/>
            <a:ext cx="5816551" cy="4319824"/>
          </a:xfrm>
          <a:prstGeom prst="rect">
            <a:avLst/>
          </a:prstGeom>
        </p:spPr>
      </p:pic>
    </p:spTree>
    <p:extLst>
      <p:ext uri="{BB962C8B-B14F-4D97-AF65-F5344CB8AC3E}">
        <p14:creationId xmlns:p14="http://schemas.microsoft.com/office/powerpoint/2010/main" val="1066459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23A2BC-538C-42F9-82D6-D1699778534C}"/>
              </a:ext>
            </a:extLst>
          </p:cNvPr>
          <p:cNvSpPr>
            <a:spLocks noGrp="1"/>
          </p:cNvSpPr>
          <p:nvPr>
            <p:ph type="title"/>
          </p:nvPr>
        </p:nvSpPr>
        <p:spPr>
          <a:xfrm>
            <a:off x="1261872" y="365760"/>
            <a:ext cx="9692640" cy="875211"/>
          </a:xfrm>
        </p:spPr>
        <p:txBody>
          <a:bodyPr>
            <a:normAutofit fontScale="90000"/>
          </a:bodyPr>
          <a:lstStyle/>
          <a:p>
            <a:r>
              <a:rPr lang="ru-RU" dirty="0" err="1"/>
              <a:t>Бесфрагментный</a:t>
            </a:r>
            <a:r>
              <a:rPr lang="ru-RU" dirty="0"/>
              <a:t> режим коммутации</a:t>
            </a:r>
            <a:endParaRPr lang="ru-BY" dirty="0"/>
          </a:p>
        </p:txBody>
      </p:sp>
      <p:sp>
        <p:nvSpPr>
          <p:cNvPr id="3" name="Объект 2">
            <a:extLst>
              <a:ext uri="{FF2B5EF4-FFF2-40B4-BE49-F238E27FC236}">
                <a16:creationId xmlns:a16="http://schemas.microsoft.com/office/drawing/2014/main" id="{8CF7E8CA-E9EF-4A33-9FE2-8FEA843FBA1B}"/>
              </a:ext>
            </a:extLst>
          </p:cNvPr>
          <p:cNvSpPr>
            <a:spLocks noGrp="1"/>
          </p:cNvSpPr>
          <p:nvPr>
            <p:ph idx="1"/>
          </p:nvPr>
        </p:nvSpPr>
        <p:spPr>
          <a:xfrm>
            <a:off x="398834" y="1469572"/>
            <a:ext cx="11488365" cy="4710566"/>
          </a:xfrm>
        </p:spPr>
        <p:txBody>
          <a:bodyPr>
            <a:normAutofit/>
          </a:bodyPr>
          <a:lstStyle/>
          <a:p>
            <a:pPr marL="0" indent="0" algn="just">
              <a:buNone/>
            </a:pPr>
            <a:r>
              <a:rPr lang="ru-RU" sz="2400" dirty="0"/>
              <a:t>Этот режим является модифицированной формой сквозного режима. В нем передача осуществляется после фильтрации фрагментов коллизий, к которым относится подавляющее число ошибочных пакетов. Коммутатор в этом режиме ждет окончания проверки, не является ли полученный пакет коллизионным фрагментом, и только после этого передает его.</a:t>
            </a:r>
            <a:endParaRPr lang="ru-BY" sz="2400" dirty="0"/>
          </a:p>
        </p:txBody>
      </p:sp>
    </p:spTree>
    <p:extLst>
      <p:ext uri="{BB962C8B-B14F-4D97-AF65-F5344CB8AC3E}">
        <p14:creationId xmlns:p14="http://schemas.microsoft.com/office/powerpoint/2010/main" val="313013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8391D0-0EDF-4207-BE06-9A11E5DE5857}"/>
              </a:ext>
            </a:extLst>
          </p:cNvPr>
          <p:cNvSpPr>
            <a:spLocks noGrp="1"/>
          </p:cNvSpPr>
          <p:nvPr>
            <p:ph type="title"/>
          </p:nvPr>
        </p:nvSpPr>
        <p:spPr>
          <a:xfrm>
            <a:off x="375557" y="365760"/>
            <a:ext cx="10891157" cy="613954"/>
          </a:xfrm>
        </p:spPr>
        <p:txBody>
          <a:bodyPr>
            <a:normAutofit fontScale="90000"/>
          </a:bodyPr>
          <a:lstStyle/>
          <a:p>
            <a:r>
              <a:rPr lang="ru-RU" sz="3600" dirty="0"/>
              <a:t>Основы протокола распределенного связующего дерева</a:t>
            </a:r>
            <a:endParaRPr lang="ru-BY" sz="3600" dirty="0"/>
          </a:p>
        </p:txBody>
      </p:sp>
      <p:sp>
        <p:nvSpPr>
          <p:cNvPr id="3" name="Объект 2">
            <a:extLst>
              <a:ext uri="{FF2B5EF4-FFF2-40B4-BE49-F238E27FC236}">
                <a16:creationId xmlns:a16="http://schemas.microsoft.com/office/drawing/2014/main" id="{0514ACAA-D817-44D5-981D-745DD0581C9D}"/>
              </a:ext>
            </a:extLst>
          </p:cNvPr>
          <p:cNvSpPr>
            <a:spLocks noGrp="1"/>
          </p:cNvSpPr>
          <p:nvPr>
            <p:ph idx="1"/>
          </p:nvPr>
        </p:nvSpPr>
        <p:spPr>
          <a:xfrm>
            <a:off x="233465" y="1253331"/>
            <a:ext cx="5252936" cy="4722926"/>
          </a:xfrm>
        </p:spPr>
        <p:txBody>
          <a:bodyPr>
            <a:normAutofit/>
          </a:bodyPr>
          <a:lstStyle/>
          <a:p>
            <a:pPr marL="0" indent="0" algn="just">
              <a:buNone/>
            </a:pPr>
            <a:r>
              <a:rPr lang="ru-RU" sz="2400" dirty="0"/>
              <a:t>При использовании множества соединенных между собой коммутаторов могут возникать кольцевые маршруты и отсутствовать четкий путь от отправителя к получателю. При использовании простого иерархического дерева такие замкнутые маршруты появиться не могут.</a:t>
            </a:r>
            <a:endParaRPr lang="ru-BY" sz="2400" dirty="0"/>
          </a:p>
        </p:txBody>
      </p:sp>
      <p:pic>
        <p:nvPicPr>
          <p:cNvPr id="4" name="Рисунок 3">
            <a:extLst>
              <a:ext uri="{FF2B5EF4-FFF2-40B4-BE49-F238E27FC236}">
                <a16:creationId xmlns:a16="http://schemas.microsoft.com/office/drawing/2014/main" id="{3606133C-470B-4E90-B474-D04B1C27144D}"/>
              </a:ext>
            </a:extLst>
          </p:cNvPr>
          <p:cNvPicPr>
            <a:picLocks noChangeAspect="1"/>
          </p:cNvPicPr>
          <p:nvPr/>
        </p:nvPicPr>
        <p:blipFill>
          <a:blip r:embed="rId2"/>
          <a:stretch>
            <a:fillRect/>
          </a:stretch>
        </p:blipFill>
        <p:spPr>
          <a:xfrm>
            <a:off x="5649686" y="1555624"/>
            <a:ext cx="6182970" cy="4118339"/>
          </a:xfrm>
          <a:prstGeom prst="rect">
            <a:avLst/>
          </a:prstGeom>
        </p:spPr>
      </p:pic>
    </p:spTree>
    <p:extLst>
      <p:ext uri="{BB962C8B-B14F-4D97-AF65-F5344CB8AC3E}">
        <p14:creationId xmlns:p14="http://schemas.microsoft.com/office/powerpoint/2010/main" val="146079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7C4F3F1-64BA-457C-A3E1-E0269EA47BE5}"/>
              </a:ext>
            </a:extLst>
          </p:cNvPr>
          <p:cNvSpPr>
            <a:spLocks noGrp="1"/>
          </p:cNvSpPr>
          <p:nvPr>
            <p:ph idx="1"/>
          </p:nvPr>
        </p:nvSpPr>
        <p:spPr>
          <a:xfrm>
            <a:off x="454217" y="604931"/>
            <a:ext cx="11394072" cy="5497385"/>
          </a:xfrm>
        </p:spPr>
        <p:txBody>
          <a:bodyPr>
            <a:normAutofit lnSpcReduction="10000"/>
          </a:bodyPr>
          <a:lstStyle/>
          <a:p>
            <a:pPr marL="0" indent="0" algn="just">
              <a:buNone/>
            </a:pPr>
            <a:r>
              <a:rPr lang="ru-RU" dirty="0"/>
              <a:t>Изначально в фирменной версии </a:t>
            </a:r>
            <a:r>
              <a:rPr lang="ru-RU" dirty="0" err="1"/>
              <a:t>Ethernet</a:t>
            </a:r>
            <a:r>
              <a:rPr lang="ru-RU" dirty="0"/>
              <a:t>, принятой компаниями DEC, </a:t>
            </a:r>
            <a:r>
              <a:rPr lang="ru-RU" dirty="0" err="1"/>
              <a:t>Intel</a:t>
            </a:r>
            <a:r>
              <a:rPr lang="ru-RU" dirty="0"/>
              <a:t> и </a:t>
            </a:r>
            <a:r>
              <a:rPr lang="ru-RU" dirty="0" err="1"/>
              <a:t>Xerox</a:t>
            </a:r>
            <a:r>
              <a:rPr lang="ru-RU" dirty="0"/>
              <a:t> (и получившей название DIX </a:t>
            </a:r>
            <a:r>
              <a:rPr lang="ru-RU" dirty="0" err="1"/>
              <a:t>Ethernet</a:t>
            </a:r>
            <a:r>
              <a:rPr lang="ru-RU" dirty="0"/>
              <a:t>), ее функции не разделялись на уровни, то есть это была монолитная технология. Такими же, к слову, были и другие технологии локальных сетей 70-х: </a:t>
            </a:r>
            <a:r>
              <a:rPr lang="ru-RU" dirty="0" err="1"/>
              <a:t>Token</a:t>
            </a:r>
            <a:r>
              <a:rPr lang="ru-RU" dirty="0"/>
              <a:t> </a:t>
            </a:r>
            <a:r>
              <a:rPr lang="ru-RU" dirty="0" err="1"/>
              <a:t>Ring</a:t>
            </a:r>
            <a:r>
              <a:rPr lang="ru-RU" dirty="0"/>
              <a:t> и </a:t>
            </a:r>
            <a:r>
              <a:rPr lang="ru-RU" dirty="0" err="1"/>
              <a:t>Arcnet</a:t>
            </a:r>
            <a:r>
              <a:rPr lang="ru-RU" dirty="0"/>
              <a:t>. При стандартизации этих технологий в институте IEEE в 1980 году был организован комитет 802, результатом работы которого стало принятие семейства стандартов IEEE 802.x, которые обобщили фирменный опыт создателей протоколов локальных сетей и выделили в них три функциональных уровня:</a:t>
            </a:r>
          </a:p>
          <a:p>
            <a:r>
              <a:rPr lang="ru-RU" dirty="0"/>
              <a:t>физический уровень;</a:t>
            </a:r>
          </a:p>
          <a:p>
            <a:r>
              <a:rPr lang="ru-RU" dirty="0"/>
              <a:t>уровень доступа к среде (</a:t>
            </a:r>
            <a:r>
              <a:rPr lang="ru-RU" dirty="0" err="1"/>
              <a:t>Media</a:t>
            </a:r>
            <a:r>
              <a:rPr lang="ru-RU" dirty="0"/>
              <a:t> </a:t>
            </a:r>
            <a:r>
              <a:rPr lang="ru-RU" dirty="0" err="1"/>
              <a:t>Access</a:t>
            </a:r>
            <a:r>
              <a:rPr lang="ru-RU" dirty="0"/>
              <a:t> </a:t>
            </a:r>
            <a:r>
              <a:rPr lang="ru-RU" dirty="0" err="1"/>
              <a:t>Control</a:t>
            </a:r>
            <a:r>
              <a:rPr lang="ru-RU" dirty="0"/>
              <a:t>, MAC);</a:t>
            </a:r>
          </a:p>
          <a:p>
            <a:r>
              <a:rPr lang="ru-RU" dirty="0"/>
              <a:t>уровень управления логическим каналом (</a:t>
            </a:r>
            <a:r>
              <a:rPr lang="ru-RU" dirty="0" err="1"/>
              <a:t>Logical</a:t>
            </a:r>
            <a:r>
              <a:rPr lang="ru-RU" dirty="0"/>
              <a:t> </a:t>
            </a:r>
            <a:r>
              <a:rPr lang="ru-RU" dirty="0" err="1"/>
              <a:t>Link</a:t>
            </a:r>
            <a:r>
              <a:rPr lang="ru-RU" dirty="0"/>
              <a:t> </a:t>
            </a:r>
            <a:r>
              <a:rPr lang="ru-RU" dirty="0" err="1"/>
              <a:t>Control</a:t>
            </a:r>
            <a:r>
              <a:rPr lang="ru-RU" dirty="0"/>
              <a:t>, LLC).</a:t>
            </a:r>
          </a:p>
        </p:txBody>
      </p:sp>
    </p:spTree>
    <p:extLst>
      <p:ext uri="{BB962C8B-B14F-4D97-AF65-F5344CB8AC3E}">
        <p14:creationId xmlns:p14="http://schemas.microsoft.com/office/powerpoint/2010/main" val="4069814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1C56A71-68B7-4819-BF55-BB21C183DC03}"/>
              </a:ext>
            </a:extLst>
          </p:cNvPr>
          <p:cNvSpPr>
            <a:spLocks noGrp="1"/>
          </p:cNvSpPr>
          <p:nvPr>
            <p:ph idx="1"/>
          </p:nvPr>
        </p:nvSpPr>
        <p:spPr>
          <a:xfrm>
            <a:off x="359922" y="1292680"/>
            <a:ext cx="6332707" cy="5199559"/>
          </a:xfrm>
        </p:spPr>
        <p:txBody>
          <a:bodyPr>
            <a:normAutofit/>
          </a:bodyPr>
          <a:lstStyle/>
          <a:p>
            <a:pPr marL="0" indent="0" algn="just">
              <a:buNone/>
            </a:pPr>
            <a:r>
              <a:rPr lang="ru-RU" sz="2400" dirty="0"/>
              <a:t>При появлении дополнительных коммутаторов или мостов для обеспечения резервирования соединений и повышения надежности сети и защиты от сбоев могут возникнуть кольцевые маршруты, следствием которых будет возникновение так называемой широковещательной лавины – чрезмерного количества широковещательных фреймов в сети.</a:t>
            </a:r>
            <a:endParaRPr lang="ru-BY" sz="2400" dirty="0"/>
          </a:p>
        </p:txBody>
      </p:sp>
      <p:pic>
        <p:nvPicPr>
          <p:cNvPr id="4" name="Рисунок 3">
            <a:extLst>
              <a:ext uri="{FF2B5EF4-FFF2-40B4-BE49-F238E27FC236}">
                <a16:creationId xmlns:a16="http://schemas.microsoft.com/office/drawing/2014/main" id="{982C4770-903B-4103-B5ED-DFF0DF0C2C6F}"/>
              </a:ext>
            </a:extLst>
          </p:cNvPr>
          <p:cNvPicPr>
            <a:picLocks noChangeAspect="1"/>
          </p:cNvPicPr>
          <p:nvPr/>
        </p:nvPicPr>
        <p:blipFill>
          <a:blip r:embed="rId2"/>
          <a:stretch>
            <a:fillRect/>
          </a:stretch>
        </p:blipFill>
        <p:spPr>
          <a:xfrm>
            <a:off x="6556685" y="683243"/>
            <a:ext cx="5084298" cy="5199559"/>
          </a:xfrm>
          <a:prstGeom prst="rect">
            <a:avLst/>
          </a:prstGeom>
        </p:spPr>
      </p:pic>
    </p:spTree>
    <p:extLst>
      <p:ext uri="{BB962C8B-B14F-4D97-AF65-F5344CB8AC3E}">
        <p14:creationId xmlns:p14="http://schemas.microsoft.com/office/powerpoint/2010/main" val="3686332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E75F4E-4540-40EB-A00A-3CCD438B6DC1}"/>
              </a:ext>
            </a:extLst>
          </p:cNvPr>
          <p:cNvSpPr>
            <a:spLocks noGrp="1"/>
          </p:cNvSpPr>
          <p:nvPr>
            <p:ph idx="1"/>
          </p:nvPr>
        </p:nvSpPr>
        <p:spPr>
          <a:xfrm>
            <a:off x="304740" y="416378"/>
            <a:ext cx="11572732" cy="6178975"/>
          </a:xfrm>
        </p:spPr>
        <p:txBody>
          <a:bodyPr>
            <a:normAutofit/>
          </a:bodyPr>
          <a:lstStyle/>
          <a:p>
            <a:pPr marL="0" indent="0" algn="just">
              <a:buNone/>
            </a:pPr>
            <a:r>
              <a:rPr lang="ru-RU" sz="2400" dirty="0"/>
              <a:t>Чтобы избежать подобной ситуации, коммутаторы используют специальный протокол для взаимодействия друг с другом. Коммутатор посылает через все свои порты специальное сообщение, которое называется </a:t>
            </a:r>
            <a:r>
              <a:rPr lang="ru-RU" sz="2400" i="1" dirty="0"/>
              <a:t>модулем данных мостового протокола (</a:t>
            </a:r>
            <a:r>
              <a:rPr lang="ru-RU" sz="2400" i="1" dirty="0" err="1"/>
              <a:t>Bridge</a:t>
            </a:r>
            <a:r>
              <a:rPr lang="ru-RU" sz="2400" i="1" dirty="0"/>
              <a:t> </a:t>
            </a:r>
            <a:r>
              <a:rPr lang="ru-RU" sz="2400" i="1" dirty="0" err="1"/>
              <a:t>Protocol</a:t>
            </a:r>
            <a:r>
              <a:rPr lang="ru-RU" sz="2400" i="1" dirty="0"/>
              <a:t> </a:t>
            </a:r>
            <a:r>
              <a:rPr lang="ru-RU" sz="2400" i="1" dirty="0" err="1"/>
              <a:t>Data</a:t>
            </a:r>
            <a:r>
              <a:rPr lang="ru-RU" sz="2400" i="1" dirty="0"/>
              <a:t> </a:t>
            </a:r>
            <a:r>
              <a:rPr lang="ru-RU" sz="2400" i="1" dirty="0" err="1"/>
              <a:t>Units</a:t>
            </a:r>
            <a:r>
              <a:rPr lang="ru-RU" sz="2400" i="1" dirty="0"/>
              <a:t> – BPDU</a:t>
            </a:r>
            <a:r>
              <a:rPr lang="ru-RU" sz="2400" dirty="0"/>
              <a:t>), чтобы проинформировать остальные коммутаторы в сети о своем существовании. Коммутаторы используют алгоритм распределенного связующего дерева (</a:t>
            </a:r>
            <a:r>
              <a:rPr lang="ru-RU" sz="2400" dirty="0" err="1"/>
              <a:t>Spanning</a:t>
            </a:r>
            <a:r>
              <a:rPr lang="ru-RU" sz="2400" dirty="0"/>
              <a:t> </a:t>
            </a:r>
            <a:r>
              <a:rPr lang="ru-RU" sz="2400" dirty="0" err="1"/>
              <a:t>Tree</a:t>
            </a:r>
            <a:r>
              <a:rPr lang="ru-RU" sz="2400" dirty="0"/>
              <a:t> </a:t>
            </a:r>
            <a:r>
              <a:rPr lang="ru-RU" sz="2400" dirty="0" err="1"/>
              <a:t>Algorithm</a:t>
            </a:r>
            <a:r>
              <a:rPr lang="ru-RU" sz="2400" dirty="0"/>
              <a:t> – STA) для поиска и отключения резервных маршрутов. Процесс выключения порта называется </a:t>
            </a:r>
            <a:r>
              <a:rPr lang="ru-RU" sz="2400" i="1" dirty="0"/>
              <a:t>блокированием (</a:t>
            </a:r>
            <a:r>
              <a:rPr lang="ru-RU" sz="2400" i="1" dirty="0" err="1"/>
              <a:t>blocking</a:t>
            </a:r>
            <a:r>
              <a:rPr lang="ru-RU" sz="2400" dirty="0"/>
              <a:t>). В результате обнаружения и исключения кольцевых маршрутов образуется иерархическое дерево без петель, однако альтернативные пути по-прежнему существуют на случай, если они понадобятся. Использующийся для обнаружения и предотвращения кольцевых маршрутов протокол известен как </a:t>
            </a:r>
            <a:r>
              <a:rPr lang="ru-RU" sz="2400" i="1" dirty="0"/>
              <a:t>протокол распределенного связующего дерева (</a:t>
            </a:r>
            <a:r>
              <a:rPr lang="ru-RU" sz="2400" i="1" dirty="0" err="1"/>
              <a:t>Spanning</a:t>
            </a:r>
            <a:r>
              <a:rPr lang="ru-RU" sz="2400" i="1" dirty="0"/>
              <a:t> </a:t>
            </a:r>
            <a:r>
              <a:rPr lang="ru-RU" sz="2400" i="1" dirty="0" err="1"/>
              <a:t>Tree</a:t>
            </a:r>
            <a:r>
              <a:rPr lang="ru-RU" sz="2400" i="1" dirty="0"/>
              <a:t> </a:t>
            </a:r>
            <a:r>
              <a:rPr lang="ru-RU" sz="2400" i="1" dirty="0" err="1"/>
              <a:t>Protocol</a:t>
            </a:r>
            <a:r>
              <a:rPr lang="ru-RU" sz="2400" i="1" dirty="0"/>
              <a:t> –  STP</a:t>
            </a:r>
            <a:r>
              <a:rPr lang="ru-RU" sz="2400" dirty="0"/>
              <a:t>); он использует в своей работе модули BPDU. В результате использования этого протокола создается режим работы коммутаторов и маршрутизаторов, который называется </a:t>
            </a:r>
            <a:r>
              <a:rPr lang="ru-RU" sz="2400" i="1" dirty="0"/>
              <a:t>режимом с предотвращением кольцевых маршрутов</a:t>
            </a:r>
            <a:r>
              <a:rPr lang="ru-RU" sz="2400" dirty="0"/>
              <a:t>.</a:t>
            </a:r>
            <a:endParaRPr lang="ru-BY" sz="2400" dirty="0"/>
          </a:p>
        </p:txBody>
      </p:sp>
    </p:spTree>
    <p:extLst>
      <p:ext uri="{BB962C8B-B14F-4D97-AF65-F5344CB8AC3E}">
        <p14:creationId xmlns:p14="http://schemas.microsoft.com/office/powerpoint/2010/main" val="2588929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61E70B-62ED-4EEA-B3EB-099FC6944F1C}"/>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8427934A-903A-4D24-B3FB-F886181ACA30}"/>
              </a:ext>
            </a:extLst>
          </p:cNvPr>
          <p:cNvPicPr>
            <a:picLocks noGrp="1" noChangeAspect="1"/>
          </p:cNvPicPr>
          <p:nvPr>
            <p:ph idx="1"/>
          </p:nvPr>
        </p:nvPicPr>
        <p:blipFill>
          <a:blip r:embed="rId2"/>
          <a:stretch>
            <a:fillRect/>
          </a:stretch>
        </p:blipFill>
        <p:spPr>
          <a:xfrm>
            <a:off x="1793243" y="0"/>
            <a:ext cx="8003900" cy="5756499"/>
          </a:xfrm>
          <a:prstGeom prst="rect">
            <a:avLst/>
          </a:prstGeom>
        </p:spPr>
      </p:pic>
      <p:sp>
        <p:nvSpPr>
          <p:cNvPr id="5" name="Прямоугольник 4">
            <a:extLst>
              <a:ext uri="{FF2B5EF4-FFF2-40B4-BE49-F238E27FC236}">
                <a16:creationId xmlns:a16="http://schemas.microsoft.com/office/drawing/2014/main" id="{E372722A-E2B8-43EF-808C-9D488517C75C}"/>
              </a:ext>
            </a:extLst>
          </p:cNvPr>
          <p:cNvSpPr/>
          <p:nvPr/>
        </p:nvSpPr>
        <p:spPr>
          <a:xfrm>
            <a:off x="2411186" y="5845909"/>
            <a:ext cx="6455228" cy="369332"/>
          </a:xfrm>
          <a:prstGeom prst="rect">
            <a:avLst/>
          </a:prstGeom>
        </p:spPr>
        <p:txBody>
          <a:bodyPr wrap="square">
            <a:spAutoFit/>
          </a:bodyPr>
          <a:lstStyle/>
          <a:p>
            <a:r>
              <a:rPr lang="ru-RU" i="1" dirty="0">
                <a:latin typeface="NewtonC-Italic"/>
              </a:rPr>
              <a:t>Взаимодействие устройств посредством сообщений BPDU</a:t>
            </a:r>
            <a:endParaRPr lang="ru-BY" dirty="0"/>
          </a:p>
        </p:txBody>
      </p:sp>
    </p:spTree>
    <p:extLst>
      <p:ext uri="{BB962C8B-B14F-4D97-AF65-F5344CB8AC3E}">
        <p14:creationId xmlns:p14="http://schemas.microsoft.com/office/powerpoint/2010/main" val="3617422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D6CACA-6690-4691-B86A-ECA336F1D836}"/>
              </a:ext>
            </a:extLst>
          </p:cNvPr>
          <p:cNvSpPr>
            <a:spLocks noGrp="1"/>
          </p:cNvSpPr>
          <p:nvPr>
            <p:ph idx="1"/>
          </p:nvPr>
        </p:nvSpPr>
        <p:spPr>
          <a:xfrm>
            <a:off x="0" y="0"/>
            <a:ext cx="12192000" cy="6858000"/>
          </a:xfrm>
        </p:spPr>
        <p:txBody>
          <a:bodyPr>
            <a:normAutofit fontScale="92500"/>
          </a:bodyPr>
          <a:lstStyle/>
          <a:p>
            <a:pPr marL="0" indent="0" algn="just">
              <a:buNone/>
            </a:pPr>
            <a:r>
              <a:rPr lang="ru-RU" dirty="0"/>
              <a:t>Порты коммутаторов могут находиться в одном из следующих пяти режимах работы:</a:t>
            </a:r>
          </a:p>
          <a:p>
            <a:pPr algn="just"/>
            <a:r>
              <a:rPr lang="ru-RU" b="1" dirty="0"/>
              <a:t>блокировка (</a:t>
            </a:r>
            <a:r>
              <a:rPr lang="ru-RU" b="1" dirty="0" err="1"/>
              <a:t>Blocking</a:t>
            </a:r>
            <a:r>
              <a:rPr lang="ru-RU" dirty="0"/>
              <a:t>). Порт в этом состоянии отправляет и прослушивает BPDU-сообщения, но не пересылает фреймы. В момент включения устройства все порты стандартно находятся в режиме блокировки;</a:t>
            </a:r>
          </a:p>
          <a:p>
            <a:pPr algn="just"/>
            <a:r>
              <a:rPr lang="ru-RU" b="1" dirty="0"/>
              <a:t>прослушивание (</a:t>
            </a:r>
            <a:r>
              <a:rPr lang="ru-RU" b="1" dirty="0" err="1"/>
              <a:t>Listening</a:t>
            </a:r>
            <a:r>
              <a:rPr lang="ru-RU" dirty="0"/>
              <a:t>). Порт прослушивает BPDU-сообщения, чтобы убедиться в отсутствии кольцевых маршрутов в сети. Фреймы в этом состоянии не передаются;</a:t>
            </a:r>
          </a:p>
          <a:p>
            <a:pPr algn="just"/>
            <a:r>
              <a:rPr lang="ru-RU" b="1" dirty="0"/>
              <a:t>самообучение (</a:t>
            </a:r>
            <a:r>
              <a:rPr lang="ru-RU" b="1" dirty="0" err="1"/>
              <a:t>Learning</a:t>
            </a:r>
            <a:r>
              <a:rPr lang="ru-RU" dirty="0"/>
              <a:t>). В этом состоянии коммутатор изучает MAC-адреса устройств и строит адресную таблицу. Фреймы не передаются;</a:t>
            </a:r>
          </a:p>
          <a:p>
            <a:pPr algn="just"/>
            <a:r>
              <a:rPr lang="ru-RU" b="1" dirty="0"/>
              <a:t>передача (</a:t>
            </a:r>
            <a:r>
              <a:rPr lang="ru-RU" b="1" dirty="0" err="1"/>
              <a:t>Forwarding</a:t>
            </a:r>
            <a:r>
              <a:rPr lang="ru-RU" dirty="0"/>
              <a:t>). В этом состоянии порт передает и принимает пользовательские фреймы. BPDU-сообщения прослушиваются и передаются;</a:t>
            </a:r>
          </a:p>
          <a:p>
            <a:pPr algn="just"/>
            <a:r>
              <a:rPr lang="ru-RU" b="1" dirty="0"/>
              <a:t>отключен (</a:t>
            </a:r>
            <a:r>
              <a:rPr lang="ru-RU" b="1" dirty="0" err="1"/>
              <a:t>Disabled</a:t>
            </a:r>
            <a:r>
              <a:rPr lang="ru-RU" dirty="0"/>
              <a:t>). Порт в этом состоянии не участвует в работе протокола STP. Такое состояние означает, что фреймы не передаются и BPDU-сообщения не прослушиваются.</a:t>
            </a:r>
            <a:endParaRPr lang="ru-BY" dirty="0"/>
          </a:p>
        </p:txBody>
      </p:sp>
    </p:spTree>
    <p:extLst>
      <p:ext uri="{BB962C8B-B14F-4D97-AF65-F5344CB8AC3E}">
        <p14:creationId xmlns:p14="http://schemas.microsoft.com/office/powerpoint/2010/main" val="559398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5E0E59-08E5-4DDD-A200-1D8905134D4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934D6EC-183B-48F7-9DB9-A6A38C01061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3433EAE6-8F7A-4DD4-86E5-EA0B92389EBD}"/>
              </a:ext>
            </a:extLst>
          </p:cNvPr>
          <p:cNvPicPr>
            <a:picLocks noChangeAspect="1"/>
          </p:cNvPicPr>
          <p:nvPr/>
        </p:nvPicPr>
        <p:blipFill>
          <a:blip r:embed="rId2"/>
          <a:stretch>
            <a:fillRect/>
          </a:stretch>
        </p:blipFill>
        <p:spPr>
          <a:xfrm>
            <a:off x="2094690" y="829663"/>
            <a:ext cx="7653198" cy="4987477"/>
          </a:xfrm>
          <a:prstGeom prst="rect">
            <a:avLst/>
          </a:prstGeom>
        </p:spPr>
      </p:pic>
    </p:spTree>
    <p:extLst>
      <p:ext uri="{BB962C8B-B14F-4D97-AF65-F5344CB8AC3E}">
        <p14:creationId xmlns:p14="http://schemas.microsoft.com/office/powerpoint/2010/main" val="68526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DD246A-29F9-4582-8930-617E74E9F990}"/>
              </a:ext>
            </a:extLst>
          </p:cNvPr>
          <p:cNvSpPr>
            <a:spLocks noGrp="1"/>
          </p:cNvSpPr>
          <p:nvPr>
            <p:ph type="title"/>
          </p:nvPr>
        </p:nvSpPr>
        <p:spPr/>
        <p:txBody>
          <a:bodyPr/>
          <a:lstStyle/>
          <a:p>
            <a:endParaRPr lang="ru-RU"/>
          </a:p>
        </p:txBody>
      </p:sp>
      <p:pic>
        <p:nvPicPr>
          <p:cNvPr id="1030" name="Picture 6" descr="Генетики нашли способ избавиться от плохих воспоминаний">
            <a:extLst>
              <a:ext uri="{FF2B5EF4-FFF2-40B4-BE49-F238E27FC236}">
                <a16:creationId xmlns:a16="http://schemas.microsoft.com/office/drawing/2014/main" id="{788292AA-55BA-4D38-A703-B9BEB04E7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282136" cy="6859452"/>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BFB84F7B-9526-4699-A765-045AD30A0CCA}"/>
              </a:ext>
            </a:extLst>
          </p:cNvPr>
          <p:cNvSpPr>
            <a:spLocks noGrp="1"/>
          </p:cNvSpPr>
          <p:nvPr>
            <p:ph idx="1"/>
          </p:nvPr>
        </p:nvSpPr>
        <p:spPr>
          <a:xfrm>
            <a:off x="5655823" y="5734217"/>
            <a:ext cx="4587402" cy="686037"/>
          </a:xfrm>
        </p:spPr>
        <p:txBody>
          <a:bodyPr>
            <a:normAutofit/>
          </a:bodyPr>
          <a:lstStyle/>
          <a:p>
            <a:pPr marL="0" indent="0">
              <a:buNone/>
            </a:pPr>
            <a:r>
              <a:rPr lang="ru-RU" sz="3200" dirty="0">
                <a:solidFill>
                  <a:schemeClr val="bg1"/>
                </a:solidFill>
                <a:latin typeface="Arial" panose="020B0604020202020204" pitchFamily="34" charset="0"/>
                <a:cs typeface="Arial" panose="020B0604020202020204" pitchFamily="34" charset="0"/>
              </a:rPr>
              <a:t>Спасибо за внимание)</a:t>
            </a:r>
          </a:p>
        </p:txBody>
      </p:sp>
    </p:spTree>
    <p:extLst>
      <p:ext uri="{BB962C8B-B14F-4D97-AF65-F5344CB8AC3E}">
        <p14:creationId xmlns:p14="http://schemas.microsoft.com/office/powerpoint/2010/main" val="196404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68BA72-E1DE-40D6-A715-31429975E09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78C131A-9D6D-4AF3-885A-59D1D0F1D57D}"/>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FDEAB53-2581-401F-8F8A-F633CAD5D83B}"/>
              </a:ext>
            </a:extLst>
          </p:cNvPr>
          <p:cNvPicPr>
            <a:picLocks noChangeAspect="1"/>
          </p:cNvPicPr>
          <p:nvPr/>
        </p:nvPicPr>
        <p:blipFill>
          <a:blip r:embed="rId2"/>
          <a:stretch>
            <a:fillRect/>
          </a:stretch>
        </p:blipFill>
        <p:spPr>
          <a:xfrm>
            <a:off x="557408" y="1056015"/>
            <a:ext cx="10004288" cy="4745970"/>
          </a:xfrm>
          <a:prstGeom prst="rect">
            <a:avLst/>
          </a:prstGeom>
        </p:spPr>
      </p:pic>
    </p:spTree>
    <p:extLst>
      <p:ext uri="{BB962C8B-B14F-4D97-AF65-F5344CB8AC3E}">
        <p14:creationId xmlns:p14="http://schemas.microsoft.com/office/powerpoint/2010/main" val="250452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7A81D8-4FDF-46E6-B33D-C57D1CCA9F5A}"/>
              </a:ext>
            </a:extLst>
          </p:cNvPr>
          <p:cNvSpPr>
            <a:spLocks noGrp="1"/>
          </p:cNvSpPr>
          <p:nvPr>
            <p:ph idx="1"/>
          </p:nvPr>
        </p:nvSpPr>
        <p:spPr>
          <a:xfrm>
            <a:off x="270948" y="286512"/>
            <a:ext cx="11499520" cy="5436425"/>
          </a:xfrm>
        </p:spPr>
        <p:txBody>
          <a:bodyPr>
            <a:noAutofit/>
          </a:bodyPr>
          <a:lstStyle/>
          <a:p>
            <a:pPr marL="0" indent="0" algn="just">
              <a:buNone/>
            </a:pPr>
            <a:r>
              <a:rPr lang="ru-RU" dirty="0"/>
              <a:t>Стандарты уровня МАС описывают различные методы доступа к разделяемой среде, используемые в технологиях локальных сетей того времени. Для стандартизации каждого метода были созданы отдельные рабочие группы комитета 802. Рабочая группа 802.3 занялась стандартизацией метода доступа технологии </a:t>
            </a:r>
            <a:r>
              <a:rPr lang="ru-RU" dirty="0" err="1"/>
              <a:t>Ethernet</a:t>
            </a:r>
            <a:r>
              <a:rPr lang="ru-RU" dirty="0"/>
              <a:t>. </a:t>
            </a:r>
          </a:p>
          <a:p>
            <a:pPr marL="0" indent="0" algn="just">
              <a:buNone/>
            </a:pPr>
            <a:r>
              <a:rPr lang="ru-RU" dirty="0"/>
              <a:t>Уровень МАС выполняет две основные функции: предоставление узлу доступа к среде и последующая доставка кадра от узла источника к узлу назначения в соответствии с его адресом. Уровень МАС дал название адресам локальных сетей всех технологий локальных сетей, в том числе адресам </a:t>
            </a:r>
            <a:r>
              <a:rPr lang="ru-RU" dirty="0" err="1"/>
              <a:t>Ethernet</a:t>
            </a:r>
            <a:r>
              <a:rPr lang="ru-RU" dirty="0"/>
              <a:t>, так что оба названия </a:t>
            </a:r>
            <a:r>
              <a:rPr lang="ru-RU" b="1" dirty="0"/>
              <a:t>(МАС-адрес </a:t>
            </a:r>
            <a:r>
              <a:rPr lang="ru-RU" dirty="0"/>
              <a:t>и </a:t>
            </a:r>
            <a:r>
              <a:rPr lang="ru-RU" b="1" dirty="0"/>
              <a:t>адрес </a:t>
            </a:r>
            <a:r>
              <a:rPr lang="ru-RU" b="1" dirty="0" err="1"/>
              <a:t>Ethernet</a:t>
            </a:r>
            <a:r>
              <a:rPr lang="ru-RU" b="1" dirty="0"/>
              <a:t>) </a:t>
            </a:r>
            <a:r>
              <a:rPr lang="ru-RU" dirty="0"/>
              <a:t>используются как равноправные. Хотя уровень МАС и отвечает за доставку кадра узлу назначения, он не обеспечивает его надежную доставку. Эту функцию реализует уровень LLC, назначение которого сравнимо с назначением транспортного уровня модели OS</a:t>
            </a:r>
            <a:r>
              <a:rPr lang="en-US" dirty="0"/>
              <a:t>I</a:t>
            </a:r>
            <a:r>
              <a:rPr lang="ru-RU" dirty="0"/>
              <a:t> или протоколов </a:t>
            </a:r>
            <a:r>
              <a:rPr lang="pl-PL" dirty="0"/>
              <a:t>TCP </a:t>
            </a:r>
            <a:r>
              <a:rPr lang="ru-RU" dirty="0"/>
              <a:t>и </a:t>
            </a:r>
            <a:r>
              <a:rPr lang="pl-PL" dirty="0"/>
              <a:t>UDP.</a:t>
            </a:r>
            <a:endParaRPr lang="ru-RU" dirty="0"/>
          </a:p>
        </p:txBody>
      </p:sp>
    </p:spTree>
    <p:extLst>
      <p:ext uri="{BB962C8B-B14F-4D97-AF65-F5344CB8AC3E}">
        <p14:creationId xmlns:p14="http://schemas.microsoft.com/office/powerpoint/2010/main" val="107557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AC480DF-E168-4D47-A233-FCFA2A380C8C}"/>
              </a:ext>
            </a:extLst>
          </p:cNvPr>
          <p:cNvSpPr>
            <a:spLocks noGrp="1"/>
          </p:cNvSpPr>
          <p:nvPr>
            <p:ph idx="1"/>
          </p:nvPr>
        </p:nvSpPr>
        <p:spPr>
          <a:xfrm>
            <a:off x="0" y="0"/>
            <a:ext cx="12192000" cy="6193536"/>
          </a:xfrm>
        </p:spPr>
        <p:txBody>
          <a:bodyPr>
            <a:noAutofit/>
          </a:bodyPr>
          <a:lstStyle/>
          <a:p>
            <a:pPr marL="0" indent="0" algn="just">
              <a:buNone/>
            </a:pPr>
            <a:r>
              <a:rPr lang="ru-RU" dirty="0"/>
              <a:t>На уровне LLC было определено три типа услуг:</a:t>
            </a:r>
          </a:p>
          <a:p>
            <a:pPr algn="just"/>
            <a:r>
              <a:rPr lang="ru-RU" b="1" dirty="0"/>
              <a:t>Услуга LLC1 –  </a:t>
            </a:r>
            <a:r>
              <a:rPr lang="ru-RU" dirty="0"/>
              <a:t>услуга </a:t>
            </a:r>
            <a:r>
              <a:rPr lang="ru-RU" i="1" dirty="0"/>
              <a:t>без установления соединения и без подтверждения получения данных.</a:t>
            </a:r>
          </a:p>
          <a:p>
            <a:pPr algn="just"/>
            <a:r>
              <a:rPr lang="ru-RU" b="1" dirty="0"/>
              <a:t>Услуга LLC2 – </a:t>
            </a:r>
            <a:r>
              <a:rPr lang="ru-RU" dirty="0"/>
              <a:t>услуга, позволяющая пользователю установить </a:t>
            </a:r>
            <a:r>
              <a:rPr lang="ru-RU" i="1" dirty="0"/>
              <a:t>логическое соединение </a:t>
            </a:r>
            <a:r>
              <a:rPr lang="ru-RU" dirty="0"/>
              <a:t>перед началом передачи любого блока данных и, если это требуется, выполнить </a:t>
            </a:r>
            <a:r>
              <a:rPr lang="ru-RU" i="1" dirty="0"/>
              <a:t>процедуры восстановления </a:t>
            </a:r>
            <a:r>
              <a:rPr lang="ru-RU" dirty="0"/>
              <a:t>после ошибок и упорядочивание потока блоков в рамках установленного соединения.</a:t>
            </a:r>
          </a:p>
          <a:p>
            <a:pPr algn="just"/>
            <a:r>
              <a:rPr lang="ru-RU" b="1" dirty="0"/>
              <a:t>Услуга LLC3 – </a:t>
            </a:r>
            <a:r>
              <a:rPr lang="ru-RU" dirty="0"/>
              <a:t>услуга </a:t>
            </a:r>
            <a:r>
              <a:rPr lang="ru-RU" i="1" dirty="0"/>
              <a:t>без установления соединения, но с подтверждением получения данных.</a:t>
            </a:r>
          </a:p>
          <a:p>
            <a:pPr marL="0" indent="0" algn="just">
              <a:buNone/>
            </a:pPr>
            <a:r>
              <a:rPr lang="ru-RU" dirty="0"/>
              <a:t>Какой из трех режимов работы уровня LLC будет использован, зависит от требований протокола верхнего уровня</a:t>
            </a:r>
            <a:r>
              <a:rPr lang="pl-PL" dirty="0"/>
              <a:t>. </a:t>
            </a:r>
            <a:r>
              <a:rPr lang="ru-RU" dirty="0"/>
              <a:t>Технология </a:t>
            </a:r>
            <a:r>
              <a:rPr lang="ru-RU" dirty="0" err="1"/>
              <a:t>Ethernet</a:t>
            </a:r>
            <a:r>
              <a:rPr lang="ru-RU" dirty="0"/>
              <a:t> в версии DIX изначально функционировала в наиболее простом </a:t>
            </a:r>
            <a:r>
              <a:rPr lang="ru-RU" dirty="0" err="1"/>
              <a:t>дейтаграммном</a:t>
            </a:r>
            <a:r>
              <a:rPr lang="ru-RU" dirty="0"/>
              <a:t> режиме </a:t>
            </a:r>
            <a:r>
              <a:rPr lang="ru-RU" b="1" dirty="0"/>
              <a:t>–</a:t>
            </a:r>
            <a:r>
              <a:rPr lang="ru-RU" dirty="0"/>
              <a:t> в результате оборудование </a:t>
            </a:r>
            <a:r>
              <a:rPr lang="ru-RU" dirty="0" err="1"/>
              <a:t>Ethernet</a:t>
            </a:r>
            <a:r>
              <a:rPr lang="ru-RU" dirty="0"/>
              <a:t> и после опубликования стандарта IEEE 802.2 продолжало поддерживать только этот режим работы, который формально является режимом </a:t>
            </a:r>
            <a:r>
              <a:rPr lang="pl-PL" dirty="0"/>
              <a:t>LLC1.</a:t>
            </a:r>
            <a:endParaRPr lang="ru-RU" dirty="0"/>
          </a:p>
        </p:txBody>
      </p:sp>
    </p:spTree>
    <p:extLst>
      <p:ext uri="{BB962C8B-B14F-4D97-AF65-F5344CB8AC3E}">
        <p14:creationId xmlns:p14="http://schemas.microsoft.com/office/powerpoint/2010/main" val="326425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16E79-6624-4B1E-9896-A10C920DC3A6}"/>
              </a:ext>
            </a:extLst>
          </p:cNvPr>
          <p:cNvSpPr>
            <a:spLocks noGrp="1"/>
          </p:cNvSpPr>
          <p:nvPr>
            <p:ph type="title"/>
          </p:nvPr>
        </p:nvSpPr>
        <p:spPr>
          <a:xfrm>
            <a:off x="1261872" y="365760"/>
            <a:ext cx="9692640" cy="682752"/>
          </a:xfrm>
        </p:spPr>
        <p:txBody>
          <a:bodyPr>
            <a:normAutofit fontScale="90000"/>
          </a:bodyPr>
          <a:lstStyle/>
          <a:p>
            <a:r>
              <a:rPr lang="ru-RU" sz="4000" dirty="0"/>
              <a:t>Проблемы первого уровня, решаемые на втором</a:t>
            </a:r>
          </a:p>
        </p:txBody>
      </p:sp>
      <p:sp>
        <p:nvSpPr>
          <p:cNvPr id="3" name="Объект 2">
            <a:extLst>
              <a:ext uri="{FF2B5EF4-FFF2-40B4-BE49-F238E27FC236}">
                <a16:creationId xmlns:a16="http://schemas.microsoft.com/office/drawing/2014/main" id="{5860CE72-7036-44DF-8E52-AF08066C5599}"/>
              </a:ext>
            </a:extLst>
          </p:cNvPr>
          <p:cNvSpPr>
            <a:spLocks noGrp="1"/>
          </p:cNvSpPr>
          <p:nvPr>
            <p:ph idx="1"/>
          </p:nvPr>
        </p:nvSpPr>
        <p:spPr/>
        <p:txBody>
          <a:bodyPr/>
          <a:lstStyle/>
          <a:p>
            <a:endParaRPr lang="ru-RU" dirty="0"/>
          </a:p>
        </p:txBody>
      </p:sp>
      <p:pic>
        <p:nvPicPr>
          <p:cNvPr id="5" name="Рисунок 4">
            <a:extLst>
              <a:ext uri="{FF2B5EF4-FFF2-40B4-BE49-F238E27FC236}">
                <a16:creationId xmlns:a16="http://schemas.microsoft.com/office/drawing/2014/main" id="{2DC7ECED-3D08-4116-B89E-83D708193162}"/>
              </a:ext>
            </a:extLst>
          </p:cNvPr>
          <p:cNvPicPr>
            <a:picLocks noChangeAspect="1"/>
          </p:cNvPicPr>
          <p:nvPr/>
        </p:nvPicPr>
        <p:blipFill>
          <a:blip r:embed="rId2"/>
          <a:stretch>
            <a:fillRect/>
          </a:stretch>
        </p:blipFill>
        <p:spPr>
          <a:xfrm>
            <a:off x="580802" y="1676856"/>
            <a:ext cx="10373710" cy="3882696"/>
          </a:xfrm>
          <a:prstGeom prst="rect">
            <a:avLst/>
          </a:prstGeom>
        </p:spPr>
      </p:pic>
    </p:spTree>
    <p:extLst>
      <p:ext uri="{BB962C8B-B14F-4D97-AF65-F5344CB8AC3E}">
        <p14:creationId xmlns:p14="http://schemas.microsoft.com/office/powerpoint/2010/main" val="196592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8A734-E20D-465C-A651-474914CAA4C7}"/>
              </a:ext>
            </a:extLst>
          </p:cNvPr>
          <p:cNvSpPr>
            <a:spLocks noGrp="1"/>
          </p:cNvSpPr>
          <p:nvPr>
            <p:ph type="title"/>
          </p:nvPr>
        </p:nvSpPr>
        <p:spPr>
          <a:xfrm>
            <a:off x="1261872" y="365760"/>
            <a:ext cx="9692640" cy="694944"/>
          </a:xfrm>
        </p:spPr>
        <p:txBody>
          <a:bodyPr/>
          <a:lstStyle/>
          <a:p>
            <a:r>
              <a:rPr lang="en-US" dirty="0"/>
              <a:t>MAC-</a:t>
            </a:r>
            <a:r>
              <a:rPr lang="ru-RU" dirty="0"/>
              <a:t>адресация</a:t>
            </a:r>
          </a:p>
        </p:txBody>
      </p:sp>
      <p:sp>
        <p:nvSpPr>
          <p:cNvPr id="3" name="Объект 2">
            <a:extLst>
              <a:ext uri="{FF2B5EF4-FFF2-40B4-BE49-F238E27FC236}">
                <a16:creationId xmlns:a16="http://schemas.microsoft.com/office/drawing/2014/main" id="{B9B9909B-95E3-4DEE-A81E-F54EFA06C50A}"/>
              </a:ext>
            </a:extLst>
          </p:cNvPr>
          <p:cNvSpPr>
            <a:spLocks noGrp="1"/>
          </p:cNvSpPr>
          <p:nvPr>
            <p:ph idx="1"/>
          </p:nvPr>
        </p:nvSpPr>
        <p:spPr>
          <a:xfrm>
            <a:off x="259306" y="1060704"/>
            <a:ext cx="5742659" cy="5694938"/>
          </a:xfrm>
        </p:spPr>
        <p:txBody>
          <a:bodyPr>
            <a:normAutofit lnSpcReduction="10000"/>
          </a:bodyPr>
          <a:lstStyle/>
          <a:p>
            <a:pPr marL="0" indent="0" algn="just">
              <a:buNone/>
            </a:pPr>
            <a:r>
              <a:rPr lang="ru-RU" sz="2400" dirty="0"/>
              <a:t>Физические адреса, называемые адресами </a:t>
            </a:r>
            <a:r>
              <a:rPr lang="ru-RU" sz="2400" i="1" dirty="0"/>
              <a:t>управления доступом к передающей среде (</a:t>
            </a:r>
            <a:r>
              <a:rPr lang="ru-RU" sz="2400" i="1" dirty="0" err="1"/>
              <a:t>Media</a:t>
            </a:r>
            <a:r>
              <a:rPr lang="ru-RU" sz="2400" i="1" dirty="0"/>
              <a:t> </a:t>
            </a:r>
            <a:r>
              <a:rPr lang="ru-RU" sz="2400" i="1" dirty="0" err="1"/>
              <a:t>Access</a:t>
            </a:r>
            <a:r>
              <a:rPr lang="ru-RU" sz="2400" i="1" dirty="0"/>
              <a:t> </a:t>
            </a:r>
            <a:r>
              <a:rPr lang="ru-RU" sz="2400" i="1" dirty="0" err="1"/>
              <a:t>Control</a:t>
            </a:r>
            <a:r>
              <a:rPr lang="ru-RU" sz="2400" i="1" dirty="0"/>
              <a:t>  MAC-адрес)</a:t>
            </a:r>
            <a:r>
              <a:rPr lang="ru-RU" sz="2400" dirty="0"/>
              <a:t>, записаны в сетевом адаптере NIC. Для MAC-адреса используются и другие названия: аппаратный адрес, NIC-адрес, адрес второго уровня и </a:t>
            </a:r>
            <a:r>
              <a:rPr lang="pl-PL" sz="2400" dirty="0"/>
              <a:t>Ethernet</a:t>
            </a:r>
            <a:r>
              <a:rPr lang="ru-RU" sz="2400" dirty="0"/>
              <a:t> адрес.</a:t>
            </a:r>
          </a:p>
          <a:p>
            <a:pPr marL="0" indent="0" algn="just">
              <a:buNone/>
            </a:pPr>
            <a:r>
              <a:rPr lang="ru-RU" sz="2400" dirty="0"/>
              <a:t>MAC-адреса используются для уникальной идентификации отдельных устройств. Каждое устройство (ПК, маршрутизатор, коммутатор и т.д.), имеющее </a:t>
            </a:r>
            <a:r>
              <a:rPr lang="ru-RU" sz="2400" dirty="0" err="1"/>
              <a:t>Ethernet</a:t>
            </a:r>
            <a:r>
              <a:rPr lang="ru-RU" sz="2400" dirty="0"/>
              <a:t>-интерфейс к сети LAN, должен иметь MAC-адрес, в противном случае другие устройства не смогут обмениваться с ним данными. </a:t>
            </a:r>
          </a:p>
        </p:txBody>
      </p:sp>
      <p:pic>
        <p:nvPicPr>
          <p:cNvPr id="4" name="Рисунок 3">
            <a:extLst>
              <a:ext uri="{FF2B5EF4-FFF2-40B4-BE49-F238E27FC236}">
                <a16:creationId xmlns:a16="http://schemas.microsoft.com/office/drawing/2014/main" id="{6D80A5D7-A0DA-4A55-B547-FC21AFE9CED7}"/>
              </a:ext>
            </a:extLst>
          </p:cNvPr>
          <p:cNvPicPr>
            <a:picLocks noChangeAspect="1"/>
          </p:cNvPicPr>
          <p:nvPr/>
        </p:nvPicPr>
        <p:blipFill>
          <a:blip r:embed="rId3"/>
          <a:stretch>
            <a:fillRect/>
          </a:stretch>
        </p:blipFill>
        <p:spPr>
          <a:xfrm>
            <a:off x="6096000" y="1604627"/>
            <a:ext cx="6027670" cy="3411468"/>
          </a:xfrm>
          <a:prstGeom prst="rect">
            <a:avLst/>
          </a:prstGeom>
        </p:spPr>
      </p:pic>
    </p:spTree>
    <p:extLst>
      <p:ext uri="{BB962C8B-B14F-4D97-AF65-F5344CB8AC3E}">
        <p14:creationId xmlns:p14="http://schemas.microsoft.com/office/powerpoint/2010/main" val="2568599358"/>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1846</TotalTime>
  <Words>4660</Words>
  <Application>Microsoft Office PowerPoint</Application>
  <PresentationFormat>Широкоэкранный</PresentationFormat>
  <Paragraphs>149</Paragraphs>
  <Slides>45</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45</vt:i4>
      </vt:variant>
    </vt:vector>
  </HeadingPairs>
  <TitlesOfParts>
    <vt:vector size="49" baseType="lpstr">
      <vt:lpstr>Arial</vt:lpstr>
      <vt:lpstr>Calibri</vt:lpstr>
      <vt:lpstr>NewtonC-Italic</vt:lpstr>
      <vt:lpstr>Office Theme</vt:lpstr>
      <vt:lpstr>Канальный уровень.</vt:lpstr>
      <vt:lpstr>Презентация PowerPoint</vt:lpstr>
      <vt:lpstr>Спасибо за внимание!</vt:lpstr>
      <vt:lpstr>Презентация PowerPoint</vt:lpstr>
      <vt:lpstr>Презентация PowerPoint</vt:lpstr>
      <vt:lpstr>Презентация PowerPoint</vt:lpstr>
      <vt:lpstr>Презентация PowerPoint</vt:lpstr>
      <vt:lpstr>Проблемы первого уровня, решаемые на втором</vt:lpstr>
      <vt:lpstr>MAC-адресация</vt:lpstr>
      <vt:lpstr>Фреймирование на втором уровне</vt:lpstr>
      <vt:lpstr>Презентация PowerPoint</vt:lpstr>
      <vt:lpstr>Презентация PowerPoint</vt:lpstr>
      <vt:lpstr>Ethernet-фреймы спецификации IEEE 802.3</vt:lpstr>
      <vt:lpstr>Поля Ethernet-фрейма</vt:lpstr>
      <vt:lpstr>Поля Ethernet-фрейма</vt:lpstr>
      <vt:lpstr>Многоадресная рассылка</vt:lpstr>
      <vt:lpstr>Широковещательная рассылка</vt:lpstr>
      <vt:lpstr>Поля Ethernet-фрейма</vt:lpstr>
      <vt:lpstr>Поля Ethernet-фрейма</vt:lpstr>
      <vt:lpstr>Принцип работы сети Ethernet</vt:lpstr>
      <vt:lpstr>Управление доступом к передающей среде</vt:lpstr>
      <vt:lpstr>Детерминистические MAC-протоколы</vt:lpstr>
      <vt:lpstr>Недетерминистические MAC-протоколы</vt:lpstr>
      <vt:lpstr>Три топологии сети Ethernet и их MAC-протоколы</vt:lpstr>
      <vt:lpstr>MAC-подуровень и обнаружение коллизий</vt:lpstr>
      <vt:lpstr>Презентация PowerPoint</vt:lpstr>
      <vt:lpstr>Cимплексный, полудуплексный и дуплексный режимы передачи данных</vt:lpstr>
      <vt:lpstr>Обработка ошибок</vt:lpstr>
      <vt:lpstr>Обработка ошибок</vt:lpstr>
      <vt:lpstr>Ошибки в сетях Ethernet</vt:lpstr>
      <vt:lpstr>Сетевой мост</vt:lpstr>
      <vt:lpstr>Коммутация второго уровня</vt:lpstr>
      <vt:lpstr>Презентация PowerPoint</vt:lpstr>
      <vt:lpstr>Презентация PowerPoint</vt:lpstr>
      <vt:lpstr>Режимы коммутации</vt:lpstr>
      <vt:lpstr>Режим коммутации с промежуточным хранением</vt:lpstr>
      <vt:lpstr>Режим сквозной коммутации</vt:lpstr>
      <vt:lpstr>Бесфрагментный режим коммутации</vt:lpstr>
      <vt:lpstr>Основы протокола распределенного связующего дерева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Соболь A. M.</cp:lastModifiedBy>
  <cp:revision>67</cp:revision>
  <dcterms:created xsi:type="dcterms:W3CDTF">2021-01-23T08:32:29Z</dcterms:created>
  <dcterms:modified xsi:type="dcterms:W3CDTF">2022-03-21T16:29:50Z</dcterms:modified>
</cp:coreProperties>
</file>