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62" r:id="rId3"/>
    <p:sldId id="263" r:id="rId4"/>
    <p:sldId id="272" r:id="rId5"/>
    <p:sldId id="257" r:id="rId6"/>
    <p:sldId id="276" r:id="rId7"/>
    <p:sldId id="267" r:id="rId8"/>
    <p:sldId id="260" r:id="rId9"/>
    <p:sldId id="278" r:id="rId10"/>
    <p:sldId id="264" r:id="rId11"/>
    <p:sldId id="269" r:id="rId12"/>
    <p:sldId id="268" r:id="rId13"/>
    <p:sldId id="270" r:id="rId14"/>
    <p:sldId id="271" r:id="rId15"/>
    <p:sldId id="273" r:id="rId16"/>
    <p:sldId id="274" r:id="rId17"/>
    <p:sldId id="275" r:id="rId18"/>
    <p:sldId id="265" r:id="rId19"/>
    <p:sldId id="297" r:id="rId20"/>
    <p:sldId id="266" r:id="rId21"/>
    <p:sldId id="277" r:id="rId23"/>
    <p:sldId id="261" r:id="rId24"/>
    <p:sldId id="280" r:id="rId25"/>
    <p:sldId id="281" r:id="rId26"/>
    <p:sldId id="279" r:id="rId27"/>
    <p:sldId id="283" r:id="rId28"/>
    <p:sldId id="282" r:id="rId29"/>
    <p:sldId id="298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662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7560E-FEEA-504C-91C3-4792610AA0F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B6949-D583-DD40-BDB4-DB91218C1D6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6949-D583-DD40-BDB4-DB91218C1D6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43124-491A-1142-9C16-CEB95957EA3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EC80-74AF-C44E-8455-8A323090E1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43124-491A-1142-9C16-CEB95957EA3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EC80-74AF-C44E-8455-8A323090E1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43124-491A-1142-9C16-CEB95957EA3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EC80-74AF-C44E-8455-8A323090E1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43124-491A-1142-9C16-CEB95957EA3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EC80-74AF-C44E-8455-8A323090E1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43124-491A-1142-9C16-CEB95957EA3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EC80-74AF-C44E-8455-8A323090E1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43124-491A-1142-9C16-CEB95957EA3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EC80-74AF-C44E-8455-8A323090E1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43124-491A-1142-9C16-CEB95957EA3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EC80-74AF-C44E-8455-8A323090E1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43124-491A-1142-9C16-CEB95957EA3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EC80-74AF-C44E-8455-8A323090E1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43124-491A-1142-9C16-CEB95957EA3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EC80-74AF-C44E-8455-8A323090E1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43124-491A-1142-9C16-CEB95957EA3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EC80-74AF-C44E-8455-8A323090E1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43124-491A-1142-9C16-CEB95957EA3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EC80-74AF-C44E-8455-8A323090E1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43124-491A-1142-9C16-CEB95957EA3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EEC80-74AF-C44E-8455-8A323090E1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tif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tif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tif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		</a:t>
            </a:r>
            <a:r>
              <a:rPr kumimoji="1" lang="zh-CN" altLang="en-US" dirty="0"/>
              <a:t>讲座</a:t>
            </a:r>
            <a:r>
              <a:rPr kumimoji="1" lang="en-US" altLang="zh-CN" dirty="0"/>
              <a:t>2.0-</a:t>
            </a:r>
            <a:r>
              <a:rPr kumimoji="1" lang="zh-CN" altLang="en-US" dirty="0"/>
              <a:t>高性能检索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bitmap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38200" y="2501900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标签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讲座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公开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11111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语文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一年级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01100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24673" y="4642099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位运算   </a:t>
            </a:r>
            <a:r>
              <a:rPr kumimoji="1" lang="en-US" altLang="zh-CN" dirty="0"/>
              <a:t>01100</a:t>
            </a:r>
            <a:endParaRPr kumimoji="1" lang="zh-CN" altLang="en-US" dirty="0"/>
          </a:p>
        </p:txBody>
      </p:sp>
      <p:sp>
        <p:nvSpPr>
          <p:cNvPr id="7" name="左大括号 6"/>
          <p:cNvSpPr/>
          <p:nvPr/>
        </p:nvSpPr>
        <p:spPr>
          <a:xfrm>
            <a:off x="575353" y="3018783"/>
            <a:ext cx="133564" cy="10864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32899" y="190071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检索：语文、一年级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bitmap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Bitmap</a:t>
            </a:r>
            <a:r>
              <a:rPr kumimoji="1" lang="zh-CN" altLang="en-US" dirty="0"/>
              <a:t>：定义一个很大的</a:t>
            </a:r>
            <a:r>
              <a:rPr kumimoji="1" lang="en-US" altLang="zh-CN" dirty="0"/>
              <a:t>bit</a:t>
            </a:r>
            <a:r>
              <a:rPr kumimoji="1" lang="zh-CN" altLang="en-US" dirty="0"/>
              <a:t>数组，每一个代表一个元素</a:t>
            </a:r>
            <a:endParaRPr kumimoji="1" lang="en-US" altLang="zh-CN" dirty="0"/>
          </a:p>
          <a:p>
            <a:r>
              <a:rPr kumimoji="1" lang="zh-CN" altLang="en-US" dirty="0"/>
              <a:t>比如：</a:t>
            </a:r>
            <a:r>
              <a:rPr kumimoji="1" lang="en-US" altLang="zh-CN" dirty="0"/>
              <a:t>[2,3,5,7],</a:t>
            </a:r>
            <a:r>
              <a:rPr kumimoji="1" lang="zh-CN" altLang="en-US" dirty="0"/>
              <a:t>对应的</a:t>
            </a:r>
            <a:r>
              <a:rPr kumimoji="1" lang="en-US" altLang="zh-CN" dirty="0"/>
              <a:t>bitmap</a:t>
            </a:r>
            <a:r>
              <a:rPr kumimoji="1" lang="zh-CN" altLang="en-US" dirty="0"/>
              <a:t>就是 </a:t>
            </a:r>
            <a:r>
              <a:rPr kumimoji="1" lang="en-US" altLang="zh-CN" dirty="0"/>
              <a:t>0110101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zh-CN" altLang="en-US" dirty="0"/>
              <a:t>节省空间：</a:t>
            </a:r>
            <a:r>
              <a:rPr kumimoji="1" lang="en-US" altLang="zh-CN" dirty="0"/>
              <a:t>10^9</a:t>
            </a:r>
            <a:r>
              <a:rPr kumimoji="1" lang="zh-CN" altLang="en-US" dirty="0"/>
              <a:t>个数只需要</a:t>
            </a:r>
            <a:r>
              <a:rPr kumimoji="1" lang="en-US" altLang="zh-CN" dirty="0"/>
              <a:t>102M</a:t>
            </a:r>
            <a:r>
              <a:rPr kumimoji="1" lang="zh-CN" altLang="en-US" dirty="0"/>
              <a:t>内存（</a:t>
            </a:r>
            <a:r>
              <a:rPr kumimoji="1" lang="en-US" altLang="zh-CN" dirty="0"/>
              <a:t>10^9/8/1024/1024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缺点：数据稀疏浪费空间 </a:t>
            </a:r>
            <a:r>
              <a:rPr kumimoji="1" lang="en-US" altLang="zh-CN" dirty="0"/>
              <a:t>00000000000000000000……1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升级版</a:t>
            </a:r>
            <a:r>
              <a:rPr kumimoji="1" lang="en-US" altLang="zh-CN" dirty="0"/>
              <a:t>Roaring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Bitmap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主要思想：把</a:t>
            </a:r>
            <a:r>
              <a:rPr kumimoji="1" lang="en-US" altLang="zh-CN" dirty="0"/>
              <a:t>32bit</a:t>
            </a:r>
            <a:r>
              <a:rPr kumimoji="1" lang="zh-CN" altLang="en-US" dirty="0"/>
              <a:t>的</a:t>
            </a:r>
            <a:r>
              <a:rPr kumimoji="1" lang="en-US" altLang="zh-CN" dirty="0"/>
              <a:t>int</a:t>
            </a:r>
            <a:r>
              <a:rPr kumimoji="1" lang="zh-CN" altLang="en-US" dirty="0"/>
              <a:t>划分为高</a:t>
            </a:r>
            <a:r>
              <a:rPr kumimoji="1" lang="en-US" altLang="zh-CN" dirty="0"/>
              <a:t>16</a:t>
            </a:r>
            <a:r>
              <a:rPr kumimoji="1" lang="zh-CN" altLang="en-US" dirty="0"/>
              <a:t>位和低</a:t>
            </a:r>
            <a:r>
              <a:rPr kumimoji="1" lang="en-US" altLang="zh-CN" dirty="0"/>
              <a:t>16</a:t>
            </a:r>
            <a:r>
              <a:rPr kumimoji="1" lang="zh-CN" altLang="en-US" dirty="0"/>
              <a:t>位，取高</a:t>
            </a:r>
            <a:r>
              <a:rPr kumimoji="1" lang="en-US" altLang="zh-CN" dirty="0"/>
              <a:t>16</a:t>
            </a:r>
            <a:r>
              <a:rPr kumimoji="1" lang="zh-CN" altLang="en-US" dirty="0"/>
              <a:t>位找到该数据对应的桶，每个桶都有自己的</a:t>
            </a:r>
            <a:r>
              <a:rPr kumimoji="1" lang="en-US" altLang="zh-CN" dirty="0"/>
              <a:t>Container </a:t>
            </a:r>
            <a:r>
              <a:rPr kumimoji="1" lang="zh-CN" altLang="en-US" dirty="0"/>
              <a:t>，然后把剩余的低</a:t>
            </a:r>
            <a:r>
              <a:rPr kumimoji="1" lang="en-US" altLang="zh-CN" dirty="0"/>
              <a:t>16</a:t>
            </a:r>
            <a:r>
              <a:rPr kumimoji="1" lang="zh-CN" altLang="en-US" dirty="0"/>
              <a:t>位放入该桶中的</a:t>
            </a:r>
            <a:r>
              <a:rPr kumimoji="1" lang="en-US" altLang="zh-CN" dirty="0"/>
              <a:t>Container</a:t>
            </a:r>
            <a:r>
              <a:rPr kumimoji="1" lang="zh-CN" altLang="en-US" dirty="0"/>
              <a:t>中，</a:t>
            </a:r>
            <a:r>
              <a:rPr kumimoji="1" lang="en-US" altLang="zh-CN" dirty="0"/>
              <a:t> Container</a:t>
            </a:r>
            <a:r>
              <a:rPr kumimoji="1" lang="zh-CN" altLang="en-US" dirty="0"/>
              <a:t>有三类：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Array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Container</a:t>
            </a:r>
            <a:endParaRPr kumimoji="1" lang="en-US" altLang="zh-CN" dirty="0"/>
          </a:p>
          <a:p>
            <a:r>
              <a:rPr kumimoji="1" lang="en-US" altLang="zh-CN" dirty="0"/>
              <a:t>Bitmap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Container</a:t>
            </a:r>
            <a:endParaRPr kumimoji="1" lang="en-US" altLang="zh-CN" dirty="0"/>
          </a:p>
          <a:p>
            <a:r>
              <a:rPr kumimoji="1" lang="en-US" altLang="zh-CN" dirty="0"/>
              <a:t>Run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Container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10355" y="3113261"/>
            <a:ext cx="5998466" cy="319863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升级版</a:t>
            </a:r>
            <a:r>
              <a:rPr kumimoji="1" lang="en-US" altLang="zh-CN" dirty="0"/>
              <a:t>Roaring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Bitmap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Array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Container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数据结构：</a:t>
            </a:r>
            <a:r>
              <a:rPr kumimoji="1" lang="en-US" altLang="zh-CN" dirty="0"/>
              <a:t>short[]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数组始终有序，方便而分查找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数组初始容量为</a:t>
            </a:r>
            <a:r>
              <a:rPr kumimoji="1" lang="en-US" altLang="zh-CN" dirty="0"/>
              <a:t>4</a:t>
            </a:r>
            <a:r>
              <a:rPr kumimoji="1" lang="zh-CN" altLang="en-US" dirty="0"/>
              <a:t>，最大容量</a:t>
            </a:r>
            <a:r>
              <a:rPr kumimoji="1" lang="en-US" altLang="zh-CN" dirty="0"/>
              <a:t>4096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超过最大容量会转化为</a:t>
            </a:r>
            <a:r>
              <a:rPr kumimoji="1" lang="en-US" altLang="zh-CN" dirty="0"/>
              <a:t>Bitmap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Container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举例，例如</a:t>
            </a:r>
            <a:r>
              <a:rPr kumimoji="1" lang="en-US" altLang="zh-CN" dirty="0"/>
              <a:t>0xFFFF0000</a:t>
            </a:r>
            <a:r>
              <a:rPr kumimoji="1" lang="zh-CN" altLang="en-US" dirty="0"/>
              <a:t>和</a:t>
            </a:r>
            <a:r>
              <a:rPr kumimoji="1" lang="en-US" altLang="zh-CN" dirty="0"/>
              <a:t>0xFFFF0001,</a:t>
            </a:r>
            <a:r>
              <a:rPr kumimoji="1" lang="zh-CN" altLang="en-US" dirty="0"/>
              <a:t>高</a:t>
            </a:r>
            <a:r>
              <a:rPr kumimoji="1" lang="en-US" altLang="zh-CN" dirty="0"/>
              <a:t>16</a:t>
            </a:r>
            <a:r>
              <a:rPr kumimoji="1" lang="zh-CN" altLang="en-US" dirty="0"/>
              <a:t>位相同，放在同一个</a:t>
            </a:r>
            <a:r>
              <a:rPr kumimoji="1" lang="en-US" altLang="zh-CN" dirty="0"/>
              <a:t>Container</a:t>
            </a:r>
            <a:r>
              <a:rPr kumimoji="1" lang="zh-CN" altLang="en-US" dirty="0"/>
              <a:t>中，在</a:t>
            </a:r>
            <a:r>
              <a:rPr kumimoji="1" lang="en-US" altLang="zh-CN" dirty="0"/>
              <a:t>Array</a:t>
            </a:r>
            <a:r>
              <a:rPr kumimoji="1" lang="zh-CN" altLang="en-US" dirty="0"/>
              <a:t>中只需要保存</a:t>
            </a:r>
            <a:r>
              <a:rPr kumimoji="1" lang="en-US" altLang="zh-CN" dirty="0"/>
              <a:t>0</a:t>
            </a:r>
            <a:r>
              <a:rPr kumimoji="1" lang="zh-CN" altLang="en-US" dirty="0"/>
              <a:t>和</a:t>
            </a:r>
            <a:r>
              <a:rPr kumimoji="1" lang="en-US" altLang="zh-CN" dirty="0"/>
              <a:t>1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升级版</a:t>
            </a:r>
            <a:r>
              <a:rPr kumimoji="1" lang="en-US" altLang="zh-CN" dirty="0"/>
              <a:t>Roaring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Bitmap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Bitmap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Container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占用内存固定，还需处理剩余的低</a:t>
            </a:r>
            <a:r>
              <a:rPr kumimoji="1" lang="en-US" altLang="zh-CN" dirty="0"/>
              <a:t>16</a:t>
            </a:r>
            <a:r>
              <a:rPr kumimoji="1" lang="zh-CN" altLang="en-US" dirty="0"/>
              <a:t>位，</a:t>
            </a:r>
            <a:r>
              <a:rPr kumimoji="1" lang="en-US" altLang="zh-CN" dirty="0"/>
              <a:t>2^16/8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8KB</a:t>
            </a:r>
            <a:r>
              <a:rPr kumimoji="1" lang="zh-CN" altLang="en-US" dirty="0"/>
              <a:t>，不管里面是存储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个还是</a:t>
            </a:r>
            <a:r>
              <a:rPr kumimoji="1" lang="en-US" altLang="zh-CN" dirty="0"/>
              <a:t>65536</a:t>
            </a:r>
            <a:r>
              <a:rPr kumimoji="1" lang="zh-CN" altLang="en-US" dirty="0"/>
              <a:t>个元素，故当</a:t>
            </a:r>
            <a:r>
              <a:rPr kumimoji="1" lang="en-US" altLang="zh-CN" dirty="0"/>
              <a:t>Array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Container</a:t>
            </a:r>
            <a:r>
              <a:rPr kumimoji="1" lang="zh-CN" altLang="en-US" dirty="0"/>
              <a:t>中元素达到</a:t>
            </a:r>
            <a:r>
              <a:rPr kumimoji="1" lang="en-US" altLang="zh-CN" dirty="0"/>
              <a:t>4096</a:t>
            </a:r>
            <a:r>
              <a:rPr kumimoji="1" lang="zh-CN" altLang="en-US" dirty="0"/>
              <a:t>时，其实际占用内存（</a:t>
            </a:r>
            <a:r>
              <a:rPr kumimoji="1" lang="en-US" altLang="zh-CN" dirty="0"/>
              <a:t>4096</a:t>
            </a:r>
            <a:r>
              <a:rPr kumimoji="1" lang="zh-CN" altLang="en-US" dirty="0"/>
              <a:t> *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Byte</a:t>
            </a:r>
            <a:r>
              <a:rPr kumimoji="1" lang="zh-CN" altLang="en-US" dirty="0"/>
              <a:t>）和一个 </a:t>
            </a:r>
            <a:r>
              <a:rPr kumimoji="1" lang="en-US" altLang="zh-CN" dirty="0"/>
              <a:t>Bitmap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Container</a:t>
            </a:r>
            <a:r>
              <a:rPr kumimoji="1" lang="zh-CN" altLang="en-US" dirty="0"/>
              <a:t> 相同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可根据下标寻址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升级版</a:t>
            </a:r>
            <a:r>
              <a:rPr kumimoji="1" lang="en-US" altLang="zh-CN" dirty="0"/>
              <a:t>Roaring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Bitmap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Run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Container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主要用于存储连续数据，多用于</a:t>
            </a:r>
            <a:r>
              <a:rPr kumimoji="1" lang="en-US" altLang="zh-CN" dirty="0"/>
              <a:t>range</a:t>
            </a:r>
            <a:r>
              <a:rPr kumimoji="1" lang="zh-CN" altLang="en-US" dirty="0"/>
              <a:t>操作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对连续数字只保存初始数字和后续数量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例如对于</a:t>
            </a:r>
            <a:r>
              <a:rPr kumimoji="1" lang="en-US" altLang="zh-CN" dirty="0"/>
              <a:t>[11,12,13,14,15,21,22]</a:t>
            </a:r>
            <a:r>
              <a:rPr kumimoji="1" lang="zh-CN" altLang="en-US" dirty="0"/>
              <a:t>会记录为</a:t>
            </a:r>
            <a:r>
              <a:rPr kumimoji="1" lang="en-US" altLang="zh-CN" dirty="0"/>
              <a:t>11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4</a:t>
            </a:r>
            <a:r>
              <a:rPr kumimoji="1" lang="zh-CN" altLang="en-US" dirty="0"/>
              <a:t>，</a:t>
            </a:r>
            <a:r>
              <a:rPr kumimoji="1" lang="en-US" altLang="zh-CN" dirty="0"/>
              <a:t>21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1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最好情况：只存一个数字或者一串连续数字，保存两个</a:t>
            </a:r>
            <a:r>
              <a:rPr kumimoji="1" lang="en-US" altLang="zh-CN" dirty="0"/>
              <a:t>short</a:t>
            </a:r>
            <a:r>
              <a:rPr kumimoji="1" lang="zh-CN" altLang="en-US" dirty="0"/>
              <a:t>，占用</a:t>
            </a:r>
            <a:r>
              <a:rPr kumimoji="1" lang="en-US" altLang="zh-CN" dirty="0"/>
              <a:t>4</a:t>
            </a:r>
            <a:r>
              <a:rPr kumimoji="1" lang="zh-CN" altLang="en-US" dirty="0"/>
              <a:t> </a:t>
            </a:r>
            <a:r>
              <a:rPr kumimoji="1" lang="en-US" altLang="zh-CN" dirty="0"/>
              <a:t>Byte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最坏</a:t>
            </a:r>
            <a:r>
              <a:rPr kumimoji="1" lang="en-US" altLang="zh-CN" dirty="0"/>
              <a:t>0-65535</a:t>
            </a:r>
            <a:r>
              <a:rPr kumimoji="1" lang="zh-CN" altLang="en-US" dirty="0"/>
              <a:t>之间所有的奇数或者偶数需要存储</a:t>
            </a:r>
            <a:r>
              <a:rPr kumimoji="1" lang="en-US" altLang="zh-CN" dirty="0"/>
              <a:t>65536</a:t>
            </a:r>
            <a:r>
              <a:rPr kumimoji="1" lang="zh-CN" altLang="en-US" dirty="0"/>
              <a:t>个</a:t>
            </a:r>
            <a:r>
              <a:rPr kumimoji="1" lang="en-US" altLang="zh-CN" dirty="0"/>
              <a:t>short</a:t>
            </a:r>
            <a:r>
              <a:rPr kumimoji="1" lang="zh-CN" altLang="en-US" dirty="0"/>
              <a:t>，占用</a:t>
            </a:r>
            <a:r>
              <a:rPr kumimoji="1" lang="en-US" altLang="zh-CN" dirty="0"/>
              <a:t>128KB</a:t>
            </a:r>
            <a:endParaRPr kumimoji="1" lang="en-US" altLang="zh-CN" dirty="0"/>
          </a:p>
          <a:p>
            <a:pPr lvl="2"/>
            <a:endParaRPr kumimoji="1" lang="en-US" altLang="zh-CN" dirty="0"/>
          </a:p>
          <a:p>
            <a:pPr marL="914400" lvl="2" indent="0">
              <a:buNone/>
            </a:pPr>
            <a:endParaRPr kumimoji="1" lang="en-US" altLang="zh-CN" dirty="0"/>
          </a:p>
          <a:p>
            <a:pPr lvl="2"/>
            <a:endParaRPr kumimoji="1"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升级版</a:t>
            </a:r>
            <a:r>
              <a:rPr kumimoji="1" lang="en-US" altLang="zh-CN" dirty="0"/>
              <a:t>Roaring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Bitmap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2424" y="1568771"/>
            <a:ext cx="6667071" cy="435133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695344" y="1345915"/>
            <a:ext cx="40582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zh-CN" altLang="en-US" dirty="0"/>
              <a:t>内存占用：</a:t>
            </a:r>
            <a:endParaRPr kumimoji="1" lang="en-US" altLang="zh-CN" dirty="0"/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kumimoji="1" lang="en-US" altLang="zh-CN" dirty="0"/>
              <a:t>Array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Container</a:t>
            </a:r>
            <a:r>
              <a:rPr kumimoji="1" lang="zh-CN" altLang="en-US" dirty="0"/>
              <a:t>一直线性增长，达到</a:t>
            </a:r>
            <a:r>
              <a:rPr kumimoji="1" lang="en-US" altLang="zh-CN" dirty="0"/>
              <a:t>4096</a:t>
            </a:r>
            <a:r>
              <a:rPr kumimoji="1" lang="zh-CN" altLang="en-US" dirty="0"/>
              <a:t>后就比不上</a:t>
            </a:r>
            <a:r>
              <a:rPr kumimoji="1" lang="en-US" altLang="zh-CN" dirty="0"/>
              <a:t>Bitmap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Container</a:t>
            </a:r>
            <a:r>
              <a:rPr kumimoji="1" lang="zh-CN" altLang="en-US" dirty="0"/>
              <a:t>了</a:t>
            </a:r>
            <a:endParaRPr kumimoji="1" lang="en-US" altLang="zh-CN" dirty="0"/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kumimoji="1" lang="en-US" altLang="zh-CN" dirty="0"/>
              <a:t>Bitmap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Container</a:t>
            </a:r>
            <a:r>
              <a:rPr kumimoji="1" lang="zh-CN" altLang="en-US" dirty="0"/>
              <a:t>固定为</a:t>
            </a:r>
            <a:r>
              <a:rPr kumimoji="1" lang="en-US" altLang="zh-CN" dirty="0"/>
              <a:t>8K</a:t>
            </a:r>
            <a:endParaRPr kumimoji="1" lang="en-US" altLang="zh-CN" dirty="0"/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kumimoji="1" lang="en-US" altLang="zh-CN" dirty="0"/>
              <a:t>Run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Container</a:t>
            </a:r>
            <a:r>
              <a:rPr kumimoji="1" lang="zh-CN" altLang="en-US" dirty="0"/>
              <a:t>占用看数据的连续性，最大占用</a:t>
            </a:r>
            <a:r>
              <a:rPr kumimoji="1" lang="en-US" altLang="zh-CN" dirty="0"/>
              <a:t>128K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倒排索引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时间怎么处理？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时间检索-类延时队列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33115" y="1520190"/>
            <a:ext cx="6332855" cy="49879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62000" y="2112645"/>
            <a:ext cx="2571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/>
              <a:t>性能高</a:t>
            </a:r>
            <a:endParaRPr lang="en-US" altLang="zh-CN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/>
              <a:t>资源消耗少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排序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约束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快速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资源占用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不能随着数据量增长，排序速度明显变慢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列表页：</a:t>
            </a:r>
            <a:r>
              <a:rPr kumimoji="1" lang="en-US" altLang="zh-CN" dirty="0"/>
              <a:t>web</a:t>
            </a:r>
            <a:r>
              <a:rPr kumimoji="1" lang="zh-CN" altLang="en-US" dirty="0"/>
              <a:t>、</a:t>
            </a:r>
            <a:r>
              <a:rPr kumimoji="1" lang="en-US" altLang="zh-CN" dirty="0"/>
              <a:t>app</a:t>
            </a:r>
            <a:r>
              <a:rPr kumimoji="1" lang="zh-CN" altLang="en-US" dirty="0"/>
              <a:t>、</a:t>
            </a:r>
            <a:r>
              <a:rPr kumimoji="1" lang="en-US" altLang="zh-CN" dirty="0"/>
              <a:t>touch</a:t>
            </a:r>
            <a:endParaRPr kumimoji="1"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03460" y="1356190"/>
            <a:ext cx="7896839" cy="549061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并行快速排序</a:t>
            </a:r>
            <a:r>
              <a:rPr kumimoji="1" lang="en-US" altLang="zh-CN" dirty="0"/>
              <a:t>+</a:t>
            </a:r>
            <a:r>
              <a:rPr kumimoji="1" lang="zh-CN" altLang="en-US" dirty="0"/>
              <a:t>闭包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03327" y="1448656"/>
            <a:ext cx="4785346" cy="471803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60288" y="2024009"/>
            <a:ext cx="24657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zh-CN" altLang="en-US" dirty="0"/>
              <a:t>代码实现</a:t>
            </a:r>
            <a:endParaRPr kumimoji="1" lang="en-US" altLang="zh-CN" dirty="0"/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kumimoji="1" lang="zh-CN" altLang="en-US" dirty="0"/>
              <a:t>排序方法和比较方法解耦</a:t>
            </a:r>
            <a:endParaRPr kumimoji="1" lang="en-US" altLang="zh-CN" dirty="0"/>
          </a:p>
          <a:p>
            <a:pPr marL="742950" lvl="1" indent="-285750">
              <a:buFont typeface="Arial" panose="020B060402020209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zh-CN" altLang="en-US" dirty="0"/>
              <a:t>优点</a:t>
            </a:r>
            <a:endParaRPr kumimoji="1" lang="en-US" altLang="zh-CN" dirty="0"/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kumimoji="1" lang="zh-CN" altLang="en-US" dirty="0"/>
              <a:t>代码逻辑清晰</a:t>
            </a:r>
            <a:endParaRPr kumimoji="1" lang="en-US" altLang="zh-CN" dirty="0"/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kumimoji="1" lang="zh-CN" altLang="en-US" dirty="0"/>
              <a:t>灵活组合</a:t>
            </a:r>
            <a:endParaRPr kumimoji="1" lang="en-US" altLang="zh-CN" dirty="0"/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kumimoji="1" lang="zh-CN" altLang="en-US" dirty="0"/>
              <a:t>通用性强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缓存穿透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缓存失效</a:t>
            </a:r>
            <a:endParaRPr lang="en-US" altLang="zh-CN" dirty="0"/>
          </a:p>
          <a:p>
            <a:pPr lvl="1"/>
            <a:r>
              <a:rPr lang="zh-CN" altLang="en-US" dirty="0"/>
              <a:t>约束</a:t>
            </a:r>
            <a:endParaRPr lang="en-US" altLang="zh-CN" dirty="0"/>
          </a:p>
          <a:p>
            <a:pPr lvl="2"/>
            <a:r>
              <a:rPr lang="zh-CN" altLang="en-US" dirty="0"/>
              <a:t>获取锁其他线程处于阻塞状态</a:t>
            </a:r>
            <a:endParaRPr lang="en-US" altLang="zh-CN" dirty="0"/>
          </a:p>
          <a:p>
            <a:pPr lvl="2"/>
            <a:r>
              <a:rPr lang="zh-CN" altLang="en-US" dirty="0"/>
              <a:t>主线程完成请求后需要通知其他线程</a:t>
            </a:r>
            <a:endParaRPr lang="en-US" altLang="zh-CN" dirty="0"/>
          </a:p>
          <a:p>
            <a:pPr lvl="2"/>
            <a:r>
              <a:rPr lang="zh-CN" altLang="en-US" dirty="0"/>
              <a:t>锁释放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zh-CN" altLang="en-US" dirty="0">
              <a:effectLst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缓存穿透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思路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4521" y="681037"/>
            <a:ext cx="6794500" cy="5651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5733" y="334302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缓存穿透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14454" y="148157"/>
            <a:ext cx="4654193" cy="602880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2755" y="2044557"/>
            <a:ext cx="24657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zh-CN" altLang="en-US" dirty="0"/>
              <a:t>代码实现</a:t>
            </a:r>
            <a:endParaRPr kumimoji="1" lang="en-US" altLang="zh-CN" dirty="0"/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kumimoji="1" lang="zh-CN" altLang="en-US" dirty="0"/>
              <a:t>唯一资源表识</a:t>
            </a:r>
            <a:endParaRPr kumimoji="1" lang="en-US" altLang="zh-CN" dirty="0"/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kumimoji="1" lang="zh-CN" altLang="en-US" dirty="0"/>
              <a:t>获取锁</a:t>
            </a:r>
            <a:endParaRPr kumimoji="1" lang="en-US" altLang="zh-CN" dirty="0"/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kumimoji="1" lang="zh-CN" altLang="en-US" dirty="0"/>
              <a:t>阻塞</a:t>
            </a:r>
            <a:endParaRPr kumimoji="1" lang="en-US" altLang="zh-CN" dirty="0"/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kumimoji="1" lang="zh-CN" altLang="en-US" dirty="0"/>
              <a:t>释放</a:t>
            </a:r>
            <a:endParaRPr kumimoji="1" lang="en-US" altLang="zh-CN" dirty="0"/>
          </a:p>
          <a:p>
            <a:pPr marL="285750" indent="-285750">
              <a:buFont typeface="Arial" panose="020B060402020209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90204" pitchFamily="34" charset="0"/>
              <a:buChar char="•"/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缓存检索结果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大量相同的检所请求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年级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学科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1467" y="571500"/>
            <a:ext cx="623570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可缓存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93566" y="1794803"/>
            <a:ext cx="4837768" cy="435133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8200" y="2085654"/>
            <a:ext cx="30248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90204" pitchFamily="34" charset="0"/>
              <a:buChar char="•"/>
            </a:pPr>
            <a:r>
              <a:rPr kumimoji="1" lang="zh-CN" altLang="en-US" dirty="0"/>
              <a:t>不管是什么业务、数据都有可以</a:t>
            </a:r>
            <a:endParaRPr kumimoji="1" lang="en-US" altLang="zh-CN" dirty="0"/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kumimoji="1" lang="zh-CN" altLang="en-US" dirty="0"/>
              <a:t>不论多少请求就来，实际只会发生一次请求</a:t>
            </a:r>
            <a:endParaRPr kumimoji="1" lang="en-US" altLang="zh-CN" dirty="0"/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kumimoji="1" lang="zh-CN" altLang="en-US" dirty="0"/>
              <a:t>减少资源请求</a:t>
            </a:r>
            <a:endParaRPr kumimoji="1" lang="en-US" altLang="zh-CN" dirty="0"/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kumimoji="1" lang="zh-CN" altLang="en-US" dirty="0"/>
              <a:t>效率更高</a:t>
            </a:r>
            <a:endParaRPr kumimoji="1" lang="en-US" altLang="zh-CN" dirty="0"/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kumimoji="1" lang="zh-CN" altLang="en-US" dirty="0"/>
              <a:t>代码逻辑和缓存逻辑解耦，通用性强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效果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rcRect t="24135" r="644" b="6435"/>
          <a:stretch>
            <a:fillRect/>
          </a:stretch>
        </p:blipFill>
        <p:spPr>
          <a:xfrm>
            <a:off x="3684270" y="2824480"/>
            <a:ext cx="6854190" cy="30213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8643" y="2126751"/>
            <a:ext cx="28048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zh-CN" altLang="en-US" dirty="0"/>
              <a:t>单机</a:t>
            </a:r>
            <a:r>
              <a:rPr kumimoji="1" lang="en-US" altLang="zh-CN" dirty="0"/>
              <a:t>1.5w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qps</a:t>
            </a:r>
            <a:endParaRPr kumimoji="1" lang="en-US" altLang="zh-CN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zh-CN" altLang="en-US" dirty="0"/>
              <a:t>有孚压测</a:t>
            </a:r>
            <a:endParaRPr kumimoji="1" lang="en-US" altLang="zh-CN" dirty="0"/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kumimoji="1" lang="zh-CN" altLang="en-US" dirty="0"/>
              <a:t>代理机</a:t>
            </a:r>
            <a:r>
              <a:rPr kumimoji="1" lang="en-US" altLang="zh-CN" dirty="0"/>
              <a:t>-14w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qps</a:t>
            </a:r>
            <a:endParaRPr kumimoji="1" lang="en-US" altLang="zh-CN" dirty="0"/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kumimoji="1" lang="zh-CN" altLang="en-US" dirty="0"/>
              <a:t>直接压后端</a:t>
            </a:r>
            <a:r>
              <a:rPr kumimoji="1" lang="en-US" altLang="zh-CN" dirty="0"/>
              <a:t>-20w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qps</a:t>
            </a:r>
            <a:endParaRPr kumimoji="1" lang="en-US" altLang="zh-CN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en-US" altLang="zh-CN" dirty="0"/>
              <a:t>9k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qps</a:t>
            </a:r>
            <a:r>
              <a:rPr kumimoji="1" lang="zh-CN" altLang="en-US" dirty="0"/>
              <a:t> 提升至</a:t>
            </a:r>
            <a:r>
              <a:rPr kumimoji="1" lang="en-US" altLang="zh-CN" dirty="0"/>
              <a:t>20w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qps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499610" y="2481580"/>
            <a:ext cx="50088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0" b="1"/>
              <a:t>谢谢</a:t>
            </a:r>
            <a:endParaRPr lang="en-US" altLang="zh-CN" sz="80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高性能检索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/>
              <a:t>ES</a:t>
            </a:r>
            <a:r>
              <a:rPr kumimoji="1" lang="zh-CN" altLang="en-US" dirty="0"/>
              <a:t>来检索讲座，响应时间长、</a:t>
            </a:r>
            <a:r>
              <a:rPr kumimoji="1" lang="en-US" altLang="zh-CN" dirty="0" err="1"/>
              <a:t>qps</a:t>
            </a:r>
            <a:r>
              <a:rPr kumimoji="1" lang="zh-CN" altLang="en-US" dirty="0"/>
              <a:t>低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检索重构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即将开始</a:t>
            </a:r>
            <a:endParaRPr lang="en-US" altLang="zh-CN" dirty="0"/>
          </a:p>
          <a:p>
            <a:pPr lvl="1"/>
            <a:r>
              <a:rPr lang="en-US" altLang="zh-CN" dirty="0"/>
              <a:t>select * from </a:t>
            </a:r>
            <a:r>
              <a:rPr lang="en-US" altLang="zh-CN" dirty="0" err="1"/>
              <a:t>tableA</a:t>
            </a:r>
            <a:r>
              <a:rPr lang="en-US" altLang="zh-CN" dirty="0"/>
              <a:t>  where </a:t>
            </a:r>
            <a:r>
              <a:rPr lang="en-US" altLang="zh-CN" dirty="0" err="1"/>
              <a:t>live_type</a:t>
            </a:r>
            <a:r>
              <a:rPr lang="en-US" altLang="zh-CN" dirty="0"/>
              <a:t> in (1,4) and `status`=1 and recommend=1 and </a:t>
            </a:r>
            <a:r>
              <a:rPr lang="en-US" altLang="zh-CN" dirty="0" err="1"/>
              <a:t>operation_department</a:t>
            </a:r>
            <a:r>
              <a:rPr lang="en-US" altLang="zh-CN" dirty="0"/>
              <a:t> in (1,6) and </a:t>
            </a:r>
            <a:r>
              <a:rPr lang="en-US" altLang="zh-CN" dirty="0" err="1"/>
              <a:t>etime</a:t>
            </a:r>
            <a:r>
              <a:rPr lang="en-US" altLang="zh-CN" dirty="0"/>
              <a:t> &gt; 1559790606  order by </a:t>
            </a:r>
            <a:r>
              <a:rPr lang="en-US" altLang="zh-CN" dirty="0" err="1"/>
              <a:t>stime</a:t>
            </a:r>
            <a:r>
              <a:rPr lang="en-US" altLang="zh-CN" dirty="0"/>
              <a:t> </a:t>
            </a:r>
            <a:r>
              <a:rPr lang="en-US" altLang="zh-CN" dirty="0" err="1"/>
              <a:t>asc</a:t>
            </a:r>
            <a:r>
              <a:rPr lang="en-US" altLang="zh-CN" dirty="0"/>
              <a:t> limit 0,20;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精彩回放</a:t>
            </a:r>
            <a:endParaRPr lang="en-US" altLang="zh-CN" dirty="0"/>
          </a:p>
          <a:p>
            <a:pPr lvl="1"/>
            <a:r>
              <a:rPr lang="en-US" altLang="zh-CN" dirty="0"/>
              <a:t>select * from </a:t>
            </a:r>
            <a:r>
              <a:rPr lang="en-US" altLang="zh-CN" dirty="0" err="1">
                <a:sym typeface="+mn-ea"/>
              </a:rPr>
              <a:t>tableB</a:t>
            </a:r>
            <a:r>
              <a:rPr lang="en-US" altLang="zh-CN" dirty="0"/>
              <a:t>  where </a:t>
            </a:r>
            <a:r>
              <a:rPr lang="en-US" altLang="zh-CN" dirty="0" err="1"/>
              <a:t>live_type</a:t>
            </a:r>
            <a:r>
              <a:rPr lang="en-US" altLang="zh-CN" dirty="0"/>
              <a:t> in (1,4) and </a:t>
            </a:r>
            <a:r>
              <a:rPr lang="en-US" altLang="zh-CN" dirty="0" err="1"/>
              <a:t>playback_recommend</a:t>
            </a:r>
            <a:r>
              <a:rPr lang="en-US" altLang="zh-CN" dirty="0"/>
              <a:t>=1 and </a:t>
            </a:r>
            <a:r>
              <a:rPr lang="en-US" altLang="zh-CN" dirty="0" err="1"/>
              <a:t>live_playback_recommend</a:t>
            </a:r>
            <a:r>
              <a:rPr lang="en-US" altLang="zh-CN" dirty="0"/>
              <a:t>=1 and `status`=1 and </a:t>
            </a:r>
            <a:r>
              <a:rPr lang="en-US" altLang="zh-CN" dirty="0" err="1"/>
              <a:t>etime</a:t>
            </a:r>
            <a:r>
              <a:rPr lang="en-US" altLang="zh-CN" dirty="0"/>
              <a:t> &lt; 1559790606 and  </a:t>
            </a:r>
            <a:r>
              <a:rPr lang="en-US" altLang="zh-CN" dirty="0" err="1"/>
              <a:t>operation_department</a:t>
            </a:r>
            <a:r>
              <a:rPr lang="en-US" altLang="zh-CN" dirty="0"/>
              <a:t> in (1,6) order by </a:t>
            </a:r>
            <a:r>
              <a:rPr lang="en-US" altLang="zh-CN" dirty="0" err="1"/>
              <a:t>stime</a:t>
            </a:r>
            <a:r>
              <a:rPr lang="en-US" altLang="zh-CN" dirty="0"/>
              <a:t> desc limit 0,20;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检索重构</a:t>
            </a:r>
            <a:r>
              <a:rPr kumimoji="1" lang="en-US" altLang="zh-CN" dirty="0"/>
              <a:t>	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系列讲座</a:t>
            </a:r>
            <a:endParaRPr kumimoji="1" lang="en-US" altLang="zh-CN" dirty="0"/>
          </a:p>
          <a:p>
            <a:pPr lvl="1"/>
            <a:r>
              <a:rPr lang="en-US" altLang="zh-CN" dirty="0"/>
              <a:t>select * from </a:t>
            </a:r>
            <a:r>
              <a:rPr lang="en-US" altLang="zh-CN" dirty="0" err="1">
                <a:sym typeface="+mn-ea"/>
              </a:rPr>
              <a:t>tableC</a:t>
            </a:r>
            <a:r>
              <a:rPr lang="en-US" altLang="zh-CN" dirty="0"/>
              <a:t> WHERE `status`=1  ORDER BY </a:t>
            </a:r>
            <a:r>
              <a:rPr lang="en-US" altLang="zh-CN" dirty="0" err="1"/>
              <a:t>is_recommend</a:t>
            </a:r>
            <a:r>
              <a:rPr lang="en-US" altLang="zh-CN" dirty="0"/>
              <a:t> </a:t>
            </a:r>
            <a:r>
              <a:rPr lang="en-US" altLang="zh-CN" dirty="0" err="1"/>
              <a:t>desc,id</a:t>
            </a:r>
            <a:r>
              <a:rPr lang="en-US" altLang="zh-CN" dirty="0"/>
              <a:t> desc;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功能约束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筛选</a:t>
            </a:r>
            <a:r>
              <a:rPr kumimoji="1" lang="en-US" altLang="zh-CN" dirty="0"/>
              <a:t>（标签</a:t>
            </a:r>
            <a:r>
              <a:rPr kumimoji="1" lang="en-US" altLang="zh-CN" dirty="0"/>
              <a:t>）</a:t>
            </a:r>
            <a:r>
              <a:rPr kumimoji="1" lang="zh-CN" altLang="en-US" dirty="0"/>
              <a:t>：类型、状态、推荐、部门</a:t>
            </a:r>
            <a:endParaRPr kumimoji="1" lang="zh-CN" altLang="en-US" dirty="0"/>
          </a:p>
          <a:p>
            <a:r>
              <a:rPr kumimoji="1" lang="en-US" altLang="zh-CN" dirty="0"/>
              <a:t>筛选（范围</a:t>
            </a:r>
            <a:r>
              <a:rPr kumimoji="1" lang="en-US" altLang="zh-CN" dirty="0"/>
              <a:t>）：</a:t>
            </a:r>
            <a:r>
              <a:rPr kumimoji="1" lang="zh-CN" altLang="en-US" dirty="0"/>
              <a:t>时间</a:t>
            </a:r>
            <a:endParaRPr kumimoji="1" lang="en-US" altLang="zh-CN" dirty="0"/>
          </a:p>
          <a:p>
            <a:r>
              <a:rPr kumimoji="1" lang="zh-CN" altLang="en-US" dirty="0"/>
              <a:t>排序：多种排序规则、多字段排序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方案：倒排索引</a:t>
            </a:r>
            <a:r>
              <a:rPr kumimoji="1" lang="en-US" altLang="zh-CN" dirty="0"/>
              <a:t>+Roaring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Bitmap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zh-CN" altLang="en-US" dirty="0"/>
              <a:t>倒排索引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关键词到文件</a:t>
            </a:r>
            <a:r>
              <a:rPr kumimoji="1" lang="en-US" altLang="zh-CN" dirty="0"/>
              <a:t>ID</a:t>
            </a:r>
            <a:r>
              <a:rPr kumimoji="1" lang="zh-CN" altLang="en-US" dirty="0"/>
              <a:t>的映射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8589" y="3555073"/>
            <a:ext cx="4194345" cy="237311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倒排索引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打标签</a:t>
            </a:r>
            <a:endParaRPr kumimoji="1"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4215" y="1665243"/>
            <a:ext cx="4336873" cy="529745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倒排索引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38200" y="3171540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标签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讲座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公开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语文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一年级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924674" y="1869897"/>
            <a:ext cx="9030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zh-CN" altLang="en-US" dirty="0"/>
              <a:t>建立倒排索引</a:t>
            </a:r>
            <a:endParaRPr kumimoji="1"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1977</Words>
  <Application>WPS 演示</Application>
  <PresentationFormat>宽屏</PresentationFormat>
  <Paragraphs>216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Arial</vt:lpstr>
      <vt:lpstr>方正书宋_GBK</vt:lpstr>
      <vt:lpstr>Wingdings</vt:lpstr>
      <vt:lpstr>等线 Light</vt:lpstr>
      <vt:lpstr>汉仪中等线KW</vt:lpstr>
      <vt:lpstr>等线</vt:lpstr>
      <vt:lpstr>微软雅黑</vt:lpstr>
      <vt:lpstr>汉仪旗黑KW</vt:lpstr>
      <vt:lpstr>宋体</vt:lpstr>
      <vt:lpstr>Arial Unicode MS</vt:lpstr>
      <vt:lpstr>汉仪书宋二KW</vt:lpstr>
      <vt:lpstr>Office 主题​​</vt:lpstr>
      <vt:lpstr>		讲座2.0-高性能检索</vt:lpstr>
      <vt:lpstr>列表页：web、app、touch</vt:lpstr>
      <vt:lpstr>高性能检索</vt:lpstr>
      <vt:lpstr>检索重构</vt:lpstr>
      <vt:lpstr>检索重构	</vt:lpstr>
      <vt:lpstr>功能约束</vt:lpstr>
      <vt:lpstr>方案：倒排索引+Roaring Bitmap</vt:lpstr>
      <vt:lpstr>倒排索引</vt:lpstr>
      <vt:lpstr>倒排索引</vt:lpstr>
      <vt:lpstr>bitmap</vt:lpstr>
      <vt:lpstr>bitmap</vt:lpstr>
      <vt:lpstr>升级版Roaring Bitmap</vt:lpstr>
      <vt:lpstr>升级版Roaring Bitmap</vt:lpstr>
      <vt:lpstr>升级版Roaring Bitmap</vt:lpstr>
      <vt:lpstr>升级版Roaring Bitmap</vt:lpstr>
      <vt:lpstr>升级版Roaring Bitmap</vt:lpstr>
      <vt:lpstr>倒排索引</vt:lpstr>
      <vt:lpstr>时间检索</vt:lpstr>
      <vt:lpstr>排序</vt:lpstr>
      <vt:lpstr>并行快速排序+闭包</vt:lpstr>
      <vt:lpstr>缓存穿透</vt:lpstr>
      <vt:lpstr>缓存穿透</vt:lpstr>
      <vt:lpstr>缓存穿透</vt:lpstr>
      <vt:lpstr>缓存检索结果</vt:lpstr>
      <vt:lpstr>可缓存</vt:lpstr>
      <vt:lpstr>效果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宏伟</dc:creator>
  <cp:lastModifiedBy>wanghongwei</cp:lastModifiedBy>
  <cp:revision>30</cp:revision>
  <dcterms:created xsi:type="dcterms:W3CDTF">2019-09-27T08:17:22Z</dcterms:created>
  <dcterms:modified xsi:type="dcterms:W3CDTF">2019-09-27T08:17:22Z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2052-1.5.2.2273</vt:lpwstr>
  </property>
</Properties>
</file>