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64" r:id="rId3"/>
    <p:sldId id="256" r:id="rId4"/>
    <p:sldId id="261" r:id="rId5"/>
    <p:sldId id="257" r:id="rId6"/>
    <p:sldId id="258" r:id="rId7"/>
    <p:sldId id="262" r:id="rId8"/>
    <p:sldId id="263" r:id="rId9"/>
    <p:sldId id="259" r:id="rId10"/>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71" d="100"/>
          <a:sy n="71" d="100"/>
        </p:scale>
        <p:origin x="856" y="1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250402-EFCF-4F25-A3AF-61A3F334FCF4}" type="datetimeFigureOut">
              <a:rPr lang="en-US" smtClean="0"/>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50402-EFCF-4F25-A3AF-61A3F334FCF4}" type="datetimeFigureOut">
              <a:rPr lang="en-US" smtClean="0"/>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50402-EFCF-4F25-A3AF-61A3F334FCF4}" type="datetimeFigureOut">
              <a:rPr lang="en-US" smtClean="0"/>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250402-EFCF-4F25-A3AF-61A3F334FCF4}" type="datetimeFigureOut">
              <a:rPr lang="en-US" smtClean="0"/>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50402-EFCF-4F25-A3AF-61A3F334FCF4}" type="datetimeFigureOut">
              <a:rPr lang="en-US" smtClean="0"/>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50402-EFCF-4F25-A3AF-61A3F334FCF4}" type="datetimeFigureOut">
              <a:rPr lang="en-US" smtClean="0"/>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250402-EFCF-4F25-A3AF-61A3F334FCF4}" type="datetimeFigureOut">
              <a:rPr lang="en-US" smtClean="0"/>
              <a:t>6/5/23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250402-EFCF-4F25-A3AF-61A3F334FCF4}" type="datetimeFigureOut">
              <a:rPr lang="en-US" smtClean="0"/>
              <a:t>6/5/23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250402-EFCF-4F25-A3AF-61A3F334FCF4}" type="datetimeFigureOut">
              <a:rPr lang="en-US" smtClean="0"/>
              <a:t>6/5/23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50402-EFCF-4F25-A3AF-61A3F334FCF4}" type="datetimeFigureOut">
              <a:rPr lang="en-US" smtClean="0"/>
              <a:t>6/5/23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50402-EFCF-4F25-A3AF-61A3F334FCF4}" type="datetimeFigureOut">
              <a:rPr lang="en-US" smtClean="0"/>
              <a:t>6/5/23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50402-EFCF-4F25-A3AF-61A3F334FCF4}" type="datetimeFigureOut">
              <a:rPr lang="en-US" smtClean="0"/>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50402-EFCF-4F25-A3AF-61A3F334FCF4}" type="datetimeFigureOut">
              <a:rPr lang="en-US" smtClean="0"/>
              <a:t>6/5/23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50402-EFCF-4F25-A3AF-61A3F334FCF4}" type="datetimeFigureOut">
              <a:rPr lang="en-US" smtClean="0"/>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50402-EFCF-4F25-A3AF-61A3F334FCF4}" type="datetimeFigureOut">
              <a:rPr lang="en-US" smtClean="0"/>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50402-EFCF-4F25-A3AF-61A3F334FCF4}" type="datetimeFigureOut">
              <a:rPr lang="en-US" smtClean="0"/>
              <a:t>6/5/23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250402-EFCF-4F25-A3AF-61A3F334FCF4}" type="datetimeFigureOut">
              <a:rPr lang="en-US" smtClean="0"/>
              <a:t>6/5/23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250402-EFCF-4F25-A3AF-61A3F334FCF4}" type="datetimeFigureOut">
              <a:rPr lang="en-US" smtClean="0"/>
              <a:t>6/5/23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250402-EFCF-4F25-A3AF-61A3F334FCF4}" type="datetimeFigureOut">
              <a:rPr lang="en-US" smtClean="0"/>
              <a:t>6/5/23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50402-EFCF-4F25-A3AF-61A3F334FCF4}" type="datetimeFigureOut">
              <a:rPr lang="en-US" smtClean="0"/>
              <a:t>6/5/23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50402-EFCF-4F25-A3AF-61A3F334FCF4}" type="datetimeFigureOut">
              <a:rPr lang="en-US" smtClean="0"/>
              <a:t>6/5/23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50402-EFCF-4F25-A3AF-61A3F334FCF4}" type="datetimeFigureOut">
              <a:rPr lang="en-US" smtClean="0"/>
              <a:t>6/5/23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DC01A-8E66-4859-849E-8E480F62F7E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50402-EFCF-4F25-A3AF-61A3F334FCF4}" type="datetimeFigureOut">
              <a:rPr lang="en-US" smtClean="0"/>
              <a:t>6/5/23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DC01A-8E66-4859-849E-8E480F62F7E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50402-EFCF-4F25-A3AF-61A3F334FCF4}" type="datetimeFigureOut">
              <a:rPr lang="en-US" smtClean="0"/>
              <a:t>6/5/23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DC01A-8E66-4859-849E-8E480F62F7E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evdummy.com/2018/05/running-apache-tomcat-as-windows.htm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C63256-B294-7B86-BB93-389C9E7013A3}"/>
              </a:ext>
            </a:extLst>
          </p:cNvPr>
          <p:cNvSpPr txBox="1">
            <a:spLocks/>
          </p:cNvSpPr>
          <p:nvPr/>
        </p:nvSpPr>
        <p:spPr>
          <a:xfrm>
            <a:off x="477980" y="1122362"/>
            <a:ext cx="11391291" cy="495570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accent2"/>
                </a:solidFill>
                <a:latin typeface="Times New Roman" panose="02020603050405020304" pitchFamily="18" charset="0"/>
                <a:cs typeface="Times New Roman" panose="02020603050405020304" pitchFamily="18" charset="0"/>
              </a:rPr>
              <a:t>Apache Tomcat and Beyond</a:t>
            </a:r>
          </a:p>
          <a:p>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Team: Open Source Web Services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Members: </a:t>
            </a:r>
            <a:r>
              <a:rPr lang="en-US" sz="2000" dirty="0">
                <a:latin typeface="Open Sans Medium"/>
                <a:ea typeface="Open Sans Medium"/>
                <a:cs typeface="Open Sans Medium"/>
                <a:sym typeface="Open Sans Medium"/>
              </a:rPr>
              <a:t>Anthony Bustamante, Nur </a:t>
            </a:r>
            <a:r>
              <a:rPr lang="en-US" sz="2000" dirty="0" err="1">
                <a:latin typeface="Open Sans Medium"/>
                <a:ea typeface="Open Sans Medium"/>
                <a:cs typeface="Open Sans Medium"/>
                <a:sym typeface="Open Sans Medium"/>
              </a:rPr>
              <a:t>Dincer</a:t>
            </a:r>
            <a:r>
              <a:rPr lang="en-US" sz="2000" dirty="0">
                <a:latin typeface="Open Sans Medium"/>
                <a:ea typeface="Open Sans Medium"/>
                <a:cs typeface="Open Sans Medium"/>
                <a:sym typeface="Open Sans Medium"/>
              </a:rPr>
              <a:t>, Yang Yu, and </a:t>
            </a:r>
            <a:r>
              <a:rPr lang="en-US" sz="2000" dirty="0" err="1">
                <a:latin typeface="Open Sans Medium"/>
                <a:ea typeface="Open Sans Medium"/>
                <a:cs typeface="Open Sans Medium"/>
                <a:sym typeface="Open Sans Medium"/>
              </a:rPr>
              <a:t>Sunjil</a:t>
            </a:r>
            <a:r>
              <a:rPr lang="en-US" sz="2000" dirty="0">
                <a:latin typeface="Open Sans Medium"/>
                <a:ea typeface="Open Sans Medium"/>
                <a:cs typeface="Open Sans Medium"/>
                <a:sym typeface="Open Sans Medium"/>
              </a:rPr>
              <a:t> </a:t>
            </a:r>
            <a:r>
              <a:rPr lang="en-US" sz="2000" dirty="0" err="1">
                <a:latin typeface="Open Sans Medium"/>
                <a:ea typeface="Open Sans Medium"/>
                <a:cs typeface="Open Sans Medium"/>
                <a:sym typeface="Open Sans Medium"/>
              </a:rPr>
              <a:t>Gahatraj</a:t>
            </a:r>
            <a:r>
              <a:rPr lang="en-US" sz="2000" dirty="0">
                <a:latin typeface="Open Sans Medium"/>
                <a:ea typeface="Open Sans Medium"/>
                <a:cs typeface="Open Sans Medium"/>
                <a:sym typeface="Open Sans Medium"/>
              </a:rPr>
              <a:t> </a:t>
            </a:r>
          </a:p>
          <a:p>
            <a:endParaRPr lang="en-US" sz="2000" dirty="0">
              <a:latin typeface="Times New Roman" panose="02020603050405020304" pitchFamily="18" charset="0"/>
              <a:cs typeface="Times New Roman" panose="02020603050405020304" pitchFamily="18" charset="0"/>
            </a:endParaRPr>
          </a:p>
        </p:txBody>
      </p:sp>
      <p:pic>
        <p:nvPicPr>
          <p:cNvPr id="8" name="Picture 7" descr="A picture containing cat, cartoon, clipart, silhouette&#10;&#10;Description automatically generated">
            <a:extLst>
              <a:ext uri="{FF2B5EF4-FFF2-40B4-BE49-F238E27FC236}">
                <a16:creationId xmlns:a16="http://schemas.microsoft.com/office/drawing/2014/main" id="{D108F796-4FA0-184E-039E-1A368EC8B196}"/>
              </a:ext>
            </a:extLst>
          </p:cNvPr>
          <p:cNvPicPr>
            <a:picLocks noChangeAspect="1"/>
          </p:cNvPicPr>
          <p:nvPr/>
        </p:nvPicPr>
        <p:blipFill>
          <a:blip r:embed="rId2">
            <a:alphaModFix amt="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78188" y="0"/>
            <a:ext cx="7620000" cy="5080000"/>
          </a:xfrm>
          <a:prstGeom prst="rect">
            <a:avLst/>
          </a:prstGeom>
        </p:spPr>
      </p:pic>
      <p:sp>
        <p:nvSpPr>
          <p:cNvPr id="9" name="TextBox 8">
            <a:extLst>
              <a:ext uri="{FF2B5EF4-FFF2-40B4-BE49-F238E27FC236}">
                <a16:creationId xmlns:a16="http://schemas.microsoft.com/office/drawing/2014/main" id="{39DC295A-8BC4-D387-9401-6D1E5E548B74}"/>
              </a:ext>
            </a:extLst>
          </p:cNvPr>
          <p:cNvSpPr txBox="1"/>
          <p:nvPr/>
        </p:nvSpPr>
        <p:spPr>
          <a:xfrm>
            <a:off x="9152964" y="6627168"/>
            <a:ext cx="7620000" cy="230832"/>
          </a:xfrm>
          <a:prstGeom prst="rect">
            <a:avLst/>
          </a:prstGeom>
          <a:noFill/>
        </p:spPr>
        <p:txBody>
          <a:bodyPr wrap="square" rtlCol="0">
            <a:spAutoFit/>
          </a:bodyPr>
          <a:lstStyle/>
          <a:p>
            <a:r>
              <a:rPr lang="en-US" sz="900" dirty="0">
                <a:hlinkClick r:id="rId3" tooltip="https://www.devdummy.com/2018/05/running-apache-tomcat-as-windows.html"/>
              </a:rPr>
              <a:t>This Photo</a:t>
            </a:r>
            <a:r>
              <a:rPr lang="en-US" sz="900" dirty="0"/>
              <a:t> by Unknown Author is licensed under </a:t>
            </a:r>
            <a:r>
              <a:rPr lang="en-US" sz="900" dirty="0">
                <a:hlinkClick r:id="rId4" tooltip="https://creativecommons.org/licenses/by-nc-nd/3.0/"/>
              </a:rPr>
              <a:t>CC BY-NC-ND</a:t>
            </a:r>
            <a:endParaRPr lang="en-US" sz="900" dirty="0"/>
          </a:p>
        </p:txBody>
      </p:sp>
    </p:spTree>
    <p:extLst>
      <p:ext uri="{BB962C8B-B14F-4D97-AF65-F5344CB8AC3E}">
        <p14:creationId xmlns:p14="http://schemas.microsoft.com/office/powerpoint/2010/main" val="3793035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latin typeface="Times New Roman" panose="02020603050405020304" pitchFamily="18" charset="0"/>
                <a:cs typeface="Times New Roman" panose="02020603050405020304" pitchFamily="18" charset="0"/>
              </a:rPr>
              <a:t>Web Application Firewall- Requirements </a:t>
            </a:r>
          </a:p>
        </p:txBody>
      </p:sp>
      <p:sp>
        <p:nvSpPr>
          <p:cNvPr id="11" name="Rectangle 10"/>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p:cNvSpPr>
            <a:spLocks noGrp="1" noRot="1" noChangeAspect="1" noMove="1" noResize="1" noEditPoints="1" noAdjustHandles="1" noChangeArrowheads="1" noChangeShapeType="1" noTextEdit="1"/>
          </p:cNvSpPr>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Table 4"/>
          <p:cNvGraphicFramePr>
            <a:graphicFrameLocks noGrp="1"/>
          </p:cNvGraphicFramePr>
          <p:nvPr>
            <p:custDataLst>
              <p:tags r:id="rId1"/>
            </p:custDataLst>
          </p:nvPr>
        </p:nvGraphicFramePr>
        <p:xfrm>
          <a:off x="4888313" y="625683"/>
          <a:ext cx="6798953" cy="5979028"/>
        </p:xfrm>
        <a:graphic>
          <a:graphicData uri="http://schemas.openxmlformats.org/drawingml/2006/table">
            <a:tbl>
              <a:tblPr firstRow="1" bandRow="1">
                <a:tableStyleId>{5C22544A-7EE6-4342-B048-85BDC9FD1C3A}</a:tableStyleId>
              </a:tblPr>
              <a:tblGrid>
                <a:gridCol w="3386806">
                  <a:extLst>
                    <a:ext uri="{9D8B030D-6E8A-4147-A177-3AD203B41FA5}">
                      <a16:colId xmlns:a16="http://schemas.microsoft.com/office/drawing/2014/main" val="20000"/>
                    </a:ext>
                  </a:extLst>
                </a:gridCol>
                <a:gridCol w="3412147">
                  <a:extLst>
                    <a:ext uri="{9D8B030D-6E8A-4147-A177-3AD203B41FA5}">
                      <a16:colId xmlns:a16="http://schemas.microsoft.com/office/drawing/2014/main" val="20001"/>
                    </a:ext>
                  </a:extLst>
                </a:gridCol>
              </a:tblGrid>
              <a:tr h="401400">
                <a:tc>
                  <a:txBody>
                    <a:bodyPr/>
                    <a:lstStyle/>
                    <a:p>
                      <a:r>
                        <a:rPr lang="en-US" sz="1800">
                          <a:latin typeface="Times New Roman" panose="02020603050405020304" pitchFamily="18" charset="0"/>
                          <a:cs typeface="Times New Roman" panose="02020603050405020304" pitchFamily="18" charset="0"/>
                        </a:rPr>
                        <a:t>Functional </a:t>
                      </a:r>
                    </a:p>
                  </a:txBody>
                  <a:tcPr marL="91227" marR="91227" marT="45614" marB="45614"/>
                </a:tc>
                <a:tc>
                  <a:txBody>
                    <a:bodyPr/>
                    <a:lstStyle/>
                    <a:p>
                      <a:r>
                        <a:rPr lang="en-US" sz="1800">
                          <a:latin typeface="Times New Roman" panose="02020603050405020304" pitchFamily="18" charset="0"/>
                          <a:cs typeface="Times New Roman" panose="02020603050405020304" pitchFamily="18" charset="0"/>
                        </a:rPr>
                        <a:t>Non- Functional </a:t>
                      </a:r>
                    </a:p>
                  </a:txBody>
                  <a:tcPr marL="91227" marR="91227" marT="45614" marB="45614"/>
                </a:tc>
                <a:extLst>
                  <a:ext uri="{0D108BD9-81ED-4DB2-BD59-A6C34878D82A}">
                    <a16:rowId xmlns:a16="http://schemas.microsoft.com/office/drawing/2014/main" val="10000"/>
                  </a:ext>
                </a:extLst>
              </a:tr>
              <a:tr h="5053981">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Determining whether a web application request is benign or malicious is a crucial aspect of web application security. This is where a web application firewall (WAF) comes into play, as it helps analyze and filter incoming requests to identify and block potentially malicious ones while allowing legitimate traffic to pass through</a:t>
                      </a: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WAF can define rules based on specific conditions, such as URL patterns, HTTP headers, and request addresses.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The Content Security Policy is a response header that informs the browser about the allowed sources of content on the page</a:t>
                      </a:r>
                      <a:endParaRPr lang="en-US" sz="1800" dirty="0">
                        <a:latin typeface="Times New Roman" panose="02020603050405020304" pitchFamily="18" charset="0"/>
                        <a:cs typeface="Times New Roman" panose="02020603050405020304" pitchFamily="18" charset="0"/>
                      </a:endParaRPr>
                    </a:p>
                  </a:txBody>
                  <a:tcPr marL="91227" marR="91227" marT="45614" marB="45614"/>
                </a:tc>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WAF can scale horizontally to accommodate increasing traffic and growing application needs. This is accomplished by efficient scaling option provided by Google Cloud as an offering where both WAF application and trained model are hosted.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WAF is highly manageable. It can adopt different pattern and additional checks as well as use different machine learning model to validate request.</a:t>
                      </a:r>
                    </a:p>
                  </a:txBody>
                  <a:tcPr marL="91227" marR="91227" marT="45614" marB="45614"/>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latin typeface="Times New Roman" panose="02020603050405020304" pitchFamily="18" charset="0"/>
                <a:cs typeface="Times New Roman" panose="02020603050405020304" pitchFamily="18" charset="0"/>
              </a:rPr>
              <a:t>Content Security Policy- Requirements </a:t>
            </a:r>
          </a:p>
        </p:txBody>
      </p:sp>
      <p:sp>
        <p:nvSpPr>
          <p:cNvPr id="11" name="Rectangle 10"/>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p:cNvSpPr>
            <a:spLocks noGrp="1" noRot="1" noChangeAspect="1" noMove="1" noResize="1" noEditPoints="1" noAdjustHandles="1" noChangeArrowheads="1" noChangeShapeType="1" noTextEdit="1"/>
          </p:cNvSpPr>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Table 4"/>
          <p:cNvGraphicFramePr>
            <a:graphicFrameLocks noGrp="1"/>
          </p:cNvGraphicFramePr>
          <p:nvPr>
            <p:custDataLst>
              <p:tags r:id="rId1"/>
            </p:custDataLst>
          </p:nvPr>
        </p:nvGraphicFramePr>
        <p:xfrm>
          <a:off x="4888313" y="625683"/>
          <a:ext cx="6798953" cy="5455381"/>
        </p:xfrm>
        <a:graphic>
          <a:graphicData uri="http://schemas.openxmlformats.org/drawingml/2006/table">
            <a:tbl>
              <a:tblPr firstRow="1" bandRow="1">
                <a:tableStyleId>{5C22544A-7EE6-4342-B048-85BDC9FD1C3A}</a:tableStyleId>
              </a:tblPr>
              <a:tblGrid>
                <a:gridCol w="3387090">
                  <a:extLst>
                    <a:ext uri="{9D8B030D-6E8A-4147-A177-3AD203B41FA5}">
                      <a16:colId xmlns:a16="http://schemas.microsoft.com/office/drawing/2014/main" val="20000"/>
                    </a:ext>
                  </a:extLst>
                </a:gridCol>
                <a:gridCol w="3411863">
                  <a:extLst>
                    <a:ext uri="{9D8B030D-6E8A-4147-A177-3AD203B41FA5}">
                      <a16:colId xmlns:a16="http://schemas.microsoft.com/office/drawing/2014/main" val="20001"/>
                    </a:ext>
                  </a:extLst>
                </a:gridCol>
              </a:tblGrid>
              <a:tr h="401400">
                <a:tc>
                  <a:txBody>
                    <a:bodyPr/>
                    <a:lstStyle/>
                    <a:p>
                      <a:r>
                        <a:rPr lang="en-US" sz="1800">
                          <a:latin typeface="Times New Roman" panose="02020603050405020304" pitchFamily="18" charset="0"/>
                          <a:cs typeface="Times New Roman" panose="02020603050405020304" pitchFamily="18" charset="0"/>
                        </a:rPr>
                        <a:t>Functional </a:t>
                      </a:r>
                    </a:p>
                  </a:txBody>
                  <a:tcPr marL="91227" marR="91227" marT="45614" marB="45614"/>
                </a:tc>
                <a:tc>
                  <a:txBody>
                    <a:bodyPr/>
                    <a:lstStyle/>
                    <a:p>
                      <a:r>
                        <a:rPr lang="en-US" sz="1800">
                          <a:latin typeface="Times New Roman" panose="02020603050405020304" pitchFamily="18" charset="0"/>
                          <a:cs typeface="Times New Roman" panose="02020603050405020304" pitchFamily="18" charset="0"/>
                        </a:rPr>
                        <a:t>Non- Functional </a:t>
                      </a:r>
                    </a:p>
                  </a:txBody>
                  <a:tcPr marL="91227" marR="91227" marT="45614" marB="45614"/>
                </a:tc>
                <a:extLst>
                  <a:ext uri="{0D108BD9-81ED-4DB2-BD59-A6C34878D82A}">
                    <a16:rowId xmlns:a16="http://schemas.microsoft.com/office/drawing/2014/main" val="10000"/>
                  </a:ext>
                </a:extLst>
              </a:tr>
              <a:tr h="5053981">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The Content Security Policy is a response header that informs the browser about the allowed sources of content on the page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SCPValve component should allow configuring various aspects of the Content Security Policy (CSP) by providing setter methods for properties such as defaultSrc, styleSrc, scriptSrc, mediaSrc, fontSrc, connectSrc, and imgSrc. These properties define the allowed sources for different types of content.</a:t>
                      </a:r>
                    </a:p>
                  </a:txBody>
                  <a:tcPr marL="91227" marR="91227" marT="45614" marB="45614"/>
                </a:tc>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Performance: The component should be efficient and have low overhead since it is invoked for each request. It should not introduce significant latency or resource usage.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Security: The component should adhere to best practices for security. It should validate and sanitize user input to prevent any potential security vulnerabilities, such as injection attacks or unauthorized access to files.</a:t>
                      </a:r>
                    </a:p>
                  </a:txBody>
                  <a:tcPr marL="91227" marR="91227" marT="45614" marB="45614"/>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latin typeface="Times New Roman" panose="02020603050405020304" pitchFamily="18" charset="0"/>
                <a:cs typeface="Times New Roman" panose="02020603050405020304" pitchFamily="18" charset="0"/>
              </a:rPr>
              <a:t>Web Application Firewall- Architecture </a:t>
            </a:r>
          </a:p>
        </p:txBody>
      </p:sp>
      <p:sp>
        <p:nvSpPr>
          <p:cNvPr id="12" name="Rectangle 11"/>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p:cNvSpPr>
            <a:spLocks noGrp="1" noRot="1" noChangeAspect="1" noMove="1" noResize="1" noEditPoints="1" noAdjustHandles="1" noChangeArrowheads="1" noChangeShapeType="1" noTextEdit="1"/>
          </p:cNvSpPr>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screenshot of a computer&#10;&#10;Description automatically generated with low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608" y="922914"/>
            <a:ext cx="6846363" cy="48609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latin typeface="Times New Roman" panose="02020603050405020304" pitchFamily="18" charset="0"/>
                <a:cs typeface="Times New Roman" panose="02020603050405020304" pitchFamily="18" charset="0"/>
              </a:rPr>
              <a:t>Web Application Firewall- Architecture </a:t>
            </a:r>
          </a:p>
        </p:txBody>
      </p:sp>
      <p:sp>
        <p:nvSpPr>
          <p:cNvPr id="12" name="Rectangle 11"/>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p:cNvSpPr>
            <a:spLocks noGrp="1" noRot="1" noChangeAspect="1" noMove="1" noResize="1" noEditPoints="1" noAdjustHandles="1" noChangeArrowheads="1" noChangeShapeType="1" noTextEdit="1"/>
          </p:cNvSpPr>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p:cNvSpPr txBox="1"/>
          <p:nvPr/>
        </p:nvSpPr>
        <p:spPr>
          <a:xfrm>
            <a:off x="5527674" y="146288"/>
            <a:ext cx="6094520" cy="680085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Request and Response Flow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WAFValve.java (Component) intercept incoming web request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WAFValve.java extract request details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protocol, domain, </a:t>
            </a:r>
            <a:r>
              <a:rPr lang="en-US" dirty="0" err="1">
                <a:latin typeface="Times New Roman" panose="02020603050405020304" pitchFamily="18" charset="0"/>
                <a:cs typeface="Times New Roman" panose="02020603050405020304" pitchFamily="18" charset="0"/>
              </a:rPr>
              <a:t>ip</a:t>
            </a:r>
            <a:r>
              <a:rPr lang="en-US" dirty="0">
                <a:latin typeface="Times New Roman" panose="02020603050405020304" pitchFamily="18" charset="0"/>
                <a:cs typeface="Times New Roman" panose="02020603050405020304" pitchFamily="18" charset="0"/>
              </a:rPr>
              <a:t>, and path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WAFValveConnector.java (Connector) encapsulate these details into JSON data</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WAFValveConnector.java calls Flask Web Application Firewall Application (WAF) component hosted on Google Cloud using REST service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Flask Application calls Tokenizer class responsible for tokenizing the text data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Flask Application internally calls </a:t>
            </a:r>
            <a:r>
              <a:rPr lang="en-US" sz="1800" b="0" i="0" u="none" strike="noStrike" dirty="0">
                <a:solidFill>
                  <a:srgbClr val="000000"/>
                </a:solidFill>
                <a:effectLst/>
                <a:latin typeface="Times New Roman" panose="02020603050405020304" pitchFamily="18" charset="0"/>
              </a:rPr>
              <a:t>Long Short-Term Memory (</a:t>
            </a:r>
            <a:r>
              <a:rPr lang="en-US" dirty="0">
                <a:latin typeface="Times New Roman" panose="02020603050405020304" pitchFamily="18" charset="0"/>
                <a:cs typeface="Times New Roman" panose="02020603050405020304" pitchFamily="18" charset="0"/>
              </a:rPr>
              <a:t>LSTM) Model with tokenized data which represents the loaded LSTM model used for prediction. Response traverse same request path</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Non-functional Requirement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Flexibility</a:t>
            </a:r>
            <a:r>
              <a:rPr lang="en-US" dirty="0">
                <a:latin typeface="Times New Roman" panose="02020603050405020304" pitchFamily="18" charset="0"/>
                <a:cs typeface="Times New Roman" panose="02020603050405020304" pitchFamily="18" charset="0"/>
              </a:rPr>
              <a:t>: LSTM is trained model and can be swapped with another compatible model </a:t>
            </a:r>
          </a:p>
          <a:p>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WAF component is stateless and can be scaled horizontally as per need using Google Cloud scaling feature</a:t>
            </a:r>
          </a:p>
          <a:p>
            <a:pPr indent="0">
              <a:buFont typeface="Arial" panose="020B0604020202020204" pitchFamily="34" charset="0"/>
              <a:buNone/>
            </a:pPr>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Mitigating potential security risks such as cross-site scripting (XSS) attacks.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106045" y="0"/>
            <a:ext cx="4606925" cy="55302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latin typeface="Times New Roman" panose="02020603050405020304" pitchFamily="18" charset="0"/>
                <a:cs typeface="Times New Roman" panose="02020603050405020304" pitchFamily="18" charset="0"/>
                <a:sym typeface="+mn-ea"/>
              </a:rPr>
              <a:t>Content Security Policy</a:t>
            </a:r>
            <a:r>
              <a:rPr lang="en-US" sz="4800" dirty="0">
                <a:latin typeface="Times New Roman" panose="02020603050405020304" pitchFamily="18" charset="0"/>
                <a:cs typeface="Times New Roman" panose="02020603050405020304" pitchFamily="18" charset="0"/>
              </a:rPr>
              <a:t>- Architecture </a:t>
            </a:r>
          </a:p>
        </p:txBody>
      </p:sp>
      <p:sp>
        <p:nvSpPr>
          <p:cNvPr id="12" name="Rectangle 11"/>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p:cNvSpPr>
            <a:spLocks noGrp="1" noRot="1" noChangeAspect="1" noMove="1" noResize="1" noEditPoints="1" noAdjustHandles="1" noChangeArrowheads="1" noChangeShapeType="1" noTextEdit="1"/>
          </p:cNvSpPr>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picture containing diagram, text, line, plan&#10;&#10;Description automatically generated">
            <a:extLst>
              <a:ext uri="{FF2B5EF4-FFF2-40B4-BE49-F238E27FC236}">
                <a16:creationId xmlns:a16="http://schemas.microsoft.com/office/drawing/2014/main" id="{43E881E4-390D-D575-E8E0-B44411656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1067" y="163856"/>
            <a:ext cx="5172748" cy="66941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latin typeface="Times New Roman" panose="02020603050405020304" pitchFamily="18" charset="0"/>
                <a:cs typeface="Times New Roman" panose="02020603050405020304" pitchFamily="18" charset="0"/>
                <a:sym typeface="+mn-ea"/>
              </a:rPr>
              <a:t>Content Security Policy</a:t>
            </a:r>
            <a:r>
              <a:rPr lang="en-US" sz="4800" dirty="0">
                <a:latin typeface="Times New Roman" panose="02020603050405020304" pitchFamily="18" charset="0"/>
                <a:cs typeface="Times New Roman" panose="02020603050405020304" pitchFamily="18" charset="0"/>
                <a:sym typeface="+mn-ea"/>
              </a:rPr>
              <a:t>- Architecture</a:t>
            </a:r>
            <a:r>
              <a:rPr lang="en-US" sz="4800" dirty="0">
                <a:latin typeface="Times New Roman" panose="02020603050405020304" pitchFamily="18" charset="0"/>
                <a:cs typeface="Times New Roman" panose="02020603050405020304" pitchFamily="18" charset="0"/>
              </a:rPr>
              <a:t> </a:t>
            </a:r>
          </a:p>
        </p:txBody>
      </p:sp>
      <p:sp>
        <p:nvSpPr>
          <p:cNvPr id="12" name="Rectangle 11"/>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p:cNvSpPr>
            <a:spLocks noGrp="1" noRot="1" noChangeAspect="1" noMove="1" noResize="1" noEditPoints="1" noAdjustHandles="1" noChangeArrowheads="1" noChangeShapeType="1" noTextEdit="1"/>
          </p:cNvSpPr>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p:cNvSpPr txBox="1"/>
          <p:nvPr/>
        </p:nvSpPr>
        <p:spPr>
          <a:xfrm>
            <a:off x="5527674" y="146288"/>
            <a:ext cx="6094520" cy="655447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Request/Response Processing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CSPValve</a:t>
            </a:r>
            <a:r>
              <a:rPr lang="en-US" dirty="0">
                <a:latin typeface="Times New Roman" panose="02020603050405020304" pitchFamily="18" charset="0"/>
                <a:cs typeface="Times New Roman" panose="02020603050405020304" pitchFamily="18" charset="0"/>
              </a:rPr>
              <a:t> component is invoked during the request/response processing pipeline of the Tomcat server.</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a request reaches the </a:t>
            </a:r>
            <a:r>
              <a:rPr lang="en-US" dirty="0" err="1">
                <a:latin typeface="Times New Roman" panose="02020603050405020304" pitchFamily="18" charset="0"/>
                <a:cs typeface="Times New Roman" panose="02020603050405020304" pitchFamily="18" charset="0"/>
              </a:rPr>
              <a:t>CSPValve</a:t>
            </a:r>
            <a:r>
              <a:rPr lang="en-US" dirty="0">
                <a:latin typeface="Times New Roman" panose="02020603050405020304" pitchFamily="18" charset="0"/>
                <a:cs typeface="Times New Roman" panose="02020603050405020304" pitchFamily="18" charset="0"/>
              </a:rPr>
              <a:t>, its invoke method is called, passing the current Request and Response objects.</a:t>
            </a:r>
          </a:p>
          <a:p>
            <a:pPr indent="0">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r>
              <a:rPr lang="en-US" sz="2000" b="1" dirty="0">
                <a:latin typeface="Times New Roman" panose="02020603050405020304" pitchFamily="18" charset="0"/>
                <a:cs typeface="Times New Roman" panose="02020603050405020304" pitchFamily="18" charset="0"/>
              </a:rPr>
              <a:t>Customizable Properties</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The </a:t>
            </a:r>
            <a:r>
              <a:rPr lang="en-US" dirty="0" err="1">
                <a:latin typeface="Times New Roman" panose="02020603050405020304" pitchFamily="18" charset="0"/>
                <a:cs typeface="Times New Roman" panose="02020603050405020304" pitchFamily="18" charset="0"/>
                <a:sym typeface="+mn-ea"/>
              </a:rPr>
              <a:t>CSPValve</a:t>
            </a:r>
            <a:r>
              <a:rPr lang="en-US" dirty="0">
                <a:latin typeface="Times New Roman" panose="02020603050405020304" pitchFamily="18" charset="0"/>
                <a:cs typeface="Times New Roman" panose="02020603050405020304" pitchFamily="18" charset="0"/>
                <a:sym typeface="+mn-ea"/>
              </a:rPr>
              <a:t> component provides setter methods for various properties that define the Content Security Policy (CSP) configuration.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These properties include defaultSrc, styleSrc, scriptSrc, mediaSrc, fontSrc, connectSrc, and imgSrc.</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Developers can set these properties to specify the allowed sources for different types of content.</a:t>
            </a:r>
          </a:p>
          <a:p>
            <a:pPr indent="0">
              <a:buFont typeface="Wingdings" panose="05000000000000000000" pitchFamily="2" charset="2"/>
              <a:buNone/>
            </a:pPr>
            <a:endParaRPr lang="en-US" dirty="0">
              <a:latin typeface="Times New Roman" panose="02020603050405020304" pitchFamily="18" charset="0"/>
              <a:cs typeface="Times New Roman" panose="02020603050405020304" pitchFamily="18" charset="0"/>
              <a:sym typeface="+mn-ea"/>
            </a:endParaRPr>
          </a:p>
          <a:p>
            <a:r>
              <a:rPr lang="en-US" sz="2000" b="1" dirty="0">
                <a:latin typeface="Times New Roman" panose="02020603050405020304" pitchFamily="18" charset="0"/>
                <a:cs typeface="Times New Roman" panose="02020603050405020304" pitchFamily="18" charset="0"/>
              </a:rPr>
              <a:t>Security Value Validation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The </a:t>
            </a:r>
            <a:r>
              <a:rPr lang="en-US" dirty="0" err="1">
                <a:latin typeface="Times New Roman" panose="02020603050405020304" pitchFamily="18" charset="0"/>
                <a:cs typeface="Times New Roman" panose="02020603050405020304" pitchFamily="18" charset="0"/>
                <a:sym typeface="+mn-ea"/>
              </a:rPr>
              <a:t>CSPValve</a:t>
            </a:r>
            <a:r>
              <a:rPr lang="en-US" dirty="0">
                <a:latin typeface="Times New Roman" panose="02020603050405020304" pitchFamily="18" charset="0"/>
                <a:cs typeface="Times New Roman" panose="02020603050405020304" pitchFamily="18" charset="0"/>
                <a:sym typeface="+mn-ea"/>
              </a:rPr>
              <a:t> component includes a helper method called checkValues to validate the configured security values.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It splits the values by spaces and checks if each value is present in the allowed_values list, which contains the predefined set of allowed values.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The method allows wildcard domains (starting with "*.") for flexible domain matching.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latin typeface="Times New Roman" panose="02020603050405020304" pitchFamily="18" charset="0"/>
                <a:cs typeface="Times New Roman" panose="02020603050405020304" pitchFamily="18" charset="0"/>
              </a:rPr>
              <a:t>Source code</a:t>
            </a:r>
          </a:p>
        </p:txBody>
      </p:sp>
      <p:sp>
        <p:nvSpPr>
          <p:cNvPr id="12" name="Rectangle 11"/>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p:cNvSpPr>
            <a:spLocks noGrp="1" noRot="1" noChangeAspect="1" noMove="1" noResize="1" noEditPoints="1" noAdjustHandles="1" noChangeArrowheads="1" noChangeShapeType="1" noTextEdit="1"/>
          </p:cNvSpPr>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p:cNvSpPr txBox="1"/>
          <p:nvPr/>
        </p:nvSpPr>
        <p:spPr>
          <a:xfrm>
            <a:off x="5450331" y="1166842"/>
            <a:ext cx="6094520" cy="5078313"/>
          </a:xfrm>
          <a:prstGeom prst="rect">
            <a:avLst/>
          </a:prstGeom>
          <a:noFill/>
        </p:spPr>
        <p:txBody>
          <a:bodyPr wrap="square">
            <a:spAutoFit/>
          </a:bodyPr>
          <a:lstStyle/>
          <a:p>
            <a:r>
              <a:rPr lang="en-US" dirty="0">
                <a:solidFill>
                  <a:srgbClr val="000000"/>
                </a:solidFill>
                <a:latin typeface="Times New Roman" panose="02020603050405020304" pitchFamily="18" charset="0"/>
              </a:rPr>
              <a:t>Language</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WAFValve.java: Java</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WAFValveConnector.java: Java</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sym typeface="+mn-ea"/>
              </a:rPr>
              <a:t>CSPValve.java: Java</a:t>
            </a:r>
            <a:endParaRPr lang="en-US" dirty="0">
              <a:solidFill>
                <a:srgbClr val="000000"/>
              </a:solidFill>
              <a:latin typeface="Times New Roman" panose="02020603050405020304" pitchFamily="18" charset="0"/>
            </a:endParaRP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WAF Flask application: Python</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LSTM Model: Python</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Design Pattern</a:t>
            </a:r>
          </a:p>
          <a:p>
            <a:pPr marL="742950" lvl="1" indent="-285750">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 Representational State Transfer (REST): Communication </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 Client- Server: Apache Tomcat and WAF Flask Application</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Web Application Firewall(WAF): Security</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Object-Oriented: Inheritance (Valve interface)</a:t>
            </a:r>
          </a:p>
          <a:p>
            <a:endParaRPr lang="en-US" sz="1800" b="0" i="0" u="none" strike="noStrike" dirty="0">
              <a:solidFill>
                <a:srgbClr val="000000"/>
              </a:solidFill>
              <a:effectLst/>
              <a:latin typeface="Times New Roman" panose="02020603050405020304" pitchFamily="18" charset="0"/>
            </a:endParaRPr>
          </a:p>
          <a:p>
            <a:r>
              <a:rPr lang="en-US" dirty="0">
                <a:solidFill>
                  <a:srgbClr val="000000"/>
                </a:solidFill>
                <a:latin typeface="Times New Roman" panose="02020603050405020304" pitchFamily="18" charset="0"/>
              </a:rPr>
              <a:t>Actual implementation of the WAF and CSP features align with as intended architecture proposed on G3.</a:t>
            </a:r>
            <a:endParaRPr lang="en-US" sz="1800" b="0" i="0" u="none" strike="noStrike" dirty="0">
              <a:solidFill>
                <a:srgbClr val="000000"/>
              </a:solidFill>
              <a:effectLst/>
              <a:latin typeface="Times New Roman" panose="02020603050405020304" pitchFamily="18" charset="0"/>
            </a:endParaRP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0855a55-cb66-4a06-843a-046dab584c1d"/>
  <p:tag name="COMMONDATA" val="eyJoZGlkIjoiNGNhMzIzNjJhMzZjODRkMDlhYzg5MDUzYTI2MzdkMWQ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44535711-cd3f-4a0f-869c-54157f77dc70}"/>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44535711-cd3f-4a0f-869c-54157f77dc7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754</Words>
  <Application>Microsoft Macintosh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Calibri Light</vt:lpstr>
      <vt:lpstr>Open Sans Medium</vt:lpstr>
      <vt:lpstr>Times New Roman</vt:lpstr>
      <vt:lpstr>Wingdings</vt:lpstr>
      <vt:lpstr>Office Theme</vt:lpstr>
      <vt:lpstr>1_Office Theme</vt:lpstr>
      <vt:lpstr>PowerPoint Presentation</vt:lpstr>
      <vt:lpstr>Web Application Firewall- Requirements </vt:lpstr>
      <vt:lpstr>Content Security Policy- Requirements </vt:lpstr>
      <vt:lpstr>Web Application Firewall- Architecture </vt:lpstr>
      <vt:lpstr>Web Application Firewall- Architecture </vt:lpstr>
      <vt:lpstr>Content Security Policy- Architecture </vt:lpstr>
      <vt:lpstr>Content Security Policy- Architecture </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Firewall- Requirements </dc:title>
  <dc:creator>Sunjil</dc:creator>
  <cp:lastModifiedBy>DINCER, NUR.</cp:lastModifiedBy>
  <cp:revision>25</cp:revision>
  <dcterms:created xsi:type="dcterms:W3CDTF">2023-06-05T00:46:00Z</dcterms:created>
  <dcterms:modified xsi:type="dcterms:W3CDTF">2023-06-06T00:35:15Z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7E060CFCFC2E4BCEAD05543E129A177F_12</vt:lpwstr>
  </property>
  <property fmtid="{D5CDD505-2E9C-101B-9397-08002B2CF9AE}" pid="3" name="KSOProductBuildVer">
    <vt:lpwstr>2052-11.1.0.14309</vt:lpwstr>
  </property>
</Properties>
</file>