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37" r:id="rId4"/>
    <p:sldId id="304" r:id="rId5"/>
    <p:sldId id="335" r:id="rId6"/>
    <p:sldId id="305" r:id="rId7"/>
    <p:sldId id="336" r:id="rId8"/>
    <p:sldId id="338" r:id="rId9"/>
    <p:sldId id="267" r:id="rId10"/>
    <p:sldId id="310" r:id="rId11"/>
    <p:sldId id="311" r:id="rId12"/>
    <p:sldId id="329" r:id="rId13"/>
    <p:sldId id="312" r:id="rId14"/>
    <p:sldId id="330" r:id="rId15"/>
    <p:sldId id="331" r:id="rId16"/>
    <p:sldId id="313" r:id="rId17"/>
    <p:sldId id="332" r:id="rId18"/>
    <p:sldId id="314" r:id="rId19"/>
    <p:sldId id="333" r:id="rId20"/>
    <p:sldId id="334" r:id="rId21"/>
    <p:sldId id="316" r:id="rId22"/>
    <p:sldId id="324" r:id="rId23"/>
    <p:sldId id="325" r:id="rId24"/>
    <p:sldId id="29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387563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198418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3939627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0007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2842698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18530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3425283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42260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4190556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182400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52442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194346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165036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349361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273464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241805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1C30B-C7CB-4DE3-8AF4-6E194EE09BCE}" type="datetimeFigureOut">
              <a:rPr lang="en-IN" smtClean="0"/>
              <a:t>25-05-2023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52545D-1084-406C-AF3C-EEB12A5E2031}" type="slidenum">
              <a:rPr lang="en-IN" smtClean="0"/>
              <a:t>‹#›</a:t>
            </a:fld>
            <a:endParaRPr lang="en-IN" dirty="0"/>
          </a:p>
        </p:txBody>
      </p:sp>
    </p:spTree>
    <p:extLst>
      <p:ext uri="{BB962C8B-B14F-4D97-AF65-F5344CB8AC3E}">
        <p14:creationId xmlns:p14="http://schemas.microsoft.com/office/powerpoint/2010/main" val="321356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F1C30B-C7CB-4DE3-8AF4-6E194EE09BCE}" type="datetimeFigureOut">
              <a:rPr lang="en-IN" smtClean="0"/>
              <a:t>25-05-2023</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52545D-1084-406C-AF3C-EEB12A5E2031}" type="slidenum">
              <a:rPr lang="en-IN" smtClean="0"/>
              <a:t>‹#›</a:t>
            </a:fld>
            <a:endParaRPr lang="en-IN" dirty="0"/>
          </a:p>
        </p:txBody>
      </p:sp>
    </p:spTree>
    <p:extLst>
      <p:ext uri="{BB962C8B-B14F-4D97-AF65-F5344CB8AC3E}">
        <p14:creationId xmlns:p14="http://schemas.microsoft.com/office/powerpoint/2010/main" val="2672243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 name="TextBox 1"/>
          <p:cNvSpPr txBox="1"/>
          <p:nvPr/>
        </p:nvSpPr>
        <p:spPr>
          <a:xfrm>
            <a:off x="2034861" y="2446986"/>
            <a:ext cx="8190963" cy="1569660"/>
          </a:xfrm>
          <a:prstGeom prst="rect">
            <a:avLst/>
          </a:prstGeom>
          <a:noFill/>
        </p:spPr>
        <p:txBody>
          <a:bodyPr wrap="square" rtlCol="0">
            <a:spAutoFit/>
          </a:bodyPr>
          <a:lstStyle/>
          <a:p>
            <a:pPr algn="ctr"/>
            <a:r>
              <a:rPr lang="en-IN" sz="3200" dirty="0" smtClean="0">
                <a:solidFill>
                  <a:schemeClr val="tx2"/>
                </a:solidFill>
                <a:latin typeface="Copperplate Gothic Bold" panose="020E0705020206020404" pitchFamily="34" charset="0"/>
              </a:rPr>
              <a:t>HOUSE PRICE PREDICTION</a:t>
            </a:r>
          </a:p>
          <a:p>
            <a:pPr algn="ctr"/>
            <a:r>
              <a:rPr lang="en-IN" sz="3200" dirty="0" smtClean="0">
                <a:solidFill>
                  <a:schemeClr val="tx2"/>
                </a:solidFill>
                <a:latin typeface="Copperplate Gothic Bold" panose="020E0705020206020404" pitchFamily="34" charset="0"/>
              </a:rPr>
              <a:t>USING</a:t>
            </a:r>
          </a:p>
          <a:p>
            <a:pPr algn="ctr"/>
            <a:r>
              <a:rPr lang="en-IN" sz="3200" dirty="0" smtClean="0">
                <a:solidFill>
                  <a:schemeClr val="tx2"/>
                </a:solidFill>
                <a:latin typeface="Copperplate Gothic Bold" panose="020E0705020206020404" pitchFamily="34" charset="0"/>
              </a:rPr>
              <a:t>MACHINE LEARNING ALGORITHMS</a:t>
            </a:r>
            <a:endParaRPr lang="en-IN" sz="3200" dirty="0">
              <a:solidFill>
                <a:schemeClr val="tx2"/>
              </a:solidFill>
              <a:latin typeface="Copperplate Gothic Bold" panose="020E0705020206020404" pitchFamily="34" charset="0"/>
            </a:endParaRPr>
          </a:p>
        </p:txBody>
      </p:sp>
    </p:spTree>
    <p:extLst>
      <p:ext uri="{BB962C8B-B14F-4D97-AF65-F5344CB8AC3E}">
        <p14:creationId xmlns:p14="http://schemas.microsoft.com/office/powerpoint/2010/main" val="4015463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8763" y="2782403"/>
            <a:ext cx="9144000" cy="833485"/>
          </a:xfrm>
        </p:spPr>
        <p:txBody>
          <a:bodyPr>
            <a:normAutofit/>
          </a:bodyPr>
          <a:lstStyle/>
          <a:p>
            <a:pPr algn="ctr"/>
            <a:r>
              <a:rPr lang="en-IN" sz="4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description</a:t>
            </a:r>
            <a:endParaRPr lang="en-IN"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823286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SELECTION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input data was collected from dataset repository like UCI </a:t>
            </a:r>
            <a:r>
              <a:rPr lang="en-IN" sz="2000" dirty="0" smtClean="0">
                <a:latin typeface="Times New Roman" panose="02020603050405020304" pitchFamily="18" charset="0"/>
                <a:cs typeface="Times New Roman" panose="02020603050405020304" pitchFamily="18" charset="0"/>
              </a:rPr>
              <a:t>repository. In here, I used Kaggle.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house dataset is used.</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selection is the process of predicting the house price.</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contains the information about the house like </a:t>
            </a:r>
            <a:r>
              <a:rPr lang="en-IN" sz="2000" dirty="0" smtClean="0">
                <a:latin typeface="Times New Roman" panose="02020603050405020304" pitchFamily="18" charset="0"/>
                <a:cs typeface="Times New Roman" panose="02020603050405020304" pitchFamily="18" charset="0"/>
              </a:rPr>
              <a:t>location, area, square </a:t>
            </a:r>
            <a:r>
              <a:rPr lang="en-IN" sz="2000" dirty="0">
                <a:latin typeface="Times New Roman" panose="02020603050405020304" pitchFamily="18" charset="0"/>
                <a:cs typeface="Times New Roman" panose="02020603050405020304" pitchFamily="18" charset="0"/>
              </a:rPr>
              <a:t>root, bed </a:t>
            </a:r>
            <a:r>
              <a:rPr lang="en-IN" sz="2000" dirty="0" smtClean="0">
                <a:latin typeface="Times New Roman" panose="02020603050405020304" pitchFamily="18" charset="0"/>
                <a:cs typeface="Times New Roman" panose="02020603050405020304" pitchFamily="18" charset="0"/>
              </a:rPr>
              <a:t>room, area type, availability, </a:t>
            </a:r>
            <a:r>
              <a:rPr lang="en-IN" sz="2000" dirty="0">
                <a:latin typeface="Times New Roman" panose="02020603050405020304" pitchFamily="18" charset="0"/>
                <a:cs typeface="Times New Roman" panose="02020603050405020304" pitchFamily="18" charset="0"/>
              </a:rPr>
              <a:t>bath square feet and so 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80675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SELECTION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stretch>
            <a:fillRect/>
          </a:stretch>
        </p:blipFill>
        <p:spPr>
          <a:xfrm>
            <a:off x="3425311" y="2063078"/>
            <a:ext cx="4457700" cy="2400300"/>
          </a:xfrm>
          <a:prstGeom prst="rect">
            <a:avLst/>
          </a:prstGeom>
        </p:spPr>
      </p:pic>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54188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705188"/>
            <a:ext cx="8946541" cy="4195481"/>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Missing data removal: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Encoding Categorical data: That categorical data is defined as variables with a finite set of label </a:t>
            </a:r>
            <a:r>
              <a:rPr lang="en-IN" sz="2000" dirty="0" smtClean="0">
                <a:latin typeface="Times New Roman" panose="02020603050405020304" pitchFamily="18" charset="0"/>
                <a:cs typeface="Times New Roman" panose="02020603050405020304" pitchFamily="18" charset="0"/>
              </a:rPr>
              <a:t>values like 0,1,2,3...etc.,</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00559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stretch>
            <a:fillRect/>
          </a:stretch>
        </p:blipFill>
        <p:spPr>
          <a:xfrm>
            <a:off x="1225312" y="2407444"/>
            <a:ext cx="4286845" cy="2460770"/>
          </a:xfrm>
          <a:prstGeom prst="rect">
            <a:avLst/>
          </a:prstGeom>
        </p:spPr>
      </p:pic>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p:nvPr/>
        </p:nvPicPr>
        <p:blipFill>
          <a:blip r:embed="rId3"/>
          <a:stretch>
            <a:fillRect/>
          </a:stretch>
        </p:blipFill>
        <p:spPr>
          <a:xfrm>
            <a:off x="6711642" y="2407444"/>
            <a:ext cx="4441462" cy="2460770"/>
          </a:xfrm>
          <a:prstGeom prst="rect">
            <a:avLst/>
          </a:prstGeom>
        </p:spPr>
      </p:pic>
    </p:spTree>
    <p:extLst>
      <p:ext uri="{BB962C8B-B14F-4D97-AF65-F5344CB8AC3E}">
        <p14:creationId xmlns:p14="http://schemas.microsoft.com/office/powerpoint/2010/main" val="2162750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2"/>
          <a:stretch>
            <a:fillRect/>
          </a:stretch>
        </p:blipFill>
        <p:spPr>
          <a:xfrm>
            <a:off x="838200" y="1812925"/>
            <a:ext cx="4619625" cy="3648075"/>
          </a:xfrm>
          <a:prstGeom prst="rect">
            <a:avLst/>
          </a:prstGeom>
        </p:spPr>
      </p:pic>
      <p:pic>
        <p:nvPicPr>
          <p:cNvPr id="9" name="Picture 8"/>
          <p:cNvPicPr/>
          <p:nvPr/>
        </p:nvPicPr>
        <p:blipFill>
          <a:blip r:embed="rId3"/>
          <a:stretch>
            <a:fillRect/>
          </a:stretch>
        </p:blipFill>
        <p:spPr>
          <a:xfrm>
            <a:off x="7019925" y="1812924"/>
            <a:ext cx="4333875" cy="3648075"/>
          </a:xfrm>
          <a:prstGeom prst="rect">
            <a:avLst/>
          </a:prstGeom>
        </p:spPr>
      </p:pic>
    </p:spTree>
    <p:extLst>
      <p:ext uri="{BB962C8B-B14F-4D97-AF65-F5344CB8AC3E}">
        <p14:creationId xmlns:p14="http://schemas.microsoft.com/office/powerpoint/2010/main" val="4144193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SPLITTING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8414"/>
            <a:ext cx="10515600" cy="5096780"/>
          </a:xfrm>
        </p:spPr>
        <p:txBody>
          <a:bodyPr>
            <a:no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a:t>
            </a:r>
            <a:r>
              <a:rPr lang="en-IN" sz="2000" dirty="0" smtClean="0">
                <a:latin typeface="Times New Roman" panose="02020603050405020304" pitchFamily="18" charset="0"/>
                <a:cs typeface="Times New Roman" panose="02020603050405020304" pitchFamily="18" charset="0"/>
              </a:rPr>
              <a:t>%(9100+) </a:t>
            </a:r>
            <a:r>
              <a:rPr lang="en-IN" sz="2000" dirty="0">
                <a:latin typeface="Times New Roman" panose="02020603050405020304" pitchFamily="18" charset="0"/>
                <a:cs typeface="Times New Roman" panose="02020603050405020304" pitchFamily="18" charset="0"/>
              </a:rPr>
              <a:t>of the our dataset to be the training data and the remaining 30</a:t>
            </a:r>
            <a:r>
              <a:rPr lang="en-IN" sz="2000" dirty="0" smtClean="0">
                <a:latin typeface="Times New Roman" panose="02020603050405020304" pitchFamily="18" charset="0"/>
                <a:cs typeface="Times New Roman" panose="02020603050405020304" pitchFamily="18" charset="0"/>
              </a:rPr>
              <a:t>%(3900+) </a:t>
            </a:r>
            <a:r>
              <a:rPr lang="en-IN" sz="2000" dirty="0">
                <a:latin typeface="Times New Roman" panose="02020603050405020304" pitchFamily="18" charset="0"/>
                <a:cs typeface="Times New Roman" panose="02020603050405020304" pitchFamily="18" charset="0"/>
              </a:rPr>
              <a:t>to be the testing </a:t>
            </a:r>
            <a:r>
              <a:rPr lang="en-IN" sz="2000" dirty="0" smtClean="0">
                <a:latin typeface="Times New Roman" panose="02020603050405020304" pitchFamily="18" charset="0"/>
                <a:cs typeface="Times New Roman" panose="02020603050405020304" pitchFamily="18" charset="0"/>
              </a:rPr>
              <a:t>data of  Total(13300+).</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24511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207" y="517113"/>
            <a:ext cx="9404723" cy="1400530"/>
          </a:xfrm>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SPLITTING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stretch>
            <a:fillRect/>
          </a:stretch>
        </p:blipFill>
        <p:spPr>
          <a:xfrm>
            <a:off x="2871989" y="2457148"/>
            <a:ext cx="5937160" cy="2578492"/>
          </a:xfrm>
          <a:prstGeom prst="rect">
            <a:avLst/>
          </a:prstGeom>
        </p:spPr>
      </p:pic>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45717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17263"/>
            <a:ext cx="10515600" cy="1325563"/>
          </a:xfrm>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3594" y="1600647"/>
            <a:ext cx="11354337" cy="4731913"/>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have to implement the machine learning algorithms such as random forest regression and ridge regression.</a:t>
            </a:r>
          </a:p>
          <a:p>
            <a:pPr lvl="0" algn="just">
              <a:lnSpc>
                <a:spcPct val="150000"/>
              </a:lnSpc>
            </a:pPr>
            <a:r>
              <a:rPr lang="en-IN" sz="2000" b="1" dirty="0" smtClean="0">
                <a:latin typeface="Times New Roman" panose="02020603050405020304" pitchFamily="18" charset="0"/>
                <a:cs typeface="Times New Roman" panose="02020603050405020304" pitchFamily="18" charset="0"/>
              </a:rPr>
              <a:t>Ridge </a:t>
            </a:r>
            <a:r>
              <a:rPr lang="en-IN" sz="2000" b="1" dirty="0">
                <a:latin typeface="Times New Roman" panose="02020603050405020304" pitchFamily="18" charset="0"/>
                <a:cs typeface="Times New Roman" panose="02020603050405020304" pitchFamily="18" charset="0"/>
              </a:rPr>
              <a:t>regression </a:t>
            </a:r>
            <a:r>
              <a:rPr lang="en-IN" sz="2000" dirty="0">
                <a:latin typeface="Times New Roman" panose="02020603050405020304" pitchFamily="18" charset="0"/>
                <a:cs typeface="Times New Roman" panose="02020603050405020304" pitchFamily="18" charset="0"/>
              </a:rPr>
              <a:t>is a model tuning method that is used to analyse any data that suffers from multicollinearity. This method performs L2 regularization. When the issue of multicollinearity occurs, least-squares are unbiased, and variances are large, this results in predicted values being far away from the actual values.</a:t>
            </a:r>
          </a:p>
          <a:p>
            <a:pPr lvl="0" algn="just">
              <a:lnSpc>
                <a:spcPct val="150000"/>
              </a:lnSpc>
            </a:pPr>
            <a:r>
              <a:rPr lang="en-IN" sz="2000" b="1" dirty="0" smtClean="0">
                <a:latin typeface="Times New Roman" panose="02020603050405020304" pitchFamily="18" charset="0"/>
                <a:cs typeface="Times New Roman" panose="02020603050405020304" pitchFamily="18" charset="0"/>
              </a:rPr>
              <a:t>Random </a:t>
            </a:r>
            <a:r>
              <a:rPr lang="en-IN" sz="2000" b="1" dirty="0">
                <a:latin typeface="Times New Roman" panose="02020603050405020304" pitchFamily="18" charset="0"/>
                <a:cs typeface="Times New Roman" panose="02020603050405020304" pitchFamily="18" charset="0"/>
              </a:rPr>
              <a:t>Forest Regression </a:t>
            </a:r>
            <a:r>
              <a:rPr lang="en-IN" sz="2000" dirty="0">
                <a:latin typeface="Times New Roman" panose="02020603050405020304" pitchFamily="18" charset="0"/>
                <a:cs typeface="Times New Roman" panose="02020603050405020304" pitchFamily="18" charset="0"/>
              </a:rPr>
              <a:t>is a supervised learning algorithm that uses ensemble learning method for regression. Ensemble learning method is a technique that combines predictions from multiple machine learning algorithms to make a more accurate prediction than a single model.</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3927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17263"/>
            <a:ext cx="10515600" cy="1325563"/>
          </a:xfrm>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p:nvPr/>
        </p:nvPicPr>
        <p:blipFill>
          <a:blip r:embed="rId2"/>
          <a:stretch>
            <a:fillRect/>
          </a:stretch>
        </p:blipFill>
        <p:spPr>
          <a:xfrm>
            <a:off x="3331335" y="1867504"/>
            <a:ext cx="5233116" cy="1107516"/>
          </a:xfrm>
          <a:prstGeom prst="rect">
            <a:avLst/>
          </a:prstGeom>
        </p:spPr>
      </p:pic>
      <p:pic>
        <p:nvPicPr>
          <p:cNvPr id="8" name="Picture 7"/>
          <p:cNvPicPr/>
          <p:nvPr/>
        </p:nvPicPr>
        <p:blipFill>
          <a:blip r:embed="rId3"/>
          <a:stretch>
            <a:fillRect/>
          </a:stretch>
        </p:blipFill>
        <p:spPr>
          <a:xfrm>
            <a:off x="3331335" y="3834339"/>
            <a:ext cx="5233116" cy="1111147"/>
          </a:xfrm>
          <a:prstGeom prst="rect">
            <a:avLst/>
          </a:prstGeom>
        </p:spPr>
      </p:pic>
    </p:spTree>
    <p:extLst>
      <p:ext uri="{BB962C8B-B14F-4D97-AF65-F5344CB8AC3E}">
        <p14:creationId xmlns:p14="http://schemas.microsoft.com/office/powerpoint/2010/main" val="3519865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055" y="465597"/>
            <a:ext cx="9404723" cy="1400530"/>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2963" y="1362443"/>
            <a:ext cx="10528422" cy="4522542"/>
          </a:xfrm>
        </p:spPr>
        <p:txBody>
          <a:bodyPr>
            <a:normAutofit/>
          </a:bodyPr>
          <a:lstStyle/>
          <a:p>
            <a:pPr>
              <a:lnSpc>
                <a:spcPct val="150000"/>
              </a:lnSpc>
            </a:pPr>
            <a:r>
              <a:rPr lang="en-US" dirty="0"/>
              <a:t>The accurate prediction of house prices is of paramount importance in real estate and property markets. In recent years, machine learning algorithms have emerged as powerful tools for addressing this challenge. </a:t>
            </a:r>
            <a:r>
              <a:rPr lang="en-IN" sz="2000" dirty="0" smtClean="0">
                <a:latin typeface="Times New Roman" panose="02020603050405020304" pitchFamily="18" charset="0"/>
                <a:cs typeface="Times New Roman" panose="02020603050405020304" pitchFamily="18" charset="0"/>
              </a:rPr>
              <a:t>. </a:t>
            </a:r>
          </a:p>
          <a:p>
            <a:pPr>
              <a:lnSpc>
                <a:spcPct val="150000"/>
              </a:lnSpc>
            </a:pPr>
            <a:r>
              <a:rPr lang="en-US" dirty="0"/>
              <a:t>The study begins by gathering a comprehensive dataset comprising a wide range of factors that influence house prices, such as location, size, number of bedrooms, bathrooms, amenities, and socio-economic indicators</a:t>
            </a:r>
            <a:r>
              <a:rPr lang="en-US" dirty="0" smtClean="0"/>
              <a:t>.</a:t>
            </a:r>
          </a:p>
          <a:p>
            <a:pPr>
              <a:lnSpc>
                <a:spcPct val="150000"/>
              </a:lnSpc>
            </a:pPr>
            <a:r>
              <a:rPr lang="en-IN" sz="2000" dirty="0" smtClean="0">
                <a:latin typeface="+mn-lt"/>
                <a:cs typeface="Times New Roman" panose="02020603050405020304" pitchFamily="18" charset="0"/>
              </a:rPr>
              <a:t>We </a:t>
            </a:r>
            <a:r>
              <a:rPr lang="en-IN" sz="2000" dirty="0">
                <a:latin typeface="+mn-lt"/>
                <a:cs typeface="Times New Roman" panose="02020603050405020304" pitchFamily="18" charset="0"/>
              </a:rPr>
              <a:t>have to implement the regression technique to predict the housing price such as Ridge and random forest regression. Finally, the experimental results shows that the error values, estimate the house price in Lakhs. </a:t>
            </a:r>
            <a:endParaRPr lang="en-IN" sz="2000" dirty="0" smtClean="0">
              <a:latin typeface="+mn-lt"/>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22982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17263"/>
            <a:ext cx="10515600" cy="1325563"/>
          </a:xfrm>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3773511" y="1738649"/>
            <a:ext cx="4587804" cy="4230352"/>
          </a:xfrm>
          <a:prstGeom prst="rect">
            <a:avLst/>
          </a:prstGeom>
        </p:spPr>
      </p:pic>
    </p:spTree>
    <p:extLst>
      <p:ext uri="{BB962C8B-B14F-4D97-AF65-F5344CB8AC3E}">
        <p14:creationId xmlns:p14="http://schemas.microsoft.com/office/powerpoint/2010/main" val="3567908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903" y="242888"/>
            <a:ext cx="9404723" cy="1400530"/>
          </a:xfrm>
        </p:spPr>
        <p:txBody>
          <a:bodyPr>
            <a:normAutofit/>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579703"/>
            <a:ext cx="8946541" cy="4195481"/>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a:t>
            </a:r>
            <a:r>
              <a:rPr lang="en-IN" sz="2000" dirty="0" smtClean="0">
                <a:latin typeface="Times New Roman" panose="02020603050405020304" pitchFamily="18" charset="0"/>
                <a:cs typeface="Times New Roman" panose="02020603050405020304" pitchFamily="18" charset="0"/>
              </a:rPr>
              <a:t>like,</a:t>
            </a:r>
          </a:p>
          <a:p>
            <a:pPr algn="just">
              <a:lnSpc>
                <a:spcPct val="150000"/>
              </a:lnSpc>
            </a:pPr>
            <a:r>
              <a:rPr lang="en-IN" sz="2000" b="1" dirty="0" smtClean="0">
                <a:latin typeface="Times New Roman" panose="02020603050405020304" pitchFamily="18" charset="0"/>
                <a:cs typeface="Times New Roman" panose="02020603050405020304" pitchFamily="18" charset="0"/>
              </a:rPr>
              <a:t>MAE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statistics, the mean absolute error (MAE) is a way to measure the accuracy of a given model. It is calculated </a:t>
            </a:r>
            <a:r>
              <a:rPr lang="en-IN" sz="2000" dirty="0" smtClean="0">
                <a:latin typeface="Times New Roman" panose="02020603050405020304" pitchFamily="18" charset="0"/>
                <a:cs typeface="Times New Roman" panose="02020603050405020304" pitchFamily="18" charset="0"/>
              </a:rPr>
              <a:t>as</a:t>
            </a:r>
            <a:r>
              <a:rPr lang="en-IN" sz="2000"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ea typeface="Times New Roman" panose="02020603050405020304" pitchFamily="18" charset="0"/>
                <a:cs typeface="Times New Roman" panose="02020603050405020304" pitchFamily="18" charset="0"/>
              </a:rPr>
              <a:t>MAE = (1/n) * </a:t>
            </a:r>
            <a:r>
              <a:rPr lang="en-IN" b="1" dirty="0" err="1">
                <a:latin typeface="Times New Roman" panose="02020603050405020304" pitchFamily="18" charset="0"/>
                <a:ea typeface="Times New Roman" panose="02020603050405020304" pitchFamily="18" charset="0"/>
                <a:cs typeface="Times New Roman" panose="02020603050405020304" pitchFamily="18" charset="0"/>
              </a:rPr>
              <a:t>Σ|y</a:t>
            </a:r>
            <a:r>
              <a:rPr lang="en-IN" b="1" baseline="-25000" dirty="0" err="1">
                <a:latin typeface="Times New Roman" panose="02020603050405020304" pitchFamily="18" charset="0"/>
                <a:ea typeface="Times New Roman" panose="02020603050405020304" pitchFamily="18" charset="0"/>
                <a:cs typeface="Times New Roman" panose="02020603050405020304" pitchFamily="18" charset="0"/>
              </a:rPr>
              <a:t>i</a:t>
            </a:r>
            <a:r>
              <a:rPr lang="en-IN" b="1" dirty="0">
                <a:latin typeface="Times New Roman" panose="02020603050405020304" pitchFamily="18" charset="0"/>
                <a:ea typeface="Times New Roman" panose="02020603050405020304" pitchFamily="18" charset="0"/>
                <a:cs typeface="Times New Roman" panose="02020603050405020304" pitchFamily="18" charset="0"/>
              </a:rPr>
              <a:t> – x</a:t>
            </a:r>
            <a:r>
              <a:rPr lang="en-IN" b="1" baseline="-25000" dirty="0">
                <a:latin typeface="Times New Roman" panose="02020603050405020304" pitchFamily="18" charset="0"/>
                <a:ea typeface="Times New Roman" panose="02020603050405020304" pitchFamily="18" charset="0"/>
                <a:cs typeface="Times New Roman" panose="02020603050405020304" pitchFamily="18" charset="0"/>
              </a:rPr>
              <a:t>i</a:t>
            </a:r>
            <a:r>
              <a:rPr lang="en-IN"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buFont typeface="Courier New" panose="02070309020205020404" pitchFamily="49" charset="0"/>
              <a:buChar char="o"/>
            </a:pPr>
            <a:r>
              <a:rPr lang="en-IN" sz="2000" dirty="0" smtClean="0">
                <a:latin typeface="Times New Roman" panose="02020603050405020304" pitchFamily="18" charset="0"/>
                <a:cs typeface="Times New Roman" panose="02020603050405020304" pitchFamily="18" charset="0"/>
              </a:rPr>
              <a:t>•	Σ: </a:t>
            </a:r>
            <a:r>
              <a:rPr lang="en-IN" sz="2000" dirty="0">
                <a:latin typeface="Times New Roman" panose="02020603050405020304" pitchFamily="18" charset="0"/>
                <a:cs typeface="Times New Roman" panose="02020603050405020304" pitchFamily="18" charset="0"/>
              </a:rPr>
              <a:t>A Greek symbol that means “sum”</a:t>
            </a:r>
          </a:p>
          <a:p>
            <a:pPr lvl="0" algn="just">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yi</a:t>
            </a:r>
            <a:r>
              <a:rPr lang="en-IN" sz="2000" dirty="0">
                <a:latin typeface="Times New Roman" panose="02020603050405020304" pitchFamily="18" charset="0"/>
                <a:cs typeface="Times New Roman" panose="02020603050405020304" pitchFamily="18" charset="0"/>
              </a:rPr>
              <a:t>: The observed value for the </a:t>
            </a:r>
            <a:r>
              <a:rPr lang="en-IN" sz="2000" dirty="0" err="1">
                <a:latin typeface="Times New Roman" panose="02020603050405020304" pitchFamily="18" charset="0"/>
                <a:cs typeface="Times New Roman" panose="02020603050405020304" pitchFamily="18" charset="0"/>
              </a:rPr>
              <a:t>ith</a:t>
            </a:r>
            <a:r>
              <a:rPr lang="en-IN" sz="2000" dirty="0">
                <a:latin typeface="Times New Roman" panose="02020603050405020304" pitchFamily="18" charset="0"/>
                <a:cs typeface="Times New Roman" panose="02020603050405020304" pitchFamily="18" charset="0"/>
              </a:rPr>
              <a:t> observation</a:t>
            </a:r>
          </a:p>
          <a:p>
            <a:pPr lvl="0" algn="just">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xi: The predicted value for the </a:t>
            </a:r>
            <a:r>
              <a:rPr lang="en-IN" sz="2000" dirty="0" err="1">
                <a:latin typeface="Times New Roman" panose="02020603050405020304" pitchFamily="18" charset="0"/>
                <a:cs typeface="Times New Roman" panose="02020603050405020304" pitchFamily="18" charset="0"/>
              </a:rPr>
              <a:t>ith</a:t>
            </a:r>
            <a:r>
              <a:rPr lang="en-IN" sz="2000" dirty="0">
                <a:latin typeface="Times New Roman" panose="02020603050405020304" pitchFamily="18" charset="0"/>
                <a:cs typeface="Times New Roman" panose="02020603050405020304" pitchFamily="18" charset="0"/>
              </a:rPr>
              <a:t> observation</a:t>
            </a:r>
          </a:p>
          <a:p>
            <a:pPr lvl="0" algn="just">
              <a:lnSpc>
                <a:spcPct val="150000"/>
              </a:lnSpc>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n: The total number of observations</a:t>
            </a:r>
          </a:p>
          <a:p>
            <a:pPr lvl="0" algn="just">
              <a:lnSpc>
                <a:spcPct val="150000"/>
              </a:lnSpc>
              <a:buFont typeface="Courier New" panose="02070309020205020404" pitchFamily="49" charset="0"/>
              <a:buChar char="o"/>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48276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690688"/>
            <a:ext cx="10830059" cy="435133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We conclude that, the house price dataset was taken as input. The input dataset was mentioned in our research paper.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are implemented the different machine algorithm such as random forest regression and ridge regression.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Then</a:t>
            </a:r>
            <a:r>
              <a:rPr lang="en-IN" sz="2000" dirty="0">
                <a:latin typeface="Times New Roman" panose="02020603050405020304" pitchFamily="18" charset="0"/>
                <a:cs typeface="Times New Roman" panose="02020603050405020304" pitchFamily="18" charset="0"/>
              </a:rPr>
              <a:t>, we are predicted the house price and performance metrics such as MAE.</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20290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dirty="0"/>
          </a:p>
        </p:txBody>
      </p:sp>
      <p:sp>
        <p:nvSpPr>
          <p:cNvPr id="3" name="Content Placeholder 2"/>
          <p:cNvSpPr>
            <a:spLocks noGrp="1"/>
          </p:cNvSpPr>
          <p:nvPr>
            <p:ph idx="1"/>
          </p:nvPr>
        </p:nvSpPr>
        <p:spPr>
          <a:xfrm>
            <a:off x="838200" y="1516532"/>
            <a:ext cx="10515600" cy="4768358"/>
          </a:xfrm>
        </p:spPr>
        <p:txBody>
          <a:bodyPr>
            <a:normAutofit fontScale="92500" lnSpcReduction="20000"/>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Jiawei</a:t>
            </a:r>
            <a:r>
              <a:rPr lang="en-US" sz="2000" dirty="0">
                <a:latin typeface="Times New Roman" panose="02020603050405020304" pitchFamily="18" charset="0"/>
                <a:cs typeface="Times New Roman" panose="02020603050405020304" pitchFamily="18" charset="0"/>
              </a:rPr>
              <a:t> Han, </a:t>
            </a:r>
            <a:r>
              <a:rPr lang="en-US" sz="2000" dirty="0" err="1">
                <a:latin typeface="Times New Roman" panose="02020603050405020304" pitchFamily="18" charset="0"/>
                <a:cs typeface="Times New Roman" panose="02020603050405020304" pitchFamily="18" charset="0"/>
              </a:rPr>
              <a:t>MichelineKamber</a:t>
            </a:r>
            <a:r>
              <a:rPr lang="en-US" sz="2000" dirty="0">
                <a:latin typeface="Times New Roman" panose="02020603050405020304" pitchFamily="18" charset="0"/>
                <a:cs typeface="Times New Roman" panose="02020603050405020304" pitchFamily="18" charset="0"/>
              </a:rPr>
              <a:t>, “Data Mining Concepts and Techniques”, pp. 279-328, 2001. </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[2] J. </a:t>
            </a:r>
            <a:r>
              <a:rPr lang="en-US" sz="2000" dirty="0" err="1">
                <a:latin typeface="Times New Roman" panose="02020603050405020304" pitchFamily="18" charset="0"/>
                <a:cs typeface="Times New Roman" panose="02020603050405020304" pitchFamily="18" charset="0"/>
              </a:rPr>
              <a:t>R.Quinlan</a:t>
            </a:r>
            <a:r>
              <a:rPr lang="en-US" sz="2000" dirty="0">
                <a:latin typeface="Times New Roman" panose="02020603050405020304" pitchFamily="18" charset="0"/>
                <a:cs typeface="Times New Roman" panose="02020603050405020304" pitchFamily="18" charset="0"/>
              </a:rPr>
              <a:t>,” Simplifying decision trees”, Int. J. </a:t>
            </a:r>
            <a:r>
              <a:rPr lang="en-US" sz="2000" dirty="0" err="1">
                <a:latin typeface="Times New Roman" panose="02020603050405020304" pitchFamily="18" charset="0"/>
                <a:cs typeface="Times New Roman" panose="02020603050405020304" pitchFamily="18" charset="0"/>
              </a:rPr>
              <a:t>HumanComputer</a:t>
            </a:r>
            <a:r>
              <a:rPr lang="en-US" sz="2000" dirty="0">
                <a:latin typeface="Times New Roman" panose="02020603050405020304" pitchFamily="18" charset="0"/>
                <a:cs typeface="Times New Roman" panose="02020603050405020304" pitchFamily="18" charset="0"/>
              </a:rPr>
              <a:t> Studies. </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[3] Maria-</a:t>
            </a:r>
            <a:r>
              <a:rPr lang="en-US" sz="2000" dirty="0" err="1">
                <a:latin typeface="Times New Roman" panose="02020603050405020304" pitchFamily="18" charset="0"/>
                <a:cs typeface="Times New Roman" panose="02020603050405020304" pitchFamily="18" charset="0"/>
              </a:rPr>
              <a:t>Luiza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Antonie</a:t>
            </a:r>
            <a:r>
              <a:rPr lang="en-US" sz="2000" dirty="0">
                <a:latin typeface="Times New Roman" panose="02020603050405020304" pitchFamily="18" charset="0"/>
                <a:cs typeface="Times New Roman" panose="02020603050405020304" pitchFamily="18" charset="0"/>
              </a:rPr>
              <a:t>, et. al., “Application of Data Mining Techniques for Medical Image Classification”, Proceedings of the Second International Workshop on multimedia Data Mining(MDM/KDD’2001) in conjunction with ACM SIGKDD conference. San </a:t>
            </a:r>
            <a:r>
              <a:rPr lang="en-US" sz="2000" dirty="0" err="1">
                <a:latin typeface="Times New Roman" panose="02020603050405020304" pitchFamily="18" charset="0"/>
                <a:cs typeface="Times New Roman" panose="02020603050405020304" pitchFamily="18" charset="0"/>
              </a:rPr>
              <a:t>Francisco,USA</a:t>
            </a:r>
            <a:r>
              <a:rPr lang="en-US" sz="2000" dirty="0">
                <a:latin typeface="Times New Roman" panose="02020603050405020304" pitchFamily="18" charset="0"/>
                <a:cs typeface="Times New Roman" panose="02020603050405020304" pitchFamily="18" charset="0"/>
              </a:rPr>
              <a:t>, August 26,2001.</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 [4] Nikita Patel and </a:t>
            </a:r>
            <a:r>
              <a:rPr lang="en-US" sz="2000" dirty="0" err="1">
                <a:latin typeface="Times New Roman" panose="02020603050405020304" pitchFamily="18" charset="0"/>
                <a:cs typeface="Times New Roman" panose="02020603050405020304" pitchFamily="18" charset="0"/>
              </a:rPr>
              <a:t>Saurabh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Upadhyay</a:t>
            </a:r>
            <a:r>
              <a:rPr lang="en-US" sz="2000" dirty="0">
                <a:latin typeface="Times New Roman" panose="02020603050405020304" pitchFamily="18" charset="0"/>
                <a:cs typeface="Times New Roman" panose="02020603050405020304" pitchFamily="18" charset="0"/>
              </a:rPr>
              <a:t>, “Study of Various Decision Tree Pruning Methods with their Empirical Comparison in WEKA”, International Journal of Computer Applications, Volume 60– No.12, December 2012, </a:t>
            </a:r>
            <a:r>
              <a:rPr lang="en-US" sz="2000" dirty="0" err="1">
                <a:latin typeface="Times New Roman" panose="02020603050405020304" pitchFamily="18" charset="0"/>
                <a:cs typeface="Times New Roman" panose="02020603050405020304" pitchFamily="18" charset="0"/>
              </a:rPr>
              <a:t>pp</a:t>
            </a:r>
            <a:r>
              <a:rPr lang="en-US" sz="2000" dirty="0">
                <a:latin typeface="Times New Roman" panose="02020603050405020304" pitchFamily="18" charset="0"/>
                <a:cs typeface="Times New Roman" panose="02020603050405020304" pitchFamily="18" charset="0"/>
              </a:rPr>
              <a:t> 20-25. </a:t>
            </a:r>
          </a:p>
          <a:p>
            <a:pPr marL="0" indent="0" algn="just">
              <a:lnSpc>
                <a:spcPct val="160000"/>
              </a:lnSpc>
              <a:buNone/>
            </a:pPr>
            <a:r>
              <a:rPr lang="en-US" sz="2000" dirty="0">
                <a:latin typeface="Times New Roman" panose="02020603050405020304" pitchFamily="18" charset="0"/>
                <a:cs typeface="Times New Roman" panose="02020603050405020304" pitchFamily="18" charset="0"/>
              </a:rPr>
              <a:t>[5] J.R. Quinlan, “C4.5: programs for Machine Learning”, Morgan Kaufmann, New York, 1993.</a:t>
            </a:r>
          </a:p>
          <a:p>
            <a:pPr marL="0" indent="0" algn="ctr">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9582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678" y="2480528"/>
            <a:ext cx="10515600" cy="1325563"/>
          </a:xfrm>
        </p:spPr>
        <p:txBody>
          <a:bodyPr>
            <a:normAutofit/>
          </a:bodyPr>
          <a:lstStyle/>
          <a:p>
            <a:pPr algn="ctr"/>
            <a:r>
              <a:rPr lang="en-US" sz="6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a:t>
            </a:r>
            <a:r>
              <a:rPr lang="en-US" sz="6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6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t>
            </a:r>
            <a:r>
              <a:rPr lang="en-US" sz="60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a:t>
            </a:r>
            <a:endParaRPr lang="en-IN" sz="6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1934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613920"/>
            <a:ext cx="11281013" cy="4001269"/>
          </a:xfrm>
        </p:spPr>
        <p:txBody>
          <a:bodyPr>
            <a:normAutofit lnSpcReduction="10000"/>
          </a:bodyPr>
          <a:lstStyle/>
          <a:p>
            <a:pPr marL="0" indent="0">
              <a:lnSpc>
                <a:spcPct val="150000"/>
              </a:lnSpc>
              <a:buNone/>
            </a:pPr>
            <a:r>
              <a:rPr lang="en-IN" sz="3200" dirty="0">
                <a:latin typeface="Times New Roman" panose="02020603050405020304" pitchFamily="18" charset="0"/>
                <a:cs typeface="Times New Roman" panose="02020603050405020304" pitchFamily="18" charset="0"/>
              </a:rPr>
              <a:t>The main objective of our project is, </a:t>
            </a:r>
          </a:p>
          <a:p>
            <a:pPr>
              <a:lnSpc>
                <a:spcPct val="150000"/>
              </a:lnSpc>
            </a:pPr>
            <a:r>
              <a:rPr lang="en-IN" sz="3200" dirty="0" smtClean="0">
                <a:latin typeface="Times New Roman" panose="02020603050405020304" pitchFamily="18" charset="0"/>
                <a:cs typeface="Times New Roman" panose="02020603050405020304" pitchFamily="18" charset="0"/>
              </a:rPr>
              <a:t>To </a:t>
            </a:r>
            <a:r>
              <a:rPr lang="en-IN" sz="3200" dirty="0">
                <a:latin typeface="Times New Roman" panose="02020603050405020304" pitchFamily="18" charset="0"/>
                <a:cs typeface="Times New Roman" panose="02020603050405020304" pitchFamily="18" charset="0"/>
              </a:rPr>
              <a:t>predict the house price based on different locations.</a:t>
            </a:r>
          </a:p>
          <a:p>
            <a:pPr>
              <a:lnSpc>
                <a:spcPct val="150000"/>
              </a:lnSpc>
            </a:pPr>
            <a:r>
              <a:rPr lang="en-IN" sz="3200" dirty="0" smtClean="0">
                <a:latin typeface="Times New Roman" panose="02020603050405020304" pitchFamily="18" charset="0"/>
                <a:cs typeface="Times New Roman" panose="02020603050405020304" pitchFamily="18" charset="0"/>
              </a:rPr>
              <a:t>To </a:t>
            </a:r>
            <a:r>
              <a:rPr lang="en-IN" sz="3200" dirty="0">
                <a:latin typeface="Times New Roman" panose="02020603050405020304" pitchFamily="18" charset="0"/>
                <a:cs typeface="Times New Roman" panose="02020603050405020304" pitchFamily="18" charset="0"/>
              </a:rPr>
              <a:t>implement the machine learning </a:t>
            </a:r>
            <a:r>
              <a:rPr lang="en-IN" sz="3200" dirty="0" smtClean="0">
                <a:latin typeface="Times New Roman" panose="02020603050405020304" pitchFamily="18" charset="0"/>
                <a:cs typeface="Times New Roman" panose="02020603050405020304" pitchFamily="18" charset="0"/>
              </a:rPr>
              <a:t>algorithm to find the mean error.</a:t>
            </a:r>
            <a:endParaRPr lang="en-IN" sz="3200" dirty="0">
              <a:latin typeface="Times New Roman" panose="02020603050405020304" pitchFamily="18" charset="0"/>
              <a:cs typeface="Times New Roman" panose="02020603050405020304" pitchFamily="18" charset="0"/>
            </a:endParaRPr>
          </a:p>
          <a:p>
            <a:pPr>
              <a:lnSpc>
                <a:spcPct val="150000"/>
              </a:lnSpc>
            </a:pPr>
            <a:r>
              <a:rPr lang="en-IN" sz="3200" dirty="0" smtClean="0">
                <a:latin typeface="Times New Roman" panose="02020603050405020304" pitchFamily="18" charset="0"/>
                <a:cs typeface="Times New Roman" panose="02020603050405020304" pitchFamily="18" charset="0"/>
              </a:rPr>
              <a:t>To </a:t>
            </a:r>
            <a:r>
              <a:rPr lang="en-IN" sz="3200" dirty="0">
                <a:latin typeface="Times New Roman" panose="02020603050405020304" pitchFamily="18" charset="0"/>
                <a:cs typeface="Times New Roman" panose="02020603050405020304" pitchFamily="18" charset="0"/>
              </a:rPr>
              <a:t>enhance the overall performance for classification algorithms. </a:t>
            </a:r>
          </a:p>
          <a:p>
            <a:pPr>
              <a:lnSpc>
                <a:spcPct val="150000"/>
              </a:lnSpc>
            </a:pPr>
            <a:endParaRPr lang="en-IN" sz="32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Google Shape;391;p20"/>
          <p:cNvSpPr txBox="1"/>
          <p:nvPr/>
        </p:nvSpPr>
        <p:spPr>
          <a:xfrm>
            <a:off x="6087110" y="1600204"/>
            <a:ext cx="2002789" cy="566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rgbClr val="000000"/>
              </a:solidFill>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3307877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363141"/>
            <a:ext cx="11281013" cy="5092249"/>
          </a:xfrm>
        </p:spPr>
        <p:txBody>
          <a:bodyPr>
            <a:normAutofit fontScale="92500"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Predictive models for determining the sale price of houses in cities like Bengaluru is still remaining as more challenging and tricky task. The sale price of properties in cities like Bengaluru depends on a number of interdependent factors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Key factors that might affect the price include area of the property, location of the property and its amenities. In this research work, an analytical study has been carried out by considering the data set that remains open to the public by illustrating the available housing properties in machine hackathon platform</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data set has nine features. In this study, an attempt has been made to construct a predictive model for evaluating the price based on the factors that affect the price.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Modelling </a:t>
            </a:r>
            <a:r>
              <a:rPr lang="en-IN" sz="2000" dirty="0">
                <a:latin typeface="Times New Roman" panose="02020603050405020304" pitchFamily="18" charset="0"/>
                <a:cs typeface="Times New Roman" panose="02020603050405020304" pitchFamily="18" charset="0"/>
              </a:rPr>
              <a:t>explorations apply some regression techniques such as multiple linear regression (Least Squares), Lasso and Ridge regression models, support vector regression, and boosting algorithms such as Extreme Gradient Boost Regression (XG Boost).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19266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690688"/>
            <a:ext cx="11281013" cy="3460861"/>
          </a:xfrm>
        </p:spPr>
        <p:txBody>
          <a:bodyPr>
            <a:normAutofit/>
          </a:bodyPr>
          <a:lstStyle/>
          <a:p>
            <a:pPr algn="just">
              <a:lnSpc>
                <a:spcPct val="150000"/>
              </a:lnSpc>
            </a:pPr>
            <a:r>
              <a:rPr lang="en-IN" sz="3200" dirty="0" smtClean="0">
                <a:latin typeface="Times New Roman" panose="02020603050405020304" pitchFamily="18" charset="0"/>
                <a:cs typeface="Times New Roman" panose="02020603050405020304" pitchFamily="18" charset="0"/>
              </a:rPr>
              <a:t>The results is sometimes unproven when compared with proposed statement</a:t>
            </a:r>
          </a:p>
          <a:p>
            <a:pPr algn="just">
              <a:lnSpc>
                <a:spcPct val="150000"/>
              </a:lnSpc>
            </a:pPr>
            <a:r>
              <a:rPr lang="en-IN" sz="3200" dirty="0" smtClean="0">
                <a:latin typeface="Times New Roman" panose="02020603050405020304" pitchFamily="18" charset="0"/>
                <a:cs typeface="Times New Roman" panose="02020603050405020304" pitchFamily="18" charset="0"/>
              </a:rPr>
              <a:t>It doesn’t efficient for large volume of data’s .</a:t>
            </a:r>
          </a:p>
          <a:p>
            <a:pPr algn="just">
              <a:lnSpc>
                <a:spcPct val="150000"/>
              </a:lnSpc>
            </a:pPr>
            <a:r>
              <a:rPr lang="en-IN" sz="3200" dirty="0" smtClean="0">
                <a:latin typeface="Times New Roman" panose="02020603050405020304" pitchFamily="18" charset="0"/>
                <a:cs typeface="Times New Roman" panose="02020603050405020304" pitchFamily="18" charset="0"/>
              </a:rPr>
              <a:t>Theoretical limits due to inaccurate information.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42297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363141"/>
            <a:ext cx="11281013" cy="5092249"/>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system, the house dataset was taken as input from the dataset </a:t>
            </a:r>
            <a:r>
              <a:rPr lang="en-IN" sz="2000" dirty="0" smtClean="0">
                <a:latin typeface="Times New Roman" panose="02020603050405020304" pitchFamily="18" charset="0"/>
                <a:cs typeface="Times New Roman" panose="02020603050405020304" pitchFamily="18" charset="0"/>
              </a:rPr>
              <a:t>repository(KAGGLE,GITHUB). </a:t>
            </a:r>
            <a:r>
              <a:rPr lang="en-IN" sz="2000" dirty="0">
                <a:latin typeface="Times New Roman" panose="02020603050405020304" pitchFamily="18" charset="0"/>
                <a:cs typeface="Times New Roman" panose="02020603050405020304" pitchFamily="18" charset="0"/>
              </a:rPr>
              <a:t>Then, we have to implement the data pre-processing step. In this step, we have to handle the missing values for avoid wrong prediction. Then, we have to split the data into test and train</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this step, test is used for predict the model and train is used for evaluate the </a:t>
            </a:r>
            <a:r>
              <a:rPr lang="en-IN" sz="2000" dirty="0" smtClean="0">
                <a:latin typeface="Times New Roman" panose="02020603050405020304" pitchFamily="18" charset="0"/>
                <a:cs typeface="Times New Roman" panose="02020603050405020304" pitchFamily="18" charset="0"/>
              </a:rPr>
              <a:t>model.</a:t>
            </a:r>
          </a:p>
          <a:p>
            <a:pPr algn="just">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have to implement the machine learning regression algorithms such as Ridge and </a:t>
            </a:r>
            <a:r>
              <a:rPr lang="en-IN" dirty="0">
                <a:latin typeface="Times New Roman" panose="02020603050405020304" pitchFamily="18" charset="0"/>
                <a:cs typeface="Times New Roman" panose="02020603050405020304" pitchFamily="18" charset="0"/>
              </a:rPr>
              <a:t>R</a:t>
            </a:r>
            <a:r>
              <a:rPr lang="en-IN" sz="2000" dirty="0" smtClean="0">
                <a:latin typeface="Times New Roman" panose="02020603050405020304" pitchFamily="18" charset="0"/>
                <a:cs typeface="Times New Roman" panose="02020603050405020304" pitchFamily="18" charset="0"/>
              </a:rPr>
              <a:t>andom </a:t>
            </a:r>
            <a:r>
              <a:rPr lang="en-IN" dirty="0">
                <a:latin typeface="Times New Roman" panose="02020603050405020304" pitchFamily="18" charset="0"/>
                <a:cs typeface="Times New Roman" panose="02020603050405020304" pitchFamily="18" charset="0"/>
              </a:rPr>
              <a:t>F</a:t>
            </a:r>
            <a:r>
              <a:rPr lang="en-IN" sz="2000" dirty="0" smtClean="0">
                <a:latin typeface="Times New Roman" panose="02020603050405020304" pitchFamily="18" charset="0"/>
                <a:cs typeface="Times New Roman" panose="02020603050405020304" pitchFamily="18" charset="0"/>
              </a:rPr>
              <a:t>orest </a:t>
            </a:r>
            <a:r>
              <a:rPr lang="en-IN" dirty="0" smtClean="0">
                <a:latin typeface="Times New Roman" panose="02020603050405020304" pitchFamily="18" charset="0"/>
                <a:cs typeface="Times New Roman" panose="02020603050405020304" pitchFamily="18" charset="0"/>
              </a:rPr>
              <a:t>R</a:t>
            </a:r>
            <a:r>
              <a:rPr lang="en-IN" sz="2000" dirty="0" smtClean="0">
                <a:latin typeface="Times New Roman" panose="02020603050405020304" pitchFamily="18" charset="0"/>
                <a:cs typeface="Times New Roman" panose="02020603050405020304" pitchFamily="18" charset="0"/>
              </a:rPr>
              <a:t>egression .</a:t>
            </a:r>
          </a:p>
          <a:p>
            <a:pPr algn="just">
              <a:lnSpc>
                <a:spcPct val="150000"/>
              </a:lnSpc>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the experimental results shows that the performance metrics such as </a:t>
            </a:r>
            <a:r>
              <a:rPr lang="en-IN" sz="2000" dirty="0" smtClean="0">
                <a:latin typeface="Times New Roman" panose="02020603050405020304" pitchFamily="18" charset="0"/>
                <a:cs typeface="Times New Roman" panose="02020603050405020304" pitchFamily="18" charset="0"/>
              </a:rPr>
              <a:t>MAE(Mean Absolute Error) instead of Accuracy and </a:t>
            </a:r>
            <a:r>
              <a:rPr lang="en-IN" sz="2000" dirty="0">
                <a:latin typeface="Times New Roman" panose="02020603050405020304" pitchFamily="18" charset="0"/>
                <a:cs typeface="Times New Roman" panose="02020603050405020304" pitchFamily="18" charset="0"/>
              </a:rPr>
              <a:t>predict the house price based on input attributes.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12767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493" y="1659388"/>
            <a:ext cx="11281013" cy="3930043"/>
          </a:xfrm>
        </p:spPr>
        <p:txBody>
          <a:bodyPr>
            <a:normAutofit/>
          </a:bodyPr>
          <a:lstStyle/>
          <a:p>
            <a:pPr algn="just">
              <a:lnSpc>
                <a:spcPct val="150000"/>
              </a:lnSpc>
            </a:pPr>
            <a:r>
              <a:rPr lang="en-IN" sz="3200" dirty="0" smtClean="0">
                <a:latin typeface="Times New Roman" panose="02020603050405020304" pitchFamily="18" charset="0"/>
                <a:cs typeface="Times New Roman" panose="02020603050405020304" pitchFamily="18" charset="0"/>
              </a:rPr>
              <a:t>It </a:t>
            </a:r>
            <a:r>
              <a:rPr lang="en-IN" sz="3200" dirty="0">
                <a:latin typeface="Times New Roman" panose="02020603050405020304" pitchFamily="18" charset="0"/>
                <a:cs typeface="Times New Roman" panose="02020603050405020304" pitchFamily="18" charset="0"/>
              </a:rPr>
              <a:t>is </a:t>
            </a:r>
            <a:r>
              <a:rPr lang="en-IN" sz="3200" dirty="0" smtClean="0">
                <a:latin typeface="Times New Roman" panose="02020603050405020304" pitchFamily="18" charset="0"/>
                <a:cs typeface="Times New Roman" panose="02020603050405020304" pitchFamily="18" charset="0"/>
              </a:rPr>
              <a:t>the efficient method for </a:t>
            </a:r>
            <a:r>
              <a:rPr lang="en-IN" sz="3200" dirty="0">
                <a:latin typeface="Times New Roman" panose="02020603050405020304" pitchFamily="18" charset="0"/>
                <a:cs typeface="Times New Roman" panose="02020603050405020304" pitchFamily="18" charset="0"/>
              </a:rPr>
              <a:t>large number of datasets.</a:t>
            </a:r>
          </a:p>
          <a:p>
            <a:pPr algn="just">
              <a:lnSpc>
                <a:spcPct val="150000"/>
              </a:lnSpc>
            </a:pPr>
            <a:r>
              <a:rPr lang="en-IN" sz="3200" dirty="0" smtClean="0">
                <a:latin typeface="Times New Roman" panose="02020603050405020304" pitchFamily="18" charset="0"/>
                <a:cs typeface="Times New Roman" panose="02020603050405020304" pitchFamily="18" charset="0"/>
              </a:rPr>
              <a:t>The process is implemented with removing the unwanted data.</a:t>
            </a:r>
            <a:endParaRPr lang="en-IN" sz="3200" dirty="0">
              <a:latin typeface="Times New Roman" panose="02020603050405020304" pitchFamily="18" charset="0"/>
              <a:cs typeface="Times New Roman" panose="02020603050405020304" pitchFamily="18" charset="0"/>
            </a:endParaRPr>
          </a:p>
          <a:p>
            <a:pPr algn="just">
              <a:lnSpc>
                <a:spcPct val="150000"/>
              </a:lnSpc>
            </a:pPr>
            <a:r>
              <a:rPr lang="en-IN" sz="3200" dirty="0" smtClean="0">
                <a:latin typeface="Times New Roman" panose="02020603050405020304" pitchFamily="18" charset="0"/>
                <a:cs typeface="Times New Roman" panose="02020603050405020304" pitchFamily="18" charset="0"/>
              </a:rPr>
              <a:t>The </a:t>
            </a:r>
            <a:r>
              <a:rPr lang="en-IN" sz="3200" dirty="0">
                <a:latin typeface="Times New Roman" panose="02020603050405020304" pitchFamily="18" charset="0"/>
                <a:cs typeface="Times New Roman" panose="02020603050405020304" pitchFamily="18" charset="0"/>
              </a:rPr>
              <a:t>prediction is </a:t>
            </a:r>
            <a:r>
              <a:rPr lang="en-IN" sz="3200" dirty="0" smtClean="0">
                <a:latin typeface="Times New Roman" panose="02020603050405020304" pitchFamily="18" charset="0"/>
                <a:cs typeface="Times New Roman" panose="02020603050405020304" pitchFamily="18" charset="0"/>
              </a:rPr>
              <a:t>efficient by using regression techniques.</a:t>
            </a:r>
            <a:endParaRPr lang="en-IN" sz="32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89014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28647"/>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5" name="Group 4"/>
          <p:cNvGrpSpPr/>
          <p:nvPr/>
        </p:nvGrpSpPr>
        <p:grpSpPr>
          <a:xfrm>
            <a:off x="1992574" y="1555844"/>
            <a:ext cx="8052178" cy="4821939"/>
            <a:chOff x="0" y="0"/>
            <a:chExt cx="7020203" cy="5350505"/>
          </a:xfrm>
        </p:grpSpPr>
        <p:sp>
          <p:nvSpPr>
            <p:cNvPr id="6" name="Rectangle 5"/>
            <p:cNvSpPr/>
            <p:nvPr/>
          </p:nvSpPr>
          <p:spPr>
            <a:xfrm>
              <a:off x="3027109" y="154156"/>
              <a:ext cx="1502505" cy="6232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Input data</a:t>
              </a:r>
              <a:endParaRPr lang="en-IN" sz="1200">
                <a:effectLst/>
                <a:latin typeface="Times New Roman" panose="02020603050405020304" pitchFamily="18" charset="0"/>
                <a:ea typeface="Times New Roman" panose="02020603050405020304" pitchFamily="18" charset="0"/>
              </a:endParaRPr>
            </a:p>
          </p:txBody>
        </p:sp>
        <p:sp>
          <p:nvSpPr>
            <p:cNvPr id="7" name="Rectangle 6"/>
            <p:cNvSpPr/>
            <p:nvPr/>
          </p:nvSpPr>
          <p:spPr>
            <a:xfrm>
              <a:off x="3027109" y="1162052"/>
              <a:ext cx="1502505" cy="6232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Preprocessing </a:t>
              </a:r>
              <a:endParaRPr lang="en-IN" sz="1200">
                <a:effectLst/>
                <a:latin typeface="Times New Roman" panose="02020603050405020304" pitchFamily="18" charset="0"/>
                <a:ea typeface="Times New Roman" panose="02020603050405020304" pitchFamily="18" charset="0"/>
              </a:endParaRPr>
            </a:p>
          </p:txBody>
        </p:sp>
        <p:sp>
          <p:nvSpPr>
            <p:cNvPr id="8" name="Rectangle 7"/>
            <p:cNvSpPr/>
            <p:nvPr/>
          </p:nvSpPr>
          <p:spPr>
            <a:xfrm>
              <a:off x="3027109" y="2219295"/>
              <a:ext cx="1502505" cy="6232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Data Splitting</a:t>
              </a:r>
              <a:endParaRPr lang="en-IN" sz="1200">
                <a:effectLst/>
                <a:latin typeface="Times New Roman" panose="02020603050405020304" pitchFamily="18" charset="0"/>
                <a:ea typeface="Times New Roman" panose="02020603050405020304" pitchFamily="18" charset="0"/>
              </a:endParaRPr>
            </a:p>
          </p:txBody>
        </p:sp>
        <p:sp>
          <p:nvSpPr>
            <p:cNvPr id="9" name="Rectangle 8"/>
            <p:cNvSpPr/>
            <p:nvPr/>
          </p:nvSpPr>
          <p:spPr>
            <a:xfrm>
              <a:off x="3027109" y="3276538"/>
              <a:ext cx="1502505" cy="6232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Classification</a:t>
              </a:r>
              <a:endParaRPr lang="en-IN" sz="12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3027109" y="4336739"/>
              <a:ext cx="1502505" cy="62321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Performance Analysis</a:t>
              </a:r>
              <a:endParaRPr lang="en-IN" sz="1200">
                <a:effectLst/>
                <a:latin typeface="Times New Roman" panose="02020603050405020304" pitchFamily="18" charset="0"/>
                <a:ea typeface="Times New Roman" panose="02020603050405020304" pitchFamily="18" charset="0"/>
              </a:endParaRPr>
            </a:p>
          </p:txBody>
        </p:sp>
        <p:sp>
          <p:nvSpPr>
            <p:cNvPr id="11" name="Flowchart: Multidocument 10"/>
            <p:cNvSpPr/>
            <p:nvPr/>
          </p:nvSpPr>
          <p:spPr>
            <a:xfrm>
              <a:off x="0" y="0"/>
              <a:ext cx="1956751" cy="1119610"/>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rPr>
                <a:t>Data set ( House dataset)</a:t>
              </a:r>
              <a:endParaRPr lang="en-IN" sz="1200"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5168278" y="454934"/>
              <a:ext cx="1851925" cy="21465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13" name="Rectangle 12"/>
            <p:cNvSpPr/>
            <p:nvPr/>
          </p:nvSpPr>
          <p:spPr>
            <a:xfrm>
              <a:off x="5296398" y="634227"/>
              <a:ext cx="1595683" cy="4976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Handle missing value </a:t>
              </a:r>
              <a:endParaRPr lang="en-IN" sz="1200">
                <a:effectLst/>
                <a:latin typeface="Times New Roman" panose="02020603050405020304" pitchFamily="18" charset="0"/>
                <a:ea typeface="Times New Roman" panose="02020603050405020304" pitchFamily="18" charset="0"/>
              </a:endParaRPr>
            </a:p>
          </p:txBody>
        </p:sp>
        <p:cxnSp>
          <p:nvCxnSpPr>
            <p:cNvPr id="14" name="Straight Arrow Connector 13"/>
            <p:cNvCxnSpPr/>
            <p:nvPr/>
          </p:nvCxnSpPr>
          <p:spPr>
            <a:xfrm>
              <a:off x="1956751" y="454934"/>
              <a:ext cx="1070358" cy="10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8362" y="777369"/>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778361" y="1785265"/>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776419" y="2842508"/>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774477" y="3899751"/>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4529615" y="1275019"/>
              <a:ext cx="638663" cy="1986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flipV="1">
              <a:off x="2357388" y="4648345"/>
              <a:ext cx="669721" cy="12127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296398" y="2951521"/>
              <a:ext cx="1723805" cy="168650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22" name="Rectangle 21"/>
            <p:cNvSpPr/>
            <p:nvPr/>
          </p:nvSpPr>
          <p:spPr>
            <a:xfrm>
              <a:off x="5523519" y="3202991"/>
              <a:ext cx="1269562" cy="4976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Random Forest Regressor</a:t>
              </a:r>
              <a:endParaRPr lang="en-IN" sz="120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5523519" y="3911580"/>
              <a:ext cx="1269562" cy="4976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Ridge Regressor</a:t>
              </a:r>
              <a:endParaRPr lang="en-IN" sz="1200">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5296398" y="1324229"/>
              <a:ext cx="1595683" cy="4976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Label Encoding</a:t>
              </a:r>
              <a:endParaRPr lang="en-IN" sz="1200">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124572" y="1963244"/>
              <a:ext cx="1851925" cy="134984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26" name="Rectangle 25"/>
            <p:cNvSpPr/>
            <p:nvPr/>
          </p:nvSpPr>
          <p:spPr>
            <a:xfrm>
              <a:off x="299281" y="2107789"/>
              <a:ext cx="1502505" cy="4315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Test</a:t>
              </a:r>
              <a:endParaRPr lang="en-IN" sz="1200">
                <a:effectLst/>
                <a:latin typeface="Times New Roman" panose="02020603050405020304" pitchFamily="18" charset="0"/>
                <a:ea typeface="Times New Roman" panose="02020603050405020304" pitchFamily="18" charset="0"/>
              </a:endParaRPr>
            </a:p>
          </p:txBody>
        </p:sp>
        <p:sp>
          <p:nvSpPr>
            <p:cNvPr id="27" name="Rectangle 26"/>
            <p:cNvSpPr/>
            <p:nvPr/>
          </p:nvSpPr>
          <p:spPr>
            <a:xfrm>
              <a:off x="5333553" y="1982241"/>
              <a:ext cx="1595683" cy="4976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Drop unwanted columns</a:t>
              </a:r>
              <a:endParaRPr lang="en-IN" sz="1200">
                <a:effectLst/>
                <a:latin typeface="Times New Roman" panose="02020603050405020304" pitchFamily="18" charset="0"/>
                <a:ea typeface="Times New Roman" panose="02020603050405020304" pitchFamily="18" charset="0"/>
              </a:endParaRPr>
            </a:p>
          </p:txBody>
        </p:sp>
        <p:sp>
          <p:nvSpPr>
            <p:cNvPr id="28" name="Rectangle 27"/>
            <p:cNvSpPr/>
            <p:nvPr/>
          </p:nvSpPr>
          <p:spPr>
            <a:xfrm>
              <a:off x="293308" y="2706242"/>
              <a:ext cx="1502505" cy="4315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Train </a:t>
              </a:r>
              <a:endParaRPr lang="en-IN" sz="1200">
                <a:effectLst/>
                <a:latin typeface="Times New Roman" panose="02020603050405020304" pitchFamily="18" charset="0"/>
                <a:ea typeface="Times New Roman" panose="02020603050405020304" pitchFamily="18" charset="0"/>
              </a:endParaRPr>
            </a:p>
          </p:txBody>
        </p:sp>
        <p:cxnSp>
          <p:nvCxnSpPr>
            <p:cNvPr id="29" name="Elbow Connector 28"/>
            <p:cNvCxnSpPr/>
            <p:nvPr/>
          </p:nvCxnSpPr>
          <p:spPr>
            <a:xfrm rot="10800000" flipV="1">
              <a:off x="1976497" y="2530902"/>
              <a:ext cx="1050612" cy="10726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4529613" y="3588145"/>
              <a:ext cx="800534" cy="631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90394" y="4000662"/>
              <a:ext cx="1851925" cy="134984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a:p>
          </p:txBody>
        </p:sp>
        <p:sp>
          <p:nvSpPr>
            <p:cNvPr id="32" name="Rectangle 31"/>
            <p:cNvSpPr/>
            <p:nvPr/>
          </p:nvSpPr>
          <p:spPr>
            <a:xfrm>
              <a:off x="665103" y="4135336"/>
              <a:ext cx="1502505" cy="4315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MAE</a:t>
              </a:r>
              <a:endParaRPr lang="en-IN" sz="1200">
                <a:effectLst/>
                <a:latin typeface="Times New Roman" panose="02020603050405020304" pitchFamily="18" charset="0"/>
                <a:ea typeface="Times New Roman" panose="02020603050405020304" pitchFamily="18" charset="0"/>
              </a:endParaRPr>
            </a:p>
          </p:txBody>
        </p:sp>
        <p:sp>
          <p:nvSpPr>
            <p:cNvPr id="33" name="Rectangle 32"/>
            <p:cNvSpPr/>
            <p:nvPr/>
          </p:nvSpPr>
          <p:spPr>
            <a:xfrm>
              <a:off x="665103" y="4769618"/>
              <a:ext cx="1502505" cy="43150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rPr>
                <a:t>Predict the house price</a:t>
              </a:r>
              <a:endParaRPr lang="en-IN" sz="1200">
                <a:effectLst/>
                <a:latin typeface="Times New Roman" panose="02020603050405020304" pitchFamily="18" charset="0"/>
                <a:ea typeface="Times New Roman" panose="02020603050405020304" pitchFamily="18" charset="0"/>
              </a:endParaRPr>
            </a:p>
          </p:txBody>
        </p:sp>
        <p:cxnSp>
          <p:nvCxnSpPr>
            <p:cNvPr id="34" name="Straight Arrow Connector 33"/>
            <p:cNvCxnSpPr/>
            <p:nvPr/>
          </p:nvCxnSpPr>
          <p:spPr>
            <a:xfrm>
              <a:off x="1416356" y="4566840"/>
              <a:ext cx="0" cy="2027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9301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selection</a:t>
            </a:r>
          </a:p>
          <a:p>
            <a:pPr lvl="0" algn="just">
              <a:lnSpc>
                <a:spcPct val="150000"/>
              </a:lnSpc>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preprocessing</a:t>
            </a:r>
          </a:p>
          <a:p>
            <a:pPr lvl="0" algn="just">
              <a:lnSpc>
                <a:spcPct val="150000"/>
              </a:lnSpc>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splitting </a:t>
            </a:r>
          </a:p>
          <a:p>
            <a:pPr lvl="0" algn="just">
              <a:lnSpc>
                <a:spcPct val="150000"/>
              </a:lnSpc>
            </a:pPr>
            <a:r>
              <a:rPr lang="en-US" sz="2000" dirty="0" smtClean="0">
                <a:latin typeface="Times New Roman" panose="02020603050405020304" pitchFamily="18" charset="0"/>
                <a:cs typeface="Times New Roman" panose="02020603050405020304" pitchFamily="18" charset="0"/>
              </a:rPr>
              <a:t>Classification</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Result </a:t>
            </a:r>
            <a:r>
              <a:rPr lang="en-US" sz="2000" dirty="0">
                <a:latin typeface="Times New Roman" panose="02020603050405020304" pitchFamily="18" charset="0"/>
                <a:cs typeface="Times New Roman" panose="02020603050405020304" pitchFamily="18" charset="0"/>
              </a:rPr>
              <a:t>Generation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713022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Retrospect</Template>
  <TotalTime>807</TotalTime>
  <Words>1237</Words>
  <Application>Microsoft Office PowerPoint</Application>
  <PresentationFormat>Widescreen</PresentationFormat>
  <Paragraphs>97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Century Gothic</vt:lpstr>
      <vt:lpstr>Copperplate Gothic Bold</vt:lpstr>
      <vt:lpstr>Courier New</vt:lpstr>
      <vt:lpstr>Roboto</vt:lpstr>
      <vt:lpstr>Times New Roman</vt:lpstr>
      <vt:lpstr>Wingdings 3</vt:lpstr>
      <vt:lpstr>Ion</vt:lpstr>
      <vt:lpstr>PowerPoint Presentation</vt:lpstr>
      <vt:lpstr>ABSTRACT</vt:lpstr>
      <vt:lpstr>OBJECTIVES</vt:lpstr>
      <vt:lpstr>EXISTING SYSTEM</vt:lpstr>
      <vt:lpstr>DISADVANTAGES</vt:lpstr>
      <vt:lpstr>PROPOSED SYSTEM</vt:lpstr>
      <vt:lpstr>ADVANTAGES</vt:lpstr>
      <vt:lpstr>FLOW DIAGRAM</vt:lpstr>
      <vt:lpstr>MODULES</vt:lpstr>
      <vt:lpstr>PowerPoint Presentation</vt:lpstr>
      <vt:lpstr>DATA SELECTION</vt:lpstr>
      <vt:lpstr>DATA SELECTION</vt:lpstr>
      <vt:lpstr>DATA PREPROCESSING</vt:lpstr>
      <vt:lpstr>DATA PREPROCESSING</vt:lpstr>
      <vt:lpstr>DATA PREPROCESSING</vt:lpstr>
      <vt:lpstr>DATA SPLITTING</vt:lpstr>
      <vt:lpstr>DATA SPLITTING</vt:lpstr>
      <vt:lpstr>CLASSIFICATION</vt:lpstr>
      <vt:lpstr>CLASSIFICATION</vt:lpstr>
      <vt:lpstr>PREDICTION</vt:lpstr>
      <vt:lpstr>PERFORMANCE</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EGC</dc:creator>
  <cp:lastModifiedBy>abu</cp:lastModifiedBy>
  <cp:revision>207</cp:revision>
  <dcterms:created xsi:type="dcterms:W3CDTF">2021-08-05T08:39:52Z</dcterms:created>
  <dcterms:modified xsi:type="dcterms:W3CDTF">2023-05-24T22:04:02Z</dcterms:modified>
</cp:coreProperties>
</file>