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4"/>
  </p:notesMasterIdLst>
  <p:handoutMasterIdLst>
    <p:handoutMasterId r:id="rId25"/>
  </p:handoutMasterIdLst>
  <p:sldIdLst>
    <p:sldId id="334" r:id="rId5"/>
    <p:sldId id="358" r:id="rId6"/>
    <p:sldId id="350" r:id="rId7"/>
    <p:sldId id="351" r:id="rId8"/>
    <p:sldId id="352" r:id="rId9"/>
    <p:sldId id="353" r:id="rId10"/>
    <p:sldId id="357" r:id="rId11"/>
    <p:sldId id="355" r:id="rId12"/>
    <p:sldId id="362" r:id="rId13"/>
    <p:sldId id="363" r:id="rId14"/>
    <p:sldId id="366" r:id="rId15"/>
    <p:sldId id="359" r:id="rId16"/>
    <p:sldId id="360" r:id="rId17"/>
    <p:sldId id="354" r:id="rId18"/>
    <p:sldId id="356" r:id="rId19"/>
    <p:sldId id="364" r:id="rId20"/>
    <p:sldId id="365" r:id="rId21"/>
    <p:sldId id="367" r:id="rId22"/>
    <p:sldId id="3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3" d="100"/>
          <a:sy n="83" d="100"/>
        </p:scale>
        <p:origin x="686" y="77"/>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4/13/2025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455650" y="828865"/>
            <a:ext cx="7993150" cy="1110772"/>
          </a:xfrm>
        </p:spPr>
        <p:txBody>
          <a:bodyPr/>
          <a:lstStyle/>
          <a:p>
            <a:r>
              <a:rPr lang="en-US" sz="3600" dirty="0"/>
              <a:t>Web application / Server side</a:t>
            </a:r>
          </a:p>
        </p:txBody>
      </p:sp>
      <p:sp>
        <p:nvSpPr>
          <p:cNvPr id="3" name="Title 1">
            <a:extLst>
              <a:ext uri="{FF2B5EF4-FFF2-40B4-BE49-F238E27FC236}">
                <a16:creationId xmlns:a16="http://schemas.microsoft.com/office/drawing/2014/main" id="{68A54912-44B7-D5D4-49D2-9EB24421A89A}"/>
              </a:ext>
            </a:extLst>
          </p:cNvPr>
          <p:cNvSpPr txBox="1">
            <a:spLocks/>
          </p:cNvSpPr>
          <p:nvPr/>
        </p:nvSpPr>
        <p:spPr>
          <a:xfrm>
            <a:off x="1455650" y="2957847"/>
            <a:ext cx="10625514" cy="3900153"/>
          </a:xfrm>
          <a:prstGeom prst="rect">
            <a:avLst/>
          </a:prstGeom>
        </p:spPr>
        <p:txBody>
          <a:bodyPr vert="horz" lIns="0" tIns="0" rIns="0" bIns="0" rtlCol="0" anchor="b" anchorCtr="0">
            <a:noAutofit/>
          </a:bodyPr>
          <a:lstStyle>
            <a:lvl1pPr algn="l" defTabSz="914400" rtl="0" eaLnBrk="1" latinLnBrk="0" hangingPunct="1">
              <a:lnSpc>
                <a:spcPts val="5400"/>
              </a:lnSpc>
              <a:spcBef>
                <a:spcPct val="0"/>
              </a:spcBef>
              <a:buNone/>
              <a:defRPr sz="5400" b="1" i="0" kern="1200" cap="all" spc="0" baseline="0">
                <a:solidFill>
                  <a:schemeClr val="bg1"/>
                </a:solidFill>
                <a:latin typeface="+mj-lt"/>
                <a:ea typeface="+mj-ea"/>
                <a:cs typeface="+mj-cs"/>
              </a:defRPr>
            </a:lvl1pPr>
          </a:lstStyle>
          <a:p>
            <a:endParaRPr lang="en-US" sz="1200" b="0" dirty="0"/>
          </a:p>
        </p:txBody>
      </p:sp>
      <p:sp>
        <p:nvSpPr>
          <p:cNvPr id="5" name="TextBox 4">
            <a:extLst>
              <a:ext uri="{FF2B5EF4-FFF2-40B4-BE49-F238E27FC236}">
                <a16:creationId xmlns:a16="http://schemas.microsoft.com/office/drawing/2014/main" id="{2CE465BA-A0FB-4EA4-8AA3-A2BD4E95707B}"/>
              </a:ext>
            </a:extLst>
          </p:cNvPr>
          <p:cNvSpPr txBox="1"/>
          <p:nvPr/>
        </p:nvSpPr>
        <p:spPr>
          <a:xfrm>
            <a:off x="1564640" y="4634247"/>
            <a:ext cx="10086109" cy="2031325"/>
          </a:xfrm>
          <a:prstGeom prst="rect">
            <a:avLst/>
          </a:prstGeom>
          <a:noFill/>
        </p:spPr>
        <p:txBody>
          <a:bodyPr wrap="square" rtlCol="0">
            <a:spAutoFit/>
          </a:bodyPr>
          <a:lstStyle/>
          <a:p>
            <a:r>
              <a:rPr lang="en-US" b="1" dirty="0"/>
              <a:t>Web Application </a:t>
            </a:r>
            <a:r>
              <a:rPr lang="en-US" dirty="0"/>
              <a:t>: Centralize Processing in sharable device (Server) and sharable Data Bases for each plat-forms  building a web application that is suitable for a different size Devices and screens, but if you want to create a multi-platform application, that is, it works as a desktop application, as an application on smart phones, and as a web application, and you aspire to link the system with other systems, here you will be faced with one of two ways.</a:t>
            </a:r>
          </a:p>
          <a:p>
            <a:endParaRPr lang="en-US" dirty="0"/>
          </a:p>
        </p:txBody>
      </p:sp>
      <p:sp>
        <p:nvSpPr>
          <p:cNvPr id="6" name="TextBox 5">
            <a:extLst>
              <a:ext uri="{FF2B5EF4-FFF2-40B4-BE49-F238E27FC236}">
                <a16:creationId xmlns:a16="http://schemas.microsoft.com/office/drawing/2014/main" id="{32488BBB-E4EF-6E1C-8E85-9791350BD0B2}"/>
              </a:ext>
            </a:extLst>
          </p:cNvPr>
          <p:cNvSpPr txBox="1"/>
          <p:nvPr/>
        </p:nvSpPr>
        <p:spPr>
          <a:xfrm>
            <a:off x="1564640" y="1939637"/>
            <a:ext cx="5583067" cy="2739211"/>
          </a:xfrm>
          <a:prstGeom prst="rect">
            <a:avLst/>
          </a:prstGeom>
          <a:noFill/>
        </p:spPr>
        <p:txBody>
          <a:bodyPr wrap="none" rtlCol="0">
            <a:spAutoFit/>
          </a:bodyPr>
          <a:lstStyle/>
          <a:p>
            <a:pPr algn="l">
              <a:buNone/>
            </a:pPr>
            <a:r>
              <a:rPr lang="en-US" b="1" i="0" dirty="0">
                <a:solidFill>
                  <a:srgbClr val="404040"/>
                </a:solidFill>
                <a:effectLst/>
                <a:latin typeface="DeepSeek-CJK-patch"/>
              </a:rPr>
              <a:t>1. Static Websites</a:t>
            </a:r>
          </a:p>
          <a:p>
            <a:pPr algn="l">
              <a:buFont typeface="Arial" panose="020B0604020202020204" pitchFamily="34" charset="0"/>
              <a:buChar char="•"/>
            </a:pPr>
            <a:r>
              <a:rPr lang="en-US" b="0" i="0" dirty="0">
                <a:solidFill>
                  <a:srgbClr val="404040"/>
                </a:solidFill>
                <a:effectLst/>
                <a:latin typeface="DeepSeek-CJK-patch"/>
              </a:rPr>
              <a:t>Basic HTML/CSS websites with fixed content.</a:t>
            </a:r>
          </a:p>
          <a:p>
            <a:pPr algn="l">
              <a:spcBef>
                <a:spcPts val="300"/>
              </a:spcBef>
              <a:buFont typeface="Arial" panose="020B0604020202020204" pitchFamily="34" charset="0"/>
              <a:buChar char="•"/>
            </a:pPr>
            <a:r>
              <a:rPr lang="en-US" b="0" i="0" dirty="0">
                <a:solidFill>
                  <a:srgbClr val="404040"/>
                </a:solidFill>
                <a:effectLst/>
                <a:latin typeface="DeepSeek-CJK-patch"/>
              </a:rPr>
              <a:t>No databases or dynamic elements.</a:t>
            </a:r>
          </a:p>
          <a:p>
            <a:pPr algn="l">
              <a:spcBef>
                <a:spcPts val="300"/>
              </a:spcBef>
              <a:buFont typeface="Arial" panose="020B0604020202020204" pitchFamily="34" charset="0"/>
              <a:buChar char="•"/>
            </a:pPr>
            <a:r>
              <a:rPr lang="en-US" b="0" i="0" dirty="0">
                <a:solidFill>
                  <a:srgbClr val="404040"/>
                </a:solidFill>
                <a:effectLst/>
                <a:latin typeface="DeepSeek-CJK-patch"/>
              </a:rPr>
              <a:t>Examples: Personal portfolios, small business brochures.</a:t>
            </a:r>
          </a:p>
          <a:p>
            <a:pPr algn="l">
              <a:buNone/>
            </a:pPr>
            <a:r>
              <a:rPr lang="en-US" b="1" i="0" dirty="0">
                <a:solidFill>
                  <a:srgbClr val="404040"/>
                </a:solidFill>
                <a:effectLst/>
                <a:latin typeface="DeepSeek-CJK-patch"/>
              </a:rPr>
              <a:t>2. Dynamic Websites</a:t>
            </a:r>
          </a:p>
          <a:p>
            <a:pPr algn="l">
              <a:buFont typeface="Arial" panose="020B0604020202020204" pitchFamily="34" charset="0"/>
              <a:buChar char="•"/>
            </a:pPr>
            <a:r>
              <a:rPr lang="en-US" b="0" i="0" dirty="0">
                <a:solidFill>
                  <a:srgbClr val="404040"/>
                </a:solidFill>
                <a:effectLst/>
                <a:latin typeface="DeepSeek-CJK-patch"/>
              </a:rPr>
              <a:t>Content changes based on user interaction or databases.</a:t>
            </a:r>
          </a:p>
          <a:p>
            <a:pPr algn="l">
              <a:spcBef>
                <a:spcPts val="300"/>
              </a:spcBef>
              <a:buFont typeface="Arial" panose="020B0604020202020204" pitchFamily="34" charset="0"/>
              <a:buChar char="•"/>
            </a:pPr>
            <a:r>
              <a:rPr lang="en-US" b="0" i="0" dirty="0">
                <a:solidFill>
                  <a:srgbClr val="404040"/>
                </a:solidFill>
                <a:effectLst/>
                <a:latin typeface="DeepSeek-CJK-patch"/>
              </a:rPr>
              <a:t>Often use PHP, Python, JavaScript, or CMS platforms.</a:t>
            </a:r>
          </a:p>
          <a:p>
            <a:pPr algn="l">
              <a:spcBef>
                <a:spcPts val="300"/>
              </a:spcBef>
              <a:buFont typeface="Arial" panose="020B0604020202020204" pitchFamily="34" charset="0"/>
              <a:buChar char="•"/>
            </a:pPr>
            <a:r>
              <a:rPr lang="en-US" b="0" i="0" dirty="0">
                <a:solidFill>
                  <a:srgbClr val="404040"/>
                </a:solidFill>
                <a:effectLst/>
                <a:latin typeface="DeepSeek-CJK-patch"/>
              </a:rPr>
              <a:t>Examples: Blogs, news sites, forums.</a:t>
            </a:r>
          </a:p>
          <a:p>
            <a:r>
              <a:rPr lang="en-US" dirty="0"/>
              <a:t>A) Single page B)server rendering D)API</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0E14CE-0804-2D91-A98B-B1577D6EB448}"/>
              </a:ext>
            </a:extLst>
          </p:cNvPr>
          <p:cNvSpPr txBox="1"/>
          <p:nvPr/>
        </p:nvSpPr>
        <p:spPr>
          <a:xfrm>
            <a:off x="1877628" y="83128"/>
            <a:ext cx="6788590" cy="7355860"/>
          </a:xfrm>
          <a:prstGeom prst="rect">
            <a:avLst/>
          </a:prstGeom>
          <a:noFill/>
        </p:spPr>
        <p:txBody>
          <a:bodyPr wrap="none" rtlCol="0">
            <a:spAutoFit/>
          </a:bodyPr>
          <a:lstStyle/>
          <a:p>
            <a:pPr algn="ctr"/>
            <a:r>
              <a:rPr lang="en-US" sz="2400" dirty="0"/>
              <a:t>API Execution Flow</a:t>
            </a:r>
          </a:p>
          <a:p>
            <a:endParaRPr lang="en-US" dirty="0"/>
          </a:p>
          <a:p>
            <a:pPr marL="0" indent="0">
              <a:buNone/>
            </a:pPr>
            <a:r>
              <a:rPr lang="en-US" sz="1600" b="1" dirty="0"/>
              <a:t>e. </a:t>
            </a:r>
            <a:r>
              <a:rPr lang="en-US" sz="1600" b="1" i="0" dirty="0">
                <a:solidFill>
                  <a:srgbClr val="404040"/>
                </a:solidFill>
                <a:effectLst/>
                <a:latin typeface="DeepSeek-CJK-patch"/>
              </a:rPr>
              <a:t>Data Processing</a:t>
            </a:r>
          </a:p>
          <a:p>
            <a:pPr lvl="1">
              <a:lnSpc>
                <a:spcPts val="2143"/>
              </a:lnSpc>
              <a:spcBef>
                <a:spcPts val="1029"/>
              </a:spcBef>
              <a:spcAft>
                <a:spcPts val="1029"/>
              </a:spcAft>
            </a:pPr>
            <a:r>
              <a:rPr lang="en-US" sz="1600" b="0" i="0" dirty="0">
                <a:solidFill>
                  <a:srgbClr val="404040"/>
                </a:solidFill>
                <a:effectLst/>
                <a:latin typeface="DeepSeek-CJK-patch"/>
              </a:rPr>
              <a:t>Retrieves or updates data from the external recourse (database) </a:t>
            </a:r>
          </a:p>
          <a:p>
            <a:pPr lvl="1">
              <a:lnSpc>
                <a:spcPts val="2143"/>
              </a:lnSpc>
              <a:spcBef>
                <a:spcPts val="300"/>
              </a:spcBef>
              <a:spcAft>
                <a:spcPts val="1029"/>
              </a:spcAft>
            </a:pPr>
            <a:r>
              <a:rPr lang="en-US" sz="1600" b="0" i="0" dirty="0">
                <a:solidFill>
                  <a:srgbClr val="404040"/>
                </a:solidFill>
                <a:effectLst/>
                <a:latin typeface="DeepSeek-CJK-patch"/>
              </a:rPr>
              <a:t>Formats data according to API specifications</a:t>
            </a:r>
          </a:p>
          <a:p>
            <a:pPr marL="0" indent="0">
              <a:lnSpc>
                <a:spcPts val="2143"/>
              </a:lnSpc>
              <a:spcBef>
                <a:spcPts val="300"/>
              </a:spcBef>
              <a:spcAft>
                <a:spcPts val="1029"/>
              </a:spcAft>
              <a:buNone/>
            </a:pPr>
            <a:r>
              <a:rPr lang="en-US" sz="1600" b="1" i="0" dirty="0">
                <a:solidFill>
                  <a:srgbClr val="404040"/>
                </a:solidFill>
                <a:effectLst/>
                <a:latin typeface="DeepSeek-CJK-patch"/>
              </a:rPr>
              <a:t>4. Response</a:t>
            </a:r>
          </a:p>
          <a:p>
            <a:pPr lvl="1">
              <a:lnSpc>
                <a:spcPts val="2143"/>
              </a:lnSpc>
              <a:spcBef>
                <a:spcPts val="1029"/>
              </a:spcBef>
              <a:spcAft>
                <a:spcPts val="300"/>
              </a:spcAft>
            </a:pPr>
            <a:r>
              <a:rPr lang="en-US" sz="1600" b="0" i="0" dirty="0">
                <a:solidFill>
                  <a:srgbClr val="404040"/>
                </a:solidFill>
                <a:effectLst/>
                <a:latin typeface="DeepSeek-CJK-patch"/>
              </a:rPr>
              <a:t>Controller builds response:</a:t>
            </a:r>
          </a:p>
          <a:p>
            <a:pPr marL="1200150" lvl="2" indent="-285750">
              <a:lnSpc>
                <a:spcPts val="2143"/>
              </a:lnSpc>
              <a:spcBef>
                <a:spcPts val="300"/>
              </a:spcBef>
              <a:spcAft>
                <a:spcPts val="1029"/>
              </a:spcAft>
            </a:pPr>
            <a:r>
              <a:rPr lang="en-US" sz="1600" b="0" i="0" dirty="0">
                <a:solidFill>
                  <a:srgbClr val="404040"/>
                </a:solidFill>
                <a:effectLst/>
                <a:latin typeface="DeepSeek-CJK-patch"/>
              </a:rPr>
              <a:t>Status code (200 OK, 404 Not Found)</a:t>
            </a:r>
          </a:p>
          <a:p>
            <a:pPr marL="1200150" lvl="2" indent="-285750">
              <a:lnSpc>
                <a:spcPts val="2143"/>
              </a:lnSpc>
              <a:spcBef>
                <a:spcPts val="300"/>
              </a:spcBef>
              <a:spcAft>
                <a:spcPts val="1029"/>
              </a:spcAft>
            </a:pPr>
            <a:r>
              <a:rPr lang="en-US" sz="1600" b="0" i="0" dirty="0">
                <a:solidFill>
                  <a:srgbClr val="404040"/>
                </a:solidFill>
                <a:effectLst/>
                <a:latin typeface="DeepSeek-CJK-patch"/>
              </a:rPr>
              <a:t>Response headers</a:t>
            </a:r>
          </a:p>
          <a:p>
            <a:pPr marL="1200150" lvl="2" indent="-285750">
              <a:lnSpc>
                <a:spcPts val="2143"/>
              </a:lnSpc>
              <a:spcBef>
                <a:spcPts val="300"/>
              </a:spcBef>
              <a:spcAft>
                <a:spcPts val="1029"/>
              </a:spcAft>
            </a:pPr>
            <a:r>
              <a:rPr lang="en-US" sz="1600" b="0" i="0" dirty="0">
                <a:solidFill>
                  <a:srgbClr val="404040"/>
                </a:solidFill>
                <a:effectLst/>
                <a:latin typeface="DeepSeek-CJK-patch"/>
              </a:rPr>
              <a:t>Response body (JSON/XML)</a:t>
            </a:r>
          </a:p>
          <a:p>
            <a:pPr marL="0" indent="0">
              <a:buNone/>
            </a:pPr>
            <a:r>
              <a:rPr lang="en-US" sz="1600" b="1" dirty="0"/>
              <a:t>4. </a:t>
            </a:r>
            <a:r>
              <a:rPr lang="en-US" sz="1600" b="1" i="0" dirty="0">
                <a:solidFill>
                  <a:srgbClr val="404040"/>
                </a:solidFill>
                <a:effectLst/>
                <a:latin typeface="DeepSeek-CJK-patch"/>
              </a:rPr>
              <a:t>Response Delivery</a:t>
            </a:r>
          </a:p>
          <a:p>
            <a:pPr lvl="1">
              <a:lnSpc>
                <a:spcPts val="2143"/>
              </a:lnSpc>
              <a:spcBef>
                <a:spcPts val="1029"/>
              </a:spcBef>
              <a:spcAft>
                <a:spcPts val="1029"/>
              </a:spcAft>
            </a:pPr>
            <a:r>
              <a:rPr lang="en-US" sz="1600" b="0" i="0" dirty="0">
                <a:solidFill>
                  <a:srgbClr val="404040"/>
                </a:solidFill>
                <a:effectLst/>
                <a:latin typeface="DeepSeek-CJK-patch"/>
              </a:rPr>
              <a:t>Response travels back through network</a:t>
            </a:r>
          </a:p>
          <a:p>
            <a:pPr lvl="1">
              <a:lnSpc>
                <a:spcPts val="2143"/>
              </a:lnSpc>
              <a:spcBef>
                <a:spcPts val="300"/>
              </a:spcBef>
              <a:spcAft>
                <a:spcPts val="1029"/>
              </a:spcAft>
            </a:pPr>
            <a:r>
              <a:rPr lang="en-US" sz="1600" b="0" i="0" dirty="0">
                <a:solidFill>
                  <a:srgbClr val="404040"/>
                </a:solidFill>
                <a:effectLst/>
                <a:latin typeface="DeepSeek-CJK-patch"/>
              </a:rPr>
              <a:t>Received by the client</a:t>
            </a:r>
          </a:p>
          <a:p>
            <a:pPr marL="0" indent="0">
              <a:lnSpc>
                <a:spcPts val="2143"/>
              </a:lnSpc>
              <a:spcBef>
                <a:spcPts val="300"/>
              </a:spcBef>
              <a:spcAft>
                <a:spcPts val="1029"/>
              </a:spcAft>
              <a:buNone/>
            </a:pPr>
            <a:r>
              <a:rPr lang="en-US" sz="1600" b="1" dirty="0">
                <a:solidFill>
                  <a:srgbClr val="404040"/>
                </a:solidFill>
                <a:latin typeface="DeepSeek-CJK-patch"/>
              </a:rPr>
              <a:t>5. </a:t>
            </a:r>
            <a:r>
              <a:rPr lang="en-US" sz="1600" b="1" i="0" dirty="0">
                <a:solidFill>
                  <a:srgbClr val="404040"/>
                </a:solidFill>
                <a:effectLst/>
                <a:latin typeface="DeepSeek-CJK-patch"/>
              </a:rPr>
              <a:t>Client Processing</a:t>
            </a:r>
          </a:p>
          <a:p>
            <a:pPr lvl="1">
              <a:lnSpc>
                <a:spcPts val="2143"/>
              </a:lnSpc>
              <a:spcBef>
                <a:spcPts val="1029"/>
              </a:spcBef>
              <a:spcAft>
                <a:spcPts val="300"/>
              </a:spcAft>
            </a:pPr>
            <a:r>
              <a:rPr lang="en-US" sz="1600" b="0" i="0" dirty="0">
                <a:solidFill>
                  <a:srgbClr val="404040"/>
                </a:solidFill>
                <a:effectLst/>
                <a:latin typeface="DeepSeek-CJK-patch"/>
              </a:rPr>
              <a:t>Client processes the response:</a:t>
            </a:r>
          </a:p>
          <a:p>
            <a:pPr marL="1200150" lvl="2" indent="-285750">
              <a:lnSpc>
                <a:spcPts val="2143"/>
              </a:lnSpc>
              <a:spcBef>
                <a:spcPts val="300"/>
              </a:spcBef>
              <a:spcAft>
                <a:spcPts val="1029"/>
              </a:spcAft>
            </a:pPr>
            <a:r>
              <a:rPr lang="en-US" sz="1600" b="0" i="0" dirty="0">
                <a:solidFill>
                  <a:srgbClr val="404040"/>
                </a:solidFill>
                <a:effectLst/>
                <a:latin typeface="DeepSeek-CJK-patch"/>
              </a:rPr>
              <a:t>Parses the data , Updates application state , Handles errors if present</a:t>
            </a:r>
          </a:p>
          <a:p>
            <a:pPr marL="1200150" lvl="2" indent="-285750">
              <a:lnSpc>
                <a:spcPts val="2143"/>
              </a:lnSpc>
              <a:spcBef>
                <a:spcPts val="300"/>
              </a:spcBef>
              <a:spcAft>
                <a:spcPts val="1029"/>
              </a:spcAft>
            </a:pPr>
            <a:endParaRPr lang="en-US"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6399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DD2CCF-E22B-B110-11E9-B34A0A56CE0D}"/>
              </a:ext>
            </a:extLst>
          </p:cNvPr>
          <p:cNvSpPr txBox="1"/>
          <p:nvPr/>
        </p:nvSpPr>
        <p:spPr>
          <a:xfrm>
            <a:off x="2244436" y="1422400"/>
            <a:ext cx="6343403" cy="4339650"/>
          </a:xfrm>
          <a:prstGeom prst="rect">
            <a:avLst/>
          </a:prstGeom>
          <a:noFill/>
        </p:spPr>
        <p:txBody>
          <a:bodyPr wrap="none" rtlCol="0">
            <a:spAutoFit/>
          </a:bodyPr>
          <a:lstStyle/>
          <a:p>
            <a:pPr algn="ctr"/>
            <a:r>
              <a:rPr lang="en-US" sz="2400" b="1" dirty="0"/>
              <a:t>APIs Properties</a:t>
            </a:r>
          </a:p>
          <a:p>
            <a:endParaRPr lang="en-US" b="1" dirty="0"/>
          </a:p>
          <a:p>
            <a:endParaRPr lang="en-US" b="1" dirty="0"/>
          </a:p>
          <a:p>
            <a:r>
              <a:rPr lang="en-US" b="1" dirty="0"/>
              <a:t>Common characteristics or features of an API, such as:</a:t>
            </a:r>
          </a:p>
          <a:p>
            <a:pPr lvl="1">
              <a:buFont typeface="Wingdings" panose="05000000000000000000" pitchFamily="2" charset="2"/>
              <a:buChar char="§"/>
            </a:pPr>
            <a:r>
              <a:rPr lang="en-US" b="1" dirty="0"/>
              <a:t>Endpoint :</a:t>
            </a:r>
          </a:p>
          <a:p>
            <a:pPr lvl="2">
              <a:buFont typeface="Wingdings" panose="05000000000000000000" pitchFamily="2" charset="2"/>
              <a:buChar char="Ø"/>
            </a:pPr>
            <a:r>
              <a:rPr lang="en-US" dirty="0"/>
              <a:t>The URL where the API can be accessed</a:t>
            </a:r>
            <a:endParaRPr lang="en-US" b="1" dirty="0"/>
          </a:p>
          <a:p>
            <a:pPr lvl="1">
              <a:buFont typeface="Wingdings" panose="05000000000000000000" pitchFamily="2" charset="2"/>
              <a:buChar char="§"/>
            </a:pPr>
            <a:r>
              <a:rPr lang="en-US" b="1" dirty="0"/>
              <a:t>HTTP Verb :</a:t>
            </a:r>
          </a:p>
          <a:p>
            <a:pPr lvl="2">
              <a:buFont typeface="Wingdings" panose="05000000000000000000" pitchFamily="2" charset="2"/>
              <a:buChar char="Ø"/>
            </a:pPr>
            <a:r>
              <a:rPr lang="en-US" dirty="0"/>
              <a:t>Like GET , POST , PUT , DELETE</a:t>
            </a:r>
          </a:p>
          <a:p>
            <a:pPr lvl="1">
              <a:buFont typeface="Wingdings" panose="05000000000000000000" pitchFamily="2" charset="2"/>
              <a:buChar char="§"/>
            </a:pPr>
            <a:r>
              <a:rPr lang="en-US" b="1" dirty="0"/>
              <a:t>Headers :</a:t>
            </a:r>
          </a:p>
          <a:p>
            <a:pPr lvl="2">
              <a:buFont typeface="Wingdings" panose="05000000000000000000" pitchFamily="2" charset="2"/>
              <a:buChar char="Ø"/>
            </a:pPr>
            <a:r>
              <a:rPr lang="en-US" dirty="0" err="1"/>
              <a:t>MetaData</a:t>
            </a:r>
            <a:endParaRPr lang="en-US" dirty="0"/>
          </a:p>
          <a:p>
            <a:pPr lvl="1">
              <a:buFont typeface="Wingdings" panose="05000000000000000000" pitchFamily="2" charset="2"/>
              <a:buChar char="§"/>
            </a:pPr>
            <a:r>
              <a:rPr lang="en-US" b="1" dirty="0"/>
              <a:t>Parameters:</a:t>
            </a:r>
          </a:p>
          <a:p>
            <a:pPr lvl="2">
              <a:buFont typeface="Wingdings" panose="05000000000000000000" pitchFamily="2" charset="2"/>
              <a:buChar char="Ø"/>
            </a:pPr>
            <a:r>
              <a:rPr lang="en-US" dirty="0"/>
              <a:t>Query or body parameters required by the API</a:t>
            </a:r>
            <a:endParaRPr lang="en-US" b="1" dirty="0"/>
          </a:p>
          <a:p>
            <a:pPr lvl="1">
              <a:buFont typeface="Wingdings" panose="05000000000000000000" pitchFamily="2" charset="2"/>
              <a:buChar char="§"/>
            </a:pPr>
            <a:r>
              <a:rPr lang="en-US" b="1" dirty="0"/>
              <a:t>Request/Response Body :</a:t>
            </a:r>
          </a:p>
          <a:p>
            <a:pPr lvl="2">
              <a:buFont typeface="Wingdings" panose="05000000000000000000" pitchFamily="2" charset="2"/>
              <a:buChar char="Ø"/>
            </a:pPr>
            <a:r>
              <a:rPr lang="en-US" dirty="0"/>
              <a:t>Data sent and received</a:t>
            </a:r>
            <a:endParaRPr lang="en-US" b="1" dirty="0"/>
          </a:p>
          <a:p>
            <a:endParaRPr lang="en-US" dirty="0"/>
          </a:p>
        </p:txBody>
      </p:sp>
    </p:spTree>
    <p:extLst>
      <p:ext uri="{BB962C8B-B14F-4D97-AF65-F5344CB8AC3E}">
        <p14:creationId xmlns:p14="http://schemas.microsoft.com/office/powerpoint/2010/main" val="300908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298D4C-5609-D59E-CAF9-390BC22F9910}"/>
              </a:ext>
            </a:extLst>
          </p:cNvPr>
          <p:cNvSpPr txBox="1"/>
          <p:nvPr/>
        </p:nvSpPr>
        <p:spPr>
          <a:xfrm>
            <a:off x="759461" y="447041"/>
            <a:ext cx="11503660" cy="5355312"/>
          </a:xfrm>
          <a:prstGeom prst="rect">
            <a:avLst/>
          </a:prstGeom>
          <a:noFill/>
        </p:spPr>
        <p:txBody>
          <a:bodyPr wrap="square" rtlCol="0">
            <a:spAutoFit/>
          </a:bodyPr>
          <a:lstStyle/>
          <a:p>
            <a:r>
              <a:rPr lang="en-US" b="1" dirty="0"/>
              <a:t>Input Types Format : 1)Data about the request  2) for the functionality or method</a:t>
            </a:r>
          </a:p>
          <a:p>
            <a:endParaRPr lang="en-US" dirty="0"/>
          </a:p>
          <a:p>
            <a:r>
              <a:rPr lang="en-US" b="1" dirty="0"/>
              <a:t>Header Request </a:t>
            </a:r>
            <a:r>
              <a:rPr lang="en-US" dirty="0"/>
              <a:t>:hold fata for the request not for functionality (source , channel ,Embedded ,Response Data)</a:t>
            </a:r>
          </a:p>
          <a:p>
            <a:endParaRPr lang="en-US" dirty="0"/>
          </a:p>
          <a:p>
            <a:r>
              <a:rPr lang="en-US" b="1" dirty="0"/>
              <a:t>Body Request </a:t>
            </a:r>
            <a:r>
              <a:rPr lang="en-US" dirty="0"/>
              <a:t>: data for functionality or input for endpoint</a:t>
            </a:r>
          </a:p>
          <a:p>
            <a:endParaRPr lang="en-US" dirty="0"/>
          </a:p>
          <a:p>
            <a:r>
              <a:rPr lang="en-US" b="1" dirty="0"/>
              <a:t>Type of data </a:t>
            </a:r>
            <a:r>
              <a:rPr lang="en-US" dirty="0"/>
              <a:t>: JSON , XML , Row Data , Text , File</a:t>
            </a:r>
          </a:p>
          <a:p>
            <a:endParaRPr lang="en-US" dirty="0"/>
          </a:p>
          <a:p>
            <a:r>
              <a:rPr lang="en-US" b="1" dirty="0"/>
              <a:t>Request Data : </a:t>
            </a:r>
            <a:r>
              <a:rPr lang="en-US" dirty="0"/>
              <a:t>Visible (URL) , Hidden (Body)</a:t>
            </a:r>
          </a:p>
          <a:p>
            <a:endParaRPr lang="en-US" dirty="0"/>
          </a:p>
          <a:p>
            <a:r>
              <a:rPr lang="en-US" b="1" dirty="0"/>
              <a:t>URL :</a:t>
            </a:r>
            <a:r>
              <a:rPr lang="en-US" dirty="0"/>
              <a:t> Ip or Domain / Endpoint / method / data input </a:t>
            </a:r>
          </a:p>
          <a:p>
            <a:r>
              <a:rPr lang="en-US" b="1" dirty="0"/>
              <a:t>Header :</a:t>
            </a:r>
            <a:r>
              <a:rPr lang="en-US" dirty="0"/>
              <a:t> Source of Request / Authentication / Type of input / type of output /how of output /</a:t>
            </a:r>
          </a:p>
          <a:p>
            <a:r>
              <a:rPr lang="en-US" dirty="0"/>
              <a:t>/ channel(mobile , web , Desktop) /type of output</a:t>
            </a:r>
          </a:p>
          <a:p>
            <a:r>
              <a:rPr lang="en-US" b="1" dirty="0"/>
              <a:t>Body :</a:t>
            </a:r>
            <a:r>
              <a:rPr lang="en-US" dirty="0"/>
              <a:t> Hidden data for inputs</a:t>
            </a:r>
          </a:p>
          <a:p>
            <a:endParaRPr lang="en-US" dirty="0"/>
          </a:p>
          <a:p>
            <a:r>
              <a:rPr lang="en-US" dirty="0"/>
              <a:t>HTTPS(s) : SSL Security certificate (the data is encrypted in request and response)</a:t>
            </a:r>
          </a:p>
          <a:p>
            <a:endParaRPr lang="en-US" dirty="0"/>
          </a:p>
          <a:p>
            <a:r>
              <a:rPr lang="en-US" dirty="0"/>
              <a:t>JSON : Java script object notation : can handle all type of data from multi programming language</a:t>
            </a:r>
          </a:p>
        </p:txBody>
      </p:sp>
    </p:spTree>
    <p:extLst>
      <p:ext uri="{BB962C8B-B14F-4D97-AF65-F5344CB8AC3E}">
        <p14:creationId xmlns:p14="http://schemas.microsoft.com/office/powerpoint/2010/main" val="167963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FEF1C2-F2BA-8FA6-CDB0-EBF71756EBBF}"/>
              </a:ext>
            </a:extLst>
          </p:cNvPr>
          <p:cNvSpPr txBox="1"/>
          <p:nvPr/>
        </p:nvSpPr>
        <p:spPr>
          <a:xfrm>
            <a:off x="1463040" y="955040"/>
            <a:ext cx="8866530" cy="5078313"/>
          </a:xfrm>
          <a:prstGeom prst="rect">
            <a:avLst/>
          </a:prstGeom>
          <a:noFill/>
        </p:spPr>
        <p:txBody>
          <a:bodyPr wrap="none" rtlCol="0">
            <a:spAutoFit/>
          </a:bodyPr>
          <a:lstStyle/>
          <a:p>
            <a:r>
              <a:rPr lang="en-US" b="1" dirty="0"/>
              <a:t>URL Request Input Data Source </a:t>
            </a:r>
          </a:p>
          <a:p>
            <a:endParaRPr lang="en-US" b="1" dirty="0"/>
          </a:p>
          <a:p>
            <a:pPr marL="342900" indent="-342900">
              <a:buAutoNum type="arabicParenR"/>
            </a:pPr>
            <a:r>
              <a:rPr lang="en-US" b="1" dirty="0"/>
              <a:t>From Rout : </a:t>
            </a:r>
          </a:p>
          <a:p>
            <a:r>
              <a:rPr lang="en-US" b="1" dirty="0"/>
              <a:t>	</a:t>
            </a:r>
            <a:r>
              <a:rPr lang="en-US" dirty="0"/>
              <a:t>Protocol / Domain            / class Name / method / parameter</a:t>
            </a:r>
          </a:p>
          <a:p>
            <a:r>
              <a:rPr lang="en-US" dirty="0"/>
              <a:t>	Https      / www.LinkedIn/ Users            / Get        / Mohammed </a:t>
            </a:r>
            <a:r>
              <a:rPr lang="en-US" dirty="0" err="1"/>
              <a:t>Aloshaibi</a:t>
            </a:r>
            <a:endParaRPr lang="en-US" dirty="0"/>
          </a:p>
          <a:p>
            <a:r>
              <a:rPr lang="en-US" dirty="0"/>
              <a:t>Parameter fixed by (/)</a:t>
            </a:r>
          </a:p>
          <a:p>
            <a:r>
              <a:rPr lang="en-US" dirty="0"/>
              <a:t>No need to mention parameter name</a:t>
            </a:r>
          </a:p>
          <a:p>
            <a:endParaRPr lang="en-US" dirty="0"/>
          </a:p>
          <a:p>
            <a:r>
              <a:rPr lang="en-US" dirty="0"/>
              <a:t> </a:t>
            </a:r>
          </a:p>
          <a:p>
            <a:r>
              <a:rPr lang="en-US" b="1" dirty="0"/>
              <a:t>2) From Query : </a:t>
            </a:r>
          </a:p>
          <a:p>
            <a:r>
              <a:rPr lang="en-US" dirty="0"/>
              <a:t>	Https / YouTube / watch? V=122 &amp; name = anything</a:t>
            </a:r>
          </a:p>
          <a:p>
            <a:r>
              <a:rPr lang="en-US" dirty="0"/>
              <a:t>Let the passing parameter is optional</a:t>
            </a:r>
          </a:p>
          <a:p>
            <a:r>
              <a:rPr lang="en-US" dirty="0"/>
              <a:t>The order in parameter is not necessary</a:t>
            </a:r>
          </a:p>
          <a:p>
            <a:endParaRPr lang="en-US" dirty="0"/>
          </a:p>
          <a:p>
            <a:r>
              <a:rPr lang="en-US" dirty="0"/>
              <a:t>Visible (URL) data input : Row Information , collection , object</a:t>
            </a:r>
          </a:p>
          <a:p>
            <a:r>
              <a:rPr lang="en-US" dirty="0"/>
              <a:t>Hidden (Body/Header) : File, JSON , Row Data , Collection</a:t>
            </a:r>
          </a:p>
          <a:p>
            <a:endParaRPr lang="en-US" dirty="0"/>
          </a:p>
          <a:p>
            <a:r>
              <a:rPr lang="en-US" sz="2000" b="1" dirty="0"/>
              <a:t>URL Response :</a:t>
            </a:r>
            <a:r>
              <a:rPr lang="en-US" sz="2000" dirty="0"/>
              <a:t> Row , View , File , JSON , Collection</a:t>
            </a:r>
            <a:endParaRPr lang="en-US" sz="2000" b="1" dirty="0"/>
          </a:p>
        </p:txBody>
      </p:sp>
    </p:spTree>
    <p:extLst>
      <p:ext uri="{BB962C8B-B14F-4D97-AF65-F5344CB8AC3E}">
        <p14:creationId xmlns:p14="http://schemas.microsoft.com/office/powerpoint/2010/main" val="349478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EF879-F4F4-F2A9-7860-33B0119A3834}"/>
              </a:ext>
            </a:extLst>
          </p:cNvPr>
          <p:cNvSpPr txBox="1"/>
          <p:nvPr/>
        </p:nvSpPr>
        <p:spPr>
          <a:xfrm>
            <a:off x="822960" y="822960"/>
            <a:ext cx="9211275" cy="4616648"/>
          </a:xfrm>
          <a:prstGeom prst="rect">
            <a:avLst/>
          </a:prstGeom>
          <a:noFill/>
        </p:spPr>
        <p:txBody>
          <a:bodyPr wrap="square" rtlCol="0">
            <a:spAutoFit/>
          </a:bodyPr>
          <a:lstStyle/>
          <a:p>
            <a:pPr rtl="0">
              <a:buNone/>
            </a:pPr>
            <a:r>
              <a:rPr lang="en-US" sz="2400" b="1" i="0" u="none" strike="noStrike" dirty="0">
                <a:solidFill>
                  <a:srgbClr val="000000"/>
                </a:solidFill>
                <a:effectLst/>
                <a:latin typeface="Arial" panose="020B0604020202020204" pitchFamily="34" charset="0"/>
              </a:rPr>
              <a:t>Http Response/Status Code :</a:t>
            </a:r>
            <a:r>
              <a:rPr lang="en-US" sz="1800" b="1" i="0" u="none" strike="noStrike" dirty="0">
                <a:solidFill>
                  <a:srgbClr val="000000"/>
                </a:solidFill>
                <a:effectLst/>
                <a:latin typeface="Arial" panose="020B0604020202020204" pitchFamily="34" charset="0"/>
              </a:rPr>
              <a:t> </a:t>
            </a:r>
          </a:p>
          <a:p>
            <a:pPr rtl="0">
              <a:buNone/>
            </a:pPr>
            <a:endParaRPr lang="en-US" b="1" dirty="0">
              <a:solidFill>
                <a:srgbClr val="000000"/>
              </a:solidFill>
              <a:latin typeface="Arial" panose="020B0604020202020204" pitchFamily="34" charset="0"/>
            </a:endParaRPr>
          </a:p>
          <a:p>
            <a:pPr rtl="0">
              <a:buNone/>
            </a:pPr>
            <a:endParaRPr lang="en-US" sz="1800" b="1" i="0" u="none" strike="noStrike" dirty="0">
              <a:solidFill>
                <a:srgbClr val="000000"/>
              </a:solidFill>
              <a:effectLst/>
              <a:latin typeface="Arial" panose="020B0604020202020204" pitchFamily="34" charset="0"/>
            </a:endParaRPr>
          </a:p>
          <a:p>
            <a:pPr rtl="0">
              <a:buNone/>
            </a:pPr>
            <a:endParaRPr lang="en-US" b="1" dirty="0">
              <a:solidFill>
                <a:srgbClr val="000000"/>
              </a:solidFill>
              <a:latin typeface="Arial" panose="020B0604020202020204" pitchFamily="34" charset="0"/>
            </a:endParaRPr>
          </a:p>
          <a:p>
            <a:pPr rtl="0">
              <a:buNone/>
            </a:pPr>
            <a:endParaRPr lang="en-US" b="1" dirty="0">
              <a:solidFill>
                <a:srgbClr val="000000"/>
              </a:solidFill>
              <a:latin typeface="Arial" panose="020B0604020202020204" pitchFamily="34" charset="0"/>
            </a:endParaRPr>
          </a:p>
          <a:p>
            <a:pPr rtl="0">
              <a:buNone/>
            </a:pPr>
            <a:endParaRPr lang="en-US" sz="1800" b="1" i="0" u="none" strike="noStrike" dirty="0">
              <a:solidFill>
                <a:srgbClr val="000000"/>
              </a:solidFill>
              <a:effectLst/>
              <a:latin typeface="Arial" panose="020B0604020202020204" pitchFamily="34" charset="0"/>
            </a:endParaRPr>
          </a:p>
          <a:p>
            <a:pPr rtl="0">
              <a:buNone/>
            </a:pPr>
            <a:endParaRPr lang="en-US" sz="1800" b="1" i="0" u="none" strike="noStrike" dirty="0">
              <a:solidFill>
                <a:srgbClr val="000000"/>
              </a:solidFill>
              <a:effectLst/>
              <a:latin typeface="Arial" panose="020B0604020202020204" pitchFamily="34" charset="0"/>
            </a:endParaRPr>
          </a:p>
          <a:p>
            <a:pPr rtl="0">
              <a:buNone/>
            </a:pPr>
            <a:r>
              <a:rPr lang="en-US" sz="1800" b="0" i="0" u="none" strike="noStrike" dirty="0">
                <a:solidFill>
                  <a:srgbClr val="000000"/>
                </a:solidFill>
                <a:effectLst/>
                <a:latin typeface="Arial" panose="020B0604020202020204" pitchFamily="34" charset="0"/>
              </a:rPr>
              <a:t>HTTP response status codes indicate whether a specific</a:t>
            </a:r>
          </a:p>
          <a:p>
            <a:pPr rtl="0">
              <a:buNone/>
            </a:pPr>
            <a:r>
              <a:rPr lang="en-US" sz="1800" b="0" i="0" u="none" strike="noStrike" dirty="0">
                <a:solidFill>
                  <a:srgbClr val="000000"/>
                </a:solidFill>
                <a:effectLst/>
                <a:latin typeface="Arial" panose="020B0604020202020204" pitchFamily="34" charset="0"/>
              </a:rPr>
              <a:t> </a:t>
            </a:r>
            <a:r>
              <a:rPr lang="en-US" sz="1800" b="0" i="0" u="sng" strike="noStrike" dirty="0">
                <a:solidFill>
                  <a:srgbClr val="000000"/>
                </a:solidFill>
                <a:effectLst/>
                <a:latin typeface="Arial" panose="020B0604020202020204" pitchFamily="34" charset="0"/>
                <a:hlinkClick r:id="rId2"/>
              </a:rPr>
              <a:t>HTTP</a:t>
            </a:r>
            <a:r>
              <a:rPr lang="en-US" sz="1800" b="0" i="0" u="none" strike="noStrike" dirty="0">
                <a:solidFill>
                  <a:srgbClr val="000000"/>
                </a:solidFill>
                <a:effectLst/>
                <a:latin typeface="Arial" panose="020B0604020202020204" pitchFamily="34" charset="0"/>
              </a:rPr>
              <a:t> request has been successfully completed. Responses are grouped in five classes</a:t>
            </a:r>
          </a:p>
          <a:p>
            <a:pPr rtl="0">
              <a:buNone/>
            </a:pPr>
            <a:endParaRPr lang="en-US" b="0" dirty="0">
              <a:effectLst/>
            </a:endParaRPr>
          </a:p>
          <a:p>
            <a:pPr rtl="0" fontAlgn="base">
              <a:buFont typeface="+mj-lt"/>
              <a:buAutoNum type="arabicPeriod"/>
            </a:pPr>
            <a:r>
              <a:rPr lang="en-US" sz="1800" b="0" i="0" u="none" strike="noStrike" dirty="0">
                <a:solidFill>
                  <a:srgbClr val="000000"/>
                </a:solidFill>
                <a:effectLst/>
                <a:latin typeface="Arial" panose="020B0604020202020204" pitchFamily="34" charset="0"/>
              </a:rPr>
              <a:t>Informational responses (100 – 199)</a:t>
            </a:r>
          </a:p>
          <a:p>
            <a:pPr rtl="0" fontAlgn="base">
              <a:buFont typeface="+mj-lt"/>
              <a:buAutoNum type="arabicPeriod"/>
            </a:pPr>
            <a:r>
              <a:rPr lang="en-US" sz="1800" b="0" i="0" u="none" strike="noStrike" dirty="0">
                <a:solidFill>
                  <a:srgbClr val="000000"/>
                </a:solidFill>
                <a:effectLst/>
                <a:latin typeface="Arial" panose="020B0604020202020204" pitchFamily="34" charset="0"/>
              </a:rPr>
              <a:t>Successful responses (200 – 299)</a:t>
            </a:r>
          </a:p>
          <a:p>
            <a:pPr rtl="0" fontAlgn="base">
              <a:buFont typeface="+mj-lt"/>
              <a:buAutoNum type="arabicPeriod"/>
            </a:pPr>
            <a:r>
              <a:rPr lang="en-US" sz="1800" b="0" i="0" u="none" strike="noStrike" dirty="0">
                <a:solidFill>
                  <a:srgbClr val="000000"/>
                </a:solidFill>
                <a:effectLst/>
                <a:latin typeface="Arial" panose="020B0604020202020204" pitchFamily="34" charset="0"/>
              </a:rPr>
              <a:t>Redirection messages (300 – 399)</a:t>
            </a:r>
          </a:p>
          <a:p>
            <a:pPr rtl="0" fontAlgn="base">
              <a:buFont typeface="+mj-lt"/>
              <a:buAutoNum type="arabicPeriod"/>
            </a:pPr>
            <a:r>
              <a:rPr lang="en-US" sz="1800" b="0" i="0" u="none" strike="noStrike" dirty="0">
                <a:solidFill>
                  <a:srgbClr val="000000"/>
                </a:solidFill>
                <a:effectLst/>
                <a:latin typeface="Arial" panose="020B0604020202020204" pitchFamily="34" charset="0"/>
              </a:rPr>
              <a:t>Client error responses (400 – 499)</a:t>
            </a:r>
          </a:p>
          <a:p>
            <a:pPr rtl="0" fontAlgn="base">
              <a:buFont typeface="+mj-lt"/>
              <a:buAutoNum type="arabicPeriod"/>
            </a:pPr>
            <a:r>
              <a:rPr lang="en-US" sz="1800" b="0" i="0" u="none" strike="noStrike" dirty="0">
                <a:solidFill>
                  <a:srgbClr val="000000"/>
                </a:solidFill>
                <a:effectLst/>
                <a:latin typeface="Arial" panose="020B0604020202020204" pitchFamily="34" charset="0"/>
              </a:rPr>
              <a:t>Server error responses (500 – 599)  </a:t>
            </a:r>
          </a:p>
          <a:p>
            <a:endParaRPr lang="en-US" dirty="0"/>
          </a:p>
        </p:txBody>
      </p:sp>
    </p:spTree>
    <p:extLst>
      <p:ext uri="{BB962C8B-B14F-4D97-AF65-F5344CB8AC3E}">
        <p14:creationId xmlns:p14="http://schemas.microsoft.com/office/powerpoint/2010/main" val="76374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line on a white background&#10;&#10;AI-generated content may be incorrect.">
            <a:extLst>
              <a:ext uri="{FF2B5EF4-FFF2-40B4-BE49-F238E27FC236}">
                <a16:creationId xmlns:a16="http://schemas.microsoft.com/office/drawing/2014/main" id="{9FBD4738-4A3D-D2BA-19BE-33DCD00C5640}"/>
              </a:ext>
            </a:extLst>
          </p:cNvPr>
          <p:cNvPicPr>
            <a:picLocks noChangeAspect="1"/>
          </p:cNvPicPr>
          <p:nvPr/>
        </p:nvPicPr>
        <p:blipFill>
          <a:blip r:embed="rId2"/>
          <a:stretch>
            <a:fillRect/>
          </a:stretch>
        </p:blipFill>
        <p:spPr>
          <a:xfrm>
            <a:off x="5367159" y="0"/>
            <a:ext cx="6824841" cy="3515360"/>
          </a:xfrm>
          <a:prstGeom prst="rect">
            <a:avLst/>
          </a:prstGeom>
        </p:spPr>
      </p:pic>
      <p:pic>
        <p:nvPicPr>
          <p:cNvPr id="8" name="Picture 7" descr="A group of black text&#10;&#10;AI-generated content may be incorrect.">
            <a:extLst>
              <a:ext uri="{FF2B5EF4-FFF2-40B4-BE49-F238E27FC236}">
                <a16:creationId xmlns:a16="http://schemas.microsoft.com/office/drawing/2014/main" id="{81F04660-D1EC-23D7-0A09-BF99403EFAAB}"/>
              </a:ext>
            </a:extLst>
          </p:cNvPr>
          <p:cNvPicPr>
            <a:picLocks noChangeAspect="1"/>
          </p:cNvPicPr>
          <p:nvPr/>
        </p:nvPicPr>
        <p:blipFill>
          <a:blip r:embed="rId3"/>
          <a:stretch>
            <a:fillRect/>
          </a:stretch>
        </p:blipFill>
        <p:spPr>
          <a:xfrm>
            <a:off x="0" y="3515360"/>
            <a:ext cx="12192000" cy="334264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39E8D86E-799A-730D-18E9-EAABC72252A8}"/>
              </a:ext>
            </a:extLst>
          </p:cNvPr>
          <p:cNvPicPr>
            <a:picLocks noChangeAspect="1"/>
          </p:cNvPicPr>
          <p:nvPr/>
        </p:nvPicPr>
        <p:blipFill>
          <a:blip r:embed="rId4"/>
          <a:stretch>
            <a:fillRect/>
          </a:stretch>
        </p:blipFill>
        <p:spPr>
          <a:xfrm>
            <a:off x="0" y="0"/>
            <a:ext cx="5512079" cy="3515360"/>
          </a:xfrm>
          <a:prstGeom prst="rect">
            <a:avLst/>
          </a:prstGeom>
        </p:spPr>
      </p:pic>
    </p:spTree>
    <p:extLst>
      <p:ext uri="{BB962C8B-B14F-4D97-AF65-F5344CB8AC3E}">
        <p14:creationId xmlns:p14="http://schemas.microsoft.com/office/powerpoint/2010/main" val="26502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8E38CA-F959-AF35-8BE1-DDB6B8E4204D}"/>
              </a:ext>
            </a:extLst>
          </p:cNvPr>
          <p:cNvSpPr txBox="1"/>
          <p:nvPr/>
        </p:nvSpPr>
        <p:spPr>
          <a:xfrm>
            <a:off x="715009" y="1959061"/>
            <a:ext cx="9584675" cy="3508653"/>
          </a:xfrm>
          <a:prstGeom prst="rect">
            <a:avLst/>
          </a:prstGeom>
          <a:noFill/>
        </p:spPr>
        <p:txBody>
          <a:bodyPr wrap="none" rtlCol="0">
            <a:spAutoFit/>
          </a:bodyPr>
          <a:lstStyle/>
          <a:p>
            <a:pPr algn="ctr"/>
            <a:r>
              <a:rPr lang="en-US" sz="2400" b="1" dirty="0"/>
              <a:t>API Routing</a:t>
            </a:r>
          </a:p>
          <a:p>
            <a:endParaRPr lang="en-US" b="1" dirty="0"/>
          </a:p>
          <a:p>
            <a:r>
              <a:rPr lang="en-US" b="1" dirty="0"/>
              <a:t>is the process that matches an incoming HTTP request (URL + HTTP method) </a:t>
            </a:r>
          </a:p>
          <a:p>
            <a:r>
              <a:rPr lang="en-US" b="1" dirty="0"/>
              <a:t>to a specific controller and action method. This allows the server to process </a:t>
            </a:r>
          </a:p>
          <a:p>
            <a:r>
              <a:rPr lang="en-US" b="1" dirty="0"/>
              <a:t>the request and return the appropriate response</a:t>
            </a:r>
          </a:p>
          <a:p>
            <a:endParaRPr lang="en-US" b="1" dirty="0"/>
          </a:p>
          <a:p>
            <a:r>
              <a:rPr lang="en-US" b="1" dirty="0"/>
              <a:t>How Does Routing Work ?</a:t>
            </a:r>
          </a:p>
          <a:p>
            <a:pPr marL="914400" lvl="1" indent="-457200">
              <a:buFont typeface="+mj-lt"/>
              <a:buAutoNum type="arabicPeriod"/>
            </a:pPr>
            <a:r>
              <a:rPr lang="en-US" dirty="0"/>
              <a:t>The client sends an HTTP request with a URL and</a:t>
            </a:r>
            <a:r>
              <a:rPr lang="en-US" b="1" dirty="0"/>
              <a:t> </a:t>
            </a:r>
            <a:r>
              <a:rPr lang="en-US" dirty="0"/>
              <a:t>HTTP Verb</a:t>
            </a:r>
          </a:p>
          <a:p>
            <a:pPr marL="914400" lvl="1" indent="-457200">
              <a:buFont typeface="+mj-lt"/>
              <a:buAutoNum type="arabicPeriod"/>
            </a:pPr>
            <a:r>
              <a:rPr lang="en-US" dirty="0"/>
              <a:t>The backend check a predefined set of routes in the application</a:t>
            </a:r>
          </a:p>
          <a:p>
            <a:pPr marL="914400" lvl="1" indent="-457200">
              <a:buFont typeface="+mj-lt"/>
              <a:buAutoNum type="arabicPeriod"/>
            </a:pPr>
            <a:r>
              <a:rPr lang="en-US" dirty="0"/>
              <a:t>The routing finds a match to a controller and action based on the URL</a:t>
            </a:r>
          </a:p>
          <a:p>
            <a:pPr marL="914400" lvl="1" indent="-457200">
              <a:buFont typeface="+mj-lt"/>
              <a:buAutoNum type="arabicPeriod"/>
            </a:pPr>
            <a:r>
              <a:rPr lang="en-US" dirty="0"/>
              <a:t>The matched controller method processes the request and returns a response</a:t>
            </a:r>
          </a:p>
          <a:p>
            <a:endParaRPr lang="en-US" dirty="0"/>
          </a:p>
        </p:txBody>
      </p:sp>
    </p:spTree>
    <p:extLst>
      <p:ext uri="{BB962C8B-B14F-4D97-AF65-F5344CB8AC3E}">
        <p14:creationId xmlns:p14="http://schemas.microsoft.com/office/powerpoint/2010/main" val="668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7F128B-1FCA-4666-01BA-5EE51D1784FE}"/>
              </a:ext>
            </a:extLst>
          </p:cNvPr>
          <p:cNvSpPr txBox="1"/>
          <p:nvPr/>
        </p:nvSpPr>
        <p:spPr>
          <a:xfrm>
            <a:off x="1769260" y="1597890"/>
            <a:ext cx="7975260" cy="3323987"/>
          </a:xfrm>
          <a:prstGeom prst="rect">
            <a:avLst/>
          </a:prstGeom>
          <a:noFill/>
        </p:spPr>
        <p:txBody>
          <a:bodyPr wrap="none" rtlCol="0">
            <a:spAutoFit/>
          </a:bodyPr>
          <a:lstStyle/>
          <a:p>
            <a:pPr algn="ctr"/>
            <a:r>
              <a:rPr lang="en-US" sz="2400" b="1" dirty="0"/>
              <a:t>Implementation Endpoint Steps</a:t>
            </a:r>
          </a:p>
          <a:p>
            <a:pPr algn="ctr"/>
            <a:endParaRPr lang="en-US" sz="2400" b="1" dirty="0"/>
          </a:p>
          <a:p>
            <a:pPr marL="514350" indent="-514350">
              <a:buFont typeface="+mj-lt"/>
              <a:buAutoNum type="arabicPeriod"/>
            </a:pPr>
            <a:r>
              <a:rPr lang="en-US" dirty="0"/>
              <a:t>Set Up ASP.NET Core Project</a:t>
            </a:r>
          </a:p>
          <a:p>
            <a:pPr marL="514350" indent="-514350">
              <a:buFont typeface="+mj-lt"/>
              <a:buAutoNum type="arabicPeriod"/>
            </a:pPr>
            <a:r>
              <a:rPr lang="en-US" dirty="0"/>
              <a:t>Delete The Example Controller (</a:t>
            </a:r>
            <a:r>
              <a:rPr lang="en-US" dirty="0" err="1"/>
              <a:t>WitherForCast</a:t>
            </a:r>
            <a:r>
              <a:rPr lang="en-US" dirty="0"/>
              <a:t>)</a:t>
            </a:r>
          </a:p>
          <a:p>
            <a:pPr marL="514350" indent="-514350">
              <a:buFont typeface="+mj-lt"/>
              <a:buAutoNum type="arabicPeriod"/>
            </a:pPr>
            <a:r>
              <a:rPr lang="en-US" dirty="0"/>
              <a:t>Define Entities / DTOs (if any)</a:t>
            </a:r>
          </a:p>
          <a:p>
            <a:pPr marL="514350" indent="-514350">
              <a:buFont typeface="+mj-lt"/>
              <a:buAutoNum type="arabicPeriod"/>
            </a:pPr>
            <a:r>
              <a:rPr lang="en-US" dirty="0"/>
              <a:t>Define Controller </a:t>
            </a:r>
          </a:p>
          <a:p>
            <a:pPr marL="514350" indent="-514350">
              <a:buFont typeface="+mj-lt"/>
              <a:buAutoNum type="arabicPeriod"/>
            </a:pPr>
            <a:r>
              <a:rPr lang="en-US" dirty="0"/>
              <a:t>Define HTTP Verb</a:t>
            </a:r>
          </a:p>
          <a:p>
            <a:pPr marL="514350" indent="-514350">
              <a:buFont typeface="+mj-lt"/>
              <a:buAutoNum type="arabicPeriod"/>
            </a:pPr>
            <a:r>
              <a:rPr lang="en-US" dirty="0"/>
              <a:t>Define Route</a:t>
            </a:r>
          </a:p>
          <a:p>
            <a:pPr marL="514350" indent="-514350">
              <a:buFont typeface="+mj-lt"/>
              <a:buAutoNum type="arabicPeriod"/>
            </a:pPr>
            <a:r>
              <a:rPr lang="en-US" dirty="0"/>
              <a:t>Define Endpoint (Should be </a:t>
            </a:r>
            <a:r>
              <a:rPr lang="en-US" dirty="0" err="1"/>
              <a:t>awaitable</a:t>
            </a:r>
            <a:r>
              <a:rPr lang="en-US" dirty="0"/>
              <a:t> and with type </a:t>
            </a:r>
            <a:r>
              <a:rPr lang="en-US" dirty="0" err="1"/>
              <a:t>IActionResult</a:t>
            </a:r>
            <a:r>
              <a:rPr lang="en-US" dirty="0"/>
              <a:t>)</a:t>
            </a:r>
          </a:p>
          <a:p>
            <a:pPr marL="514350" indent="-514350">
              <a:buFont typeface="+mj-lt"/>
              <a:buAutoNum type="arabicPeriod"/>
            </a:pPr>
            <a:r>
              <a:rPr lang="en-US" dirty="0"/>
              <a:t>Start Implementation </a:t>
            </a:r>
          </a:p>
          <a:p>
            <a:endParaRPr lang="en-US" dirty="0"/>
          </a:p>
        </p:txBody>
      </p:sp>
    </p:spTree>
    <p:extLst>
      <p:ext uri="{BB962C8B-B14F-4D97-AF65-F5344CB8AC3E}">
        <p14:creationId xmlns:p14="http://schemas.microsoft.com/office/powerpoint/2010/main" val="546796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52A9A4-87BD-A648-68AE-D4676352B12F}"/>
              </a:ext>
            </a:extLst>
          </p:cNvPr>
          <p:cNvSpPr txBox="1"/>
          <p:nvPr/>
        </p:nvSpPr>
        <p:spPr>
          <a:xfrm>
            <a:off x="964934" y="1536174"/>
            <a:ext cx="10982494" cy="3785652"/>
          </a:xfrm>
          <a:prstGeom prst="rect">
            <a:avLst/>
          </a:prstGeom>
          <a:noFill/>
        </p:spPr>
        <p:txBody>
          <a:bodyPr wrap="none" rtlCol="0">
            <a:spAutoFit/>
          </a:bodyPr>
          <a:lstStyle/>
          <a:p>
            <a:pPr algn="ctr"/>
            <a:r>
              <a:rPr lang="en-US" sz="2400" b="1" dirty="0"/>
              <a:t>API Structure</a:t>
            </a:r>
          </a:p>
          <a:p>
            <a:r>
              <a:rPr lang="en-US" b="1" dirty="0"/>
              <a:t>Controllers : </a:t>
            </a:r>
            <a:r>
              <a:rPr lang="en-US" dirty="0"/>
              <a:t>is a C# class that can hold method and could be called via network</a:t>
            </a:r>
          </a:p>
          <a:p>
            <a:r>
              <a:rPr lang="en-US" b="1" dirty="0"/>
              <a:t>Entities : </a:t>
            </a:r>
            <a:r>
              <a:rPr lang="en-US" dirty="0"/>
              <a:t>C# Class that have properties </a:t>
            </a:r>
          </a:p>
          <a:p>
            <a:r>
              <a:rPr lang="en-US" b="1" dirty="0"/>
              <a:t>DTOs : </a:t>
            </a:r>
            <a:r>
              <a:rPr lang="en-US" dirty="0"/>
              <a:t>C# Class created to handle API input and API output</a:t>
            </a:r>
          </a:p>
          <a:p>
            <a:r>
              <a:rPr lang="en-US" b="1" dirty="0" err="1"/>
              <a:t>AppSettings.JSON</a:t>
            </a:r>
            <a:r>
              <a:rPr lang="en-US" b="1" dirty="0"/>
              <a:t> : </a:t>
            </a:r>
            <a:r>
              <a:rPr lang="en-US" dirty="0"/>
              <a:t>is a configuration file used in ASP.NET Core applications to store app settings,</a:t>
            </a:r>
          </a:p>
          <a:p>
            <a:r>
              <a:rPr lang="en-US" dirty="0"/>
              <a:t> such as database connection strings, API keys, logging levels, and custom settings </a:t>
            </a:r>
          </a:p>
          <a:p>
            <a:r>
              <a:rPr lang="en-US" dirty="0"/>
              <a:t>— all in a simple JSON </a:t>
            </a:r>
            <a:r>
              <a:rPr lang="en-US"/>
              <a:t>format.</a:t>
            </a:r>
            <a:endParaRPr lang="en-US" dirty="0"/>
          </a:p>
          <a:p>
            <a:r>
              <a:rPr lang="en-US" b="1" dirty="0"/>
              <a:t>Helper : </a:t>
            </a:r>
            <a:r>
              <a:rPr lang="en-US" dirty="0"/>
              <a:t>Static C# Class Created to be shared class between files in the solution</a:t>
            </a:r>
          </a:p>
          <a:p>
            <a:r>
              <a:rPr lang="en-US" b="1" dirty="0"/>
              <a:t>Swagger : </a:t>
            </a:r>
            <a:r>
              <a:rPr lang="en-US" dirty="0"/>
              <a:t>toolset that automatically generates interactive documentation for APIs</a:t>
            </a:r>
            <a:endParaRPr lang="en-US" b="1" dirty="0"/>
          </a:p>
          <a:p>
            <a:r>
              <a:rPr lang="en-US" b="1" dirty="0" err="1"/>
              <a:t>Program.cs</a:t>
            </a:r>
            <a:r>
              <a:rPr lang="en-US" b="1" dirty="0"/>
              <a:t> : </a:t>
            </a:r>
            <a:r>
              <a:rPr lang="en-US" dirty="0"/>
              <a:t>startup file that builds and configures the web application.</a:t>
            </a:r>
          </a:p>
          <a:p>
            <a:r>
              <a:rPr lang="en-US" dirty="0"/>
              <a:t> It sets up services, middleware, configuration, logging, and runs the app</a:t>
            </a:r>
            <a:endParaRPr lang="en-US" b="1" dirty="0"/>
          </a:p>
          <a:p>
            <a:endParaRPr lang="en-US" b="1" dirty="0"/>
          </a:p>
          <a:p>
            <a:endParaRPr lang="en-US" dirty="0"/>
          </a:p>
        </p:txBody>
      </p:sp>
    </p:spTree>
    <p:extLst>
      <p:ext uri="{BB962C8B-B14F-4D97-AF65-F5344CB8AC3E}">
        <p14:creationId xmlns:p14="http://schemas.microsoft.com/office/powerpoint/2010/main" val="119462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B63884-0877-9F92-4E37-BC1822BBBF77}"/>
              </a:ext>
            </a:extLst>
          </p:cNvPr>
          <p:cNvSpPr txBox="1"/>
          <p:nvPr/>
        </p:nvSpPr>
        <p:spPr>
          <a:xfrm>
            <a:off x="1828800" y="609600"/>
            <a:ext cx="9610323" cy="6186309"/>
          </a:xfrm>
          <a:prstGeom prst="rect">
            <a:avLst/>
          </a:prstGeom>
          <a:noFill/>
        </p:spPr>
        <p:txBody>
          <a:bodyPr wrap="none" rtlCol="0">
            <a:spAutoFit/>
          </a:bodyPr>
          <a:lstStyle/>
          <a:p>
            <a:r>
              <a:rPr lang="en-US" b="1" dirty="0"/>
              <a:t>Endpoint Implementation</a:t>
            </a:r>
          </a:p>
          <a:p>
            <a:endParaRPr lang="en-US" b="1" dirty="0"/>
          </a:p>
          <a:p>
            <a:r>
              <a:rPr lang="en-US" dirty="0"/>
              <a:t>[Rout(“</a:t>
            </a:r>
            <a:r>
              <a:rPr lang="en-US" dirty="0" err="1"/>
              <a:t>api</a:t>
            </a:r>
            <a:r>
              <a:rPr lang="en-US" dirty="0"/>
              <a:t>[Controller]”)] </a:t>
            </a:r>
            <a:r>
              <a:rPr lang="en-US" b="1" dirty="0"/>
              <a:t>// make me goals this Endpoint</a:t>
            </a:r>
          </a:p>
          <a:p>
            <a:r>
              <a:rPr lang="en-US" dirty="0"/>
              <a:t>[</a:t>
            </a:r>
            <a:r>
              <a:rPr lang="en-US" dirty="0" err="1"/>
              <a:t>ApiController</a:t>
            </a:r>
            <a:r>
              <a:rPr lang="en-US" dirty="0"/>
              <a:t>] </a:t>
            </a:r>
            <a:r>
              <a:rPr lang="en-US" b="1" dirty="0"/>
              <a:t>// take the http request</a:t>
            </a:r>
          </a:p>
          <a:p>
            <a:endParaRPr lang="en-US" dirty="0"/>
          </a:p>
          <a:p>
            <a:r>
              <a:rPr lang="en-US" dirty="0"/>
              <a:t>[</a:t>
            </a:r>
            <a:r>
              <a:rPr lang="en-US" dirty="0" err="1"/>
              <a:t>HttpPost</a:t>
            </a:r>
            <a:r>
              <a:rPr lang="en-US" dirty="0"/>
              <a:t>]  </a:t>
            </a:r>
            <a:r>
              <a:rPr lang="en-US" b="1" dirty="0"/>
              <a:t>// to choose the verb of Request and Response </a:t>
            </a:r>
          </a:p>
          <a:p>
            <a:endParaRPr lang="en-US" dirty="0"/>
          </a:p>
          <a:p>
            <a:r>
              <a:rPr lang="en-US" dirty="0"/>
              <a:t>[Route("[action]")]  </a:t>
            </a:r>
            <a:r>
              <a:rPr lang="en-US" b="1" dirty="0"/>
              <a:t>// make me goals this Method</a:t>
            </a:r>
          </a:p>
          <a:p>
            <a:endParaRPr lang="en-US" dirty="0"/>
          </a:p>
          <a:p>
            <a:r>
              <a:rPr lang="en-US" dirty="0"/>
              <a:t>public async Task&lt;</a:t>
            </a:r>
            <a:r>
              <a:rPr lang="en-US" dirty="0" err="1"/>
              <a:t>IActionResult</a:t>
            </a:r>
            <a:r>
              <a:rPr lang="en-US" dirty="0"/>
              <a:t>&gt; </a:t>
            </a:r>
            <a:r>
              <a:rPr lang="en-US" dirty="0" err="1"/>
              <a:t>Method_Name</a:t>
            </a:r>
            <a:r>
              <a:rPr lang="en-US" dirty="0"/>
              <a:t>() </a:t>
            </a:r>
            <a:r>
              <a:rPr lang="en-US" b="1" dirty="0"/>
              <a:t>// properties of this method</a:t>
            </a:r>
          </a:p>
          <a:p>
            <a:r>
              <a:rPr lang="en-US" dirty="0"/>
              <a:t>{</a:t>
            </a:r>
          </a:p>
          <a:p>
            <a:endParaRPr lang="en-US" dirty="0"/>
          </a:p>
          <a:p>
            <a:r>
              <a:rPr lang="en-US" b="1" dirty="0"/>
              <a:t>// Try &amp; catch to 1)logging: operation tracing 2)Debugging: Friendly Errors 3)Handling</a:t>
            </a:r>
          </a:p>
          <a:p>
            <a:r>
              <a:rPr lang="en-US" b="1" dirty="0"/>
              <a:t> </a:t>
            </a:r>
            <a:r>
              <a:rPr lang="en-US" dirty="0"/>
              <a:t>   try</a:t>
            </a:r>
          </a:p>
          <a:p>
            <a:r>
              <a:rPr lang="en-US" dirty="0"/>
              <a:t>    {</a:t>
            </a:r>
          </a:p>
          <a:p>
            <a:r>
              <a:rPr lang="en-US" dirty="0"/>
              <a:t>        return Ok();</a:t>
            </a:r>
          </a:p>
          <a:p>
            <a:r>
              <a:rPr lang="en-US" dirty="0"/>
              <a:t>    }</a:t>
            </a:r>
          </a:p>
          <a:p>
            <a:r>
              <a:rPr lang="en-US" dirty="0"/>
              <a:t>    catch (Exception ex)</a:t>
            </a:r>
          </a:p>
          <a:p>
            <a:r>
              <a:rPr lang="en-US" dirty="0"/>
              <a:t>    {</a:t>
            </a:r>
          </a:p>
          <a:p>
            <a:r>
              <a:rPr lang="en-US" dirty="0"/>
              <a:t>        return </a:t>
            </a:r>
            <a:r>
              <a:rPr lang="en-US" dirty="0" err="1"/>
              <a:t>StatusCode</a:t>
            </a:r>
            <a:r>
              <a:rPr lang="en-US" dirty="0"/>
              <a:t>(500, $"An Error has been Detected : {</a:t>
            </a:r>
            <a:r>
              <a:rPr lang="en-US" dirty="0" err="1"/>
              <a:t>ex.Message</a:t>
            </a:r>
            <a:r>
              <a:rPr lang="en-US" dirty="0"/>
              <a:t>}");</a:t>
            </a:r>
          </a:p>
          <a:p>
            <a:r>
              <a:rPr lang="en-US" dirty="0"/>
              <a:t>    }</a:t>
            </a:r>
          </a:p>
          <a:p>
            <a:r>
              <a:rPr lang="en-US" dirty="0"/>
              <a:t>}</a:t>
            </a:r>
          </a:p>
        </p:txBody>
      </p:sp>
    </p:spTree>
    <p:extLst>
      <p:ext uri="{BB962C8B-B14F-4D97-AF65-F5344CB8AC3E}">
        <p14:creationId xmlns:p14="http://schemas.microsoft.com/office/powerpoint/2010/main" val="16977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8B8648-AEFC-4E11-CCD2-16C369F4941A}"/>
              </a:ext>
            </a:extLst>
          </p:cNvPr>
          <p:cNvSpPr txBox="1"/>
          <p:nvPr/>
        </p:nvSpPr>
        <p:spPr>
          <a:xfrm>
            <a:off x="1816100" y="520700"/>
            <a:ext cx="7083991" cy="646331"/>
          </a:xfrm>
          <a:prstGeom prst="rect">
            <a:avLst/>
          </a:prstGeom>
          <a:noFill/>
        </p:spPr>
        <p:txBody>
          <a:bodyPr wrap="none" rtlCol="0">
            <a:spAutoFit/>
          </a:bodyPr>
          <a:lstStyle/>
          <a:p>
            <a:r>
              <a:rPr lang="en-US" sz="3600" b="1" dirty="0"/>
              <a:t>Why to use server application ?</a:t>
            </a:r>
          </a:p>
        </p:txBody>
      </p:sp>
      <p:sp>
        <p:nvSpPr>
          <p:cNvPr id="6" name="TextBox 5">
            <a:extLst>
              <a:ext uri="{FF2B5EF4-FFF2-40B4-BE49-F238E27FC236}">
                <a16:creationId xmlns:a16="http://schemas.microsoft.com/office/drawing/2014/main" id="{7A586A72-079D-B120-8B92-24BB6E98C1B3}"/>
              </a:ext>
            </a:extLst>
          </p:cNvPr>
          <p:cNvSpPr txBox="1"/>
          <p:nvPr/>
        </p:nvSpPr>
        <p:spPr>
          <a:xfrm>
            <a:off x="1244600" y="1638300"/>
            <a:ext cx="8744168" cy="4247317"/>
          </a:xfrm>
          <a:prstGeom prst="rect">
            <a:avLst/>
          </a:prstGeom>
          <a:noFill/>
        </p:spPr>
        <p:txBody>
          <a:bodyPr wrap="square" rtlCol="0">
            <a:spAutoFit/>
          </a:bodyPr>
          <a:lstStyle/>
          <a:p>
            <a:pPr marL="342900" indent="-342900">
              <a:buAutoNum type="arabicParenR"/>
            </a:pPr>
            <a:r>
              <a:rPr lang="en-US" dirty="0"/>
              <a:t>Manage Resources</a:t>
            </a:r>
          </a:p>
          <a:p>
            <a:pPr marL="342900" indent="-342900">
              <a:buAutoNum type="arabicParenR"/>
            </a:pPr>
            <a:r>
              <a:rPr lang="en-US" dirty="0"/>
              <a:t>Decoupling and Abstraction</a:t>
            </a:r>
          </a:p>
          <a:p>
            <a:pPr marL="342900" indent="-342900">
              <a:buAutoNum type="arabicParenR"/>
            </a:pPr>
            <a:r>
              <a:rPr lang="en-US" dirty="0"/>
              <a:t>Security</a:t>
            </a:r>
          </a:p>
          <a:p>
            <a:r>
              <a:rPr lang="en-US" dirty="0"/>
              <a:t>	A) Controlled Access (Validation, Authorization, Authentication)</a:t>
            </a:r>
          </a:p>
          <a:p>
            <a:r>
              <a:rPr lang="en-US" dirty="0"/>
              <a:t>	B) Don’t provide direct access to Database</a:t>
            </a:r>
          </a:p>
          <a:p>
            <a:r>
              <a:rPr lang="en-US" dirty="0"/>
              <a:t>	C) Reduce the impact of the cyber attack</a:t>
            </a:r>
          </a:p>
          <a:p>
            <a:pPr marL="342900" indent="-342900">
              <a:buAutoNum type="arabicParenR"/>
            </a:pPr>
            <a:r>
              <a:rPr lang="en-US" dirty="0"/>
              <a:t>Scalability and Extendibility</a:t>
            </a:r>
          </a:p>
          <a:p>
            <a:pPr lvl="1"/>
            <a:r>
              <a:rPr lang="en-US" dirty="0"/>
              <a:t>A)Connect multi services /DB at same time </a:t>
            </a:r>
          </a:p>
          <a:p>
            <a:pPr lvl="1"/>
            <a:r>
              <a:rPr lang="en-US" dirty="0"/>
              <a:t>B)Can be provide better load Management</a:t>
            </a:r>
          </a:p>
          <a:p>
            <a:pPr lvl="1"/>
            <a:r>
              <a:rPr lang="en-US" dirty="0"/>
              <a:t>C)Cach/Sessions</a:t>
            </a:r>
          </a:p>
          <a:p>
            <a:pPr marL="342900" indent="-342900">
              <a:buAutoNum type="arabicParenR"/>
            </a:pPr>
            <a:r>
              <a:rPr lang="en-US" dirty="0"/>
              <a:t>Flexibility</a:t>
            </a:r>
          </a:p>
          <a:p>
            <a:r>
              <a:rPr lang="en-US" dirty="0"/>
              <a:t>   A)Multi Direction to get service</a:t>
            </a:r>
          </a:p>
          <a:p>
            <a:r>
              <a:rPr lang="en-US" dirty="0"/>
              <a:t>   B)Data Transforming and form minting</a:t>
            </a:r>
          </a:p>
          <a:p>
            <a:r>
              <a:rPr lang="en-US" dirty="0"/>
              <a:t>6) Version Control</a:t>
            </a:r>
          </a:p>
          <a:p>
            <a:r>
              <a:rPr lang="en-US" dirty="0"/>
              <a:t>7) Logging (File): monitor and tracking for the system status</a:t>
            </a:r>
          </a:p>
        </p:txBody>
      </p:sp>
    </p:spTree>
    <p:extLst>
      <p:ext uri="{BB962C8B-B14F-4D97-AF65-F5344CB8AC3E}">
        <p14:creationId xmlns:p14="http://schemas.microsoft.com/office/powerpoint/2010/main" val="54573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574B0F-C606-464F-C309-97510446C4FE}"/>
              </a:ext>
            </a:extLst>
          </p:cNvPr>
          <p:cNvSpPr txBox="1"/>
          <p:nvPr/>
        </p:nvSpPr>
        <p:spPr>
          <a:xfrm>
            <a:off x="1671781" y="905163"/>
            <a:ext cx="5929745" cy="461665"/>
          </a:xfrm>
          <a:prstGeom prst="rect">
            <a:avLst/>
          </a:prstGeom>
          <a:noFill/>
        </p:spPr>
        <p:txBody>
          <a:bodyPr wrap="square" rtlCol="0">
            <a:spAutoFit/>
          </a:bodyPr>
          <a:lstStyle/>
          <a:p>
            <a:r>
              <a:rPr lang="en-US" sz="2400" b="1" dirty="0"/>
              <a:t>Framework Definition</a:t>
            </a:r>
          </a:p>
        </p:txBody>
      </p:sp>
      <p:sp>
        <p:nvSpPr>
          <p:cNvPr id="6" name="TextBox 5">
            <a:extLst>
              <a:ext uri="{FF2B5EF4-FFF2-40B4-BE49-F238E27FC236}">
                <a16:creationId xmlns:a16="http://schemas.microsoft.com/office/drawing/2014/main" id="{7E094F75-1E5D-801A-B0F0-63443D968A1B}"/>
              </a:ext>
            </a:extLst>
          </p:cNvPr>
          <p:cNvSpPr txBox="1"/>
          <p:nvPr/>
        </p:nvSpPr>
        <p:spPr>
          <a:xfrm>
            <a:off x="1006763" y="2299702"/>
            <a:ext cx="10575637" cy="3416320"/>
          </a:xfrm>
          <a:prstGeom prst="rect">
            <a:avLst/>
          </a:prstGeom>
          <a:noFill/>
        </p:spPr>
        <p:txBody>
          <a:bodyPr wrap="square" rtlCol="0">
            <a:spAutoFit/>
          </a:bodyPr>
          <a:lstStyle/>
          <a:p>
            <a:r>
              <a:rPr lang="en-US" dirty="0"/>
              <a:t>Framework : s a reusable, structured set of tools, libraries, and conventions designed to streamline the development of software applications by providing a foundation to build upon. It enforces best practices, reduces repetitive code, and abstracts low-level complexities, allowing developers to focus on application-specific logic.</a:t>
            </a:r>
          </a:p>
          <a:p>
            <a:endParaRPr lang="en-US" dirty="0"/>
          </a:p>
          <a:p>
            <a:endParaRPr lang="en-US" dirty="0"/>
          </a:p>
          <a:p>
            <a:endParaRPr lang="en-US" dirty="0"/>
          </a:p>
          <a:p>
            <a:endParaRPr lang="en-US" dirty="0"/>
          </a:p>
          <a:p>
            <a:r>
              <a:rPr lang="en-US" dirty="0"/>
              <a:t>ASP.NET is a server-side web application framework developed by Microsoft, designed for building dynamic websites, web applications, and APIs. It is part of the .NET platform and allows developers to create robust, scalable, and high-performance web solutions using languages like C#, VB.NET, and F#.</a:t>
            </a:r>
          </a:p>
        </p:txBody>
      </p:sp>
    </p:spTree>
    <p:extLst>
      <p:ext uri="{BB962C8B-B14F-4D97-AF65-F5344CB8AC3E}">
        <p14:creationId xmlns:p14="http://schemas.microsoft.com/office/powerpoint/2010/main" val="370733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E23AA-4691-2A8F-ECC4-E69FD8F72F5C}"/>
              </a:ext>
            </a:extLst>
          </p:cNvPr>
          <p:cNvSpPr txBox="1"/>
          <p:nvPr/>
        </p:nvSpPr>
        <p:spPr>
          <a:xfrm>
            <a:off x="2161309" y="674254"/>
            <a:ext cx="3850734" cy="584775"/>
          </a:xfrm>
          <a:prstGeom prst="rect">
            <a:avLst/>
          </a:prstGeom>
          <a:noFill/>
        </p:spPr>
        <p:txBody>
          <a:bodyPr wrap="none" rtlCol="0">
            <a:spAutoFit/>
          </a:bodyPr>
          <a:lstStyle/>
          <a:p>
            <a:r>
              <a:rPr lang="en-US" sz="3200" b="1" dirty="0"/>
              <a:t>APIs Fundamental </a:t>
            </a:r>
          </a:p>
        </p:txBody>
      </p:sp>
      <p:sp>
        <p:nvSpPr>
          <p:cNvPr id="6" name="TextBox 5">
            <a:extLst>
              <a:ext uri="{FF2B5EF4-FFF2-40B4-BE49-F238E27FC236}">
                <a16:creationId xmlns:a16="http://schemas.microsoft.com/office/drawing/2014/main" id="{589B1F84-7303-31E9-A827-D56E8E624922}"/>
              </a:ext>
            </a:extLst>
          </p:cNvPr>
          <p:cNvSpPr txBox="1"/>
          <p:nvPr/>
        </p:nvSpPr>
        <p:spPr>
          <a:xfrm>
            <a:off x="1055136" y="1866698"/>
            <a:ext cx="9853980" cy="4247317"/>
          </a:xfrm>
          <a:prstGeom prst="rect">
            <a:avLst/>
          </a:prstGeom>
          <a:noFill/>
        </p:spPr>
        <p:txBody>
          <a:bodyPr wrap="none" rtlCol="0">
            <a:spAutoFit/>
          </a:bodyPr>
          <a:lstStyle/>
          <a:p>
            <a:r>
              <a:rPr lang="en-US" dirty="0"/>
              <a:t>PI: Definition &amp; Abbreviation</a:t>
            </a:r>
          </a:p>
          <a:p>
            <a:r>
              <a:rPr lang="en-US" dirty="0"/>
              <a:t>Abbreviation:</a:t>
            </a:r>
          </a:p>
          <a:p>
            <a:r>
              <a:rPr lang="en-US" dirty="0"/>
              <a:t>API stands for Application Programming Interface.</a:t>
            </a:r>
          </a:p>
          <a:p>
            <a:endParaRPr lang="en-US" dirty="0"/>
          </a:p>
          <a:p>
            <a:r>
              <a:rPr lang="en-US" dirty="0"/>
              <a:t>Definition:</a:t>
            </a:r>
          </a:p>
          <a:p>
            <a:r>
              <a:rPr lang="en-US" dirty="0"/>
              <a:t>An API is a set of rules, protocols, and tools that allows different software applications to</a:t>
            </a:r>
          </a:p>
          <a:p>
            <a:r>
              <a:rPr lang="en-US" dirty="0"/>
              <a:t> communicate with each other. It defines how software components should interact,</a:t>
            </a:r>
          </a:p>
          <a:p>
            <a:endParaRPr lang="en-US" dirty="0"/>
          </a:p>
          <a:p>
            <a:r>
              <a:rPr lang="en-US" dirty="0"/>
              <a:t> enabling:</a:t>
            </a:r>
          </a:p>
          <a:p>
            <a:endParaRPr lang="en-US" dirty="0"/>
          </a:p>
          <a:p>
            <a:r>
              <a:rPr lang="en-US" dirty="0"/>
              <a:t>Data exchange between systems.</a:t>
            </a:r>
          </a:p>
          <a:p>
            <a:endParaRPr lang="en-US" dirty="0"/>
          </a:p>
          <a:p>
            <a:r>
              <a:rPr lang="en-US" dirty="0"/>
              <a:t>Function calls between programs.</a:t>
            </a:r>
          </a:p>
          <a:p>
            <a:endParaRPr lang="en-US" dirty="0"/>
          </a:p>
          <a:p>
            <a:r>
              <a:rPr lang="en-US" dirty="0"/>
              <a:t>Integration of third-party services.</a:t>
            </a:r>
          </a:p>
        </p:txBody>
      </p:sp>
    </p:spTree>
    <p:extLst>
      <p:ext uri="{BB962C8B-B14F-4D97-AF65-F5344CB8AC3E}">
        <p14:creationId xmlns:p14="http://schemas.microsoft.com/office/powerpoint/2010/main" val="304117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499E16-B7E7-C3D7-0E62-CE89A96B76A1}"/>
              </a:ext>
            </a:extLst>
          </p:cNvPr>
          <p:cNvSpPr txBox="1"/>
          <p:nvPr/>
        </p:nvSpPr>
        <p:spPr>
          <a:xfrm>
            <a:off x="1311565" y="785092"/>
            <a:ext cx="3181672" cy="584775"/>
          </a:xfrm>
          <a:prstGeom prst="rect">
            <a:avLst/>
          </a:prstGeom>
          <a:noFill/>
        </p:spPr>
        <p:txBody>
          <a:bodyPr wrap="square" rtlCol="0">
            <a:spAutoFit/>
          </a:bodyPr>
          <a:lstStyle/>
          <a:p>
            <a:r>
              <a:rPr lang="en-US" sz="3200" b="1" dirty="0"/>
              <a:t>API Types</a:t>
            </a:r>
          </a:p>
        </p:txBody>
      </p:sp>
      <p:sp>
        <p:nvSpPr>
          <p:cNvPr id="6" name="TextBox 5">
            <a:extLst>
              <a:ext uri="{FF2B5EF4-FFF2-40B4-BE49-F238E27FC236}">
                <a16:creationId xmlns:a16="http://schemas.microsoft.com/office/drawing/2014/main" id="{53237ABC-7E20-05F6-FD62-206E1AAD1C1D}"/>
              </a:ext>
            </a:extLst>
          </p:cNvPr>
          <p:cNvSpPr txBox="1"/>
          <p:nvPr/>
        </p:nvSpPr>
        <p:spPr>
          <a:xfrm>
            <a:off x="1200727" y="1930399"/>
            <a:ext cx="10547928" cy="4870564"/>
          </a:xfrm>
          <a:prstGeom prst="rect">
            <a:avLst/>
          </a:prstGeom>
          <a:noFill/>
        </p:spPr>
        <p:txBody>
          <a:bodyPr wrap="square" rtlCol="0">
            <a:spAutoFit/>
          </a:bodyPr>
          <a:lstStyle/>
          <a:p>
            <a:r>
              <a:rPr lang="en-US" sz="1200" dirty="0"/>
              <a:t>APIs can be categorized based on their architecture, accessibility, and use cases. Here are the main types:</a:t>
            </a:r>
          </a:p>
          <a:p>
            <a:endParaRPr lang="en-US" sz="1200" dirty="0"/>
          </a:p>
          <a:p>
            <a:pPr algn="l">
              <a:buNone/>
            </a:pPr>
            <a:r>
              <a:rPr lang="en-US" sz="1200" b="1" i="0" dirty="0">
                <a:solidFill>
                  <a:srgbClr val="404040"/>
                </a:solidFill>
                <a:effectLst/>
                <a:latin typeface="DeepSeek-CJK-patch"/>
              </a:rPr>
              <a:t>1. By Architecture (Protocol/Design)</a:t>
            </a:r>
          </a:p>
          <a:p>
            <a:pPr algn="l">
              <a:buNone/>
            </a:pPr>
            <a:r>
              <a:rPr lang="en-US" sz="1200" b="1" i="0" dirty="0">
                <a:solidFill>
                  <a:srgbClr val="404040"/>
                </a:solidFill>
                <a:effectLst/>
                <a:latin typeface="DeepSeek-CJK-patch"/>
              </a:rPr>
              <a:t>a) REST (Representational State Transfer) API</a:t>
            </a:r>
          </a:p>
          <a:p>
            <a:pPr algn="l">
              <a:buFont typeface="Arial" panose="020B0604020202020204" pitchFamily="34" charset="0"/>
              <a:buChar char="•"/>
            </a:pPr>
            <a:r>
              <a:rPr lang="en-US" sz="1200" b="0" i="0" dirty="0">
                <a:solidFill>
                  <a:srgbClr val="404040"/>
                </a:solidFill>
                <a:effectLst/>
                <a:latin typeface="DeepSeek-CJK-patch"/>
              </a:rPr>
              <a:t>Uses </a:t>
            </a:r>
            <a:r>
              <a:rPr lang="en-US" sz="1200" b="1" i="0" dirty="0">
                <a:solidFill>
                  <a:srgbClr val="404040"/>
                </a:solidFill>
                <a:effectLst/>
                <a:latin typeface="DeepSeek-CJK-patch"/>
              </a:rPr>
              <a:t>HTTP/HTTPS</a:t>
            </a:r>
            <a:r>
              <a:rPr lang="en-US" sz="1200" b="0" i="0" dirty="0">
                <a:solidFill>
                  <a:srgbClr val="404040"/>
                </a:solidFill>
                <a:effectLst/>
                <a:latin typeface="DeepSeek-CJK-patch"/>
              </a:rPr>
              <a:t> (GET, POST, PUT, DELETE).</a:t>
            </a:r>
          </a:p>
          <a:p>
            <a:pPr algn="l">
              <a:spcBef>
                <a:spcPts val="300"/>
              </a:spcBef>
              <a:buFont typeface="Arial" panose="020B0604020202020204" pitchFamily="34" charset="0"/>
              <a:buChar char="•"/>
            </a:pPr>
            <a:r>
              <a:rPr lang="en-US" sz="1200" b="0" i="0" dirty="0">
                <a:solidFill>
                  <a:srgbClr val="404040"/>
                </a:solidFill>
                <a:effectLst/>
                <a:latin typeface="DeepSeek-CJK-patch"/>
              </a:rPr>
              <a:t>Stateless, cacheable, and returns data in </a:t>
            </a:r>
            <a:r>
              <a:rPr lang="en-US" sz="1200" b="1" i="0" dirty="0">
                <a:solidFill>
                  <a:srgbClr val="404040"/>
                </a:solidFill>
                <a:effectLst/>
                <a:latin typeface="DeepSeek-CJK-patch"/>
              </a:rPr>
              <a:t>JSON/XML</a:t>
            </a:r>
            <a:r>
              <a:rPr lang="en-US" sz="1200" b="0" i="0" dirty="0">
                <a:solidFill>
                  <a:srgbClr val="404040"/>
                </a:solidFill>
                <a:effectLst/>
                <a:latin typeface="DeepSeek-CJK-patch"/>
              </a:rPr>
              <a:t>.</a:t>
            </a:r>
          </a:p>
          <a:p>
            <a:pPr algn="l">
              <a:spcBef>
                <a:spcPts val="300"/>
              </a:spcBef>
              <a:buFont typeface="Arial" panose="020B0604020202020204" pitchFamily="34" charset="0"/>
              <a:buChar char="•"/>
            </a:pPr>
            <a:r>
              <a:rPr lang="en-US" sz="1200" b="1" i="0" dirty="0">
                <a:solidFill>
                  <a:srgbClr val="404040"/>
                </a:solidFill>
                <a:effectLst/>
                <a:latin typeface="DeepSeek-CJK-patch"/>
              </a:rPr>
              <a:t>Example:</a:t>
            </a:r>
            <a:r>
              <a:rPr lang="en-US" sz="1200" b="0" i="0" dirty="0">
                <a:solidFill>
                  <a:srgbClr val="404040"/>
                </a:solidFill>
                <a:effectLst/>
                <a:latin typeface="DeepSeek-CJK-patch"/>
              </a:rPr>
              <a:t> Twitter API, GitHub API.</a:t>
            </a:r>
          </a:p>
          <a:p>
            <a:endParaRPr lang="en-US" sz="1200" dirty="0"/>
          </a:p>
          <a:p>
            <a:pPr algn="l">
              <a:buNone/>
            </a:pPr>
            <a:r>
              <a:rPr lang="en-US" sz="1200" b="1" i="0" dirty="0">
                <a:solidFill>
                  <a:srgbClr val="404040"/>
                </a:solidFill>
                <a:effectLst/>
                <a:latin typeface="DeepSeek-CJK-patch"/>
              </a:rPr>
              <a:t>b) SOAP (Simple Object Access Protocol) API</a:t>
            </a:r>
          </a:p>
          <a:p>
            <a:pPr algn="l">
              <a:buFont typeface="Arial" panose="020B0604020202020204" pitchFamily="34" charset="0"/>
              <a:buChar char="•"/>
            </a:pPr>
            <a:r>
              <a:rPr lang="en-US" sz="1200" b="0" i="0" dirty="0">
                <a:solidFill>
                  <a:srgbClr val="404040"/>
                </a:solidFill>
                <a:effectLst/>
                <a:latin typeface="DeepSeek-CJK-patch"/>
              </a:rPr>
              <a:t>XML-based, strict standards (WSDL).</a:t>
            </a:r>
          </a:p>
          <a:p>
            <a:pPr algn="l">
              <a:spcBef>
                <a:spcPts val="300"/>
              </a:spcBef>
              <a:buFont typeface="Arial" panose="020B0604020202020204" pitchFamily="34" charset="0"/>
              <a:buChar char="•"/>
            </a:pPr>
            <a:r>
              <a:rPr lang="en-US" sz="1200" b="0" i="0" dirty="0">
                <a:solidFill>
                  <a:srgbClr val="404040"/>
                </a:solidFill>
                <a:effectLst/>
                <a:latin typeface="DeepSeek-CJK-patch"/>
              </a:rPr>
              <a:t>Used in </a:t>
            </a:r>
            <a:r>
              <a:rPr lang="en-US" sz="1200" b="1" i="0" dirty="0">
                <a:solidFill>
                  <a:srgbClr val="404040"/>
                </a:solidFill>
                <a:effectLst/>
                <a:latin typeface="DeepSeek-CJK-patch"/>
              </a:rPr>
              <a:t>enterprise systems</a:t>
            </a:r>
            <a:r>
              <a:rPr lang="en-US" sz="1200" b="0" i="0" dirty="0">
                <a:solidFill>
                  <a:srgbClr val="404040"/>
                </a:solidFill>
                <a:effectLst/>
                <a:latin typeface="DeepSeek-CJK-patch"/>
              </a:rPr>
              <a:t> (banking, healthcare).</a:t>
            </a:r>
          </a:p>
          <a:p>
            <a:pPr algn="l">
              <a:spcBef>
                <a:spcPts val="300"/>
              </a:spcBef>
              <a:buFont typeface="Arial" panose="020B0604020202020204" pitchFamily="34" charset="0"/>
              <a:buChar char="•"/>
            </a:pPr>
            <a:r>
              <a:rPr lang="en-US" sz="1200" b="1" i="0" dirty="0">
                <a:solidFill>
                  <a:srgbClr val="404040"/>
                </a:solidFill>
                <a:effectLst/>
                <a:latin typeface="DeepSeek-CJK-patch"/>
              </a:rPr>
              <a:t>Example:</a:t>
            </a:r>
            <a:r>
              <a:rPr lang="en-US" sz="1200" b="0" i="0" dirty="0">
                <a:solidFill>
                  <a:srgbClr val="404040"/>
                </a:solidFill>
                <a:effectLst/>
                <a:latin typeface="DeepSeek-CJK-patch"/>
              </a:rPr>
              <a:t> PayPal SOAP API.</a:t>
            </a:r>
          </a:p>
          <a:p>
            <a:pPr algn="l">
              <a:buNone/>
            </a:pPr>
            <a:r>
              <a:rPr lang="en-US" sz="1200" b="1" i="0" dirty="0">
                <a:solidFill>
                  <a:srgbClr val="404040"/>
                </a:solidFill>
                <a:effectLst/>
                <a:latin typeface="DeepSeek-CJK-patch"/>
              </a:rPr>
              <a:t>c) </a:t>
            </a:r>
            <a:r>
              <a:rPr lang="en-US" sz="1200" b="1" i="0" dirty="0" err="1">
                <a:solidFill>
                  <a:srgbClr val="404040"/>
                </a:solidFill>
                <a:effectLst/>
                <a:latin typeface="DeepSeek-CJK-patch"/>
              </a:rPr>
              <a:t>GraphQL</a:t>
            </a:r>
            <a:r>
              <a:rPr lang="en-US" sz="1200" b="1" i="0" dirty="0">
                <a:solidFill>
                  <a:srgbClr val="404040"/>
                </a:solidFill>
                <a:effectLst/>
                <a:latin typeface="DeepSeek-CJK-patch"/>
              </a:rPr>
              <a:t> API</a:t>
            </a:r>
          </a:p>
          <a:p>
            <a:pPr algn="l">
              <a:buFont typeface="Arial" panose="020B0604020202020204" pitchFamily="34" charset="0"/>
              <a:buChar char="•"/>
            </a:pPr>
            <a:r>
              <a:rPr lang="en-US" sz="1200" b="0" i="0" dirty="0">
                <a:solidFill>
                  <a:srgbClr val="404040"/>
                </a:solidFill>
                <a:effectLst/>
                <a:latin typeface="DeepSeek-CJK-patch"/>
              </a:rPr>
              <a:t>Allows clients to </a:t>
            </a:r>
            <a:r>
              <a:rPr lang="en-US" sz="1200" b="1" i="0" dirty="0">
                <a:solidFill>
                  <a:srgbClr val="404040"/>
                </a:solidFill>
                <a:effectLst/>
                <a:latin typeface="DeepSeek-CJK-patch"/>
              </a:rPr>
              <a:t>request only needed data</a:t>
            </a:r>
            <a:r>
              <a:rPr lang="en-US" sz="1200" b="0" i="0" dirty="0">
                <a:solidFill>
                  <a:srgbClr val="404040"/>
                </a:solidFill>
                <a:effectLst/>
                <a:latin typeface="DeepSeek-CJK-patch"/>
              </a:rPr>
              <a:t> (no over-fetching).</a:t>
            </a:r>
          </a:p>
          <a:p>
            <a:pPr algn="l">
              <a:spcBef>
                <a:spcPts val="300"/>
              </a:spcBef>
              <a:buFont typeface="Arial" panose="020B0604020202020204" pitchFamily="34" charset="0"/>
              <a:buChar char="•"/>
            </a:pPr>
            <a:r>
              <a:rPr lang="en-US" sz="1200" b="0" i="0" dirty="0">
                <a:solidFill>
                  <a:srgbClr val="404040"/>
                </a:solidFill>
                <a:effectLst/>
                <a:latin typeface="DeepSeek-CJK-patch"/>
              </a:rPr>
              <a:t>Single endpoint, flexible queries.</a:t>
            </a:r>
          </a:p>
          <a:p>
            <a:pPr algn="l">
              <a:spcBef>
                <a:spcPts val="300"/>
              </a:spcBef>
              <a:buFont typeface="Arial" panose="020B0604020202020204" pitchFamily="34" charset="0"/>
              <a:buChar char="•"/>
            </a:pPr>
            <a:r>
              <a:rPr lang="en-US" sz="1200" b="1" i="0" dirty="0">
                <a:solidFill>
                  <a:srgbClr val="404040"/>
                </a:solidFill>
                <a:effectLst/>
                <a:latin typeface="DeepSeek-CJK-patch"/>
              </a:rPr>
              <a:t>Example:</a:t>
            </a:r>
            <a:r>
              <a:rPr lang="en-US" sz="1200" b="0" i="0" dirty="0">
                <a:solidFill>
                  <a:srgbClr val="404040"/>
                </a:solidFill>
                <a:effectLst/>
                <a:latin typeface="DeepSeek-CJK-patch"/>
              </a:rPr>
              <a:t> GitHub </a:t>
            </a:r>
            <a:r>
              <a:rPr lang="en-US" sz="1200" b="0" i="0" dirty="0" err="1">
                <a:solidFill>
                  <a:srgbClr val="404040"/>
                </a:solidFill>
                <a:effectLst/>
                <a:latin typeface="DeepSeek-CJK-patch"/>
              </a:rPr>
              <a:t>GraphQL</a:t>
            </a:r>
            <a:r>
              <a:rPr lang="en-US" sz="1200" b="0" i="0" dirty="0">
                <a:solidFill>
                  <a:srgbClr val="404040"/>
                </a:solidFill>
                <a:effectLst/>
                <a:latin typeface="DeepSeek-CJK-patch"/>
              </a:rPr>
              <a:t> API.</a:t>
            </a:r>
          </a:p>
          <a:p>
            <a:pPr algn="l">
              <a:buNone/>
            </a:pPr>
            <a:r>
              <a:rPr lang="en-US" sz="1200" b="1" i="0" dirty="0">
                <a:solidFill>
                  <a:srgbClr val="404040"/>
                </a:solidFill>
                <a:effectLst/>
                <a:latin typeface="DeepSeek-CJK-patch"/>
              </a:rPr>
              <a:t>d) </a:t>
            </a:r>
            <a:r>
              <a:rPr lang="en-US" sz="1200" b="1" i="0" dirty="0" err="1">
                <a:solidFill>
                  <a:srgbClr val="404040"/>
                </a:solidFill>
                <a:effectLst/>
                <a:latin typeface="DeepSeek-CJK-patch"/>
              </a:rPr>
              <a:t>gRPC</a:t>
            </a:r>
            <a:r>
              <a:rPr lang="en-US" sz="1200" b="1" i="0" dirty="0">
                <a:solidFill>
                  <a:srgbClr val="404040"/>
                </a:solidFill>
                <a:effectLst/>
                <a:latin typeface="DeepSeek-CJK-patch"/>
              </a:rPr>
              <a:t> (Google Remote Procedure Call)</a:t>
            </a:r>
          </a:p>
          <a:p>
            <a:pPr algn="l">
              <a:buFont typeface="Arial" panose="020B0604020202020204" pitchFamily="34" charset="0"/>
              <a:buChar char="•"/>
            </a:pPr>
            <a:r>
              <a:rPr lang="en-US" sz="1200" b="0" i="0" dirty="0">
                <a:solidFill>
                  <a:srgbClr val="404040"/>
                </a:solidFill>
                <a:effectLst/>
                <a:latin typeface="DeepSeek-CJK-patch"/>
              </a:rPr>
              <a:t>High-performance, uses </a:t>
            </a:r>
            <a:r>
              <a:rPr lang="en-US" sz="1200" b="1" i="0" dirty="0">
                <a:solidFill>
                  <a:srgbClr val="404040"/>
                </a:solidFill>
                <a:effectLst/>
                <a:latin typeface="DeepSeek-CJK-patch"/>
              </a:rPr>
              <a:t>Protocol Buffers (binary format)</a:t>
            </a:r>
            <a:r>
              <a:rPr lang="en-US" sz="1200" b="0" i="0" dirty="0">
                <a:solidFill>
                  <a:srgbClr val="404040"/>
                </a:solidFill>
                <a:effectLst/>
                <a:latin typeface="DeepSeek-CJK-patch"/>
              </a:rPr>
              <a:t>.</a:t>
            </a:r>
          </a:p>
          <a:p>
            <a:pPr algn="l">
              <a:spcBef>
                <a:spcPts val="300"/>
              </a:spcBef>
              <a:buFont typeface="Arial" panose="020B0604020202020204" pitchFamily="34" charset="0"/>
              <a:buChar char="•"/>
            </a:pPr>
            <a:r>
              <a:rPr lang="en-US" sz="1200" b="0" i="0" dirty="0">
                <a:solidFill>
                  <a:srgbClr val="404040"/>
                </a:solidFill>
                <a:effectLst/>
                <a:latin typeface="DeepSeek-CJK-patch"/>
              </a:rPr>
              <a:t>Popular in </a:t>
            </a:r>
            <a:r>
              <a:rPr lang="en-US" sz="1200" b="1" i="0" dirty="0">
                <a:solidFill>
                  <a:srgbClr val="404040"/>
                </a:solidFill>
                <a:effectLst/>
                <a:latin typeface="DeepSeek-CJK-patch"/>
              </a:rPr>
              <a:t>microservices &amp; real-time apps</a:t>
            </a:r>
            <a:r>
              <a:rPr lang="en-US" sz="1200" b="0" i="0" dirty="0">
                <a:solidFill>
                  <a:srgbClr val="404040"/>
                </a:solidFill>
                <a:effectLst/>
                <a:latin typeface="DeepSeek-CJK-patch"/>
              </a:rPr>
              <a:t>.</a:t>
            </a:r>
          </a:p>
          <a:p>
            <a:pPr algn="l">
              <a:spcBef>
                <a:spcPts val="300"/>
              </a:spcBef>
              <a:buFont typeface="Arial" panose="020B0604020202020204" pitchFamily="34" charset="0"/>
              <a:buChar char="•"/>
            </a:pPr>
            <a:r>
              <a:rPr lang="en-US" sz="1200" b="1" i="0" dirty="0">
                <a:solidFill>
                  <a:srgbClr val="404040"/>
                </a:solidFill>
                <a:effectLst/>
                <a:latin typeface="DeepSeek-CJK-patch"/>
              </a:rPr>
              <a:t>Example:</a:t>
            </a:r>
            <a:r>
              <a:rPr lang="en-US" sz="1200" b="0" i="0" dirty="0">
                <a:solidFill>
                  <a:srgbClr val="404040"/>
                </a:solidFill>
                <a:effectLst/>
                <a:latin typeface="DeepSeek-CJK-patch"/>
              </a:rPr>
              <a:t> Cloud services (Google, Netflix).</a:t>
            </a:r>
          </a:p>
          <a:p>
            <a:pPr algn="l">
              <a:buNone/>
            </a:pPr>
            <a:r>
              <a:rPr lang="en-US" sz="1200" b="1" i="0" dirty="0">
                <a:solidFill>
                  <a:srgbClr val="404040"/>
                </a:solidFill>
                <a:effectLst/>
                <a:latin typeface="DeepSeek-CJK-patch"/>
              </a:rPr>
              <a:t>e) WebSocket API</a:t>
            </a:r>
          </a:p>
          <a:p>
            <a:pPr algn="l">
              <a:buFont typeface="Arial" panose="020B0604020202020204" pitchFamily="34" charset="0"/>
              <a:buChar char="•"/>
            </a:pPr>
            <a:r>
              <a:rPr lang="en-US" sz="1200" b="1" i="0" dirty="0">
                <a:solidFill>
                  <a:srgbClr val="404040"/>
                </a:solidFill>
                <a:effectLst/>
                <a:latin typeface="DeepSeek-CJK-patch"/>
              </a:rPr>
              <a:t>Real-time, bidirectional</a:t>
            </a:r>
            <a:r>
              <a:rPr lang="en-US" sz="1200" b="0" i="0" dirty="0">
                <a:solidFill>
                  <a:srgbClr val="404040"/>
                </a:solidFill>
                <a:effectLst/>
                <a:latin typeface="DeepSeek-CJK-patch"/>
              </a:rPr>
              <a:t> communication (chat, live updates).</a:t>
            </a:r>
          </a:p>
          <a:p>
            <a:pPr algn="l">
              <a:spcBef>
                <a:spcPts val="300"/>
              </a:spcBef>
              <a:buFont typeface="Arial" panose="020B0604020202020204" pitchFamily="34" charset="0"/>
              <a:buChar char="•"/>
            </a:pPr>
            <a:r>
              <a:rPr lang="en-US" sz="1200" b="1" i="0" dirty="0">
                <a:solidFill>
                  <a:srgbClr val="404040"/>
                </a:solidFill>
                <a:effectLst/>
                <a:latin typeface="DeepSeek-CJK-patch"/>
              </a:rPr>
              <a:t>Example:</a:t>
            </a:r>
            <a:r>
              <a:rPr lang="en-US" sz="1200" b="0" i="0" dirty="0">
                <a:solidFill>
                  <a:srgbClr val="404040"/>
                </a:solidFill>
                <a:effectLst/>
                <a:latin typeface="DeepSeek-CJK-patch"/>
              </a:rPr>
              <a:t> Stock market APIs, gaming APIs.</a:t>
            </a:r>
          </a:p>
          <a:p>
            <a:endParaRPr lang="en-US" sz="1200" dirty="0"/>
          </a:p>
        </p:txBody>
      </p:sp>
    </p:spTree>
    <p:extLst>
      <p:ext uri="{BB962C8B-B14F-4D97-AF65-F5344CB8AC3E}">
        <p14:creationId xmlns:p14="http://schemas.microsoft.com/office/powerpoint/2010/main" val="27643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AB590B-04FB-5DA9-2570-E12FD529FED3}"/>
              </a:ext>
            </a:extLst>
          </p:cNvPr>
          <p:cNvSpPr txBox="1"/>
          <p:nvPr/>
        </p:nvSpPr>
        <p:spPr>
          <a:xfrm>
            <a:off x="1136072" y="1995055"/>
            <a:ext cx="6050054" cy="553998"/>
          </a:xfrm>
          <a:prstGeom prst="rect">
            <a:avLst/>
          </a:prstGeom>
          <a:noFill/>
        </p:spPr>
        <p:txBody>
          <a:bodyPr wrap="none" rtlCol="0">
            <a:spAutoFit/>
          </a:bodyPr>
          <a:lstStyle/>
          <a:p>
            <a:r>
              <a:rPr lang="en-US" sz="1000" b="0" i="0" dirty="0">
                <a:solidFill>
                  <a:srgbClr val="404040"/>
                </a:solidFill>
                <a:effectLst/>
                <a:latin typeface="DeepSeek-CJK-patch"/>
              </a:rPr>
              <a:t>A RESTful API (Representational State Transfer API) is an architectural style for designing networked applications.</a:t>
            </a:r>
          </a:p>
          <a:p>
            <a:r>
              <a:rPr lang="en-US" sz="1000" b="0" i="0" dirty="0">
                <a:solidFill>
                  <a:srgbClr val="404040"/>
                </a:solidFill>
                <a:effectLst/>
                <a:latin typeface="DeepSeek-CJK-patch"/>
              </a:rPr>
              <a:t> It relies on stateless, client-server communication using standard HTTP methods (GET, POST, PUT, DELETE). </a:t>
            </a:r>
          </a:p>
          <a:p>
            <a:r>
              <a:rPr lang="en-US" sz="1000" b="0" i="0" dirty="0">
                <a:solidFill>
                  <a:srgbClr val="404040"/>
                </a:solidFill>
                <a:effectLst/>
                <a:latin typeface="DeepSeek-CJK-patch"/>
              </a:rPr>
              <a:t>RESTful APIs are widely used in web services due to their simplicity, scalability, and compatibility with the web.</a:t>
            </a:r>
            <a:endParaRPr lang="en-US" sz="1000" dirty="0"/>
          </a:p>
        </p:txBody>
      </p:sp>
      <p:sp>
        <p:nvSpPr>
          <p:cNvPr id="8" name="TextBox 7">
            <a:extLst>
              <a:ext uri="{FF2B5EF4-FFF2-40B4-BE49-F238E27FC236}">
                <a16:creationId xmlns:a16="http://schemas.microsoft.com/office/drawing/2014/main" id="{D022CE8F-A034-35D9-A1FF-24004D56ABEA}"/>
              </a:ext>
            </a:extLst>
          </p:cNvPr>
          <p:cNvSpPr txBox="1"/>
          <p:nvPr/>
        </p:nvSpPr>
        <p:spPr>
          <a:xfrm>
            <a:off x="1782618" y="831273"/>
            <a:ext cx="5581977" cy="461665"/>
          </a:xfrm>
          <a:prstGeom prst="rect">
            <a:avLst/>
          </a:prstGeom>
          <a:noFill/>
        </p:spPr>
        <p:txBody>
          <a:bodyPr wrap="none" rtlCol="0">
            <a:spAutoFit/>
          </a:bodyPr>
          <a:lstStyle/>
          <a:p>
            <a:r>
              <a:rPr lang="en-US" sz="2400" b="1" dirty="0"/>
              <a:t>Definition &amp; features of RESTful APIs</a:t>
            </a:r>
          </a:p>
        </p:txBody>
      </p:sp>
      <p:sp>
        <p:nvSpPr>
          <p:cNvPr id="9" name="TextBox 8">
            <a:extLst>
              <a:ext uri="{FF2B5EF4-FFF2-40B4-BE49-F238E27FC236}">
                <a16:creationId xmlns:a16="http://schemas.microsoft.com/office/drawing/2014/main" id="{06C0AC81-2DA4-6A71-5C85-6D86F62036B8}"/>
              </a:ext>
            </a:extLst>
          </p:cNvPr>
          <p:cNvSpPr txBox="1"/>
          <p:nvPr/>
        </p:nvSpPr>
        <p:spPr>
          <a:xfrm>
            <a:off x="1052595" y="2918385"/>
            <a:ext cx="8890058" cy="3631763"/>
          </a:xfrm>
          <a:prstGeom prst="rect">
            <a:avLst/>
          </a:prstGeom>
          <a:noFill/>
        </p:spPr>
        <p:txBody>
          <a:bodyPr wrap="square" rtlCol="0">
            <a:spAutoFit/>
          </a:bodyPr>
          <a:lstStyle/>
          <a:p>
            <a:r>
              <a:rPr lang="en-US" sz="1000" dirty="0"/>
              <a:t>1. Stateless</a:t>
            </a:r>
          </a:p>
          <a:p>
            <a:r>
              <a:rPr lang="en-US" sz="1000" dirty="0"/>
              <a:t>Each request contains all necessary information (no server-side session storage).</a:t>
            </a:r>
          </a:p>
          <a:p>
            <a:r>
              <a:rPr lang="en-US" sz="1000" dirty="0"/>
              <a:t>Improves scalability (servers don’t need to retain client state).</a:t>
            </a:r>
          </a:p>
          <a:p>
            <a:endParaRPr lang="en-US" sz="1000" dirty="0"/>
          </a:p>
          <a:p>
            <a:r>
              <a:rPr lang="en-US" sz="1000" dirty="0"/>
              <a:t>2. Uniform Interface</a:t>
            </a:r>
          </a:p>
          <a:p>
            <a:r>
              <a:rPr lang="en-US" sz="1000" dirty="0"/>
              <a:t>Resource-based URLs (e.g., /users/123).</a:t>
            </a:r>
          </a:p>
          <a:p>
            <a:r>
              <a:rPr lang="en-US" sz="1000" dirty="0"/>
              <a:t>Standard HTTP methods (GET, POST, PUT, DELETE).</a:t>
            </a:r>
          </a:p>
          <a:p>
            <a:r>
              <a:rPr lang="en-US" sz="1000" dirty="0"/>
              <a:t>Self-descriptive messages (JSON/XML with metadata if needed).</a:t>
            </a:r>
          </a:p>
          <a:p>
            <a:endParaRPr lang="en-US" sz="1000" dirty="0"/>
          </a:p>
          <a:p>
            <a:r>
              <a:rPr lang="en-US" sz="1000" dirty="0"/>
              <a:t>3. Client-Server Separation</a:t>
            </a:r>
          </a:p>
          <a:p>
            <a:r>
              <a:rPr lang="en-US" sz="1000" dirty="0"/>
              <a:t>Client (UI) and server (data/logic) evolve independently.</a:t>
            </a:r>
          </a:p>
          <a:p>
            <a:r>
              <a:rPr lang="en-US" sz="1000" dirty="0"/>
              <a:t>Enables multi-platform support (web, mobile, IoT).</a:t>
            </a:r>
          </a:p>
          <a:p>
            <a:endParaRPr lang="en-US" sz="1000" dirty="0"/>
          </a:p>
          <a:p>
            <a:r>
              <a:rPr lang="en-US" sz="1000" dirty="0"/>
              <a:t>4. Cacheable</a:t>
            </a:r>
          </a:p>
          <a:p>
            <a:r>
              <a:rPr lang="en-US" sz="1000" dirty="0"/>
              <a:t>Responses can be explicitly marked as cacheable (reduces server load).</a:t>
            </a:r>
          </a:p>
          <a:p>
            <a:r>
              <a:rPr lang="en-US" sz="1000" dirty="0"/>
              <a:t>Uses HTTP headers like Cache-Control.</a:t>
            </a:r>
          </a:p>
          <a:p>
            <a:endParaRPr lang="en-US" sz="1000" dirty="0"/>
          </a:p>
          <a:p>
            <a:r>
              <a:rPr lang="en-US" sz="1000" dirty="0"/>
              <a:t>5. Layered System</a:t>
            </a:r>
          </a:p>
          <a:p>
            <a:r>
              <a:rPr lang="en-US" sz="1000" dirty="0"/>
              <a:t>Intermediary layers (load balancers, proxies, gateways) can be added without client awareness.</a:t>
            </a:r>
          </a:p>
          <a:p>
            <a:r>
              <a:rPr lang="en-US" sz="1000" dirty="0"/>
              <a:t>Enhances security, scalability, and performance.</a:t>
            </a:r>
          </a:p>
          <a:p>
            <a:endParaRPr lang="en-US" sz="1000" dirty="0"/>
          </a:p>
          <a:p>
            <a:r>
              <a:rPr lang="en-US" sz="1000" dirty="0"/>
              <a:t>6. Code on Demand (Optional)</a:t>
            </a:r>
          </a:p>
          <a:p>
            <a:r>
              <a:rPr lang="en-US" sz="1000" dirty="0"/>
              <a:t>Servers can send executable code (e.g., JavaScript) to extend client functionality.</a:t>
            </a:r>
          </a:p>
        </p:txBody>
      </p:sp>
    </p:spTree>
    <p:extLst>
      <p:ext uri="{BB962C8B-B14F-4D97-AF65-F5344CB8AC3E}">
        <p14:creationId xmlns:p14="http://schemas.microsoft.com/office/powerpoint/2010/main" val="96190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10;&#10;AI-generated content may be incorrect.">
            <a:extLst>
              <a:ext uri="{FF2B5EF4-FFF2-40B4-BE49-F238E27FC236}">
                <a16:creationId xmlns:a16="http://schemas.microsoft.com/office/drawing/2014/main" id="{9F2A48F8-07FC-D252-8AED-CA8DBDE387C1}"/>
              </a:ext>
            </a:extLst>
          </p:cNvPr>
          <p:cNvPicPr>
            <a:picLocks noChangeAspect="1"/>
          </p:cNvPicPr>
          <p:nvPr/>
        </p:nvPicPr>
        <p:blipFill>
          <a:blip r:embed="rId2"/>
          <a:stretch>
            <a:fillRect/>
          </a:stretch>
        </p:blipFill>
        <p:spPr>
          <a:xfrm>
            <a:off x="0" y="-165100"/>
            <a:ext cx="12192000" cy="7023100"/>
          </a:xfrm>
          <a:prstGeom prst="rect">
            <a:avLst/>
          </a:prstGeom>
        </p:spPr>
      </p:pic>
    </p:spTree>
    <p:extLst>
      <p:ext uri="{BB962C8B-B14F-4D97-AF65-F5344CB8AC3E}">
        <p14:creationId xmlns:p14="http://schemas.microsoft.com/office/powerpoint/2010/main" val="372654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361ED37-C6C5-9F29-2865-5F380B6941F5}"/>
              </a:ext>
            </a:extLst>
          </p:cNvPr>
          <p:cNvSpPr>
            <a:spLocks noChangeArrowheads="1"/>
          </p:cNvSpPr>
          <p:nvPr/>
        </p:nvSpPr>
        <p:spPr bwMode="auto">
          <a:xfrm>
            <a:off x="213360" y="272672"/>
            <a:ext cx="1147064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GET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Fetch Information From API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 Request Body - Passing Data Will be Only From URL (Query/Route)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Cached and save on browser history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Post</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Create New Element on The System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Complex and Sensitive Data Search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Send From Body (Http Request There is only one Body)                           </a:t>
            </a: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HTTP VERBS</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 Save on Browser History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Patch (Partial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Existing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-you should sent only the changed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-effect : more efficient and flexibility on request handling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 Save on Browser History </a:t>
            </a:r>
          </a:p>
          <a:p>
            <a:pPr marR="0" lvl="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 Put (Full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Existing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New Element (Relationship / Weak Entity)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-Overwrite for all entity properties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-you should sent the whole object (changed/unchanged)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 Save on Browser History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 Delete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Remove Record / Instance From Server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Body Exists (not recommend to use)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 Save on Browser History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204 Preferred Status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Head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Simulation For Get Request with out receiving data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ensure that endpoint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are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exisit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7- Options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Simulation For Get Request with out receiving data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 for connectivity attribute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 Connect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 Connection on Server </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 Trace</a:t>
            </a:r>
          </a:p>
          <a:p>
            <a:pPr marR="0" lvl="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Trace The Request on Server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07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0A5618-BAF4-910B-E446-FD54394C29B8}"/>
              </a:ext>
            </a:extLst>
          </p:cNvPr>
          <p:cNvSpPr txBox="1"/>
          <p:nvPr/>
        </p:nvSpPr>
        <p:spPr>
          <a:xfrm>
            <a:off x="924543" y="-92364"/>
            <a:ext cx="9774471" cy="7509748"/>
          </a:xfrm>
          <a:prstGeom prst="rect">
            <a:avLst/>
          </a:prstGeom>
          <a:noFill/>
        </p:spPr>
        <p:txBody>
          <a:bodyPr wrap="none" rtlCol="0">
            <a:spAutoFit/>
          </a:bodyPr>
          <a:lstStyle/>
          <a:p>
            <a:pPr algn="ctr"/>
            <a:r>
              <a:rPr lang="en-US" sz="2400" b="1" dirty="0"/>
              <a:t>API Execution Flow</a:t>
            </a:r>
          </a:p>
          <a:p>
            <a:endParaRPr lang="en-US" dirty="0"/>
          </a:p>
          <a:p>
            <a:pPr marL="514350" indent="-514350">
              <a:buFont typeface="+mj-lt"/>
              <a:buAutoNum type="arabicPeriod"/>
            </a:pPr>
            <a:r>
              <a:rPr lang="en-US" b="1" i="0" dirty="0">
                <a:solidFill>
                  <a:srgbClr val="404040"/>
                </a:solidFill>
                <a:effectLst/>
                <a:latin typeface="Aptos(body)"/>
              </a:rPr>
              <a:t>Client Request</a:t>
            </a:r>
          </a:p>
          <a:p>
            <a:pPr lvl="1"/>
            <a:r>
              <a:rPr lang="en-US" b="0" i="0" dirty="0">
                <a:solidFill>
                  <a:srgbClr val="404040"/>
                </a:solidFill>
                <a:effectLst/>
                <a:latin typeface="Aptos(body)"/>
              </a:rPr>
              <a:t>The client sends an HTTP request to the API endpoint</a:t>
            </a:r>
          </a:p>
          <a:p>
            <a:pPr lvl="2"/>
            <a:r>
              <a:rPr lang="en-US" b="1" i="0" dirty="0">
                <a:solidFill>
                  <a:srgbClr val="404040"/>
                </a:solidFill>
                <a:effectLst/>
                <a:latin typeface="Aptos(body)"/>
              </a:rPr>
              <a:t>Request includes:</a:t>
            </a:r>
          </a:p>
          <a:p>
            <a:pPr lvl="2"/>
            <a:r>
              <a:rPr lang="en-US" b="1" dirty="0">
                <a:solidFill>
                  <a:srgbClr val="404040"/>
                </a:solidFill>
                <a:latin typeface="Aptos(body)"/>
              </a:rPr>
              <a:t>          </a:t>
            </a:r>
            <a:r>
              <a:rPr lang="en-US" dirty="0">
                <a:solidFill>
                  <a:srgbClr val="404040"/>
                </a:solidFill>
                <a:latin typeface="Aptos(body)"/>
              </a:rPr>
              <a:t>HTTP Verb</a:t>
            </a:r>
          </a:p>
          <a:p>
            <a:pPr lvl="3"/>
            <a:r>
              <a:rPr lang="en-US" b="0" i="0" dirty="0">
                <a:solidFill>
                  <a:srgbClr val="404040"/>
                </a:solidFill>
                <a:effectLst/>
                <a:latin typeface="Aptos(body)"/>
              </a:rPr>
              <a:t>Endpoint</a:t>
            </a:r>
          </a:p>
          <a:p>
            <a:pPr lvl="3"/>
            <a:r>
              <a:rPr lang="en-US" b="0" i="0" dirty="0">
                <a:solidFill>
                  <a:srgbClr val="404040"/>
                </a:solidFill>
                <a:effectLst/>
                <a:latin typeface="Aptos(body)"/>
              </a:rPr>
              <a:t>Headers</a:t>
            </a:r>
            <a:endParaRPr lang="en-US" dirty="0">
              <a:solidFill>
                <a:srgbClr val="404040"/>
              </a:solidFill>
              <a:latin typeface="Aptos(body)"/>
            </a:endParaRPr>
          </a:p>
          <a:p>
            <a:pPr lvl="3"/>
            <a:r>
              <a:rPr lang="en-US" b="0" i="0" dirty="0">
                <a:solidFill>
                  <a:srgbClr val="404040"/>
                </a:solidFill>
                <a:effectLst/>
                <a:latin typeface="Aptos(body)"/>
              </a:rPr>
              <a:t>Body (for POST/PUT/Patch requests)</a:t>
            </a:r>
          </a:p>
          <a:p>
            <a:pPr marL="514350" indent="-514350">
              <a:buFont typeface="+mj-lt"/>
              <a:buAutoNum type="arabicPeriod"/>
            </a:pPr>
            <a:r>
              <a:rPr lang="en-US" b="1" i="0" dirty="0">
                <a:solidFill>
                  <a:srgbClr val="404040"/>
                </a:solidFill>
                <a:effectLst/>
                <a:latin typeface="Aptos(body)"/>
              </a:rPr>
              <a:t>Network Routing</a:t>
            </a:r>
          </a:p>
          <a:p>
            <a:pPr lvl="1"/>
            <a:r>
              <a:rPr lang="en-US" b="0" i="0" dirty="0">
                <a:solidFill>
                  <a:srgbClr val="404040"/>
                </a:solidFill>
                <a:effectLst/>
                <a:latin typeface="Aptos(body)"/>
              </a:rPr>
              <a:t>Request travels through network</a:t>
            </a:r>
            <a:endParaRPr lang="en-US" b="1" dirty="0">
              <a:solidFill>
                <a:srgbClr val="404040"/>
              </a:solidFill>
              <a:latin typeface="Aptos(body)"/>
            </a:endParaRPr>
          </a:p>
          <a:p>
            <a:pPr lvl="1"/>
            <a:r>
              <a:rPr lang="en-US" b="0" i="0" dirty="0">
                <a:solidFill>
                  <a:srgbClr val="404040"/>
                </a:solidFill>
                <a:effectLst/>
                <a:latin typeface="Aptos(body)"/>
              </a:rPr>
              <a:t>Reaches the API server</a:t>
            </a:r>
          </a:p>
          <a:p>
            <a:pPr marL="0" indent="0">
              <a:buNone/>
            </a:pPr>
            <a:r>
              <a:rPr lang="en-US" b="1" dirty="0"/>
              <a:t>3. </a:t>
            </a:r>
            <a:r>
              <a:rPr lang="en-US" b="1" i="0" dirty="0">
                <a:solidFill>
                  <a:srgbClr val="404040"/>
                </a:solidFill>
                <a:effectLst/>
                <a:latin typeface="DeepSeek-CJK-patch"/>
              </a:rPr>
              <a:t>Server-Side Processing</a:t>
            </a:r>
          </a:p>
          <a:p>
            <a:pPr marL="914400" lvl="1" indent="-457200">
              <a:buFont typeface="+mj-lt"/>
              <a:buAutoNum type="alphaLcParenR"/>
            </a:pPr>
            <a:r>
              <a:rPr lang="en-US" b="1" i="0" dirty="0">
                <a:solidFill>
                  <a:srgbClr val="404040"/>
                </a:solidFill>
                <a:effectLst/>
                <a:latin typeface="DeepSeek-CJK-patch"/>
              </a:rPr>
              <a:t>Request Parsing</a:t>
            </a:r>
          </a:p>
          <a:p>
            <a:pPr lvl="2"/>
            <a:r>
              <a:rPr lang="en-US" b="0" i="0" dirty="0">
                <a:solidFill>
                  <a:srgbClr val="404040"/>
                </a:solidFill>
                <a:effectLst/>
                <a:latin typeface="DeepSeek-CJK-patch"/>
              </a:rPr>
              <a:t>Web server receives the request</a:t>
            </a:r>
          </a:p>
          <a:p>
            <a:pPr lvl="2"/>
            <a:r>
              <a:rPr lang="en-US" b="0" i="0" dirty="0">
                <a:solidFill>
                  <a:srgbClr val="404040"/>
                </a:solidFill>
                <a:effectLst/>
                <a:latin typeface="DeepSeek-CJK-patch"/>
              </a:rPr>
              <a:t>Passes it to the application server</a:t>
            </a:r>
            <a:endParaRPr lang="en-US" dirty="0">
              <a:solidFill>
                <a:srgbClr val="404040"/>
              </a:solidFill>
              <a:latin typeface="DeepSeek-CJK-patch"/>
            </a:endParaRPr>
          </a:p>
          <a:p>
            <a:pPr marL="914400" lvl="1" indent="-457200">
              <a:buFont typeface="+mj-lt"/>
              <a:buAutoNum type="alphaLcParenR"/>
            </a:pPr>
            <a:r>
              <a:rPr lang="en-US" b="1" i="0" dirty="0">
                <a:solidFill>
                  <a:srgbClr val="404040"/>
                </a:solidFill>
                <a:effectLst/>
                <a:latin typeface="DeepSeek-CJK-patch"/>
              </a:rPr>
              <a:t>Routing</a:t>
            </a:r>
          </a:p>
          <a:p>
            <a:pPr lvl="2"/>
            <a:r>
              <a:rPr lang="en-US" b="0" i="0" dirty="0">
                <a:solidFill>
                  <a:srgbClr val="404040"/>
                </a:solidFill>
                <a:effectLst/>
                <a:latin typeface="DeepSeek-CJK-patch"/>
              </a:rPr>
              <a:t>Framework routes the request to the appropriate controller based on URL and HTTP method</a:t>
            </a:r>
          </a:p>
          <a:p>
            <a:pPr marL="914400" lvl="1" indent="-457200">
              <a:buFont typeface="+mj-lt"/>
              <a:buAutoNum type="alphaLcParenR"/>
            </a:pPr>
            <a:r>
              <a:rPr lang="en-US" b="1" i="0" dirty="0">
                <a:solidFill>
                  <a:srgbClr val="404040"/>
                </a:solidFill>
                <a:effectLst/>
                <a:latin typeface="DeepSeek-CJK-patch"/>
              </a:rPr>
              <a:t>Business Logic</a:t>
            </a:r>
          </a:p>
          <a:p>
            <a:pPr lvl="2"/>
            <a:r>
              <a:rPr lang="en-US" b="0" i="0" dirty="0">
                <a:solidFill>
                  <a:srgbClr val="404040"/>
                </a:solidFill>
                <a:effectLst/>
                <a:latin typeface="DeepSeek-CJK-patch"/>
              </a:rPr>
              <a:t>Controller processes the request</a:t>
            </a:r>
            <a:endParaRPr lang="en-US" b="1" dirty="0">
              <a:solidFill>
                <a:srgbClr val="404040"/>
              </a:solidFill>
              <a:latin typeface="DeepSeek-CJK-patch"/>
            </a:endParaRPr>
          </a:p>
          <a:p>
            <a:pPr lvl="3">
              <a:lnSpc>
                <a:spcPts val="2143"/>
              </a:lnSpc>
              <a:spcBef>
                <a:spcPts val="300"/>
              </a:spcBef>
              <a:buFont typeface="Wingdings" panose="05000000000000000000" pitchFamily="2" charset="2"/>
              <a:buChar char="Ø"/>
            </a:pPr>
            <a:r>
              <a:rPr lang="en-US" b="0" i="0" dirty="0">
                <a:solidFill>
                  <a:srgbClr val="404040"/>
                </a:solidFill>
                <a:effectLst/>
                <a:latin typeface="DeepSeek-CJK-patch"/>
              </a:rPr>
              <a:t>Validates input data</a:t>
            </a:r>
          </a:p>
          <a:p>
            <a:pPr lvl="3">
              <a:lnSpc>
                <a:spcPts val="2143"/>
              </a:lnSpc>
              <a:spcBef>
                <a:spcPts val="300"/>
              </a:spcBef>
              <a:buFont typeface="Wingdings" panose="05000000000000000000" pitchFamily="2" charset="2"/>
              <a:buChar char="Ø"/>
            </a:pPr>
            <a:r>
              <a:rPr lang="en-US" b="0" i="0" dirty="0">
                <a:solidFill>
                  <a:srgbClr val="404040"/>
                </a:solidFill>
                <a:effectLst/>
                <a:latin typeface="DeepSeek-CJK-patch"/>
              </a:rPr>
              <a:t>Interacts with services/models</a:t>
            </a:r>
          </a:p>
          <a:p>
            <a:pPr lvl="3">
              <a:lnSpc>
                <a:spcPts val="2143"/>
              </a:lnSpc>
              <a:spcBef>
                <a:spcPts val="300"/>
              </a:spcBef>
              <a:buFont typeface="Wingdings" panose="05000000000000000000" pitchFamily="2" charset="2"/>
              <a:buChar char="Ø"/>
            </a:pPr>
            <a:r>
              <a:rPr lang="en-US" b="0" i="0" dirty="0">
                <a:solidFill>
                  <a:srgbClr val="404040"/>
                </a:solidFill>
                <a:effectLst/>
                <a:latin typeface="DeepSeek-CJK-patch"/>
              </a:rPr>
              <a:t>Performs database operations (CRUD)</a:t>
            </a:r>
          </a:p>
          <a:p>
            <a:pPr lvl="3">
              <a:lnSpc>
                <a:spcPts val="2143"/>
              </a:lnSpc>
              <a:spcBef>
                <a:spcPts val="300"/>
              </a:spcBef>
              <a:buFont typeface="Wingdings" panose="05000000000000000000" pitchFamily="2" charset="2"/>
              <a:buChar char="Ø"/>
            </a:pPr>
            <a:r>
              <a:rPr lang="en-US" b="0" i="0" dirty="0">
                <a:solidFill>
                  <a:srgbClr val="404040"/>
                </a:solidFill>
                <a:effectLst/>
                <a:latin typeface="DeepSeek-CJK-patch"/>
              </a:rPr>
              <a:t>Applies business rules</a:t>
            </a:r>
          </a:p>
          <a:p>
            <a:pPr lvl="1"/>
            <a:endParaRPr lang="en-US" b="1" i="0" dirty="0">
              <a:solidFill>
                <a:srgbClr val="404040"/>
              </a:solidFill>
              <a:effectLst/>
              <a:latin typeface="Aptos(body)"/>
            </a:endParaRPr>
          </a:p>
          <a:p>
            <a:endParaRPr lang="en-US" dirty="0"/>
          </a:p>
        </p:txBody>
      </p:sp>
    </p:spTree>
    <p:extLst>
      <p:ext uri="{BB962C8B-B14F-4D97-AF65-F5344CB8AC3E}">
        <p14:creationId xmlns:p14="http://schemas.microsoft.com/office/powerpoint/2010/main" val="180285066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d1fc01e-a0b7-4e53-9351-fec50574adb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مستند" ma:contentTypeID="0x0101001F99C0C4116EB1499FF7547D0C936392" ma:contentTypeVersion="15" ma:contentTypeDescription="إنشاء مستند جديد." ma:contentTypeScope="" ma:versionID="e314148a48a0ac68cf8a96e9fce96b67">
  <xsd:schema xmlns:xsd="http://www.w3.org/2001/XMLSchema" xmlns:xs="http://www.w3.org/2001/XMLSchema" xmlns:p="http://schemas.microsoft.com/office/2006/metadata/properties" xmlns:ns3="318d0b7f-1c27-4379-8653-eca77a2d17a3" xmlns:ns4="9d1fc01e-a0b7-4e53-9351-fec50574adb5" targetNamespace="http://schemas.microsoft.com/office/2006/metadata/properties" ma:root="true" ma:fieldsID="16b36a75764abb19a3c9b505aa96a031" ns3:_="" ns4:_="">
    <xsd:import namespace="318d0b7f-1c27-4379-8653-eca77a2d17a3"/>
    <xsd:import namespace="9d1fc01e-a0b7-4e53-9351-fec50574adb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_activity" minOccurs="0"/>
                <xsd:element ref="ns4:MediaServiceOCR" minOccurs="0"/>
                <xsd:element ref="ns4:MediaServiceGenerationTime" minOccurs="0"/>
                <xsd:element ref="ns4:MediaServiceEventHashCode" minOccurs="0"/>
                <xsd:element ref="ns4:MediaServiceObjectDetectorVersions"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8d0b7f-1c27-4379-8653-eca77a2d17a3" elementFormDefault="qualified">
    <xsd:import namespace="http://schemas.microsoft.com/office/2006/documentManagement/types"/>
    <xsd:import namespace="http://schemas.microsoft.com/office/infopath/2007/PartnerControls"/>
    <xsd:element name="SharedWithUsers" ma:index="8" nillable="true" ma:displayName="تمت مشاركته مع"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مشتركة مع تفاصيل" ma:internalName="SharedWithDetails" ma:readOnly="true">
      <xsd:simpleType>
        <xsd:restriction base="dms:Note">
          <xsd:maxLength value="255"/>
        </xsd:restriction>
      </xsd:simpleType>
    </xsd:element>
    <xsd:element name="SharingHintHash" ma:index="10" nillable="true" ma:displayName="تجزئة تلميح المشاركة"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1fc01e-a0b7-4e53-9351-fec50574adb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9d1fc01e-a0b7-4e53-9351-fec50574adb5"/>
    <ds:schemaRef ds:uri="http://purl.org/dc/elements/1.1/"/>
    <ds:schemaRef ds:uri="http://purl.org/dc/terms/"/>
    <ds:schemaRef ds:uri="318d0b7f-1c27-4379-8653-eca77a2d17a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EE77E422-789F-4677-BFC5-452C17392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8d0b7f-1c27-4379-8653-eca77a2d17a3"/>
    <ds:schemaRef ds:uri="9d1fc01e-a0b7-4e53-9351-fec50574ad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{C6C56861-A6C4-47DE-8B91-0730EEB021D5}tf89338750_win32</Template>
  <TotalTime>4074</TotalTime>
  <Words>2063</Words>
  <Application>Microsoft Office PowerPoint</Application>
  <PresentationFormat>Widescreen</PresentationFormat>
  <Paragraphs>297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Aptos(body)</vt:lpstr>
      <vt:lpstr>Arial</vt:lpstr>
      <vt:lpstr>Calibri</vt:lpstr>
      <vt:lpstr>Courier New</vt:lpstr>
      <vt:lpstr>DeepSeek-CJK-patch</vt:lpstr>
      <vt:lpstr>Univers</vt:lpstr>
      <vt:lpstr>Wingdings</vt:lpstr>
      <vt:lpstr>GradientVTI</vt:lpstr>
      <vt:lpstr>Web application / Server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محمد صبحي حامد العشيبي</dc:creator>
  <cp:lastModifiedBy>محمد صبحي حامد العشيبي</cp:lastModifiedBy>
  <cp:revision>5</cp:revision>
  <dcterms:created xsi:type="dcterms:W3CDTF">2025-04-07T07:07:04Z</dcterms:created>
  <dcterms:modified xsi:type="dcterms:W3CDTF">2025-04-13T18:29:44Z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0x0101001F99C0C4116EB1499FF7547D0C936392</vt:lpwstr>
  </property>
</Properties>
</file>