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1" r:id="rId5"/>
    <p:sldId id="283" r:id="rId6"/>
    <p:sldId id="287" r:id="rId7"/>
    <p:sldId id="286" r:id="rId8"/>
    <p:sldId id="289" r:id="rId9"/>
    <p:sldId id="288" r:id="rId10"/>
    <p:sldId id="290" r:id="rId11"/>
    <p:sldId id="282" r:id="rId12"/>
    <p:sldId id="301" r:id="rId13"/>
    <p:sldId id="302" r:id="rId14"/>
    <p:sldId id="280" r:id="rId15"/>
    <p:sldId id="292" r:id="rId16"/>
    <p:sldId id="281" r:id="rId17"/>
    <p:sldId id="294" r:id="rId18"/>
    <p:sldId id="278" r:id="rId19"/>
    <p:sldId id="277" r:id="rId20"/>
    <p:sldId id="26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389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52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229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70" y="2320189"/>
            <a:ext cx="3501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3787545" y="2362200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0EF2-2E92-497E-80EF-4CB4EDAA2A38}"/>
              </a:ext>
            </a:extLst>
          </p:cNvPr>
          <p:cNvSpPr txBox="1"/>
          <p:nvPr/>
        </p:nvSpPr>
        <p:spPr>
          <a:xfrm>
            <a:off x="467057" y="2146966"/>
            <a:ext cx="63112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Point-to-point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only two routers 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Broadcast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more than two routers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A7FC6-D19F-4BE5-898B-248902EF82B2}"/>
              </a:ext>
            </a:extLst>
          </p:cNvPr>
          <p:cNvSpPr/>
          <p:nvPr/>
        </p:nvSpPr>
        <p:spPr>
          <a:xfrm>
            <a:off x="-1" y="3766489"/>
            <a:ext cx="893717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Designated router (DR)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All database exchange is done via DR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Backup Designated router (BDR)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second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second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If the DR fails, the BDR takes over.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A5705-5EE2-477B-8103-1A660BE40980}"/>
              </a:ext>
            </a:extLst>
          </p:cNvPr>
          <p:cNvSpPr/>
          <p:nvPr/>
        </p:nvSpPr>
        <p:spPr>
          <a:xfrm>
            <a:off x="0" y="6408995"/>
            <a:ext cx="64481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DROTHER: </a:t>
            </a:r>
            <a:r>
              <a:rPr lang="en-US" sz="2000" dirty="0">
                <a:latin typeface="Perpetua" panose="02020502060401020303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E9309-547C-4B5F-9122-914481BF1A70}"/>
              </a:ext>
            </a:extLst>
          </p:cNvPr>
          <p:cNvSpPr txBox="1"/>
          <p:nvPr/>
        </p:nvSpPr>
        <p:spPr>
          <a:xfrm>
            <a:off x="1044052" y="4541747"/>
            <a:ext cx="55267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Configuration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process_id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network_IP</a:t>
            </a:r>
            <a:r>
              <a:rPr lang="en-US" sz="2000" i="1" dirty="0">
                <a:solidFill>
                  <a:srgbClr val="C00000"/>
                </a:solidFill>
                <a:latin typeface="Perpetua" panose="02020502060401020303" pitchFamily="18" charset="0"/>
              </a:rPr>
              <a:t>  WCM</a:t>
            </a:r>
            <a:r>
              <a:rPr lang="en-US" sz="2000" dirty="0">
                <a:solidFill>
                  <a:schemeClr val="accent1"/>
                </a:solidFill>
                <a:latin typeface="Perpetua" panose="02020502060401020303" pitchFamily="18" charset="0"/>
              </a:rPr>
              <a:t>  area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area_id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0272-9B1A-4E78-8505-92C141A49ABE}"/>
              </a:ext>
            </a:extLst>
          </p:cNvPr>
          <p:cNvSpPr txBox="1"/>
          <p:nvPr/>
        </p:nvSpPr>
        <p:spPr>
          <a:xfrm>
            <a:off x="996510" y="5829707"/>
            <a:ext cx="629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Process ID is an integer. Not all routers need to have the same process ID.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6948E-7EC6-4639-8C15-AF9E64B79D46}"/>
              </a:ext>
            </a:extLst>
          </p:cNvPr>
          <p:cNvSpPr txBox="1"/>
          <p:nvPr/>
        </p:nvSpPr>
        <p:spPr>
          <a:xfrm>
            <a:off x="179065" y="4780962"/>
            <a:ext cx="5277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R1(config)# router –id  1.1.1.1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0.0.0.3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172.16.1.4    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0.0.0.3  area 0</a:t>
            </a:r>
          </a:p>
        </p:txBody>
      </p:sp>
    </p:spTree>
    <p:extLst>
      <p:ext uri="{BB962C8B-B14F-4D97-AF65-F5344CB8AC3E}">
        <p14:creationId xmlns:p14="http://schemas.microsoft.com/office/powerpoint/2010/main" val="366731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84D0E-CCC7-4C67-BA12-0B6C9A49985C}"/>
              </a:ext>
            </a:extLst>
          </p:cNvPr>
          <p:cNvGrpSpPr/>
          <p:nvPr/>
        </p:nvGrpSpPr>
        <p:grpSpPr>
          <a:xfrm>
            <a:off x="179065" y="2174945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C1BF68A2-72F9-4223-A70C-6B04FA67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7E6388-5C6E-4E3A-B956-E7E03EA244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7AED22-B613-47E9-8DC1-E0C2EBB12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0807C8-FAAA-4255-9F27-221460DEEFD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A31A-B5DD-4C05-AB3B-692CA5237633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911581-481D-458C-B919-4C103215AB6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37A7-2CFA-458C-B246-3D938E2840AA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AE1EA5-34EB-4A9F-8DDC-657D537C2AAC}"/>
              </a:ext>
            </a:extLst>
          </p:cNvPr>
          <p:cNvSpPr txBox="1"/>
          <p:nvPr/>
        </p:nvSpPr>
        <p:spPr>
          <a:xfrm>
            <a:off x="232148" y="4442026"/>
            <a:ext cx="538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0.0.0.255  area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2FC6-22B2-41D0-B4D2-CBEA8F2FD9E3}"/>
              </a:ext>
            </a:extLst>
          </p:cNvPr>
          <p:cNvSpPr txBox="1"/>
          <p:nvPr/>
        </p:nvSpPr>
        <p:spPr>
          <a:xfrm>
            <a:off x="3249931" y="5400867"/>
            <a:ext cx="581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erpetua" panose="02020502060401020303" pitchFamily="18" charset="0"/>
              </a:rPr>
              <a:t>ospf</a:t>
            </a:r>
            <a:r>
              <a:rPr lang="en-US" dirty="0">
                <a:latin typeface="Perpetua" panose="02020502060401020303" pitchFamily="18" charset="0"/>
              </a:rPr>
              <a:t> protocol will be used in any network of area 0 which is </a:t>
            </a:r>
          </a:p>
          <a:p>
            <a:r>
              <a:rPr lang="en-US" dirty="0">
                <a:latin typeface="Perpetua" panose="02020502060401020303" pitchFamily="18" charset="0"/>
              </a:rPr>
              <a:t>connected to the router, having network  IP address with first three </a:t>
            </a:r>
          </a:p>
          <a:p>
            <a:r>
              <a:rPr lang="en-US" dirty="0">
                <a:latin typeface="Perpetua" panose="02020502060401020303" pitchFamily="18" charset="0"/>
              </a:rPr>
              <a:t>octets 172.16.1 [2]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83946-8353-4FE4-998E-C70482345193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2801569" y="5365356"/>
            <a:ext cx="448362" cy="49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BD18-F4DC-47F1-9ADC-02834081481E}"/>
              </a:ext>
            </a:extLst>
          </p:cNvPr>
          <p:cNvSpPr/>
          <p:nvPr/>
        </p:nvSpPr>
        <p:spPr>
          <a:xfrm>
            <a:off x="232148" y="5007006"/>
            <a:ext cx="5138842" cy="35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Commands….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955E-32A8-458E-B80D-FF61C22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1" y="2497262"/>
            <a:ext cx="6074361" cy="363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638A0-061E-42F4-84D9-77CEE90F4081}"/>
              </a:ext>
            </a:extLst>
          </p:cNvPr>
          <p:cNvSpPr txBox="1"/>
          <p:nvPr/>
        </p:nvSpPr>
        <p:spPr>
          <a:xfrm>
            <a:off x="1296140" y="2101297"/>
            <a:ext cx="535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TABLE II Command for verifying configuration [2]</a:t>
            </a:r>
          </a:p>
        </p:txBody>
      </p:sp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Theory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8F572-91A7-46F2-8AB1-094C57E48760}"/>
              </a:ext>
            </a:extLst>
          </p:cNvPr>
          <p:cNvSpPr/>
          <p:nvPr/>
        </p:nvSpPr>
        <p:spPr>
          <a:xfrm>
            <a:off x="359546" y="1669404"/>
            <a:ext cx="842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Computer Networking Class,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https://computernetworkingclass.blogspot.com</a:t>
            </a:r>
            <a:r>
              <a:rPr lang="en-US" dirty="0">
                <a:latin typeface="Perpetua" panose="02020502060401020303" pitchFamily="18" charset="0"/>
              </a:rPr>
              <a:t>...</a:t>
            </a:r>
          </a:p>
          <a:p>
            <a:r>
              <a:rPr lang="en-US" dirty="0">
                <a:latin typeface="Perpetua" panose="02020502060401020303" pitchFamily="18" charset="0"/>
              </a:rPr>
              <a:t>      /2016/08/comparison-between-rip-eigrp-igrp-and.html, [Accessed: May 2, 2020].</a:t>
            </a:r>
          </a:p>
          <a:p>
            <a:r>
              <a:rPr lang="en-US" dirty="0">
                <a:latin typeface="Perpetua" panose="02020502060401020303" pitchFamily="18" charset="0"/>
              </a:rPr>
              <a:t>[2] W. Odom, Official Cert </a:t>
            </a:r>
            <a:r>
              <a:rPr lang="en-US" dirty="0" err="1">
                <a:latin typeface="Perpetua" panose="02020502060401020303" pitchFamily="18" charset="0"/>
              </a:rPr>
              <a:t>Gudie</a:t>
            </a:r>
            <a:r>
              <a:rPr lang="en-US" dirty="0">
                <a:latin typeface="Perpetua" panose="02020502060401020303" pitchFamily="18" charset="0"/>
              </a:rPr>
              <a:t> CCNA 200-301 Volume 1, Pearson Education, Inc., USA, 2020, </a:t>
            </a:r>
          </a:p>
          <a:p>
            <a:r>
              <a:rPr lang="en-US" dirty="0">
                <a:latin typeface="Perpetua" panose="02020502060401020303" pitchFamily="18" charset="0"/>
              </a:rPr>
              <a:t>       pp. 449-497.</a:t>
            </a:r>
          </a:p>
          <a:p>
            <a:r>
              <a:rPr lang="en-US" dirty="0">
                <a:latin typeface="Perpetua" panose="02020502060401020303" pitchFamily="18" charset="0"/>
              </a:rPr>
              <a:t>[3] J. Macfarlane, </a:t>
            </a:r>
            <a:r>
              <a:rPr lang="en-US" i="1" dirty="0">
                <a:latin typeface="Perpetua" panose="02020502060401020303" pitchFamily="18" charset="0"/>
              </a:rPr>
              <a:t>Network Routing Basics</a:t>
            </a:r>
            <a:r>
              <a:rPr lang="en-US" dirty="0">
                <a:latin typeface="Perpetua" panose="02020502060401020303" pitchFamily="18" charset="0"/>
              </a:rPr>
              <a:t>, Wiley Publications. Inc., USA, 2006, pp.  254.</a:t>
            </a:r>
          </a:p>
          <a:p>
            <a:r>
              <a:rPr lang="en-US" dirty="0">
                <a:latin typeface="Perpetua" panose="02020502060401020303" pitchFamily="18" charset="0"/>
              </a:rPr>
              <a:t>[4] OSPF, “http://www.certiology.com/cisco-certifications/ccna/ccna-routing-and-switching/free-cisco-ccna-study-guide/ospf.html, [Accessed: May 2, 2020]..</a:t>
            </a:r>
            <a:endParaRPr lang="en-FI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0647"/>
              </p:ext>
            </p:extLst>
          </p:nvPr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Area</a:t>
            </a:r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3567</TotalTime>
  <Words>1707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OSPF</vt:lpstr>
      <vt:lpstr>Lecture Outline</vt:lpstr>
      <vt:lpstr>Topic Heading..</vt:lpstr>
      <vt:lpstr>OSPF Theory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Configuration</vt:lpstr>
      <vt:lpstr>Configuration….</vt:lpstr>
      <vt:lpstr>Configuration….</vt:lpstr>
      <vt:lpstr>Configuration….</vt:lpstr>
      <vt:lpstr>Configuration….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Sakir Hossain</cp:lastModifiedBy>
  <cp:revision>77</cp:revision>
  <dcterms:created xsi:type="dcterms:W3CDTF">2018-12-10T17:20:29Z</dcterms:created>
  <dcterms:modified xsi:type="dcterms:W3CDTF">2020-05-18T05:22:13Z</dcterms:modified>
</cp:coreProperties>
</file>