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0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&amp; 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60612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9361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Wardah</a:t>
                      </a:r>
                      <a:r>
                        <a:rPr lang="en-US" i="1" baseline="0" dirty="0"/>
                        <a:t> Saleh, wardah@aiub.edu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490" y="2859283"/>
            <a:ext cx="8368145" cy="128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620" algn="just">
              <a:lnSpc>
                <a:spcPct val="143700"/>
              </a:lnSpc>
              <a:spcBef>
                <a:spcPts val="95"/>
              </a:spcBef>
            </a:pPr>
            <a:r>
              <a:rPr lang="en-US" spc="-5" dirty="0">
                <a:latin typeface="Times New Roman"/>
                <a:cs typeface="Times New Roman"/>
              </a:rPr>
              <a:t>IEEE 802.1Q uses an internal tagging mechanism. The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device inserts a 4-byte </a:t>
            </a:r>
            <a:r>
              <a:rPr lang="en-US" dirty="0">
                <a:latin typeface="Times New Roman"/>
                <a:cs typeface="Times New Roman"/>
              </a:rPr>
              <a:t>tag </a:t>
            </a:r>
            <a:r>
              <a:rPr lang="en-US" spc="-5" dirty="0">
                <a:latin typeface="Times New Roman"/>
                <a:cs typeface="Times New Roman"/>
              </a:rPr>
              <a:t>in  order to identify the VLAN to which a frame belongs and then </a:t>
            </a:r>
            <a:r>
              <a:rPr lang="en-US" spc="-5" dirty="0" err="1">
                <a:latin typeface="Times New Roman"/>
                <a:cs typeface="Times New Roman"/>
              </a:rPr>
              <a:t>recomputes</a:t>
            </a:r>
            <a:r>
              <a:rPr lang="en-US" spc="-5" dirty="0">
                <a:latin typeface="Times New Roman"/>
                <a:cs typeface="Times New Roman"/>
              </a:rPr>
              <a:t> the frame check  sequence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(FCS).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8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 err="1"/>
              <a:t>Trunking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-99476" y="2087523"/>
            <a:ext cx="8617528" cy="2813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3085" marR="5080" indent="-269875">
              <a:lnSpc>
                <a:spcPts val="2080"/>
              </a:lnSpc>
              <a:spcBef>
                <a:spcPts val="1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VLANs are local to each switch's database,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VLAN information is not passed  between 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44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provide VLAN identification for frames traveling between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Cisco switches have two Ethernet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mechanisms: </a:t>
            </a:r>
            <a:r>
              <a:rPr lang="en-US" spc="-10" dirty="0">
                <a:latin typeface="Times New Roman"/>
                <a:cs typeface="Times New Roman"/>
              </a:rPr>
              <a:t>ISL </a:t>
            </a:r>
            <a:r>
              <a:rPr lang="en-US" spc="-5" dirty="0">
                <a:latin typeface="Times New Roman"/>
                <a:cs typeface="Times New Roman"/>
              </a:rPr>
              <a:t>and IEEE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802.1Q.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Certain types of switches can negotiate trunk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links.</a:t>
            </a:r>
          </a:p>
          <a:p>
            <a:pPr marL="553720" marR="6985" indent="-269875">
              <a:lnSpc>
                <a:spcPct val="143300"/>
              </a:lnSpc>
              <a:spcBef>
                <a:spcPts val="1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Trunks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-5" dirty="0">
                <a:latin typeface="Times New Roman"/>
                <a:cs typeface="Times New Roman"/>
              </a:rPr>
              <a:t>traffic from all VLANs to and from the switch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spc="-5" dirty="0">
                <a:latin typeface="Times New Roman"/>
                <a:cs typeface="Times New Roman"/>
              </a:rPr>
              <a:t>default but can be  configured to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5" dirty="0">
                <a:latin typeface="Times New Roman"/>
                <a:cs typeface="Times New Roman"/>
              </a:rPr>
              <a:t>only </a:t>
            </a:r>
            <a:r>
              <a:rPr lang="en-US" spc="-5" dirty="0">
                <a:latin typeface="Times New Roman"/>
                <a:cs typeface="Times New Roman"/>
              </a:rPr>
              <a:t>specified VLAN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7051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must be configured to allow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on each end of 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662" y="4900857"/>
            <a:ext cx="821325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Purpose: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For managing all configured VLANs across a switch internetwork &amp; maintain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consistency</a:t>
            </a:r>
            <a:endParaRPr lang="en-US" dirty="0">
              <a:latin typeface="Times New Roman"/>
              <a:cs typeface="Times New Roman"/>
            </a:endParaRPr>
          </a:p>
          <a:p>
            <a:pPr marL="927100" lvl="1" indent="-22923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926465" algn="l"/>
                <a:tab pos="9271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Allows an administrator to add, delete, &amp; rename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6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Router on stick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1982559"/>
            <a:ext cx="857596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715">
              <a:lnSpc>
                <a:spcPts val="2060"/>
              </a:lnSpc>
              <a:spcBef>
                <a:spcPts val="160"/>
              </a:spcBef>
            </a:pPr>
            <a:r>
              <a:rPr lang="en-US" spc="-5" dirty="0">
                <a:latin typeface="Times New Roman"/>
                <a:cs typeface="Times New Roman"/>
              </a:rPr>
              <a:t>Router-on-a-stick is a type of router configuration in which a single physical interface manages  traffic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multiple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network.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receives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VLAN </a:t>
            </a:r>
            <a:r>
              <a:rPr lang="en-US" spc="-5" dirty="0">
                <a:latin typeface="Times New Roman"/>
                <a:cs typeface="Times New Roman"/>
              </a:rPr>
              <a:t>tagged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endParaRPr lang="en-US" dirty="0">
              <a:latin typeface="Times New Roman"/>
              <a:cs typeface="Times New Roman"/>
            </a:endParaRPr>
          </a:p>
          <a:p>
            <a:pPr marL="12700" marR="7620">
              <a:lnSpc>
                <a:spcPts val="2060"/>
              </a:lnSpc>
              <a:spcBef>
                <a:spcPts val="20"/>
              </a:spcBef>
            </a:pPr>
            <a:r>
              <a:rPr lang="en-US" spc="-5" dirty="0">
                <a:latin typeface="Times New Roman"/>
                <a:cs typeface="Times New Roman"/>
              </a:rPr>
              <a:t>trunk interface from the </a:t>
            </a:r>
            <a:r>
              <a:rPr lang="en-US" dirty="0">
                <a:latin typeface="Times New Roman"/>
                <a:cs typeface="Times New Roman"/>
              </a:rPr>
              <a:t>nearby </a:t>
            </a:r>
            <a:r>
              <a:rPr lang="en-US" spc="-5" dirty="0">
                <a:latin typeface="Times New Roman"/>
                <a:cs typeface="Times New Roman"/>
              </a:rPr>
              <a:t>switch (SW1), and forwards the routed traffic out to VLAN  tagged destination using the same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interface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473148" y="2572800"/>
            <a:ext cx="4670852" cy="3034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110836" y="4320600"/>
            <a:ext cx="583276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Traditional Inter-VLAN Routing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The router </a:t>
            </a:r>
            <a:r>
              <a:rPr dirty="0">
                <a:latin typeface="Times New Roman"/>
                <a:cs typeface="Times New Roman"/>
              </a:rPr>
              <a:t>has </a:t>
            </a:r>
            <a:r>
              <a:rPr spc="-5" dirty="0">
                <a:latin typeface="Times New Roman"/>
                <a:cs typeface="Times New Roman"/>
              </a:rPr>
              <a:t>one physical port for each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Each port has an </a:t>
            </a:r>
            <a:r>
              <a:rPr spc="-10" dirty="0">
                <a:latin typeface="Times New Roman"/>
                <a:cs typeface="Times New Roman"/>
              </a:rPr>
              <a:t>IP </a:t>
            </a:r>
            <a:r>
              <a:rPr spc="-5" dirty="0">
                <a:latin typeface="Times New Roman"/>
                <a:cs typeface="Times New Roman"/>
              </a:rPr>
              <a:t>address on its own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Routing is the same as routing between </a:t>
            </a:r>
            <a:r>
              <a:rPr spc="5"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subnets.</a:t>
            </a:r>
          </a:p>
        </p:txBody>
      </p:sp>
    </p:spTree>
    <p:extLst>
      <p:ext uri="{BB962C8B-B14F-4D97-AF65-F5344CB8AC3E}">
        <p14:creationId xmlns:p14="http://schemas.microsoft.com/office/powerpoint/2010/main" val="411789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2464222"/>
            <a:ext cx="80910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Server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create, modify, and delete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version and VTP pruning, for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entire </a:t>
            </a:r>
            <a:r>
              <a:rPr lang="en-US" dirty="0">
                <a:latin typeface="Times New Roman"/>
                <a:cs typeface="Times New Roman"/>
              </a:rPr>
              <a:t>VTP </a:t>
            </a:r>
            <a:r>
              <a:rPr lang="en-US" spc="-5" dirty="0">
                <a:latin typeface="Times New Roman"/>
                <a:cs typeface="Times New Roman"/>
              </a:rPr>
              <a:t>domain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0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server is the default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mode.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Client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643255" indent="-182245">
              <a:lnSpc>
                <a:spcPct val="100000"/>
              </a:lnSpc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Cannot create, change, or delete VLANs on a VTP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client.</a:t>
            </a:r>
            <a:endParaRPr lang="en-US" dirty="0">
              <a:latin typeface="Times New Roman"/>
              <a:cs typeface="Times New Roman"/>
            </a:endParaRPr>
          </a:p>
          <a:p>
            <a:pPr marL="643255" indent="-181610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20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397500"/>
            <a:ext cx="8340436" cy="282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transparent switches do not participate in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VTP.</a:t>
            </a: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 VTP transparent switch does not advertise its VLAN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configuration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  <a:p>
            <a:pPr marL="659765" marR="5080" lvl="1" indent="-198120">
              <a:lnSpc>
                <a:spcPct val="144200"/>
              </a:lnSpc>
              <a:spcBef>
                <a:spcPts val="27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 switches do forward VTP advertisements that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-5" dirty="0">
                <a:latin typeface="Times New Roman"/>
                <a:cs typeface="Times New Roman"/>
              </a:rPr>
              <a:t>receive out their trunk  ports in VTP Version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2.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24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1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  <a:endParaRPr 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318655" y="2916381"/>
            <a:ext cx="8271164" cy="2071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64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494" y="2119416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07" y="2923309"/>
            <a:ext cx="7495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VLAN</a:t>
            </a:r>
          </a:p>
          <a:p>
            <a:r>
              <a:rPr lang="en-US" dirty="0"/>
              <a:t>2. Advantages of VLAN</a:t>
            </a:r>
          </a:p>
          <a:p>
            <a:r>
              <a:rPr lang="en-US" dirty="0"/>
              <a:t>3. Trunk Port</a:t>
            </a:r>
          </a:p>
          <a:p>
            <a:r>
              <a:rPr lang="en-US" dirty="0"/>
              <a:t>4. Router on stick</a:t>
            </a:r>
          </a:p>
          <a:p>
            <a:r>
              <a:rPr lang="en-US" dirty="0"/>
              <a:t>5. What is VTP</a:t>
            </a:r>
          </a:p>
          <a:p>
            <a:r>
              <a:rPr lang="en-US" dirty="0"/>
              <a:t>6. VTP Benefits</a:t>
            </a:r>
          </a:p>
          <a:p>
            <a:r>
              <a:rPr lang="en-US" dirty="0"/>
              <a:t>7. VTP Modes of Operation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Virtual LANs (VLANs)</a:t>
            </a:r>
            <a:endParaRPr lang="en-US" sz="4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21341" y="2369726"/>
            <a:ext cx="8390150" cy="245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Flat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Network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700"/>
              </a:spcBef>
            </a:pPr>
            <a:r>
              <a:rPr lang="en-US" spc="-5" dirty="0">
                <a:latin typeface="Times New Roman"/>
                <a:cs typeface="Times New Roman"/>
              </a:rPr>
              <a:t>A flat network is designed to reduce cost, maintenance and administration.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reduces the  number of routers and switches on the network. </a:t>
            </a:r>
            <a:r>
              <a:rPr lang="en-US" spc="-10" dirty="0">
                <a:latin typeface="Times New Roman"/>
                <a:cs typeface="Times New Roman"/>
              </a:rPr>
              <a:t>Instead </a:t>
            </a:r>
            <a:r>
              <a:rPr lang="en-US" spc="-5" dirty="0">
                <a:latin typeface="Times New Roman"/>
                <a:cs typeface="Times New Roman"/>
              </a:rPr>
              <a:t>of connecting to separate switches it  encourages to </a:t>
            </a:r>
            <a:r>
              <a:rPr lang="en-US" dirty="0">
                <a:latin typeface="Times New Roman"/>
                <a:cs typeface="Times New Roman"/>
              </a:rPr>
              <a:t>use </a:t>
            </a:r>
            <a:r>
              <a:rPr lang="en-US" spc="-5" dirty="0">
                <a:latin typeface="Times New Roman"/>
                <a:cs typeface="Times New Roman"/>
              </a:rPr>
              <a:t>a single switch.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avoids the hierarchical design. Flat network is not  segmented or separated into different broadcast areas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dirty="0">
                <a:latin typeface="Times New Roman"/>
                <a:cs typeface="Times New Roman"/>
              </a:rPr>
              <a:t>using </a:t>
            </a:r>
            <a:r>
              <a:rPr lang="en-US" spc="-5" dirty="0">
                <a:latin typeface="Times New Roman"/>
                <a:cs typeface="Times New Roman"/>
              </a:rPr>
              <a:t>routers.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connecting devices  instead of using switches and routers it uses hub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Virtual LANs (VLANs)</a:t>
            </a:r>
            <a:endParaRPr lang="en-US" sz="4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77091" y="2263412"/>
            <a:ext cx="8742218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Problems of Flat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network: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Single broadcast domain</a:t>
            </a:r>
            <a:endParaRPr lang="en-US" dirty="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620"/>
              </a:spcBef>
              <a:buAutoNum type="romanLcParenR"/>
              <a:tabLst>
                <a:tab pos="186690" algn="l"/>
              </a:tabLst>
            </a:pPr>
            <a:r>
              <a:rPr lang="en-US" dirty="0">
                <a:latin typeface="Times New Roman"/>
                <a:cs typeface="Times New Roman"/>
              </a:rPr>
              <a:t>Slow </a:t>
            </a:r>
            <a:r>
              <a:rPr lang="en-US" spc="-5" dirty="0">
                <a:latin typeface="Times New Roman"/>
                <a:cs typeface="Times New Roman"/>
              </a:rPr>
              <a:t>down network performance</a:t>
            </a:r>
            <a:endParaRPr lang="en-US" dirty="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640"/>
              </a:spcBef>
              <a:buAutoNum type="romanLcParenR"/>
              <a:tabLst>
                <a:tab pos="229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Security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issue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506730">
              <a:lnSpc>
                <a:spcPts val="1380"/>
              </a:lnSpc>
            </a:pPr>
            <a:r>
              <a:rPr lang="en-US" spc="-5" dirty="0">
                <a:latin typeface="Times New Roman"/>
                <a:cs typeface="Times New Roman"/>
              </a:rPr>
              <a:t>A VLAN acts like a physical </a:t>
            </a:r>
            <a:r>
              <a:rPr lang="en-US" spc="-10" dirty="0">
                <a:latin typeface="Times New Roman"/>
                <a:cs typeface="Times New Roman"/>
              </a:rPr>
              <a:t>LAN, </a:t>
            </a:r>
            <a:r>
              <a:rPr lang="en-US" spc="-5" dirty="0">
                <a:latin typeface="Times New Roman"/>
                <a:cs typeface="Times New Roman"/>
              </a:rPr>
              <a:t>but it allows hosts to be grouped together in the same  broadcast domain even if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-5" dirty="0">
                <a:latin typeface="Times New Roman"/>
                <a:cs typeface="Times New Roman"/>
              </a:rPr>
              <a:t>are not connected </a:t>
            </a:r>
            <a:r>
              <a:rPr lang="en-US" spc="5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the same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143510">
              <a:lnSpc>
                <a:spcPts val="1380"/>
              </a:lnSpc>
            </a:pPr>
            <a:r>
              <a:rPr lang="en-US" spc="-5" dirty="0">
                <a:latin typeface="Times New Roman"/>
                <a:cs typeface="Times New Roman"/>
              </a:rPr>
              <a:t>VLANs allow </a:t>
            </a:r>
            <a:r>
              <a:rPr lang="en-US" spc="-10" dirty="0">
                <a:latin typeface="Times New Roman"/>
                <a:cs typeface="Times New Roman"/>
              </a:rPr>
              <a:t>you </a:t>
            </a:r>
            <a:r>
              <a:rPr lang="en-US" spc="-5" dirty="0">
                <a:latin typeface="Times New Roman"/>
                <a:cs typeface="Times New Roman"/>
              </a:rPr>
              <a:t>to break up switched environments into multiple broadcast domains. Here is  the basic </a:t>
            </a:r>
            <a:r>
              <a:rPr lang="en-US" dirty="0">
                <a:latin typeface="Times New Roman"/>
                <a:cs typeface="Times New Roman"/>
              </a:rPr>
              <a:t>summary </a:t>
            </a:r>
            <a:r>
              <a:rPr lang="en-US" spc="-5" dirty="0">
                <a:latin typeface="Times New Roman"/>
                <a:cs typeface="Times New Roman"/>
              </a:rPr>
              <a:t>of 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Times New Roman"/>
                <a:cs typeface="Times New Roman"/>
              </a:rPr>
              <a:t>A VLAN = A Broadcast Domain = An </a:t>
            </a:r>
            <a:r>
              <a:rPr lang="en-US" spc="-10" dirty="0">
                <a:latin typeface="Times New Roman"/>
                <a:cs typeface="Times New Roman"/>
              </a:rPr>
              <a:t>IP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Subnet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</a:t>
            </a:r>
          </a:p>
        </p:txBody>
      </p:sp>
      <p:sp>
        <p:nvSpPr>
          <p:cNvPr id="3" name="Rectangle 2"/>
          <p:cNvSpPr/>
          <p:nvPr/>
        </p:nvSpPr>
        <p:spPr>
          <a:xfrm>
            <a:off x="498763" y="2785830"/>
            <a:ext cx="70796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115"/>
              </a:spcBef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Performance</a:t>
            </a:r>
            <a:endParaRPr lang="en-US" dirty="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1866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Security</a:t>
            </a:r>
            <a:endParaRPr lang="en-US" dirty="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229235" algn="l"/>
              </a:tabLst>
            </a:pPr>
            <a:r>
              <a:rPr lang="en-US" dirty="0">
                <a:latin typeface="Times New Roman"/>
                <a:cs typeface="Times New Roman"/>
              </a:rPr>
              <a:t>Cost</a:t>
            </a:r>
          </a:p>
          <a:p>
            <a:pPr marL="220979" indent="-208915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22161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Location</a:t>
            </a:r>
            <a:endParaRPr lang="en-US" dirty="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1778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Management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053" y="2268173"/>
            <a:ext cx="8188038" cy="322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Performance: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450"/>
              </a:spcBef>
            </a:pPr>
            <a:r>
              <a:rPr lang="en-US" spc="-5" dirty="0">
                <a:latin typeface="Times New Roman"/>
                <a:cs typeface="Times New Roman"/>
              </a:rPr>
              <a:t>A single switch without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has </a:t>
            </a:r>
            <a:r>
              <a:rPr lang="en-US" spc="-10" dirty="0">
                <a:latin typeface="Times New Roman"/>
                <a:cs typeface="Times New Roman"/>
              </a:rPr>
              <a:t>got </a:t>
            </a:r>
            <a:r>
              <a:rPr lang="en-US" spc="-5" dirty="0">
                <a:latin typeface="Times New Roman"/>
                <a:cs typeface="Times New Roman"/>
              </a:rPr>
              <a:t>one broadcast domain. </a:t>
            </a:r>
            <a:r>
              <a:rPr lang="en-US" spc="-20" dirty="0">
                <a:latin typeface="Times New Roman"/>
                <a:cs typeface="Times New Roman"/>
              </a:rPr>
              <a:t>If </a:t>
            </a:r>
            <a:r>
              <a:rPr lang="en-US" spc="-5" dirty="0">
                <a:latin typeface="Times New Roman"/>
                <a:cs typeface="Times New Roman"/>
              </a:rPr>
              <a:t>the number of switches adds to  that network the broadcast domain will become bigger but it will not split up. More devices  make the traffic intense. </a:t>
            </a:r>
            <a:r>
              <a:rPr lang="en-US" dirty="0">
                <a:latin typeface="Times New Roman"/>
                <a:cs typeface="Times New Roman"/>
              </a:rPr>
              <a:t>With </a:t>
            </a:r>
            <a:r>
              <a:rPr lang="en-US" spc="-5" dirty="0">
                <a:latin typeface="Times New Roman"/>
                <a:cs typeface="Times New Roman"/>
              </a:rPr>
              <a:t>the problem in a single port of </a:t>
            </a:r>
            <a:r>
              <a:rPr lang="en-US" spc="5" dirty="0">
                <a:latin typeface="Times New Roman"/>
                <a:cs typeface="Times New Roman"/>
              </a:rPr>
              <a:t>any </a:t>
            </a:r>
            <a:r>
              <a:rPr lang="en-US" spc="-5" dirty="0">
                <a:latin typeface="Times New Roman"/>
                <a:cs typeface="Times New Roman"/>
              </a:rPr>
              <a:t>switch it will create disturbance  in the whole network, as the switches </a:t>
            </a:r>
            <a:r>
              <a:rPr lang="en-US" dirty="0">
                <a:latin typeface="Times New Roman"/>
                <a:cs typeface="Times New Roman"/>
              </a:rPr>
              <a:t>have same </a:t>
            </a:r>
            <a:r>
              <a:rPr lang="en-US" spc="-5" dirty="0">
                <a:latin typeface="Times New Roman"/>
                <a:cs typeface="Times New Roman"/>
              </a:rPr>
              <a:t>broadcast domain. This decreases the network  performance. On the other hand,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split-ups broadcast domain. One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means one broadcast  domain.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will </a:t>
            </a:r>
            <a:r>
              <a:rPr lang="en-US" dirty="0">
                <a:latin typeface="Times New Roman"/>
                <a:cs typeface="Times New Roman"/>
              </a:rPr>
              <a:t>definitely </a:t>
            </a:r>
            <a:r>
              <a:rPr lang="en-US" spc="-5" dirty="0">
                <a:latin typeface="Times New Roman"/>
                <a:cs typeface="Times New Roman"/>
              </a:rPr>
              <a:t>help to improve network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performance.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10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49382" y="2238873"/>
            <a:ext cx="8700654" cy="345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Security:</a:t>
            </a:r>
            <a:endParaRPr lang="en-US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700"/>
              </a:lnSpc>
              <a:spcBef>
                <a:spcPts val="315"/>
              </a:spcBef>
            </a:pP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enhances </a:t>
            </a:r>
            <a:r>
              <a:rPr lang="en-US" dirty="0">
                <a:latin typeface="Times New Roman"/>
                <a:cs typeface="Times New Roman"/>
              </a:rPr>
              <a:t>security by </a:t>
            </a:r>
            <a:r>
              <a:rPr lang="en-US" spc="-5" dirty="0">
                <a:latin typeface="Times New Roman"/>
                <a:cs typeface="Times New Roman"/>
              </a:rPr>
              <a:t>dividing a large domain in small collision domains. A malicious user  can’t </a:t>
            </a:r>
            <a:r>
              <a:rPr lang="en-US" spc="-10" dirty="0">
                <a:latin typeface="Times New Roman"/>
                <a:cs typeface="Times New Roman"/>
              </a:rPr>
              <a:t>get </a:t>
            </a:r>
            <a:r>
              <a:rPr lang="en-US" spc="-5" dirty="0">
                <a:latin typeface="Times New Roman"/>
                <a:cs typeface="Times New Roman"/>
              </a:rPr>
              <a:t>connected </a:t>
            </a:r>
            <a:r>
              <a:rPr lang="en-US" dirty="0">
                <a:latin typeface="Times New Roman"/>
                <a:cs typeface="Times New Roman"/>
              </a:rPr>
              <a:t>very </a:t>
            </a:r>
            <a:r>
              <a:rPr lang="en-US" spc="-5" dirty="0">
                <a:latin typeface="Times New Roman"/>
                <a:cs typeface="Times New Roman"/>
              </a:rPr>
              <a:t>easily in a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because it is more manageable for the system admin, as  it will have a limited switch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ports.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Cost: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helps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differentiate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networks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but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expensive.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helps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</a:t>
            </a:r>
            <a:endParaRPr lang="en-US" dirty="0">
              <a:latin typeface="Times New Roman"/>
              <a:cs typeface="Times New Roman"/>
            </a:endParaRPr>
          </a:p>
          <a:p>
            <a:pPr marL="12700" marR="9525">
              <a:lnSpc>
                <a:spcPct val="143300"/>
              </a:lnSpc>
              <a:spcBef>
                <a:spcPts val="10"/>
              </a:spcBef>
            </a:pPr>
            <a:r>
              <a:rPr lang="en-US" spc="-5" dirty="0">
                <a:latin typeface="Times New Roman"/>
                <a:cs typeface="Times New Roman"/>
              </a:rPr>
              <a:t>decrease the </a:t>
            </a:r>
            <a:r>
              <a:rPr lang="en-US" dirty="0">
                <a:latin typeface="Times New Roman"/>
                <a:cs typeface="Times New Roman"/>
              </a:rPr>
              <a:t>dependency </a:t>
            </a:r>
            <a:r>
              <a:rPr lang="en-US" spc="-5" dirty="0">
                <a:latin typeface="Times New Roman"/>
                <a:cs typeface="Times New Roman"/>
              </a:rPr>
              <a:t>on router to some </a:t>
            </a:r>
            <a:r>
              <a:rPr lang="en-US" spc="-10" dirty="0">
                <a:latin typeface="Times New Roman"/>
                <a:cs typeface="Times New Roman"/>
              </a:rPr>
              <a:t>extent.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helps to create virtual local area, which  definitely reduce 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310645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194459"/>
            <a:ext cx="8672945" cy="2864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Location: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has </a:t>
            </a:r>
            <a:r>
              <a:rPr lang="en-US" spc="-10" dirty="0">
                <a:latin typeface="Times New Roman"/>
                <a:cs typeface="Times New Roman"/>
              </a:rPr>
              <a:t>got </a:t>
            </a:r>
            <a:r>
              <a:rPr lang="en-US" dirty="0">
                <a:latin typeface="Times New Roman"/>
                <a:cs typeface="Times New Roman"/>
              </a:rPr>
              <a:t>ability </a:t>
            </a:r>
            <a:r>
              <a:rPr lang="en-US" spc="-5" dirty="0">
                <a:latin typeface="Times New Roman"/>
                <a:cs typeface="Times New Roman"/>
              </a:rPr>
              <a:t>to add wanted users to a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regardless of their physical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location.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5" dirty="0">
                <a:latin typeface="Times New Roman"/>
                <a:cs typeface="Times New Roman"/>
              </a:rPr>
              <a:t>Management:</a:t>
            </a:r>
            <a:endParaRPr lang="en-US" dirty="0">
              <a:latin typeface="Times New Roman"/>
              <a:cs typeface="Times New Roman"/>
            </a:endParaRPr>
          </a:p>
          <a:p>
            <a:pPr marL="12700" marR="6350">
              <a:lnSpc>
                <a:spcPts val="2080"/>
              </a:lnSpc>
              <a:spcBef>
                <a:spcPts val="135"/>
              </a:spcBef>
            </a:pPr>
            <a:r>
              <a:rPr lang="en-US" spc="-5" dirty="0">
                <a:latin typeface="Times New Roman"/>
                <a:cs typeface="Times New Roman"/>
              </a:rPr>
              <a:t>A single </a:t>
            </a:r>
            <a:r>
              <a:rPr lang="en-US" dirty="0">
                <a:latin typeface="Times New Roman"/>
                <a:cs typeface="Times New Roman"/>
              </a:rPr>
              <a:t>port </a:t>
            </a:r>
            <a:r>
              <a:rPr lang="en-US" spc="-5" dirty="0">
                <a:latin typeface="Times New Roman"/>
                <a:cs typeface="Times New Roman"/>
              </a:rPr>
              <a:t>configuration can assign a </a:t>
            </a:r>
            <a:r>
              <a:rPr lang="en-US" dirty="0">
                <a:latin typeface="Times New Roman"/>
                <a:cs typeface="Times New Roman"/>
              </a:rPr>
              <a:t>new student </a:t>
            </a:r>
            <a:r>
              <a:rPr lang="en-US" spc="-5" dirty="0">
                <a:latin typeface="Times New Roman"/>
                <a:cs typeface="Times New Roman"/>
              </a:rPr>
              <a:t>or a </a:t>
            </a:r>
            <a:r>
              <a:rPr lang="en-US" dirty="0">
                <a:latin typeface="Times New Roman"/>
                <a:cs typeface="Times New Roman"/>
              </a:rPr>
              <a:t>new </a:t>
            </a:r>
            <a:r>
              <a:rPr lang="en-US" spc="-5" dirty="0">
                <a:latin typeface="Times New Roman"/>
                <a:cs typeface="Times New Roman"/>
              </a:rPr>
              <a:t>employee in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easily  </a:t>
            </a:r>
            <a:r>
              <a:rPr lang="en-US" spc="-5" dirty="0">
                <a:latin typeface="Times New Roman"/>
                <a:cs typeface="Times New Roman"/>
              </a:rPr>
              <a:t>manageable.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lang="en-US" spc="-5" dirty="0">
                <a:latin typeface="Times New Roman"/>
                <a:cs typeface="Times New Roman"/>
              </a:rPr>
              <a:t>There are two types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VLAN connection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links: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Access link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0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837" y="2008196"/>
            <a:ext cx="8839200" cy="39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350" algn="just">
              <a:lnSpc>
                <a:spcPct val="143600"/>
              </a:lnSpc>
            </a:pPr>
            <a:r>
              <a:rPr lang="en-US" spc="-5" dirty="0">
                <a:latin typeface="Times New Roman"/>
                <a:cs typeface="Times New Roman"/>
              </a:rPr>
              <a:t>Connection between the switches must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-5" dirty="0">
                <a:latin typeface="Times New Roman"/>
                <a:cs typeface="Times New Roman"/>
              </a:rPr>
              <a:t>traffic for multiple VLANs. This </a:t>
            </a:r>
            <a:r>
              <a:rPr lang="en-US" spc="-10" dirty="0">
                <a:latin typeface="Times New Roman"/>
                <a:cs typeface="Times New Roman"/>
              </a:rPr>
              <a:t>type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port is  known as a trunk port. Trunk ports are often called tagged ports because the switches send  frames between each other with a VLAN "tag" in place. Trunk ports are often called tagged ports  because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switches </a:t>
            </a:r>
            <a:r>
              <a:rPr lang="en-US" dirty="0">
                <a:latin typeface="Times New Roman"/>
                <a:cs typeface="Times New Roman"/>
              </a:rPr>
              <a:t>send </a:t>
            </a:r>
            <a:r>
              <a:rPr lang="en-US" spc="-5" dirty="0">
                <a:latin typeface="Times New Roman"/>
                <a:cs typeface="Times New Roman"/>
              </a:rPr>
              <a:t>frames between each </a:t>
            </a:r>
            <a:r>
              <a:rPr lang="en-US" dirty="0">
                <a:latin typeface="Times New Roman"/>
                <a:cs typeface="Times New Roman"/>
              </a:rPr>
              <a:t>other </a:t>
            </a:r>
            <a:r>
              <a:rPr lang="en-US" spc="-5" dirty="0">
                <a:latin typeface="Times New Roman"/>
                <a:cs typeface="Times New Roman"/>
              </a:rPr>
              <a:t>with a VLAN "tag" </a:t>
            </a:r>
            <a:r>
              <a:rPr lang="en-US" spc="5" dirty="0">
                <a:latin typeface="Times New Roman"/>
                <a:cs typeface="Times New Roman"/>
              </a:rPr>
              <a:t>in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place.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</a:pPr>
            <a:r>
              <a:rPr lang="en-US" spc="-5" dirty="0">
                <a:latin typeface="Times New Roman"/>
                <a:cs typeface="Times New Roman"/>
              </a:rPr>
              <a:t>VLANs are not a </a:t>
            </a:r>
            <a:r>
              <a:rPr lang="en-US" dirty="0">
                <a:latin typeface="Times New Roman"/>
                <a:cs typeface="Times New Roman"/>
              </a:rPr>
              <a:t>Cisco-only </a:t>
            </a:r>
            <a:r>
              <a:rPr lang="en-US" spc="-5" dirty="0">
                <a:latin typeface="Times New Roman"/>
                <a:cs typeface="Times New Roman"/>
              </a:rPr>
              <a:t>technology. </a:t>
            </a:r>
            <a:r>
              <a:rPr lang="en-US" dirty="0">
                <a:latin typeface="Times New Roman"/>
                <a:cs typeface="Times New Roman"/>
              </a:rPr>
              <a:t>Just </a:t>
            </a:r>
            <a:r>
              <a:rPr lang="en-US" spc="-5" dirty="0">
                <a:latin typeface="Times New Roman"/>
                <a:cs typeface="Times New Roman"/>
              </a:rPr>
              <a:t>about all managed switch vendors support  VLANs. </a:t>
            </a:r>
            <a:r>
              <a:rPr lang="en-US" spc="-10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order for VLANs to operate in a mixed-vendor environment, a common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or  "tagging" language </a:t>
            </a:r>
            <a:r>
              <a:rPr lang="en-US" dirty="0">
                <a:latin typeface="Times New Roman"/>
                <a:cs typeface="Times New Roman"/>
              </a:rPr>
              <a:t>must exist </a:t>
            </a:r>
            <a:r>
              <a:rPr lang="en-US" spc="-5" dirty="0">
                <a:latin typeface="Times New Roman"/>
                <a:cs typeface="Times New Roman"/>
              </a:rPr>
              <a:t>between them. This language is </a:t>
            </a:r>
            <a:r>
              <a:rPr lang="en-US" dirty="0">
                <a:latin typeface="Times New Roman"/>
                <a:cs typeface="Times New Roman"/>
              </a:rPr>
              <a:t>known </a:t>
            </a:r>
            <a:r>
              <a:rPr lang="en-US" spc="-5" dirty="0">
                <a:latin typeface="Times New Roman"/>
                <a:cs typeface="Times New Roman"/>
              </a:rPr>
              <a:t>as 802.1Q </a:t>
            </a:r>
            <a:r>
              <a:rPr lang="en-US" dirty="0">
                <a:latin typeface="Times New Roman"/>
                <a:cs typeface="Times New Roman"/>
              </a:rPr>
              <a:t>(Industry  </a:t>
            </a:r>
            <a:r>
              <a:rPr lang="en-US" spc="-5" dirty="0">
                <a:latin typeface="Times New Roman"/>
                <a:cs typeface="Times New Roman"/>
              </a:rPr>
              <a:t>standard). All vendors design their switches to recognize and understand the 802.1Q tag, which  is what allows us to trunk between switches in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397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217</TotalTime>
  <Words>1221</Words>
  <Application>Microsoft Office PowerPoint</Application>
  <PresentationFormat>On-screen Show (4:3)</PresentationFormat>
  <Paragraphs>128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Symbol</vt:lpstr>
      <vt:lpstr>Times New Roman</vt:lpstr>
      <vt:lpstr>Wingdings</vt:lpstr>
      <vt:lpstr>Wingdings 2</vt:lpstr>
      <vt:lpstr>Spectrum</vt:lpstr>
      <vt:lpstr>VLAN &amp; VTP</vt:lpstr>
      <vt:lpstr>Lecture Outline</vt:lpstr>
      <vt:lpstr>Virtual LANs (VLANs)</vt:lpstr>
      <vt:lpstr>Virtual LANs (VLANs)</vt:lpstr>
      <vt:lpstr>Advantages of VLAN</vt:lpstr>
      <vt:lpstr>Advantages of VLAN (cont…)</vt:lpstr>
      <vt:lpstr>Advantages of VLAN (cont…)</vt:lpstr>
      <vt:lpstr>Advantages of VLAN (cont…)</vt:lpstr>
      <vt:lpstr>Trunk Port</vt:lpstr>
      <vt:lpstr>Trunk Port (cont…)</vt:lpstr>
      <vt:lpstr>Trunking</vt:lpstr>
      <vt:lpstr>Router on stick</vt:lpstr>
      <vt:lpstr>VTP Modes of Operation</vt:lpstr>
      <vt:lpstr>VTP Modes of Operation (cont…)</vt:lpstr>
      <vt:lpstr>VTP Modes of Operation (cont…)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Shakir Hossain</cp:lastModifiedBy>
  <cp:revision>220</cp:revision>
  <dcterms:created xsi:type="dcterms:W3CDTF">2018-12-10T17:20:29Z</dcterms:created>
  <dcterms:modified xsi:type="dcterms:W3CDTF">2020-05-04T09:34:33Z</dcterms:modified>
</cp:coreProperties>
</file>