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A19CA-FDB2-4DDF-AA68-52895D809367}" v="1" dt="2024-06-10T09:14:04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Faruk Abdullah" userId="e52374dd587ef96a" providerId="LiveId" clId="{3A472C87-2A69-451B-9127-D4D5927255B6}"/>
    <pc:docChg chg="modSld">
      <pc:chgData name="Faruk Abdullah" userId="e52374dd587ef96a" providerId="LiveId" clId="{3A472C87-2A69-451B-9127-D4D5927255B6}" dt="2023-07-14T15:04:44.832" v="10" actId="20577"/>
      <pc:docMkLst>
        <pc:docMk/>
      </pc:docMkLst>
      <pc:sldChg chg="modSp mod">
        <pc:chgData name="Faruk Abdullah" userId="e52374dd587ef96a" providerId="LiveId" clId="{3A472C87-2A69-451B-9127-D4D5927255B6}" dt="2023-07-14T15:04:44.832" v="10" actId="20577"/>
        <pc:sldMkLst>
          <pc:docMk/>
          <pc:sldMk cId="700707328" sldId="256"/>
        </pc:sldMkLst>
        <pc:graphicFrameChg chg="modGraphic">
          <ac:chgData name="Faruk Abdullah" userId="e52374dd587ef96a" providerId="LiveId" clId="{3A472C87-2A69-451B-9127-D4D5927255B6}" dt="2023-07-14T15:04:44.832" v="1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FARUK ABDULLAH AL SOHAN" userId="49b838b6-cc57-4ff1-b78b-f35f84b7c1b1" providerId="ADAL" clId="{BC5A19CA-FDB2-4DDF-AA68-52895D809367}"/>
    <pc:docChg chg="modSld">
      <pc:chgData name="MD. FARUK ABDULLAH AL SOHAN" userId="49b838b6-cc57-4ff1-b78b-f35f84b7c1b1" providerId="ADAL" clId="{BC5A19CA-FDB2-4DDF-AA68-52895D809367}" dt="2024-06-10T09:14:04.270" v="0"/>
      <pc:docMkLst>
        <pc:docMk/>
      </pc:docMkLst>
      <pc:sldChg chg="modSp">
        <pc:chgData name="MD. FARUK ABDULLAH AL SOHAN" userId="49b838b6-cc57-4ff1-b78b-f35f84b7c1b1" providerId="ADAL" clId="{BC5A19CA-FDB2-4DDF-AA68-52895D809367}" dt="2024-06-10T09:14:04.270" v="0"/>
        <pc:sldMkLst>
          <pc:docMk/>
          <pc:sldMk cId="700707328" sldId="256"/>
        </pc:sldMkLst>
        <pc:graphicFrameChg chg="mod">
          <ac:chgData name="MD. FARUK ABDULLAH AL SOHAN" userId="49b838b6-cc57-4ff1-b78b-f35f84b7c1b1" providerId="ADAL" clId="{BC5A19CA-FDB2-4DDF-AA68-52895D809367}" dt="2024-06-10T09:14:04.270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2F3BF4C3-CC5F-45B1-B999-C745CBC36605}"/>
    <pc:docChg chg="undo custSel delSld modSld">
      <pc:chgData name="Dr. Md Mehedi Hasan" userId="5eb39d97-deb0-466a-af4c-298e34812974" providerId="ADAL" clId="{2F3BF4C3-CC5F-45B1-B999-C745CBC36605}" dt="2022-03-27T07:42:37.987" v="183" actId="20577"/>
      <pc:docMkLst>
        <pc:docMk/>
      </pc:docMkLst>
      <pc:sldChg chg="modSp mod">
        <pc:chgData name="Dr. Md Mehedi Hasan" userId="5eb39d97-deb0-466a-af4c-298e34812974" providerId="ADAL" clId="{2F3BF4C3-CC5F-45B1-B999-C745CBC36605}" dt="2022-03-27T07:42:37.987" v="183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2F3BF4C3-CC5F-45B1-B999-C745CBC36605}" dt="2022-03-27T07:42:37.987" v="18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2F3BF4C3-CC5F-45B1-B999-C745CBC36605}" dt="2022-03-15T08:32:47.007" v="181" actId="20577"/>
        <pc:sldMkLst>
          <pc:docMk/>
          <pc:sldMk cId="3810379400" sldId="269"/>
        </pc:sldMkLst>
        <pc:spChg chg="mod">
          <ac:chgData name="Dr. Md Mehedi Hasan" userId="5eb39d97-deb0-466a-af4c-298e34812974" providerId="ADAL" clId="{2F3BF4C3-CC5F-45B1-B999-C745CBC36605}" dt="2022-03-15T08:32:47.007" v="181" actId="20577"/>
          <ac:spMkLst>
            <pc:docMk/>
            <pc:sldMk cId="3810379400" sldId="269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2F3BF4C3-CC5F-45B1-B999-C745CBC36605}" dt="2022-03-15T02:15:21.715" v="81" actId="1038"/>
        <pc:sldMkLst>
          <pc:docMk/>
          <pc:sldMk cId="2922730269" sldId="271"/>
        </pc:sldMkLst>
        <pc:spChg chg="mod">
          <ac:chgData name="Dr. Md Mehedi Hasan" userId="5eb39d97-deb0-466a-af4c-298e34812974" providerId="ADAL" clId="{2F3BF4C3-CC5F-45B1-B999-C745CBC36605}" dt="2022-03-15T02:15:10.575" v="47" actId="14100"/>
          <ac:spMkLst>
            <pc:docMk/>
            <pc:sldMk cId="2922730269" sldId="271"/>
            <ac:spMk id="2" creationId="{00000000-0000-0000-0000-000000000000}"/>
          </ac:spMkLst>
        </pc:spChg>
        <pc:graphicFrameChg chg="mod modGraphic">
          <ac:chgData name="Dr. Md Mehedi Hasan" userId="5eb39d97-deb0-466a-af4c-298e34812974" providerId="ADAL" clId="{2F3BF4C3-CC5F-45B1-B999-C745CBC36605}" dt="2022-03-15T02:15:21.715" v="81" actId="1038"/>
          <ac:graphicFrameMkLst>
            <pc:docMk/>
            <pc:sldMk cId="2922730269" sldId="271"/>
            <ac:graphicFrameMk id="4" creationId="{00000000-0000-0000-0000-000000000000}"/>
          </ac:graphicFrameMkLst>
        </pc:graphicFrameChg>
      </pc:sldChg>
      <pc:sldChg chg="modSp mod">
        <pc:chgData name="Dr. Md Mehedi Hasan" userId="5eb39d97-deb0-466a-af4c-298e34812974" providerId="ADAL" clId="{2F3BF4C3-CC5F-45B1-B999-C745CBC36605}" dt="2022-03-15T03:06:19.562" v="173" actId="20577"/>
        <pc:sldMkLst>
          <pc:docMk/>
          <pc:sldMk cId="521071281" sldId="276"/>
        </pc:sldMkLst>
        <pc:spChg chg="mod">
          <ac:chgData name="Dr. Md Mehedi Hasan" userId="5eb39d97-deb0-466a-af4c-298e34812974" providerId="ADAL" clId="{2F3BF4C3-CC5F-45B1-B999-C745CBC36605}" dt="2022-03-15T03:06:19.562" v="173" actId="20577"/>
          <ac:spMkLst>
            <pc:docMk/>
            <pc:sldMk cId="521071281" sldId="276"/>
            <ac:spMk id="8" creationId="{00000000-0000-0000-0000-000000000000}"/>
          </ac:spMkLst>
        </pc:spChg>
      </pc:sldChg>
      <pc:sldChg chg="del">
        <pc:chgData name="Dr. Md Mehedi Hasan" userId="5eb39d97-deb0-466a-af4c-298e34812974" providerId="ADAL" clId="{2F3BF4C3-CC5F-45B1-B999-C745CBC36605}" dt="2022-03-15T03:10:25.521" v="174" actId="47"/>
        <pc:sldMkLst>
          <pc:docMk/>
          <pc:sldMk cId="3343828407" sldId="286"/>
        </pc:sldMkLst>
      </pc:sldChg>
    </pc:docChg>
  </pc:docChgLst>
  <pc:docChgLst>
    <pc:chgData name="Dr. Md Mehedi Hasan" userId="5eb39d97-deb0-466a-af4c-298e34812974" providerId="ADAL" clId="{36F5D8F3-12BD-4AD6-B6C5-6C53E92E36BA}"/>
    <pc:docChg chg="undo custSel modSld">
      <pc:chgData name="Dr. Md Mehedi Hasan" userId="5eb39d97-deb0-466a-af4c-298e34812974" providerId="ADAL" clId="{36F5D8F3-12BD-4AD6-B6C5-6C53E92E36BA}" dt="2022-07-19T02:27:16.400" v="38" actId="20577"/>
      <pc:docMkLst>
        <pc:docMk/>
      </pc:docMkLst>
      <pc:sldChg chg="modSp mod">
        <pc:chgData name="Dr. Md Mehedi Hasan" userId="5eb39d97-deb0-466a-af4c-298e34812974" providerId="ADAL" clId="{36F5D8F3-12BD-4AD6-B6C5-6C53E92E36BA}" dt="2022-07-18T04:01:32.050" v="1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36F5D8F3-12BD-4AD6-B6C5-6C53E92E36BA}" dt="2022-07-18T04:01:32.050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36F5D8F3-12BD-4AD6-B6C5-6C53E92E36BA}" dt="2022-07-19T02:23:43.597" v="36"/>
        <pc:sldMkLst>
          <pc:docMk/>
          <pc:sldMk cId="594149490" sldId="268"/>
        </pc:sldMkLst>
        <pc:spChg chg="mod">
          <ac:chgData name="Dr. Md Mehedi Hasan" userId="5eb39d97-deb0-466a-af4c-298e34812974" providerId="ADAL" clId="{36F5D8F3-12BD-4AD6-B6C5-6C53E92E36BA}" dt="2022-07-19T02:23:43.597" v="36"/>
          <ac:spMkLst>
            <pc:docMk/>
            <pc:sldMk cId="594149490" sldId="268"/>
            <ac:spMk id="5" creationId="{00000000-0000-0000-0000-000000000000}"/>
          </ac:spMkLst>
        </pc:spChg>
      </pc:sldChg>
      <pc:sldChg chg="modSp mod">
        <pc:chgData name="Dr. Md Mehedi Hasan" userId="5eb39d97-deb0-466a-af4c-298e34812974" providerId="ADAL" clId="{36F5D8F3-12BD-4AD6-B6C5-6C53E92E36BA}" dt="2022-07-19T02:27:16.400" v="38" actId="20577"/>
        <pc:sldMkLst>
          <pc:docMk/>
          <pc:sldMk cId="3810379400" sldId="269"/>
        </pc:sldMkLst>
        <pc:spChg chg="mod">
          <ac:chgData name="Dr. Md Mehedi Hasan" userId="5eb39d97-deb0-466a-af4c-298e34812974" providerId="ADAL" clId="{36F5D8F3-12BD-4AD6-B6C5-6C53E92E36BA}" dt="2022-07-19T02:27:16.400" v="38" actId="20577"/>
          <ac:spMkLst>
            <pc:docMk/>
            <pc:sldMk cId="3810379400" sldId="269"/>
            <ac:spMk id="4" creationId="{00000000-0000-0000-0000-000000000000}"/>
          </ac:spMkLst>
        </pc:spChg>
        <pc:spChg chg="mod">
          <ac:chgData name="Dr. Md Mehedi Hasan" userId="5eb39d97-deb0-466a-af4c-298e34812974" providerId="ADAL" clId="{36F5D8F3-12BD-4AD6-B6C5-6C53E92E36BA}" dt="2022-07-18T05:04:45.014" v="21" actId="20577"/>
          <ac:spMkLst>
            <pc:docMk/>
            <pc:sldMk cId="3810379400" sldId="269"/>
            <ac:spMk id="7" creationId="{00000000-0000-0000-0000-000000000000}"/>
          </ac:spMkLst>
        </pc:spChg>
      </pc:sldChg>
      <pc:sldChg chg="modSp mod">
        <pc:chgData name="Dr. Md Mehedi Hasan" userId="5eb39d97-deb0-466a-af4c-298e34812974" providerId="ADAL" clId="{36F5D8F3-12BD-4AD6-B6C5-6C53E92E36BA}" dt="2022-07-18T05:14:21.665" v="23" actId="20577"/>
        <pc:sldMkLst>
          <pc:docMk/>
          <pc:sldMk cId="2922730269" sldId="271"/>
        </pc:sldMkLst>
        <pc:graphicFrameChg chg="modGraphic">
          <ac:chgData name="Dr. Md Mehedi Hasan" userId="5eb39d97-deb0-466a-af4c-298e34812974" providerId="ADAL" clId="{36F5D8F3-12BD-4AD6-B6C5-6C53E92E36BA}" dt="2022-07-18T05:14:21.665" v="23" actId="20577"/>
          <ac:graphicFrameMkLst>
            <pc:docMk/>
            <pc:sldMk cId="2922730269" sldId="271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prodipghoshjoy/flow-control-instructions-60602372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elvetica Neue"/>
                <a:cs typeface="Helvetica Neue"/>
                <a:sym typeface="Helvetica Neue"/>
              </a:rPr>
              <a:t>Flow Control Instructions</a:t>
            </a:r>
            <a:r>
              <a:rPr lang="en-US" sz="48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4989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0930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3595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23-24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9640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FOR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47"/>
          <p:cNvSpPr txBox="1">
            <a:spLocks/>
          </p:cNvSpPr>
          <p:nvPr/>
        </p:nvSpPr>
        <p:spPr>
          <a:xfrm>
            <a:off x="241231" y="1800377"/>
            <a:ext cx="3748877" cy="46596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control is transferred to </a:t>
            </a:r>
            <a:r>
              <a:rPr lang="en-US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until CX becomes 0. 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FOR LOOP can be implemented using the LOOP instruction: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sz="18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;initialize CX to </a:t>
            </a:r>
            <a:r>
              <a:rPr lang="en-US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;body of the loop</a:t>
            </a:r>
          </a:p>
          <a:p>
            <a:pPr marL="0" lvl="4" indent="8128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 TOP </a:t>
            </a:r>
          </a:p>
        </p:txBody>
      </p:sp>
      <p:pic>
        <p:nvPicPr>
          <p:cNvPr id="6" name="Shape 2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60738" y="2121272"/>
            <a:ext cx="3649836" cy="4017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61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Example: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54"/>
          <p:cNvSpPr txBox="1">
            <a:spLocks/>
          </p:cNvSpPr>
          <p:nvPr/>
        </p:nvSpPr>
        <p:spPr>
          <a:xfrm>
            <a:off x="310505" y="2050472"/>
            <a:ext cx="3610332" cy="419792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Write a count-controlled loop to display a row of 80 stars: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80 times DO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‘*’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END_FOR</a:t>
            </a:r>
          </a:p>
        </p:txBody>
      </p:sp>
      <p:cxnSp>
        <p:nvCxnSpPr>
          <p:cNvPr id="6" name="Shape 256"/>
          <p:cNvCxnSpPr/>
          <p:nvPr/>
        </p:nvCxnSpPr>
        <p:spPr>
          <a:xfrm flipV="1">
            <a:off x="4186124" y="2308922"/>
            <a:ext cx="0" cy="3681027"/>
          </a:xfrm>
          <a:prstGeom prst="straightConnector1">
            <a:avLst/>
          </a:prstGeom>
          <a:noFill/>
          <a:ln w="1143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255"/>
          <p:cNvSpPr/>
          <p:nvPr/>
        </p:nvSpPr>
        <p:spPr>
          <a:xfrm>
            <a:off x="4254062" y="2318880"/>
            <a:ext cx="3976255" cy="3278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6" indent="622300" algn="l" rtl="0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+mn-lt"/>
                <a:ea typeface="Helvetica Neue"/>
                <a:cs typeface="Helvetica Neue"/>
                <a:sym typeface="Helvetica Neue"/>
              </a:rPr>
              <a:t>MOV CX,80</a:t>
            </a:r>
          </a:p>
          <a:p>
            <a:pPr marL="0" marR="0" lvl="6" indent="622300" algn="l" rtl="0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endParaRPr lang="en-US" b="1" i="0" u="none" strike="noStrike" cap="none" baseline="0" dirty="0">
              <a:ea typeface="Helvetica Neue"/>
              <a:cs typeface="Helvetica Neue"/>
              <a:sym typeface="Helvetica Neue"/>
            </a:endParaRPr>
          </a:p>
          <a:p>
            <a:pPr marL="0" lvl="6" indent="622300">
              <a:buClr>
                <a:srgbClr val="FFFFFF"/>
              </a:buClr>
              <a:buSzPct val="25000"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TOP:</a:t>
            </a:r>
            <a:r>
              <a:rPr lang="en-US" sz="1800" b="1" i="0" u="none" strike="noStrike" cap="none" baseline="0" dirty="0">
                <a:solidFill>
                  <a:schemeClr val="tx1"/>
                </a:solidFill>
                <a:effectLst/>
                <a:latin typeface="+mn-lt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marR="0" lvl="6" indent="622300" algn="l" rtl="0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i="0" u="none" strike="noStrike" cap="none" baseline="0" dirty="0">
                <a:solidFill>
                  <a:schemeClr val="tx1"/>
                </a:solidFill>
                <a:effectLst/>
                <a:latin typeface="+mn-lt"/>
                <a:ea typeface="Helvetica Neue"/>
                <a:cs typeface="Helvetica Neue"/>
                <a:sym typeface="Helvetica Neue"/>
              </a:rPr>
              <a:t>    MOV AH,2</a:t>
            </a:r>
          </a:p>
          <a:p>
            <a:pPr marL="0" marR="0" lvl="6" indent="622300" algn="l" rtl="0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MOV DL, ‘*’</a:t>
            </a:r>
          </a:p>
          <a:p>
            <a:pPr marL="0" marR="0" lvl="6" indent="622300" algn="l" rtl="0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i="0" u="none" strike="noStrike" cap="none" baseline="0" dirty="0">
                <a:solidFill>
                  <a:schemeClr val="tx1"/>
                </a:solidFill>
                <a:effectLst/>
                <a:latin typeface="+mn-lt"/>
                <a:ea typeface="Helvetica Neue"/>
                <a:cs typeface="Helvetica Neue"/>
                <a:sym typeface="Helvetica Neue"/>
              </a:rPr>
              <a:t>    INT 21H</a:t>
            </a:r>
          </a:p>
          <a:p>
            <a:pPr marL="0" marR="0" lvl="6" indent="622300" algn="l" rtl="0">
              <a:spcBef>
                <a:spcPts val="19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LOOP TOP         </a:t>
            </a:r>
            <a:endParaRPr lang="en-US" b="1" i="0" u="none" strike="noStrike" cap="none" baseline="0" dirty="0"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2107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 JCXZ and The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hape 262"/>
          <p:cNvSpPr txBox="1">
            <a:spLocks/>
          </p:cNvSpPr>
          <p:nvPr/>
        </p:nvSpPr>
        <p:spPr>
          <a:xfrm>
            <a:off x="230079" y="2064327"/>
            <a:ext cx="8581412" cy="423949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LOOP executes at least once.</a:t>
            </a:r>
          </a:p>
          <a:p>
            <a:pPr marL="850900" lvl="1" indent="-457200" algn="l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CX contains 0 when the loop is entered, the LOOP instruction causes CX to be decremented to </a:t>
            </a:r>
            <a:r>
              <a:rPr lang="en-US" sz="18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FFFFh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850900" lvl="1" indent="-457200" algn="l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loop is then executed </a:t>
            </a:r>
            <a:r>
              <a:rPr lang="en-US" sz="18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FFFFh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=65535 times more! </a:t>
            </a:r>
          </a:p>
          <a:p>
            <a:pPr marL="457200" indent="-457200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 Prevent this, the instruction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(jump if CX is zero)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may be used before the loop. Its syntax</a:t>
            </a:r>
          </a:p>
          <a:p>
            <a:pPr marL="457200" lvl="8" indent="-457200" algn="l">
              <a:spcBef>
                <a:spcPts val="3800"/>
              </a:spcBef>
              <a:buClr>
                <a:srgbClr val="FFFFFF"/>
              </a:buClr>
              <a:buSzPct val="25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</a:t>
            </a:r>
            <a:r>
              <a:rPr lang="en-US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6654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Use of JCXZ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68"/>
          <p:cNvSpPr txBox="1">
            <a:spLocks/>
          </p:cNvSpPr>
          <p:nvPr/>
        </p:nvSpPr>
        <p:spPr>
          <a:xfrm>
            <a:off x="421341" y="2424545"/>
            <a:ext cx="8011393" cy="354676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CX contains 0, control transferred to the destination label. So a loop implemented as follows is bypassed if CX is 0:</a:t>
            </a: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SKIP</a:t>
            </a: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TOP: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lvl="6" indent="12192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;body of the loop</a:t>
            </a:r>
          </a:p>
          <a:p>
            <a:pPr marL="0" lvl="6" indent="12192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 TOP</a:t>
            </a:r>
          </a:p>
          <a:p>
            <a:pPr marL="0" lvl="4" indent="8128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SKIP:</a:t>
            </a:r>
          </a:p>
        </p:txBody>
      </p:sp>
    </p:spTree>
    <p:extLst>
      <p:ext uri="{BB962C8B-B14F-4D97-AF65-F5344CB8AC3E}">
        <p14:creationId xmlns:p14="http://schemas.microsoft.com/office/powerpoint/2010/main" val="269668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74"/>
          <p:cNvSpPr txBox="1">
            <a:spLocks/>
          </p:cNvSpPr>
          <p:nvPr/>
        </p:nvSpPr>
        <p:spPr>
          <a:xfrm>
            <a:off x="225905" y="1981200"/>
            <a:ext cx="4484640" cy="44847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This WHILE LOOP depends on a condition.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 </a:t>
            </a:r>
            <a:r>
              <a:rPr lang="en-US" sz="2000" b="1" i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DO</a:t>
            </a:r>
          </a:p>
          <a:p>
            <a:pPr marL="0" lvl="6" indent="13716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	statements</a:t>
            </a:r>
          </a:p>
          <a:p>
            <a:pPr marL="0" lvl="6" indent="13716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END_WHILE</a:t>
            </a:r>
          </a:p>
        </p:txBody>
      </p:sp>
      <p:pic>
        <p:nvPicPr>
          <p:cNvPr id="6" name="Shape 2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92083" y="2373972"/>
            <a:ext cx="4089285" cy="3699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00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81"/>
          <p:cNvSpPr txBox="1">
            <a:spLocks/>
          </p:cNvSpPr>
          <p:nvPr/>
        </p:nvSpPr>
        <p:spPr>
          <a:xfrm>
            <a:off x="244903" y="2175164"/>
            <a:ext cx="8691279" cy="393469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condition is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checked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 of the loop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1003300" lvl="1" indent="-571500" algn="l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true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the statements are executed; </a:t>
            </a:r>
          </a:p>
          <a:p>
            <a:pPr marL="1003300" lvl="1" indent="-571500" algn="l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false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the program goes on to whatever follows. </a:t>
            </a:r>
          </a:p>
          <a:p>
            <a:pPr marL="571500" indent="-571500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It is possible the condition will be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false initially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in which case the loop body ls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not executed at all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571500" indent="-571500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loop executes as long as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300655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Example: WHILE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85425"/>
            <a:ext cx="8064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485" lvl="0" indent="-324485">
              <a:buClr>
                <a:srgbClr val="FFFFFF"/>
              </a:buClr>
              <a:buSzPct val="74303"/>
              <a:buFont typeface="Helvetica Neue"/>
              <a:buChar char="•"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Write some code to count the number of characters in an input line.  </a:t>
            </a:r>
          </a:p>
        </p:txBody>
      </p:sp>
      <p:sp>
        <p:nvSpPr>
          <p:cNvPr id="6" name="Shape 288"/>
          <p:cNvSpPr/>
          <p:nvPr/>
        </p:nvSpPr>
        <p:spPr>
          <a:xfrm>
            <a:off x="166255" y="2854934"/>
            <a:ext cx="4613563" cy="29371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Initialize count to 0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WHILE character &lt;&gt;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carriage_return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 DO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count =count + 1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 marL="381000" marR="0" lvl="0" indent="-381000" algn="l" rtl="0">
              <a:spcBef>
                <a:spcPts val="420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END_WHILE </a:t>
            </a:r>
          </a:p>
        </p:txBody>
      </p:sp>
      <p:cxnSp>
        <p:nvCxnSpPr>
          <p:cNvPr id="7" name="Shape 290"/>
          <p:cNvCxnSpPr/>
          <p:nvPr/>
        </p:nvCxnSpPr>
        <p:spPr>
          <a:xfrm flipV="1">
            <a:off x="4547129" y="2477685"/>
            <a:ext cx="0" cy="3622007"/>
          </a:xfrm>
          <a:prstGeom prst="straightConnector1">
            <a:avLst/>
          </a:prstGeom>
          <a:noFill/>
          <a:ln w="1524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289"/>
          <p:cNvSpPr/>
          <p:nvPr/>
        </p:nvSpPr>
        <p:spPr>
          <a:xfrm>
            <a:off x="4731453" y="1862206"/>
            <a:ext cx="4412547" cy="48529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MOV DX,0 ; char count</a:t>
            </a: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MOV AH,1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INT 21H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WHILE_: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CMP AL,0DH  	; CR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JE END_WHILE  ;yes, exit		INC DX	; not CR so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inc</a:t>
            </a:r>
            <a:endParaRPr lang="en-US" b="1" i="0" u="none" strike="noStrike" cap="none" baseline="0" dirty="0">
              <a:ea typeface="Helvetica Neue"/>
              <a:cs typeface="Helvetica Neue"/>
              <a:sym typeface="Helvetica Neue"/>
            </a:endParaRP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  <a:r>
              <a:rPr lang="en-US" b="1" i="0" u="none" strike="noStrike" cap="none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; read next char</a:t>
            </a: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JMP WHILE_  ; loop again</a:t>
            </a: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END_WHILE:</a:t>
            </a:r>
          </a:p>
        </p:txBody>
      </p:sp>
    </p:spTree>
    <p:extLst>
      <p:ext uri="{BB962C8B-B14F-4D97-AF65-F5344CB8AC3E}">
        <p14:creationId xmlns:p14="http://schemas.microsoft.com/office/powerpoint/2010/main" val="420040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Insights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96"/>
          <p:cNvSpPr txBox="1">
            <a:spLocks/>
          </p:cNvSpPr>
          <p:nvPr/>
        </p:nvSpPr>
        <p:spPr>
          <a:xfrm>
            <a:off x="324359" y="1744959"/>
            <a:ext cx="7676135" cy="472818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WHILE loop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checks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the terminating condition at the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top of the loop,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So, you must make sure that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any variables involved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 the condition are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initialized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before the loop is entered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So you read a character before entering the loop, and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another one at the bottom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label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WHILE_: 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.is used because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is a reserved word</a:t>
            </a:r>
          </a:p>
        </p:txBody>
      </p:sp>
    </p:spTree>
    <p:extLst>
      <p:ext uri="{BB962C8B-B14F-4D97-AF65-F5344CB8AC3E}">
        <p14:creationId xmlns:p14="http://schemas.microsoft.com/office/powerpoint/2010/main" val="11315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REPEAT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302"/>
          <p:cNvSpPr txBox="1">
            <a:spLocks/>
          </p:cNvSpPr>
          <p:nvPr/>
        </p:nvSpPr>
        <p:spPr>
          <a:xfrm>
            <a:off x="421341" y="1925783"/>
            <a:ext cx="3288531" cy="2133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457200" algn="l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	</a:t>
            </a: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statements</a:t>
            </a:r>
          </a:p>
          <a:p>
            <a:pPr marL="0" lvl="2" indent="4572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UNTIL condition </a:t>
            </a:r>
          </a:p>
        </p:txBody>
      </p:sp>
      <p:pic>
        <p:nvPicPr>
          <p:cNvPr id="6" name="Shape 3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38256" y="1925784"/>
            <a:ext cx="3492062" cy="23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4"/>
          <p:cNvSpPr/>
          <p:nvPr/>
        </p:nvSpPr>
        <p:spPr>
          <a:xfrm>
            <a:off x="120974" y="4059383"/>
            <a:ext cx="8815208" cy="2464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2" indent="33020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 a REPEAT…UNTIL loop, the statements are executed, and then the condition is checked. 	</a:t>
            </a:r>
          </a:p>
          <a:p>
            <a:pPr marL="834389" marR="0" lvl="2" indent="-288289" algn="l" rtl="0">
              <a:spcBef>
                <a:spcPts val="3000"/>
              </a:spcBef>
              <a:buClr>
                <a:srgbClr val="FFFFFF"/>
              </a:buClr>
              <a:buSzPct val="99071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If true, the loop terminates; </a:t>
            </a:r>
          </a:p>
          <a:p>
            <a:pPr marL="834389" marR="0" lvl="2" indent="-288289" algn="l" rtl="0">
              <a:spcBef>
                <a:spcPts val="3000"/>
              </a:spcBef>
              <a:buClr>
                <a:srgbClr val="FFFFFF"/>
              </a:buClr>
              <a:buSzPct val="99071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If false, control branches to the top of the loop.</a:t>
            </a:r>
          </a:p>
        </p:txBody>
      </p:sp>
    </p:spTree>
    <p:extLst>
      <p:ext uri="{BB962C8B-B14F-4D97-AF65-F5344CB8AC3E}">
        <p14:creationId xmlns:p14="http://schemas.microsoft.com/office/powerpoint/2010/main" val="128991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Example: REPEAT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hape 309"/>
          <p:cNvSpPr txBox="1">
            <a:spLocks/>
          </p:cNvSpPr>
          <p:nvPr/>
        </p:nvSpPr>
        <p:spPr>
          <a:xfrm>
            <a:off x="184906" y="1884219"/>
            <a:ext cx="5883386" cy="5639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Write code to read characters until a blank is read. </a:t>
            </a:r>
          </a:p>
        </p:txBody>
      </p:sp>
      <p:sp>
        <p:nvSpPr>
          <p:cNvPr id="9" name="Shape 310"/>
          <p:cNvSpPr txBox="1">
            <a:spLocks/>
          </p:cNvSpPr>
          <p:nvPr/>
        </p:nvSpPr>
        <p:spPr>
          <a:xfrm>
            <a:off x="684307" y="2448197"/>
            <a:ext cx="3042566" cy="33042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read a character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UNTIL character is a BLANK </a:t>
            </a:r>
          </a:p>
        </p:txBody>
      </p:sp>
      <p:cxnSp>
        <p:nvCxnSpPr>
          <p:cNvPr id="10" name="Shape 312"/>
          <p:cNvCxnSpPr/>
          <p:nvPr/>
        </p:nvCxnSpPr>
        <p:spPr>
          <a:xfrm flipH="1" flipV="1">
            <a:off x="4375231" y="2587457"/>
            <a:ext cx="1" cy="3190905"/>
          </a:xfrm>
          <a:prstGeom prst="straightConnector1">
            <a:avLst/>
          </a:prstGeom>
          <a:noFill/>
          <a:ln w="508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311"/>
          <p:cNvSpPr/>
          <p:nvPr/>
        </p:nvSpPr>
        <p:spPr>
          <a:xfrm>
            <a:off x="5023590" y="1829719"/>
            <a:ext cx="3572315" cy="47063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MOV AH,1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REPEAT: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               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CMP AL,' '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JNE REPEAT </a:t>
            </a:r>
          </a:p>
        </p:txBody>
      </p:sp>
    </p:spTree>
    <p:extLst>
      <p:ext uri="{BB962C8B-B14F-4D97-AF65-F5344CB8AC3E}">
        <p14:creationId xmlns:p14="http://schemas.microsoft.com/office/powerpoint/2010/main" val="18962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7363" y="2363787"/>
            <a:ext cx="7753350" cy="3288867"/>
          </a:xfrm>
        </p:spPr>
        <p:txBody>
          <a:bodyPr>
            <a:noAutofit/>
          </a:bodyPr>
          <a:lstStyle/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Decision making and repeating statement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 and loop instructions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Algorithm conversion to assembly language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High-Level Language Structures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Difference between WHILE and REPEAT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hape 318"/>
          <p:cNvSpPr txBox="1">
            <a:spLocks/>
          </p:cNvSpPr>
          <p:nvPr/>
        </p:nvSpPr>
        <p:spPr>
          <a:xfrm>
            <a:off x="0" y="1343891"/>
            <a:ext cx="9053561" cy="532252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Use of a WHILE loop or a REPEAT loop Is a matter of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personal preference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advantage of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is that the loop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can be bypassed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if the terminating, condition is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initially false.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Whereas the statements in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 must be done at least once.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However, the code for a REPEAT loop Is likely to be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little shorter 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because there is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only a conditional jump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end,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But a WHILE loop has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two jumps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: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conditional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and a JMP at the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bottom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8033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890" y="2182777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https://www.slideshare.net/prodipghoshjoy/flow-control-instructions-60602372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8305" y="2009054"/>
            <a:ext cx="71828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dirty="0">
                <a:ea typeface="Times New Roman" panose="02020603050405020304" pitchFamily="18" charset="0"/>
              </a:rPr>
              <a:t>and 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Branches with Compound Conditions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7818" y="1996210"/>
            <a:ext cx="8631382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Sometimes the branching condition in an IF or CASE takes the form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condition_1' AND condition_2’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           or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condition_1 OR condition_2</a:t>
            </a:r>
          </a:p>
          <a:p>
            <a:pPr marL="457200" lvl="0" indent="-457200">
              <a:spcBef>
                <a:spcPts val="3300"/>
              </a:spcBef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Where condition 1 and condition:2 are either true or false. We will refer to the</a:t>
            </a:r>
          </a:p>
          <a:p>
            <a:pPr marL="457200" lvl="0" indent="-457200">
              <a:spcBef>
                <a:spcPts val="3300"/>
              </a:spcBef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First of these as an AND condition and to the second as an OR condition.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 : AND</a:t>
            </a:r>
            <a:endParaRPr lang="en-US" dirty="0">
              <a:latin typeface="+mn-lt"/>
            </a:endParaRPr>
          </a:p>
        </p:txBody>
      </p:sp>
      <p:sp>
        <p:nvSpPr>
          <p:cNvPr id="5" name="Shape 209"/>
          <p:cNvSpPr txBox="1">
            <a:spLocks/>
          </p:cNvSpPr>
          <p:nvPr/>
        </p:nvSpPr>
        <p:spPr>
          <a:xfrm>
            <a:off x="263237" y="2175165"/>
            <a:ext cx="8520545" cy="382016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An AND condition is true if and only if Condition_1 and Condition_2 are both true. Likewise, if either condition is false, then the whole thing is false.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character, and if it's an uppercase letter, display it. 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 (into AL)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(character &gt;= 'A') and (character &lt;= 'Z')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THEN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character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 IF </a:t>
            </a:r>
          </a:p>
        </p:txBody>
      </p:sp>
    </p:spTree>
    <p:extLst>
      <p:ext uri="{BB962C8B-B14F-4D97-AF65-F5344CB8AC3E}">
        <p14:creationId xmlns:p14="http://schemas.microsoft.com/office/powerpoint/2010/main" val="59414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Converting to Assembly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15"/>
          <p:cNvSpPr txBox="1">
            <a:spLocks/>
          </p:cNvSpPr>
          <p:nvPr/>
        </p:nvSpPr>
        <p:spPr>
          <a:xfrm>
            <a:off x="527977" y="2137611"/>
            <a:ext cx="3591791" cy="406893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MOV AH,1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INT 21H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 if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('A' &lt;= char&gt; and (chai: &lt;= 'Z')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CMP AL, ‘A’      ;char &gt;’A’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JL </a:t>
            </a:r>
            <a:r>
              <a:rPr lang="en-US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END_lF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;no exit</a:t>
            </a:r>
          </a:p>
        </p:txBody>
      </p:sp>
      <p:pic>
        <p:nvPicPr>
          <p:cNvPr id="6" name="Shape 2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V="1">
            <a:off x="2764193" y="4131354"/>
            <a:ext cx="359520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7" name="Shape 216"/>
          <p:cNvSpPr/>
          <p:nvPr/>
        </p:nvSpPr>
        <p:spPr>
          <a:xfrm>
            <a:off x="5621737" y="2374477"/>
            <a:ext cx="3287452" cy="35952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CMP AL, 'Z'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JG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END_lF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  ;no exit 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DL, AL.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AH, 2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</p:spTree>
    <p:extLst>
      <p:ext uri="{BB962C8B-B14F-4D97-AF65-F5344CB8AC3E}">
        <p14:creationId xmlns:p14="http://schemas.microsoft.com/office/powerpoint/2010/main" val="381037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OR Conditions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hape 223"/>
          <p:cNvSpPr txBox="1">
            <a:spLocks/>
          </p:cNvSpPr>
          <p:nvPr/>
        </p:nvSpPr>
        <p:spPr>
          <a:xfrm>
            <a:off x="324359" y="1719198"/>
            <a:ext cx="8237750" cy="513880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Condition_1 OR condition_2 is true if at least one of the conditions is true; it is only false when both conditions are false.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character. If it's "y" or "Y", display it; otherwise, terminate the program. 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 (into AL)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(character = ‘y‘) OR (character = 'Y‘)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it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ELSE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terminate the program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 IF </a:t>
            </a:r>
          </a:p>
        </p:txBody>
      </p:sp>
    </p:spTree>
    <p:extLst>
      <p:ext uri="{BB962C8B-B14F-4D97-AF65-F5344CB8AC3E}">
        <p14:creationId xmlns:p14="http://schemas.microsoft.com/office/powerpoint/2010/main" val="111396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Assembly Conversion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628006"/>
              </p:ext>
            </p:extLst>
          </p:nvPr>
        </p:nvGraphicFramePr>
        <p:xfrm>
          <a:off x="787791" y="2062269"/>
          <a:ext cx="7990448" cy="448887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99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8873">
                <a:tc>
                  <a:txBody>
                    <a:bodyPr/>
                    <a:lstStyle/>
                    <a:p>
                      <a:pPr marL="0" marR="0" lvl="6" indent="622300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AH,1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CMP 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AL,’y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’ ;AL==‘y’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JE THEN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CMP AL, '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Y';char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 ~ 'Y'?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JE THEN 			;yes, go to display 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JMP ELSE_   		;no - Terminate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THEN: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MOV AH,2	     ;prepare to display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DL,AL ;get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Helvetica Neue"/>
                        </a:rPr>
                        <a:t>char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 	;display 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JMP END IF ;and exit –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ELSE_: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AH, 4CH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 	;DOS exit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END_IF: 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73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Looping Structure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35"/>
          <p:cNvSpPr txBox="1">
            <a:spLocks/>
          </p:cNvSpPr>
          <p:nvPr/>
        </p:nvSpPr>
        <p:spPr>
          <a:xfrm>
            <a:off x="551657" y="2230581"/>
            <a:ext cx="7678660" cy="400396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A loop Is a sequence of instructions that is repeated. </a:t>
            </a: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number of times to repeat may be known in advance, or </a:t>
            </a: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It may depend on conditions 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1. FOR LOOP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2. WHILE LOOP 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3. REPEAT LOOP</a:t>
            </a:r>
          </a:p>
        </p:txBody>
      </p:sp>
    </p:spTree>
    <p:extLst>
      <p:ext uri="{BB962C8B-B14F-4D97-AF65-F5344CB8AC3E}">
        <p14:creationId xmlns:p14="http://schemas.microsoft.com/office/powerpoint/2010/main" val="95196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FOR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41"/>
          <p:cNvSpPr txBox="1">
            <a:spLocks/>
          </p:cNvSpPr>
          <p:nvPr/>
        </p:nvSpPr>
        <p:spPr>
          <a:xfrm>
            <a:off x="318655" y="1939636"/>
            <a:ext cx="8395853" cy="436008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LOOP is a loop structure in which the loop statements are repeated a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known number of times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(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count-controlled 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). In pseudo code, 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</a:t>
            </a:r>
            <a:r>
              <a:rPr lang="en-US" sz="16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times DO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             Statements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END_FOR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instruction can be used to implement a FOR loop. i.e.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                  LOOP    </a:t>
            </a:r>
            <a:r>
              <a:rPr lang="en-US" sz="16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counter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for the loop is 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register CX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which is initialized to </a:t>
            </a:r>
            <a:r>
              <a:rPr lang="en-US" sz="16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Execution of 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Instruction causes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CX to be decremented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automatically,  </a:t>
            </a:r>
          </a:p>
        </p:txBody>
      </p:sp>
    </p:spTree>
    <p:extLst>
      <p:ext uri="{BB962C8B-B14F-4D97-AF65-F5344CB8AC3E}">
        <p14:creationId xmlns:p14="http://schemas.microsoft.com/office/powerpoint/2010/main" val="111963826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435</TotalTime>
  <Words>1404</Words>
  <Application>Microsoft Office PowerPoint</Application>
  <PresentationFormat>On-screen Show (4:3)</PresentationFormat>
  <Paragraphs>216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Helvetica Neue</vt:lpstr>
      <vt:lpstr>Times New Roman</vt:lpstr>
      <vt:lpstr>Wingdings</vt:lpstr>
      <vt:lpstr>Spectrum</vt:lpstr>
      <vt:lpstr>Flow Control Instructions </vt:lpstr>
      <vt:lpstr>Lecture Outline</vt:lpstr>
      <vt:lpstr>Branches with Compound Conditions </vt:lpstr>
      <vt:lpstr>Example : AND</vt:lpstr>
      <vt:lpstr>Converting to Assembly</vt:lpstr>
      <vt:lpstr>OR Conditions </vt:lpstr>
      <vt:lpstr>Assembly Conversion</vt:lpstr>
      <vt:lpstr>Looping Structure</vt:lpstr>
      <vt:lpstr>FOR LOOP</vt:lpstr>
      <vt:lpstr>FOR LOOP</vt:lpstr>
      <vt:lpstr>Example: </vt:lpstr>
      <vt:lpstr> JCXZ and The LOOP</vt:lpstr>
      <vt:lpstr>Use of JCXZ </vt:lpstr>
      <vt:lpstr>WHILE LOOP </vt:lpstr>
      <vt:lpstr>WHILE LOOP </vt:lpstr>
      <vt:lpstr>Example: WHILE LOOP</vt:lpstr>
      <vt:lpstr>WHILE LOOP Insights</vt:lpstr>
      <vt:lpstr>REPEAT LOOP </vt:lpstr>
      <vt:lpstr>Example: REPEAT LOOP</vt:lpstr>
      <vt:lpstr>Difference between WHILE and REPEAT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105</cp:revision>
  <dcterms:created xsi:type="dcterms:W3CDTF">2018-12-10T17:20:29Z</dcterms:created>
  <dcterms:modified xsi:type="dcterms:W3CDTF">2024-06-10T09:14:05Z</dcterms:modified>
</cp:coreProperties>
</file>