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8" r:id="rId4"/>
    <p:sldId id="266" r:id="rId5"/>
    <p:sldId id="269" r:id="rId6"/>
    <p:sldId id="270" r:id="rId7"/>
    <p:sldId id="271" r:id="rId8"/>
    <p:sldId id="272" r:id="rId9"/>
    <p:sldId id="273" r:id="rId10"/>
    <p:sldId id="279" r:id="rId11"/>
    <p:sldId id="274" r:id="rId12"/>
    <p:sldId id="275" r:id="rId13"/>
    <p:sldId id="267" r:id="rId14"/>
    <p:sldId id="276" r:id="rId15"/>
    <p:sldId id="277" r:id="rId16"/>
    <p:sldId id="278" r:id="rId17"/>
    <p:sldId id="265" r:id="rId18"/>
    <p:sldId id="264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49B2B05-97D7-4385-991E-657C0AFC50AB}" v="1" dt="2024-06-10T09:14:32.2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343" autoAdjust="0"/>
  </p:normalViewPr>
  <p:slideViewPr>
    <p:cSldViewPr snapToGrid="0" snapToObjects="1">
      <p:cViewPr varScale="1">
        <p:scale>
          <a:sx n="63" d="100"/>
          <a:sy n="63" d="100"/>
        </p:scale>
        <p:origin x="138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  <pc:docChgLst>
    <pc:chgData name="MD. FARUK ABDULLAH AL SOHAN" userId="49b838b6-cc57-4ff1-b78b-f35f84b7c1b1" providerId="ADAL" clId="{C49B2B05-97D7-4385-991E-657C0AFC50AB}"/>
    <pc:docChg chg="modSld">
      <pc:chgData name="MD. FARUK ABDULLAH AL SOHAN" userId="49b838b6-cc57-4ff1-b78b-f35f84b7c1b1" providerId="ADAL" clId="{C49B2B05-97D7-4385-991E-657C0AFC50AB}" dt="2024-06-10T09:14:32.294" v="0"/>
      <pc:docMkLst>
        <pc:docMk/>
      </pc:docMkLst>
      <pc:sldChg chg="modSp">
        <pc:chgData name="MD. FARUK ABDULLAH AL SOHAN" userId="49b838b6-cc57-4ff1-b78b-f35f84b7c1b1" providerId="ADAL" clId="{C49B2B05-97D7-4385-991E-657C0AFC50AB}" dt="2024-06-10T09:14:32.294" v="0"/>
        <pc:sldMkLst>
          <pc:docMk/>
          <pc:sldMk cId="700707328" sldId="256"/>
        </pc:sldMkLst>
        <pc:graphicFrameChg chg="mod">
          <ac:chgData name="MD. FARUK ABDULLAH AL SOHAN" userId="49b838b6-cc57-4ff1-b78b-f35f84b7c1b1" providerId="ADAL" clId="{C49B2B05-97D7-4385-991E-657C0AFC50AB}" dt="2024-06-10T09:14:32.294" v="0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</pc:docChg>
  </pc:docChgLst>
  <pc:docChgLst>
    <pc:chgData name="Dr. Md Mehedi Hasan" userId="5eb39d97-deb0-466a-af4c-298e34812974" providerId="ADAL" clId="{68D445AC-9A1D-4F22-8DF6-A5E69302D078}"/>
    <pc:docChg chg="custSel addSld modSld">
      <pc:chgData name="Dr. Md Mehedi Hasan" userId="5eb39d97-deb0-466a-af4c-298e34812974" providerId="ADAL" clId="{68D445AC-9A1D-4F22-8DF6-A5E69302D078}" dt="2022-07-27T05:24:58.612" v="28" actId="26606"/>
      <pc:docMkLst>
        <pc:docMk/>
      </pc:docMkLst>
      <pc:sldChg chg="modSp mod">
        <pc:chgData name="Dr. Md Mehedi Hasan" userId="5eb39d97-deb0-466a-af4c-298e34812974" providerId="ADAL" clId="{68D445AC-9A1D-4F22-8DF6-A5E69302D078}" dt="2022-07-27T05:21:47.738" v="11" actId="20577"/>
        <pc:sldMkLst>
          <pc:docMk/>
          <pc:sldMk cId="700707328" sldId="256"/>
        </pc:sldMkLst>
        <pc:graphicFrameChg chg="modGraphic">
          <ac:chgData name="Dr. Md Mehedi Hasan" userId="5eb39d97-deb0-466a-af4c-298e34812974" providerId="ADAL" clId="{68D445AC-9A1D-4F22-8DF6-A5E69302D078}" dt="2022-07-27T05:21:47.738" v="11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Sp mod">
        <pc:chgData name="Dr. Md Mehedi Hasan" userId="5eb39d97-deb0-466a-af4c-298e34812974" providerId="ADAL" clId="{68D445AC-9A1D-4F22-8DF6-A5E69302D078}" dt="2022-07-27T05:22:40.229" v="13" actId="20577"/>
        <pc:sldMkLst>
          <pc:docMk/>
          <pc:sldMk cId="2240201198" sldId="269"/>
        </pc:sldMkLst>
        <pc:spChg chg="mod">
          <ac:chgData name="Dr. Md Mehedi Hasan" userId="5eb39d97-deb0-466a-af4c-298e34812974" providerId="ADAL" clId="{68D445AC-9A1D-4F22-8DF6-A5E69302D078}" dt="2022-07-27T05:22:40.229" v="13" actId="20577"/>
          <ac:spMkLst>
            <pc:docMk/>
            <pc:sldMk cId="2240201198" sldId="269"/>
            <ac:spMk id="4" creationId="{00000000-0000-0000-0000-000000000000}"/>
          </ac:spMkLst>
        </pc:spChg>
      </pc:sldChg>
      <pc:sldChg chg="modSp mod">
        <pc:chgData name="Dr. Md Mehedi Hasan" userId="5eb39d97-deb0-466a-af4c-298e34812974" providerId="ADAL" clId="{68D445AC-9A1D-4F22-8DF6-A5E69302D078}" dt="2022-07-27T05:24:03.939" v="22" actId="404"/>
        <pc:sldMkLst>
          <pc:docMk/>
          <pc:sldMk cId="1458201025" sldId="273"/>
        </pc:sldMkLst>
        <pc:spChg chg="mod">
          <ac:chgData name="Dr. Md Mehedi Hasan" userId="5eb39d97-deb0-466a-af4c-298e34812974" providerId="ADAL" clId="{68D445AC-9A1D-4F22-8DF6-A5E69302D078}" dt="2022-07-27T05:24:03.939" v="22" actId="404"/>
          <ac:spMkLst>
            <pc:docMk/>
            <pc:sldMk cId="1458201025" sldId="273"/>
            <ac:spMk id="3" creationId="{00000000-0000-0000-0000-000000000000}"/>
          </ac:spMkLst>
        </pc:spChg>
      </pc:sldChg>
      <pc:sldChg chg="addSp delSp modSp mod modClrScheme chgLayout">
        <pc:chgData name="Dr. Md Mehedi Hasan" userId="5eb39d97-deb0-466a-af4c-298e34812974" providerId="ADAL" clId="{68D445AC-9A1D-4F22-8DF6-A5E69302D078}" dt="2022-07-27T05:24:58.612" v="28" actId="26606"/>
        <pc:sldMkLst>
          <pc:docMk/>
          <pc:sldMk cId="1857725490" sldId="277"/>
        </pc:sldMkLst>
        <pc:spChg chg="mod">
          <ac:chgData name="Dr. Md Mehedi Hasan" userId="5eb39d97-deb0-466a-af4c-298e34812974" providerId="ADAL" clId="{68D445AC-9A1D-4F22-8DF6-A5E69302D078}" dt="2022-07-27T05:24:58.612" v="28" actId="26606"/>
          <ac:spMkLst>
            <pc:docMk/>
            <pc:sldMk cId="1857725490" sldId="277"/>
            <ac:spMk id="2" creationId="{00000000-0000-0000-0000-000000000000}"/>
          </ac:spMkLst>
        </pc:spChg>
        <pc:spChg chg="add del mod ord">
          <ac:chgData name="Dr. Md Mehedi Hasan" userId="5eb39d97-deb0-466a-af4c-298e34812974" providerId="ADAL" clId="{68D445AC-9A1D-4F22-8DF6-A5E69302D078}" dt="2022-07-27T05:24:58.612" v="28" actId="26606"/>
          <ac:spMkLst>
            <pc:docMk/>
            <pc:sldMk cId="1857725490" sldId="277"/>
            <ac:spMk id="3" creationId="{05A11282-87EB-D105-9387-9BB51E6D0E14}"/>
          </ac:spMkLst>
        </pc:spChg>
        <pc:spChg chg="mod ord">
          <ac:chgData name="Dr. Md Mehedi Hasan" userId="5eb39d97-deb0-466a-af4c-298e34812974" providerId="ADAL" clId="{68D445AC-9A1D-4F22-8DF6-A5E69302D078}" dt="2022-07-27T05:24:58.612" v="28" actId="26606"/>
          <ac:spMkLst>
            <pc:docMk/>
            <pc:sldMk cId="1857725490" sldId="277"/>
            <ac:spMk id="4" creationId="{00000000-0000-0000-0000-000000000000}"/>
          </ac:spMkLst>
        </pc:spChg>
        <pc:spChg chg="add del mod ord">
          <ac:chgData name="Dr. Md Mehedi Hasan" userId="5eb39d97-deb0-466a-af4c-298e34812974" providerId="ADAL" clId="{68D445AC-9A1D-4F22-8DF6-A5E69302D078}" dt="2022-07-27T05:24:58.612" v="28" actId="26606"/>
          <ac:spMkLst>
            <pc:docMk/>
            <pc:sldMk cId="1857725490" sldId="277"/>
            <ac:spMk id="5" creationId="{817289A8-5433-36FB-4B04-9F3BBCE145CB}"/>
          </ac:spMkLst>
        </pc:spChg>
        <pc:picChg chg="mod">
          <ac:chgData name="Dr. Md Mehedi Hasan" userId="5eb39d97-deb0-466a-af4c-298e34812974" providerId="ADAL" clId="{68D445AC-9A1D-4F22-8DF6-A5E69302D078}" dt="2022-07-27T05:24:58.612" v="28" actId="26606"/>
          <ac:picMkLst>
            <pc:docMk/>
            <pc:sldMk cId="1857725490" sldId="277"/>
            <ac:picMk id="6" creationId="{00000000-0000-0000-0000-000000000000}"/>
          </ac:picMkLst>
        </pc:picChg>
      </pc:sldChg>
      <pc:sldChg chg="modSp add mod">
        <pc:chgData name="Dr. Md Mehedi Hasan" userId="5eb39d97-deb0-466a-af4c-298e34812974" providerId="ADAL" clId="{68D445AC-9A1D-4F22-8DF6-A5E69302D078}" dt="2022-07-27T05:24:14.947" v="26" actId="404"/>
        <pc:sldMkLst>
          <pc:docMk/>
          <pc:sldMk cId="2807084815" sldId="279"/>
        </pc:sldMkLst>
        <pc:spChg chg="mod">
          <ac:chgData name="Dr. Md Mehedi Hasan" userId="5eb39d97-deb0-466a-af4c-298e34812974" providerId="ADAL" clId="{68D445AC-9A1D-4F22-8DF6-A5E69302D078}" dt="2022-07-27T05:24:14.947" v="26" actId="404"/>
          <ac:spMkLst>
            <pc:docMk/>
            <pc:sldMk cId="2807084815" sldId="279"/>
            <ac:spMk id="3" creationId="{00000000-0000-0000-0000-000000000000}"/>
          </ac:spMkLst>
        </pc:spChg>
      </pc:sldChg>
    </pc:docChg>
  </pc:docChgLst>
  <pc:docChgLst>
    <pc:chgData name="Faruk Abdullah" userId="e52374dd587ef96a" providerId="LiveId" clId="{BB4E8D75-7CAF-40D7-92E7-99529BC87A64}"/>
    <pc:docChg chg="modSld">
      <pc:chgData name="Faruk Abdullah" userId="e52374dd587ef96a" providerId="LiveId" clId="{BB4E8D75-7CAF-40D7-92E7-99529BC87A64}" dt="2023-07-25T09:57:18.489" v="19" actId="20577"/>
      <pc:docMkLst>
        <pc:docMk/>
      </pc:docMkLst>
      <pc:sldChg chg="modSp mod">
        <pc:chgData name="Faruk Abdullah" userId="e52374dd587ef96a" providerId="LiveId" clId="{BB4E8D75-7CAF-40D7-92E7-99529BC87A64}" dt="2023-07-25T09:57:18.489" v="19" actId="20577"/>
        <pc:sldMkLst>
          <pc:docMk/>
          <pc:sldMk cId="700707328" sldId="256"/>
        </pc:sldMkLst>
        <pc:graphicFrameChg chg="modGraphic">
          <ac:chgData name="Faruk Abdullah" userId="e52374dd587ef96a" providerId="LiveId" clId="{BB4E8D75-7CAF-40D7-92E7-99529BC87A64}" dt="2023-07-25T09:57:18.489" v="19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</pc:docChg>
  </pc:docChgLst>
  <pc:docChgLst>
    <pc:chgData name="Dr. Md Mehedi Hasan" userId="5eb39d97-deb0-466a-af4c-298e34812974" providerId="ADAL" clId="{06942236-4899-4233-9E66-A641ED8A810B}"/>
    <pc:docChg chg="modSld">
      <pc:chgData name="Dr. Md Mehedi Hasan" userId="5eb39d97-deb0-466a-af4c-298e34812974" providerId="ADAL" clId="{06942236-4899-4233-9E66-A641ED8A810B}" dt="2022-04-12T03:13:46.115" v="98" actId="20577"/>
      <pc:docMkLst>
        <pc:docMk/>
      </pc:docMkLst>
      <pc:sldChg chg="modSp mod">
        <pc:chgData name="Dr. Md Mehedi Hasan" userId="5eb39d97-deb0-466a-af4c-298e34812974" providerId="ADAL" clId="{06942236-4899-4233-9E66-A641ED8A810B}" dt="2022-04-12T03:13:46.115" v="98" actId="20577"/>
        <pc:sldMkLst>
          <pc:docMk/>
          <pc:sldMk cId="700707328" sldId="256"/>
        </pc:sldMkLst>
        <pc:graphicFrameChg chg="modGraphic">
          <ac:chgData name="Dr. Md Mehedi Hasan" userId="5eb39d97-deb0-466a-af4c-298e34812974" providerId="ADAL" clId="{06942236-4899-4233-9E66-A641ED8A810B}" dt="2022-04-12T03:13:46.115" v="98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10-Jun-24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10-Jun-24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10-Jun-24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10-Jun-24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10-Jun-24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10-Jun-24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10-Jun-24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10-Jun-24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10-Jun-24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10-Jun-24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10-Jun-24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10-Jun-24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10-Jun-24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10-Jun-24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10-Jun-24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10-Jun-24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10-Jun-24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faruk.sohan@aiub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sie.ntu.edu.tw/~cyy/courses/assembly/10fall/lectures/handouts/lec15_x86procedure_4up.pdf" TargetMode="Externa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596728"/>
            <a:ext cx="7808976" cy="1088136"/>
          </a:xfrm>
        </p:spPr>
        <p:txBody>
          <a:bodyPr>
            <a:normAutofit fontScale="90000"/>
          </a:bodyPr>
          <a:lstStyle/>
          <a:p>
            <a:r>
              <a:rPr lang="en-US" sz="4400" b="1" dirty="0"/>
              <a:t>The Stack and Introduction to Procedures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2106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0100938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27725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9680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700003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Summer 23-24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Md. Faruk Abdullah Al Sohan; </a:t>
                      </a:r>
                      <a:r>
                        <a:rPr lang="en-US" i="1" dirty="0">
                          <a:hlinkClick r:id="rId2"/>
                        </a:rPr>
                        <a:t>faruk.sohan@aiub.edu</a:t>
                      </a:r>
                      <a:r>
                        <a:rPr lang="en-US" i="1" dirty="0"/>
                        <a:t>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368695" cy="48463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Computer Organization and Architecture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POP AND POPF</a:t>
            </a:r>
            <a:endParaRPr lang="en-US" dirty="0">
              <a:latin typeface="+mn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78174" y="2302916"/>
            <a:ext cx="788695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b="1" dirty="0"/>
              <a:t>There is no effect of PUSH, PUSHF. POP, POPF on the flags.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/>
              <a:t>Note that PUSH and POP are </a:t>
            </a:r>
            <a:r>
              <a:rPr lang="en-US" sz="2400" b="1" dirty="0"/>
              <a:t>word operations</a:t>
            </a:r>
            <a:r>
              <a:rPr lang="en-US" sz="2400" dirty="0"/>
              <a:t>, so a byte  Instruction(i.e. PUSH DL or PUSH 2) is illegal.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/>
              <a:t> For INT 21h DOS saves instructions in STACK before execution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070848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POP OPERATION</a:t>
            </a:r>
            <a:endParaRPr lang="en-US" dirty="0">
              <a:latin typeface="+mn-lt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1341" y="2022764"/>
            <a:ext cx="3962400" cy="4128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84882" y="2022764"/>
            <a:ext cx="3843482" cy="4199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8069384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+mn-lt"/>
              </a:rPr>
              <a:t>POP OPERATION (cont’d…)</a:t>
            </a:r>
            <a:endParaRPr lang="en-US" sz="4000" dirty="0">
              <a:latin typeface="+mn-lt"/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15309" y="2071254"/>
            <a:ext cx="40386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0615326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b="1" dirty="0"/>
              <a:t>STACK Application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46635" y="2205243"/>
            <a:ext cx="33366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Algorithm to Reverse Input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572653" y="2599848"/>
            <a:ext cx="3265055" cy="25435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tx1"/>
                </a:solidFill>
              </a:rPr>
              <a:t>Display a '?' 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Initialize count to 0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Read a character 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WHILE character is not a carriage return DO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		push character onto the 	stack </a:t>
            </a:r>
          </a:p>
          <a:p>
            <a:pPr>
              <a:lnSpc>
                <a:spcPct val="110000"/>
              </a:lnSpc>
            </a:pPr>
            <a:r>
              <a:rPr lang="en-US" sz="2000" b="1" dirty="0">
                <a:solidFill>
                  <a:schemeClr val="tx1"/>
                </a:solidFill>
              </a:rPr>
              <a:t>	 increment count</a:t>
            </a:r>
          </a:p>
          <a:p>
            <a:pPr>
              <a:defRPr/>
            </a:pPr>
            <a:r>
              <a:rPr lang="en-US" sz="2000" b="1" dirty="0">
                <a:solidFill>
                  <a:schemeClr val="tx1"/>
                </a:solidFill>
              </a:rPr>
              <a:t>	 read a character </a:t>
            </a:r>
          </a:p>
          <a:p>
            <a:pPr>
              <a:defRPr/>
            </a:pPr>
            <a:r>
              <a:rPr lang="en-US" sz="2000" b="1" dirty="0">
                <a:solidFill>
                  <a:schemeClr val="tx1"/>
                </a:solidFill>
              </a:rPr>
              <a:t>END WHILE:  </a:t>
            </a:r>
          </a:p>
        </p:txBody>
      </p:sp>
      <p:sp>
        <p:nvSpPr>
          <p:cNvPr id="9" name="Text Placeholder 2"/>
          <p:cNvSpPr txBox="1">
            <a:spLocks/>
          </p:cNvSpPr>
          <p:nvPr/>
        </p:nvSpPr>
        <p:spPr>
          <a:xfrm>
            <a:off x="4394200" y="2205243"/>
            <a:ext cx="3475182" cy="3613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 fontScale="62500" lnSpcReduction="20000"/>
          </a:bodyPr>
          <a:lstStyle/>
          <a:p>
            <a:pPr marL="444500" marR="0" lvl="0" indent="-444500" algn="l" defTabSz="584200" eaLnBrk="1" fontAlgn="auto" latinLnBrk="0" hangingPunct="1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Helvetica Light"/>
              </a:rPr>
              <a:t>Go to a new 1ine </a:t>
            </a:r>
          </a:p>
          <a:p>
            <a:pPr marL="444500" marR="0" lvl="0" indent="-444500" algn="l" defTabSz="584200" eaLnBrk="1" fontAlgn="auto" latinLnBrk="0" hangingPunct="1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Helvetica Light"/>
              </a:rPr>
              <a:t>FOR count times DO </a:t>
            </a:r>
          </a:p>
          <a:p>
            <a:pPr marL="444500" marR="0" lvl="0" indent="-444500" algn="l" defTabSz="584200" eaLnBrk="1" fontAlgn="auto" latinLnBrk="0" hangingPunct="1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Helvetica Light"/>
              </a:rPr>
              <a:t>	pop a character from the stack; </a:t>
            </a:r>
          </a:p>
          <a:p>
            <a:pPr marL="444500" marR="0" lvl="0" indent="-444500" algn="l" defTabSz="584200" eaLnBrk="1" fontAlgn="auto" latinLnBrk="0" hangingPunct="1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Helvetica Light"/>
              </a:rPr>
              <a:t>	display it; </a:t>
            </a:r>
          </a:p>
          <a:p>
            <a:pPr marL="444500" marR="0" lvl="0" indent="-444500" algn="l" defTabSz="584200" eaLnBrk="1" fontAlgn="auto" latinLnBrk="0" hangingPunct="1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Helvetica Light"/>
              </a:rPr>
              <a:t>END FOR </a:t>
            </a:r>
          </a:p>
        </p:txBody>
      </p:sp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b="1" dirty="0"/>
              <a:t>Terminology of Procedures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73733" y="1987505"/>
            <a:ext cx="870401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/>
              <a:t>The idea is to take the original problem and decompose it into a series of sub problems that are easier to solve than the original.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/>
              <a:t>Like high level languages, an assembly language program can also be structured as a collection of procedures.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/>
              <a:t>One of the procedures is the main procedure containing the entry point to the program.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/>
              <a:t>To carry out a task the main procedure calls one of the other procedures. It is also possible for these procedures to call each other or for a procedure to call itself.</a:t>
            </a:r>
            <a:endParaRPr lang="en-US" b="1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b="1" dirty="0"/>
              <a:t>Procedure declaration: </a:t>
            </a:r>
          </a:p>
          <a:p>
            <a:r>
              <a:rPr lang="en-US" dirty="0"/>
              <a:t>          </a:t>
            </a:r>
            <a:r>
              <a:rPr lang="en-US" b="1" dirty="0">
                <a:solidFill>
                  <a:schemeClr val="accent3"/>
                </a:solidFill>
              </a:rPr>
              <a:t>name PROC type</a:t>
            </a:r>
          </a:p>
          <a:p>
            <a:r>
              <a:rPr lang="en-US" b="1" dirty="0">
                <a:solidFill>
                  <a:schemeClr val="accent3"/>
                </a:solidFill>
              </a:rPr>
              <a:t>     ; body of the procedure</a:t>
            </a:r>
          </a:p>
          <a:p>
            <a:r>
              <a:rPr lang="en-US" b="1" dirty="0">
                <a:solidFill>
                  <a:schemeClr val="accent3"/>
                </a:solidFill>
              </a:rPr>
              <a:t>          RET</a:t>
            </a:r>
          </a:p>
          <a:p>
            <a:r>
              <a:rPr lang="en-US" b="1" dirty="0">
                <a:solidFill>
                  <a:schemeClr val="accent3"/>
                </a:solidFill>
              </a:rPr>
              <a:t>     name ENDP</a:t>
            </a:r>
          </a:p>
        </p:txBody>
      </p:sp>
    </p:spTree>
    <p:extLst>
      <p:ext uri="{BB962C8B-B14F-4D97-AF65-F5344CB8AC3E}">
        <p14:creationId xmlns:p14="http://schemas.microsoft.com/office/powerpoint/2010/main" val="19666377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/>
              <a:t>Procedure Call and Return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403412" y="2151063"/>
            <a:ext cx="3931920" cy="3975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indent="-457200">
              <a:spcAft>
                <a:spcPts val="600"/>
              </a:spcAft>
              <a:buSzPct val="90000"/>
              <a:buFont typeface="Wingdings" pitchFamily="2" charset="2"/>
              <a:buChar char=""/>
            </a:pPr>
            <a:r>
              <a:rPr lang="en-US" sz="2200">
                <a:solidFill>
                  <a:schemeClr val="tx1">
                    <a:lumMod val="85000"/>
                    <a:lumOff val="15000"/>
                  </a:schemeClr>
                </a:solidFill>
              </a:rPr>
              <a:t>Name is the user defined name of the procedure.</a:t>
            </a:r>
          </a:p>
          <a:p>
            <a:pPr marL="457200" indent="-457200">
              <a:spcAft>
                <a:spcPts val="600"/>
              </a:spcAft>
              <a:buSzPct val="90000"/>
              <a:buFont typeface="Wingdings" pitchFamily="2" charset="2"/>
              <a:buChar char=""/>
            </a:pPr>
            <a:r>
              <a:rPr lang="en-US" sz="2200" b="1">
                <a:solidFill>
                  <a:schemeClr val="tx1">
                    <a:lumMod val="85000"/>
                    <a:lumOff val="15000"/>
                  </a:schemeClr>
                </a:solidFill>
              </a:rPr>
              <a:t>Near: </a:t>
            </a:r>
            <a:r>
              <a:rPr lang="en-US" sz="2200">
                <a:solidFill>
                  <a:schemeClr val="tx1">
                    <a:lumMod val="85000"/>
                    <a:lumOff val="15000"/>
                  </a:schemeClr>
                </a:solidFill>
              </a:rPr>
              <a:t>It means that the statement that calls the procedure is in the same segment as the procedure it self.</a:t>
            </a:r>
          </a:p>
          <a:p>
            <a:pPr marL="457200" indent="-457200">
              <a:spcAft>
                <a:spcPts val="600"/>
              </a:spcAft>
              <a:buSzPct val="90000"/>
              <a:buFont typeface="Wingdings" pitchFamily="2" charset="2"/>
              <a:buChar char=""/>
            </a:pPr>
            <a:r>
              <a:rPr lang="en-US" sz="2200" b="1">
                <a:solidFill>
                  <a:schemeClr val="tx1">
                    <a:lumMod val="85000"/>
                    <a:lumOff val="15000"/>
                  </a:schemeClr>
                </a:solidFill>
              </a:rPr>
              <a:t>Far: </a:t>
            </a:r>
            <a:r>
              <a:rPr lang="en-US" sz="2200">
                <a:solidFill>
                  <a:schemeClr val="tx1">
                    <a:lumMod val="85000"/>
                    <a:lumOff val="15000"/>
                  </a:schemeClr>
                </a:solidFill>
              </a:rPr>
              <a:t>It means that the calling statement is in the a different segment.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8188" y="2396149"/>
            <a:ext cx="3931920" cy="348492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577254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+mn-lt"/>
              </a:rPr>
              <a:t>Procedure Call and Return </a:t>
            </a:r>
            <a:r>
              <a:rPr lang="en-US" sz="3600" b="1" dirty="0"/>
              <a:t>( cont’d…)</a:t>
            </a:r>
            <a:endParaRPr lang="en-US" sz="3600" dirty="0">
              <a:latin typeface="+mn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57645" y="2898729"/>
            <a:ext cx="7576457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dirty="0"/>
              <a:t>Ret : The </a:t>
            </a:r>
            <a:r>
              <a:rPr lang="en-US" sz="2000" b="1" dirty="0"/>
              <a:t>ret</a:t>
            </a:r>
            <a:r>
              <a:rPr lang="en-US" sz="2000" dirty="0"/>
              <a:t> instruction causes control to transfer back to the calling procedure. </a:t>
            </a:r>
          </a:p>
          <a:p>
            <a:endParaRPr lang="en-US" sz="20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dirty="0"/>
              <a:t>Every procedure should have a </a:t>
            </a:r>
            <a:r>
              <a:rPr lang="en-US" sz="2000" b="1" dirty="0"/>
              <a:t>ret</a:t>
            </a:r>
            <a:r>
              <a:rPr lang="en-US" sz="2000" dirty="0"/>
              <a:t> someplace (except main procedure) </a:t>
            </a:r>
          </a:p>
        </p:txBody>
      </p:sp>
    </p:spTree>
    <p:extLst>
      <p:ext uri="{BB962C8B-B14F-4D97-AF65-F5344CB8AC3E}">
        <p14:creationId xmlns:p14="http://schemas.microsoft.com/office/powerpoint/2010/main" val="124207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2" name="Rectangle 1"/>
          <p:cNvSpPr/>
          <p:nvPr/>
        </p:nvSpPr>
        <p:spPr>
          <a:xfrm>
            <a:off x="914400" y="2065832"/>
            <a:ext cx="697556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Assembly Language Programming and Organization of the IBM PC,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</a:rPr>
              <a:t>Ytha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Yu and </a:t>
            </a:r>
            <a:r>
              <a:rPr lang="en-US" dirty="0">
                <a:ea typeface="Times New Roman" panose="02020603050405020304" pitchFamily="18" charset="0"/>
              </a:rPr>
              <a:t>Charles </a:t>
            </a:r>
            <a:r>
              <a:rPr lang="en-US" dirty="0" err="1">
                <a:ea typeface="Times New Roman" panose="02020603050405020304" pitchFamily="18" charset="0"/>
              </a:rPr>
              <a:t>Marut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, McGraw Hill, 1992. (ISBN: 0-07-072692-2).</a:t>
            </a: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endParaRPr lang="en-US" dirty="0">
              <a:solidFill>
                <a:srgbClr val="000000"/>
              </a:solidFill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dirty="0">
                <a:hlinkClick r:id="rId2"/>
              </a:rPr>
              <a:t>https://www.csie.ntu.edu.tw/~cyy/courses/assembly/10fall/lectures/handouts/lec15_x86procedure_4up.pdf</a:t>
            </a:r>
            <a:endParaRPr lang="en-US" dirty="0"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2" name="Rectangle 1"/>
          <p:cNvSpPr/>
          <p:nvPr/>
        </p:nvSpPr>
        <p:spPr>
          <a:xfrm>
            <a:off x="770708" y="1506477"/>
            <a:ext cx="724988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Assembly Language Programming and Organization of the IBM PC, </a:t>
            </a:r>
            <a:r>
              <a:rPr lang="en-US" sz="20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Ytha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 Yu </a:t>
            </a:r>
            <a:r>
              <a:rPr lang="en-US" sz="2000" dirty="0">
                <a:ea typeface="Times New Roman" panose="02020603050405020304" pitchFamily="18" charset="0"/>
              </a:rPr>
              <a:t>and Charles </a:t>
            </a:r>
            <a:r>
              <a:rPr lang="en-US" sz="2000" dirty="0" err="1">
                <a:ea typeface="Times New Roman" panose="02020603050405020304" pitchFamily="18" charset="0"/>
              </a:rPr>
              <a:t>Marut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, McGraw Hill, 1992. (ISBN: 0-07-072692-2).</a:t>
            </a:r>
          </a:p>
          <a:p>
            <a:pPr marR="0" lvl="0" algn="just">
              <a:spcBef>
                <a:spcPts val="0"/>
              </a:spcBef>
              <a:spcAft>
                <a:spcPts val="0"/>
              </a:spcAft>
              <a:tabLst>
                <a:tab pos="228600" algn="l"/>
                <a:tab pos="457200" algn="l"/>
              </a:tabLst>
            </a:pPr>
            <a:endParaRPr lang="en-US" sz="2000" dirty="0"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Essentials of Computer Organization and Architecture, (Third Edition), Linda Null and Julia </a:t>
            </a:r>
            <a:r>
              <a:rPr lang="en-US" sz="20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Lobur</a:t>
            </a:r>
            <a:endParaRPr lang="en-US" sz="2000" dirty="0">
              <a:solidFill>
                <a:srgbClr val="000000"/>
              </a:solidFill>
              <a:ea typeface="Times New Roman" panose="02020603050405020304" pitchFamily="18" charset="0"/>
            </a:endParaRPr>
          </a:p>
          <a:p>
            <a:pPr marR="0" lvl="0" algn="just">
              <a:spcBef>
                <a:spcPts val="0"/>
              </a:spcBef>
              <a:spcAft>
                <a:spcPts val="0"/>
              </a:spcAft>
              <a:tabLst>
                <a:tab pos="228600" algn="l"/>
                <a:tab pos="457200" algn="l"/>
              </a:tabLst>
            </a:pPr>
            <a:endParaRPr lang="en-US" sz="2000" dirty="0"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W. Stallings, “Computer Organization and Architecture: Designing for performance”, 67h Edition, Prentice Hall of India, 2003, ISBN 81 – 203 – 2962 – 7</a:t>
            </a:r>
          </a:p>
          <a:p>
            <a:pPr marR="0" lvl="0" algn="just">
              <a:spcBef>
                <a:spcPts val="0"/>
              </a:spcBef>
              <a:spcAft>
                <a:spcPts val="0"/>
              </a:spcAft>
              <a:tabLst>
                <a:tab pos="228600" algn="l"/>
                <a:tab pos="457200" algn="l"/>
              </a:tabLst>
            </a:pPr>
            <a:endParaRPr lang="en-US" sz="2000" dirty="0"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Computer Organization and Architecture by John P. Haynes.</a:t>
            </a:r>
            <a:endParaRPr lang="en-US" sz="2000" dirty="0"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7"/>
            <a:ext cx="7754112" cy="3801345"/>
          </a:xfrm>
        </p:spPr>
        <p:txBody>
          <a:bodyPr>
            <a:normAutofit fontScale="25000" lnSpcReduction="20000"/>
          </a:bodyPr>
          <a:lstStyle/>
          <a:p>
            <a:pPr marL="457200" lvl="0" indent="-457200" defTabSz="490727">
              <a:spcBef>
                <a:spcPts val="3500"/>
              </a:spcBef>
              <a:buClrTx/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8000" dirty="0">
                <a:solidFill>
                  <a:schemeClr val="tx1"/>
                </a:solidFill>
              </a:rPr>
              <a:t>The stack segment of a program is used for </a:t>
            </a:r>
            <a:r>
              <a:rPr lang="en-US" sz="8000" b="1" dirty="0">
                <a:solidFill>
                  <a:schemeClr val="accent3"/>
                </a:solidFill>
              </a:rPr>
              <a:t>temporary storage</a:t>
            </a:r>
            <a:r>
              <a:rPr lang="en-US" sz="8000" dirty="0">
                <a:solidFill>
                  <a:schemeClr val="accent3"/>
                </a:solidFill>
              </a:rPr>
              <a:t> </a:t>
            </a:r>
            <a:r>
              <a:rPr lang="en-US" sz="8000" dirty="0">
                <a:solidFill>
                  <a:schemeClr val="tx1"/>
                </a:solidFill>
              </a:rPr>
              <a:t>of data and addresses. </a:t>
            </a:r>
          </a:p>
          <a:p>
            <a:pPr marL="457200" lvl="0" indent="-457200" defTabSz="490727">
              <a:spcBef>
                <a:spcPts val="3500"/>
              </a:spcBef>
              <a:buClrTx/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8000" dirty="0">
                <a:solidFill>
                  <a:schemeClr val="tx1"/>
                </a:solidFill>
              </a:rPr>
              <a:t>In this chapter we will see how the stack is </a:t>
            </a:r>
            <a:r>
              <a:rPr lang="en-US" sz="8000" b="1" dirty="0">
                <a:solidFill>
                  <a:schemeClr val="accent3"/>
                </a:solidFill>
              </a:rPr>
              <a:t>manipulated.</a:t>
            </a:r>
          </a:p>
          <a:p>
            <a:pPr marL="457200" lvl="0" indent="-457200" defTabSz="490727">
              <a:spcBef>
                <a:spcPts val="3500"/>
              </a:spcBef>
              <a:buClrTx/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8000" dirty="0">
                <a:solidFill>
                  <a:schemeClr val="tx1"/>
                </a:solidFill>
              </a:rPr>
              <a:t>How stack is used to implement procedures. </a:t>
            </a:r>
          </a:p>
          <a:p>
            <a:pPr marL="457200" lvl="0" indent="-457200" defTabSz="490727">
              <a:spcBef>
                <a:spcPts val="35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8000" dirty="0">
                <a:solidFill>
                  <a:schemeClr val="tx1"/>
                </a:solidFill>
              </a:rPr>
              <a:t>The </a:t>
            </a:r>
            <a:r>
              <a:rPr lang="en-US" sz="8000" b="1" dirty="0">
                <a:solidFill>
                  <a:schemeClr val="accent3"/>
                </a:solidFill>
              </a:rPr>
              <a:t>PUSH and POP </a:t>
            </a:r>
            <a:r>
              <a:rPr lang="en-US" sz="8000" dirty="0">
                <a:solidFill>
                  <a:schemeClr val="tx1"/>
                </a:solidFill>
              </a:rPr>
              <a:t>Instructions that </a:t>
            </a:r>
            <a:r>
              <a:rPr lang="en-US" sz="8000" b="1" dirty="0">
                <a:solidFill>
                  <a:schemeClr val="accent3"/>
                </a:solidFill>
              </a:rPr>
              <a:t>add and remove </a:t>
            </a:r>
            <a:r>
              <a:rPr lang="en-US" sz="8000" dirty="0">
                <a:solidFill>
                  <a:schemeClr val="tx1"/>
                </a:solidFill>
              </a:rPr>
              <a:t>words from the stack. </a:t>
            </a:r>
          </a:p>
          <a:p>
            <a:pPr marL="457200" lvl="0" indent="-457200" defTabSz="490727">
              <a:spcBef>
                <a:spcPts val="35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8000" dirty="0">
                <a:solidFill>
                  <a:schemeClr val="tx1"/>
                </a:solidFill>
              </a:rPr>
              <a:t>Because the last word to be added to the stack Is the first to be removed(</a:t>
            </a:r>
            <a:r>
              <a:rPr lang="en-US" sz="8000" b="1" dirty="0">
                <a:solidFill>
                  <a:schemeClr val="accent3"/>
                </a:solidFill>
              </a:rPr>
              <a:t>LIFO</a:t>
            </a:r>
            <a:r>
              <a:rPr lang="en-US" sz="8000" dirty="0">
                <a:solidFill>
                  <a:schemeClr val="tx1"/>
                </a:solidFill>
              </a:rPr>
              <a:t>), A stack can be used to </a:t>
            </a:r>
            <a:r>
              <a:rPr lang="en-US" sz="8000" b="1" dirty="0">
                <a:solidFill>
                  <a:schemeClr val="accent3"/>
                </a:solidFill>
              </a:rPr>
              <a:t>reverse</a:t>
            </a:r>
            <a:r>
              <a:rPr lang="en-US" sz="8000" dirty="0">
                <a:solidFill>
                  <a:schemeClr val="tx1"/>
                </a:solidFill>
              </a:rPr>
              <a:t> a list of data</a:t>
            </a:r>
          </a:p>
          <a:p>
            <a:pPr marL="571500" lvl="0" indent="-571500">
              <a:buClrTx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7"/>
            <a:ext cx="7754112" cy="3441127"/>
          </a:xfrm>
        </p:spPr>
        <p:txBody>
          <a:bodyPr>
            <a:normAutofit lnSpcReduction="10000"/>
          </a:bodyPr>
          <a:lstStyle/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</a:rPr>
              <a:t>Procedures are extremely important in all programming language. </a:t>
            </a:r>
          </a:p>
          <a:p>
            <a:pPr marL="342900" lvl="0" indent="-342900">
              <a:buFont typeface="Wingdings" panose="05000000000000000000" pitchFamily="2" charset="2"/>
              <a:buChar char="Ø"/>
            </a:pPr>
            <a:endParaRPr lang="en-US" sz="2200" dirty="0">
              <a:solidFill>
                <a:schemeClr val="tx1"/>
              </a:solidFill>
            </a:endParaRPr>
          </a:p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</a:rPr>
              <a:t>We will discuss the essentials of assembly language procedures.</a:t>
            </a:r>
          </a:p>
          <a:p>
            <a:pPr marL="342900" lvl="0" indent="-342900">
              <a:buFont typeface="Wingdings" panose="05000000000000000000" pitchFamily="2" charset="2"/>
              <a:buChar char="Ø"/>
            </a:pPr>
            <a:endParaRPr lang="en-US" sz="2200" dirty="0">
              <a:solidFill>
                <a:schemeClr val="tx1"/>
              </a:solidFill>
            </a:endParaRPr>
          </a:p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</a:rPr>
              <a:t>At the machine level, we can see exactly how a </a:t>
            </a:r>
            <a:r>
              <a:rPr lang="en-US" sz="2200" b="1" dirty="0">
                <a:solidFill>
                  <a:schemeClr val="accent3"/>
                </a:solidFill>
              </a:rPr>
              <a:t>procedure is called </a:t>
            </a:r>
            <a:r>
              <a:rPr lang="en-US" sz="2200" dirty="0">
                <a:solidFill>
                  <a:schemeClr val="tx1"/>
                </a:solidFill>
              </a:rPr>
              <a:t>and how it returns to the </a:t>
            </a:r>
            <a:r>
              <a:rPr lang="en-US" sz="2200" b="1" dirty="0">
                <a:solidFill>
                  <a:schemeClr val="accent3"/>
                </a:solidFill>
              </a:rPr>
              <a:t>calling program</a:t>
            </a:r>
            <a:r>
              <a:rPr lang="en-US" sz="2200" dirty="0">
                <a:solidFill>
                  <a:schemeClr val="accent3"/>
                </a:solidFill>
              </a:rPr>
              <a:t>. </a:t>
            </a:r>
          </a:p>
          <a:p>
            <a:pPr marL="342900" lvl="0" indent="-342900">
              <a:buFont typeface="Wingdings" panose="05000000000000000000" pitchFamily="2" charset="2"/>
              <a:buChar char="Ø"/>
            </a:pPr>
            <a:endParaRPr lang="en-US" sz="2200" dirty="0">
              <a:solidFill>
                <a:schemeClr val="accent3"/>
              </a:solidFill>
            </a:endParaRPr>
          </a:p>
          <a:p>
            <a:pPr marL="342900" lvl="0" indent="-342900">
              <a:buClrTx/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</a:rPr>
              <a:t>An example of procedure will be discussed to perform the binary multiplications and DEBUG program.</a:t>
            </a: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8479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b="1" dirty="0"/>
              <a:t>The Stack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89709" y="2247451"/>
            <a:ext cx="744060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A stack is</a:t>
            </a:r>
            <a:r>
              <a:rPr lang="en-US" sz="2000" dirty="0">
                <a:solidFill>
                  <a:schemeClr val="accent3"/>
                </a:solidFill>
              </a:rPr>
              <a:t> </a:t>
            </a:r>
            <a:r>
              <a:rPr lang="en-US" sz="2000" b="1" dirty="0">
                <a:solidFill>
                  <a:schemeClr val="accent3"/>
                </a:solidFill>
              </a:rPr>
              <a:t>one-dimensional</a:t>
            </a:r>
            <a:r>
              <a:rPr lang="en-US" sz="2000" dirty="0">
                <a:solidFill>
                  <a:schemeClr val="accent3"/>
                </a:solidFill>
              </a:rPr>
              <a:t> </a:t>
            </a:r>
            <a:r>
              <a:rPr lang="en-US" sz="2000" dirty="0"/>
              <a:t>data structure.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Items are added and removed from </a:t>
            </a:r>
            <a:r>
              <a:rPr lang="en-US" sz="2000" b="1" dirty="0">
                <a:solidFill>
                  <a:schemeClr val="accent3"/>
                </a:solidFill>
              </a:rPr>
              <a:t>one end </a:t>
            </a:r>
            <a:r>
              <a:rPr lang="en-US" sz="2000" dirty="0"/>
              <a:t>of the structure; that is, it is processed in a </a:t>
            </a:r>
            <a:r>
              <a:rPr lang="en-US" sz="2000" b="1" dirty="0">
                <a:solidFill>
                  <a:schemeClr val="accent3"/>
                </a:solidFill>
              </a:rPr>
              <a:t>"last-in, first-out" </a:t>
            </a:r>
            <a:r>
              <a:rPr lang="en-US" sz="2000" dirty="0"/>
              <a:t>manner.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The </a:t>
            </a:r>
            <a:r>
              <a:rPr lang="en-US" sz="2000" b="1" dirty="0">
                <a:solidFill>
                  <a:schemeClr val="accent3"/>
                </a:solidFill>
              </a:rPr>
              <a:t>most recent addition </a:t>
            </a:r>
            <a:r>
              <a:rPr lang="en-US" sz="2000" dirty="0"/>
              <a:t>to the stack is called the </a:t>
            </a:r>
            <a:r>
              <a:rPr lang="en-US" sz="2000" b="1" dirty="0">
                <a:solidFill>
                  <a:schemeClr val="accent3"/>
                </a:solidFill>
              </a:rPr>
              <a:t>top</a:t>
            </a:r>
            <a:r>
              <a:rPr lang="en-US" sz="2000" dirty="0"/>
              <a:t> of the stack.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A familiar example is a Stack of dishes; the last dish to go on the stack is the top one, and it's the only one that can be removed easily.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A program must </a:t>
            </a:r>
            <a:r>
              <a:rPr lang="en-US" sz="2000" b="1" dirty="0">
                <a:solidFill>
                  <a:schemeClr val="accent3"/>
                </a:solidFill>
              </a:rPr>
              <a:t>set aside a block of memory </a:t>
            </a:r>
            <a:r>
              <a:rPr lang="en-US" sz="2000" dirty="0"/>
              <a:t>to hold the stack.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We have been doing this by declaring a stack segment. For example, </a:t>
            </a:r>
          </a:p>
          <a:p>
            <a:pPr lvl="2"/>
            <a:r>
              <a:rPr lang="en-US" sz="2000" b="1" dirty="0"/>
              <a:t>.STACK </a:t>
            </a:r>
            <a:r>
              <a:rPr lang="en-US" sz="2000" b="1" dirty="0" err="1"/>
              <a:t>lOOH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b="1" dirty="0"/>
              <a:t>The Stack(cont’d…)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21341" y="2663088"/>
            <a:ext cx="802993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2400" dirty="0"/>
              <a:t>When the program is assembled and loaded in memory , SS will contain the segment number of the stack segment. 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2400" dirty="0"/>
              <a:t>For the preceding Stack declaration, SP, the stack pointer, is initialized to 1OOh.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2400" dirty="0"/>
              <a:t>This represents empty stack position. 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2400" dirty="0"/>
              <a:t>When the stack is empty, SP contains the offset address of the top of the stack.</a:t>
            </a:r>
          </a:p>
        </p:txBody>
      </p:sp>
    </p:spTree>
    <p:extLst>
      <p:ext uri="{BB962C8B-B14F-4D97-AF65-F5344CB8AC3E}">
        <p14:creationId xmlns:p14="http://schemas.microsoft.com/office/powerpoint/2010/main" val="2240201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b="1" dirty="0"/>
              <a:t>PUSH AND PUSHF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79970" y="2513704"/>
            <a:ext cx="8223895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dirty="0"/>
              <a:t>PUSH is used to </a:t>
            </a:r>
            <a:r>
              <a:rPr lang="en-US" sz="2000" b="1" dirty="0"/>
              <a:t>add new word </a:t>
            </a:r>
            <a:r>
              <a:rPr lang="en-US" sz="2000" dirty="0"/>
              <a:t>to the stack.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dirty="0"/>
              <a:t>The syntax is:</a:t>
            </a:r>
          </a:p>
          <a:p>
            <a:r>
              <a:rPr lang="en-US" sz="2000" dirty="0"/>
              <a:t>             </a:t>
            </a:r>
            <a:r>
              <a:rPr lang="en-US" sz="2000" b="1" dirty="0"/>
              <a:t>PUSH Source (i.e. PUSH AX)</a:t>
            </a:r>
          </a:p>
          <a:p>
            <a:pPr lvl="1" indent="-457200">
              <a:buFont typeface="Wingdings" panose="05000000000000000000" pitchFamily="2" charset="2"/>
              <a:buChar char="Ø"/>
            </a:pPr>
            <a:r>
              <a:rPr lang="en-US" sz="2000" b="1" dirty="0"/>
              <a:t>SP is decreased by 2</a:t>
            </a:r>
          </a:p>
          <a:p>
            <a:pPr lvl="1" indent="-457200">
              <a:buFont typeface="Wingdings" panose="05000000000000000000" pitchFamily="2" charset="2"/>
              <a:buChar char="Ø"/>
            </a:pPr>
            <a:r>
              <a:rPr lang="en-US" sz="2000" dirty="0"/>
              <a:t>A copy of source content is moved to the address specified by SS:SP.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dirty="0"/>
              <a:t>Initially, SP contains the offset address of memory location.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dirty="0"/>
              <a:t>The first PUSH decreases SP by 2 and point to the LAST WORD	in the STACK segment.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b="1" dirty="0"/>
              <a:t>PUSHF</a:t>
            </a:r>
            <a:r>
              <a:rPr lang="en-US" sz="2000" dirty="0"/>
              <a:t> has no operands and pushes the contents of the flag register to the stack.</a:t>
            </a:r>
          </a:p>
        </p:txBody>
      </p:sp>
    </p:spTree>
    <p:extLst>
      <p:ext uri="{BB962C8B-B14F-4D97-AF65-F5344CB8AC3E}">
        <p14:creationId xmlns:p14="http://schemas.microsoft.com/office/powerpoint/2010/main" val="1395046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b="1" dirty="0"/>
              <a:t> PUSH OPERATION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6563" y="2466109"/>
            <a:ext cx="3715328" cy="344978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88345" y="2466109"/>
            <a:ext cx="3715328" cy="344978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46667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 </a:t>
            </a:r>
            <a:r>
              <a:rPr lang="en-US" sz="4000" b="1" dirty="0">
                <a:latin typeface="+mn-lt"/>
              </a:rPr>
              <a:t>PUSH OPERATION (cont’d…)</a:t>
            </a:r>
            <a:endParaRPr lang="en-US" dirty="0">
              <a:latin typeface="+mn-lt"/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5818" y="2098964"/>
            <a:ext cx="4876800" cy="3886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11216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POP AND POPF</a:t>
            </a:r>
            <a:endParaRPr lang="en-US" dirty="0">
              <a:latin typeface="+mn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78174" y="2302916"/>
            <a:ext cx="7886953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/>
              <a:t>POP is used to </a:t>
            </a:r>
            <a:r>
              <a:rPr lang="en-US" sz="2400" b="1" dirty="0"/>
              <a:t>remove an item from </a:t>
            </a:r>
            <a:r>
              <a:rPr lang="en-US" sz="2400" dirty="0"/>
              <a:t>the stack.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/>
              <a:t>The syntax is:</a:t>
            </a:r>
          </a:p>
          <a:p>
            <a:r>
              <a:rPr lang="en-US" sz="2400" b="1" dirty="0"/>
              <a:t>                 POP destination (i.e. POP AX) </a:t>
            </a:r>
          </a:p>
          <a:p>
            <a:pPr lvl="1" indent="-457200">
              <a:buFont typeface="Wingdings" panose="05000000000000000000" pitchFamily="2" charset="2"/>
              <a:buChar char="Ø"/>
            </a:pPr>
            <a:r>
              <a:rPr lang="en-US" sz="2400" dirty="0"/>
              <a:t>The content of SS:SP (the top of the stack) Is moved to the destination. </a:t>
            </a:r>
          </a:p>
          <a:p>
            <a:pPr lvl="1" indent="-457200">
              <a:buFont typeface="Wingdings" panose="05000000000000000000" pitchFamily="2" charset="2"/>
              <a:buChar char="Ø"/>
            </a:pPr>
            <a:r>
              <a:rPr lang="en-US" sz="2400" b="1" dirty="0"/>
              <a:t>SP is Increased by 2.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/>
              <a:t>The Instruction </a:t>
            </a:r>
            <a:r>
              <a:rPr lang="en-US" sz="2400" b="1" dirty="0"/>
              <a:t>POPF, pops the top </a:t>
            </a:r>
            <a:r>
              <a:rPr lang="en-US" sz="2400" dirty="0"/>
              <a:t>of the stack into the FLAGS register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58201025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282</TotalTime>
  <Words>1031</Words>
  <Application>Microsoft Office PowerPoint</Application>
  <PresentationFormat>On-screen Show (4:3)</PresentationFormat>
  <Paragraphs>112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Corbel</vt:lpstr>
      <vt:lpstr>Times New Roman</vt:lpstr>
      <vt:lpstr>Wingdings</vt:lpstr>
      <vt:lpstr>Spectrum</vt:lpstr>
      <vt:lpstr>The Stack and Introduction to Procedures</vt:lpstr>
      <vt:lpstr>Lecture Outline</vt:lpstr>
      <vt:lpstr>Lecture Outline</vt:lpstr>
      <vt:lpstr>The Stack</vt:lpstr>
      <vt:lpstr>The Stack(cont’d…)</vt:lpstr>
      <vt:lpstr>PUSH AND PUSHF</vt:lpstr>
      <vt:lpstr> PUSH OPERATION</vt:lpstr>
      <vt:lpstr> PUSH OPERATION (cont’d…)</vt:lpstr>
      <vt:lpstr>POP AND POPF</vt:lpstr>
      <vt:lpstr>POP AND POPF</vt:lpstr>
      <vt:lpstr>POP OPERATION</vt:lpstr>
      <vt:lpstr>POP OPERATION (cont’d…)</vt:lpstr>
      <vt:lpstr>STACK Application </vt:lpstr>
      <vt:lpstr>Terminology of Procedures</vt:lpstr>
      <vt:lpstr>Procedure Call and Return</vt:lpstr>
      <vt:lpstr>Procedure Call and Return ( cont’d…)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MD. FARUK ABDULLAH AL SOHAN</cp:lastModifiedBy>
  <cp:revision>55</cp:revision>
  <dcterms:created xsi:type="dcterms:W3CDTF">2018-12-10T17:20:29Z</dcterms:created>
  <dcterms:modified xsi:type="dcterms:W3CDTF">2024-06-10T09:14:35Z</dcterms:modified>
</cp:coreProperties>
</file>