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77" r:id="rId4"/>
    <p:sldId id="278" r:id="rId5"/>
    <p:sldId id="279" r:id="rId6"/>
    <p:sldId id="280" r:id="rId7"/>
    <p:sldId id="281" r:id="rId8"/>
    <p:sldId id="282" r:id="rId9"/>
    <p:sldId id="267" r:id="rId10"/>
    <p:sldId id="268" r:id="rId11"/>
    <p:sldId id="269" r:id="rId12"/>
    <p:sldId id="270" r:id="rId13"/>
    <p:sldId id="258" r:id="rId14"/>
    <p:sldId id="271" r:id="rId15"/>
    <p:sldId id="273" r:id="rId16"/>
    <p:sldId id="275" r:id="rId17"/>
    <p:sldId id="286" r:id="rId18"/>
    <p:sldId id="274" r:id="rId19"/>
    <p:sldId id="287" r:id="rId20"/>
    <p:sldId id="288" r:id="rId21"/>
    <p:sldId id="289" r:id="rId22"/>
    <p:sldId id="276" r:id="rId23"/>
    <p:sldId id="264"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208" autoAdjust="0"/>
  </p:normalViewPr>
  <p:slideViewPr>
    <p:cSldViewPr snapToGrid="0" snapToObjects="1">
      <p:cViewPr varScale="1">
        <p:scale>
          <a:sx n="58" d="100"/>
          <a:sy n="58" d="100"/>
        </p:scale>
        <p:origin x="152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t>6/5/2024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6/5/2024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zia.alfaz@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93464229"/>
              </p:ext>
            </p:extLst>
          </p:nvPr>
        </p:nvGraphicFramePr>
        <p:xfrm>
          <a:off x="421341" y="4167226"/>
          <a:ext cx="8335798" cy="1280160"/>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a:t>Summer 23-24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Nazia Alfaz; </a:t>
                      </a:r>
                      <a:r>
                        <a:rPr lang="en-US" i="1" dirty="0">
                          <a:hlinkClick r:id="rId2"/>
                        </a:rPr>
                        <a:t>nazia.alfaz@aiub.edu</a:t>
                      </a:r>
                      <a:endParaRPr lang="en-US" i="1" dirty="0"/>
                    </a:p>
                    <a:p>
                      <a:r>
                        <a:rPr lang="en-US" i="1" dirty="0"/>
                        <a:t>Room: D0201B</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en-FI" dirty="0"/>
          </a:p>
        </p:txBody>
      </p:sp>
    </p:spTree>
    <p:extLst>
      <p:ext uri="{BB962C8B-B14F-4D97-AF65-F5344CB8AC3E}">
        <p14:creationId xmlns:p14="http://schemas.microsoft.com/office/powerpoint/2010/main" val="306150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6340197"/>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p>
          <a:p>
            <a:pPr marL="914400" lvl="1" indent="-457200">
              <a:buFont typeface="Wingdings" panose="05000000000000000000" pitchFamily="2" charset="2"/>
              <a:buChar char="§"/>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191129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422674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6" name="Picture 5">
            <a:extLst>
              <a:ext uri="{FF2B5EF4-FFF2-40B4-BE49-F238E27FC236}">
                <a16:creationId xmlns:a16="http://schemas.microsoft.com/office/drawing/2014/main" id="{3EA5EB94-9D45-4105-BDCD-B991FC5B2674}"/>
              </a:ext>
            </a:extLst>
          </p:cNvPr>
          <p:cNvPicPr>
            <a:picLocks noChangeAspect="1"/>
          </p:cNvPicPr>
          <p:nvPr/>
        </p:nvPicPr>
        <p:blipFill>
          <a:blip r:embed="rId2"/>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806834"/>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4" name="Picture 3">
            <a:extLst>
              <a:ext uri="{FF2B5EF4-FFF2-40B4-BE49-F238E27FC236}">
                <a16:creationId xmlns:a16="http://schemas.microsoft.com/office/drawing/2014/main" id="{2084851B-430C-469F-BDEE-A6906328F744}"/>
              </a:ext>
            </a:extLst>
          </p:cNvPr>
          <p:cNvPicPr>
            <a:picLocks noChangeAspect="1"/>
          </p:cNvPicPr>
          <p:nvPr/>
        </p:nvPicPr>
        <p:blipFill>
          <a:blip r:embed="rId2"/>
          <a:stretch>
            <a:fillRect/>
          </a:stretch>
        </p:blipFill>
        <p:spPr>
          <a:xfrm>
            <a:off x="1154061" y="2365492"/>
            <a:ext cx="6638925" cy="1704975"/>
          </a:xfrm>
          <a:prstGeom prst="rect">
            <a:avLst/>
          </a:prstGeom>
        </p:spPr>
      </p:pic>
      <p:sp>
        <p:nvSpPr>
          <p:cNvPr id="3" name="Rectangle 2">
            <a:extLst>
              <a:ext uri="{FF2B5EF4-FFF2-40B4-BE49-F238E27FC236}">
                <a16:creationId xmlns:a16="http://schemas.microsoft.com/office/drawing/2014/main" id="{7D58274F-C61D-459D-5186-7E5B23017D2A}"/>
              </a:ext>
            </a:extLst>
          </p:cNvPr>
          <p:cNvSpPr/>
          <p:nvPr/>
        </p:nvSpPr>
        <p:spPr>
          <a:xfrm>
            <a:off x="6287633" y="2571730"/>
            <a:ext cx="1702306" cy="170497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ln>
                  <a:solidFill>
                    <a:schemeClr val="tx1"/>
                  </a:solidFill>
                </a:ln>
                <a:solidFill>
                  <a:schemeClr val="tx1"/>
                </a:solidFill>
              </a:rPr>
              <a:t>MOV R1, id3</a:t>
            </a:r>
          </a:p>
          <a:p>
            <a:pPr algn="ctr"/>
            <a:r>
              <a:rPr lang="en-US" sz="1500" dirty="0">
                <a:ln>
                  <a:solidFill>
                    <a:schemeClr val="tx1"/>
                  </a:solidFill>
                </a:ln>
                <a:solidFill>
                  <a:schemeClr val="tx1"/>
                </a:solidFill>
              </a:rPr>
              <a:t>MUL R1, #10</a:t>
            </a:r>
          </a:p>
          <a:p>
            <a:pPr algn="ctr"/>
            <a:r>
              <a:rPr lang="en-US" sz="1500" dirty="0">
                <a:ln>
                  <a:solidFill>
                    <a:schemeClr val="tx1"/>
                  </a:solidFill>
                </a:ln>
                <a:solidFill>
                  <a:schemeClr val="tx1"/>
                </a:solidFill>
              </a:rPr>
              <a:t>MOV R2, id2</a:t>
            </a:r>
          </a:p>
          <a:p>
            <a:pPr algn="ctr"/>
            <a:r>
              <a:rPr lang="en-US" sz="1500" dirty="0">
                <a:ln>
                  <a:solidFill>
                    <a:schemeClr val="tx1"/>
                  </a:solidFill>
                </a:ln>
                <a:solidFill>
                  <a:schemeClr val="tx1"/>
                </a:solidFill>
              </a:rPr>
              <a:t>ADD R1, R2</a:t>
            </a:r>
          </a:p>
          <a:p>
            <a:pPr algn="ctr"/>
            <a:r>
              <a:rPr lang="en-US" sz="1500" dirty="0">
                <a:ln>
                  <a:solidFill>
                    <a:schemeClr val="tx1"/>
                  </a:solidFill>
                </a:ln>
                <a:solidFill>
                  <a:schemeClr val="tx1"/>
                </a:solidFill>
              </a:rPr>
              <a:t>MOV R3,id1</a:t>
            </a:r>
          </a:p>
          <a:p>
            <a:pPr algn="ctr"/>
            <a:r>
              <a:rPr lang="en-US" sz="1500" dirty="0">
                <a:ln>
                  <a:solidFill>
                    <a:schemeClr val="tx1"/>
                  </a:solidFill>
                </a:ln>
                <a:solidFill>
                  <a:schemeClr val="tx1"/>
                </a:solidFill>
              </a:rPr>
              <a:t>MOV R3, R1 </a:t>
            </a:r>
          </a:p>
          <a:p>
            <a:pPr algn="ctr"/>
            <a:endParaRPr lang="en-US" dirty="0">
              <a:ln>
                <a:solidFill>
                  <a:schemeClr val="tx1"/>
                </a:solidFill>
              </a:ln>
              <a:solidFill>
                <a:schemeClr val="tx1"/>
              </a:solidFill>
            </a:endParaRPr>
          </a:p>
        </p:txBody>
      </p:sp>
    </p:spTree>
    <p:extLst>
      <p:ext uri="{BB962C8B-B14F-4D97-AF65-F5344CB8AC3E}">
        <p14:creationId xmlns:p14="http://schemas.microsoft.com/office/powerpoint/2010/main" val="194254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cxnSp>
        <p:nvCxnSpPr>
          <p:cNvPr id="8" name="Straight Arrow Connector 7">
            <a:extLst>
              <a:ext uri="{FF2B5EF4-FFF2-40B4-BE49-F238E27FC236}">
                <a16:creationId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FA724AAF-1E0F-418C-AB23-C025173EA5A0}"/>
              </a:ext>
            </a:extLst>
          </p:cNvPr>
          <p:cNvPicPr>
            <a:picLocks noChangeAspect="1"/>
          </p:cNvPicPr>
          <p:nvPr/>
        </p:nvPicPr>
        <p:blipFill>
          <a:blip r:embed="rId2"/>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BD3EA722-E8DD-4B13-B88D-814D46ECE1B1}"/>
              </a:ext>
            </a:extLst>
          </p:cNvPr>
          <p:cNvPicPr>
            <a:picLocks noChangeAspect="1"/>
          </p:cNvPicPr>
          <p:nvPr/>
        </p:nvPicPr>
        <p:blipFill>
          <a:blip r:embed="rId3"/>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6377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63774" y="1224576"/>
            <a:ext cx="8980226" cy="5078313"/>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r>
              <a:rPr lang="en-US" b="1" i="1" dirty="0"/>
              <a:t>Source file inclusion</a:t>
            </a:r>
          </a:p>
          <a:p>
            <a:pPr algn="just"/>
            <a:endParaRPr lang="en-US" dirty="0"/>
          </a:p>
          <a:p>
            <a:pPr algn="just"/>
            <a:r>
              <a:rPr lang="en-US" dirty="0"/>
              <a:t>#include&lt;stdio.h&gt; will be replaced by the original implementation of </a:t>
            </a:r>
            <a:r>
              <a:rPr lang="en-US" dirty="0" err="1"/>
              <a:t>stdio.h</a:t>
            </a:r>
            <a:r>
              <a:rPr lang="en-US" dirty="0"/>
              <a:t> file. It will remove the #include statement from the source code and includes </a:t>
            </a:r>
            <a:r>
              <a:rPr lang="en-US" dirty="0" err="1"/>
              <a:t>stdio.h</a:t>
            </a:r>
            <a:r>
              <a:rPr lang="en-US" dirty="0"/>
              <a:t> file content into the source program.</a:t>
            </a:r>
          </a:p>
          <a:p>
            <a:pPr algn="just"/>
            <a:endParaRPr lang="en-US" dirty="0"/>
          </a:p>
          <a:p>
            <a:pPr algn="just"/>
            <a:r>
              <a:rPr lang="en-US" b="1" i="1" dirty="0"/>
              <a:t>Macro expansion</a:t>
            </a:r>
          </a:p>
          <a:p>
            <a:pPr algn="just"/>
            <a:endParaRPr lang="en-US" b="1" i="1" dirty="0"/>
          </a:p>
          <a:p>
            <a:pPr algn="just"/>
            <a:r>
              <a:rPr lang="en-US" dirty="0"/>
              <a:t>#define size 10. Here size is a macro which holds the value 10. Before the compilation starts, the preprocessor will replace size by 10 all over the program.</a:t>
            </a:r>
          </a:p>
          <a:p>
            <a:pPr algn="just"/>
            <a:endParaRPr lang="en-US" dirty="0"/>
          </a:p>
          <a:p>
            <a:pPr algn="just"/>
            <a:r>
              <a:rPr lang="en-US" b="1" i="1" dirty="0"/>
              <a:t>Conditional compilation</a:t>
            </a:r>
          </a:p>
          <a:p>
            <a:pPr algn="just"/>
            <a:endParaRPr lang="en-US" b="1" i="1" dirty="0"/>
          </a:p>
          <a:p>
            <a:pPr algn="just"/>
            <a:r>
              <a:rPr lang="en-US" dirty="0"/>
              <a:t>We can decide which part of the source program should compile and which part should be ignored during compilation. #if, #else, #elseif, #endif</a:t>
            </a:r>
          </a:p>
          <a:p>
            <a:pPr algn="just"/>
            <a:endParaRPr lang="en-FI" dirty="0"/>
          </a:p>
        </p:txBody>
      </p:sp>
    </p:spTree>
    <p:extLst>
      <p:ext uri="{BB962C8B-B14F-4D97-AF65-F5344CB8AC3E}">
        <p14:creationId xmlns:p14="http://schemas.microsoft.com/office/powerpoint/2010/main" val="11763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88391D-0ADA-4108-80DD-D6D1AF5A2303}"/>
              </a:ext>
            </a:extLst>
          </p:cNvPr>
          <p:cNvPicPr>
            <a:picLocks noChangeAspect="1"/>
          </p:cNvPicPr>
          <p:nvPr/>
        </p:nvPicPr>
        <p:blipFill>
          <a:blip r:embed="rId2"/>
          <a:stretch>
            <a:fillRect/>
          </a:stretch>
        </p:blipFill>
        <p:spPr>
          <a:xfrm>
            <a:off x="172972" y="1095738"/>
            <a:ext cx="3468026" cy="3530853"/>
          </a:xfrm>
          <a:prstGeom prst="rect">
            <a:avLst/>
          </a:prstGeom>
        </p:spPr>
      </p:pic>
      <p:pic>
        <p:nvPicPr>
          <p:cNvPr id="5" name="Picture 4">
            <a:extLst>
              <a:ext uri="{FF2B5EF4-FFF2-40B4-BE49-F238E27FC236}">
                <a16:creationId xmlns:a16="http://schemas.microsoft.com/office/drawing/2014/main" id="{9F961DC0-D75D-4A47-AB64-D0163099F87A}"/>
              </a:ext>
            </a:extLst>
          </p:cNvPr>
          <p:cNvPicPr>
            <a:picLocks noChangeAspect="1"/>
          </p:cNvPicPr>
          <p:nvPr/>
        </p:nvPicPr>
        <p:blipFill>
          <a:blip r:embed="rId3"/>
          <a:stretch>
            <a:fillRect/>
          </a:stretch>
        </p:blipFill>
        <p:spPr>
          <a:xfrm>
            <a:off x="4735773" y="1309710"/>
            <a:ext cx="3722563" cy="2529702"/>
          </a:xfrm>
          <a:prstGeom prst="rect">
            <a:avLst/>
          </a:prstGeom>
        </p:spPr>
      </p:pic>
    </p:spTree>
    <p:extLst>
      <p:ext uri="{BB962C8B-B14F-4D97-AF65-F5344CB8AC3E}">
        <p14:creationId xmlns:p14="http://schemas.microsoft.com/office/powerpoint/2010/main" val="261647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0FA0CF5-DA85-47BF-B56D-2E5AE0749059}"/>
              </a:ext>
            </a:extLst>
          </p:cNvPr>
          <p:cNvPicPr>
            <a:picLocks noChangeAspect="1"/>
          </p:cNvPicPr>
          <p:nvPr/>
        </p:nvPicPr>
        <p:blipFill>
          <a:blip r:embed="rId2"/>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6DC2F07A-A9AD-FBD8-7849-957404383F05}"/>
              </a:ext>
            </a:extLst>
          </p:cNvPr>
          <p:cNvSpPr txBox="1">
            <a:spLocks/>
          </p:cNvSpPr>
          <p:nvPr/>
        </p:nvSpPr>
        <p:spPr>
          <a:xfrm>
            <a:off x="487894" y="8835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a:t>
            </a:r>
          </a:p>
          <a:p>
            <a:pPr marL="0" indent="0">
              <a:buNone/>
            </a:pPr>
            <a:endParaRPr lang="en-US" sz="2600" b="1" dirty="0">
              <a:solidFill>
                <a:schemeClr val="tx1"/>
              </a:solidFill>
            </a:endParaRPr>
          </a:p>
        </p:txBody>
      </p:sp>
      <p:pic>
        <p:nvPicPr>
          <p:cNvPr id="1026" name="Picture 2">
            <a:extLst>
              <a:ext uri="{FF2B5EF4-FFF2-40B4-BE49-F238E27FC236}">
                <a16:creationId xmlns:a16="http://schemas.microsoft.com/office/drawing/2014/main" id="{A9FE0AB7-585F-9C78-AAEE-B45539C1709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64743" y="1376976"/>
            <a:ext cx="4814514" cy="511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72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6DC2F07A-A9AD-FBD8-7849-957404383F05}"/>
              </a:ext>
            </a:extLst>
          </p:cNvPr>
          <p:cNvSpPr txBox="1">
            <a:spLocks/>
          </p:cNvSpPr>
          <p:nvPr/>
        </p:nvSpPr>
        <p:spPr>
          <a:xfrm>
            <a:off x="487894" y="8835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pic>
        <p:nvPicPr>
          <p:cNvPr id="2050" name="Picture 2">
            <a:extLst>
              <a:ext uri="{FF2B5EF4-FFF2-40B4-BE49-F238E27FC236}">
                <a16:creationId xmlns:a16="http://schemas.microsoft.com/office/drawing/2014/main" id="{FE4B178B-B92A-B04A-D84F-CBE22456B2D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12498" y="1130269"/>
            <a:ext cx="5423807" cy="5547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397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6577F64-43C0-540C-A307-A4D79FD253F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67215" y="1166590"/>
            <a:ext cx="4009570" cy="541083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02BC1B2A-1B1E-7CF9-41C6-54C0BD34FC1F}"/>
              </a:ext>
            </a:extLst>
          </p:cNvPr>
          <p:cNvSpPr txBox="1">
            <a:spLocks/>
          </p:cNvSpPr>
          <p:nvPr/>
        </p:nvSpPr>
        <p:spPr>
          <a:xfrm>
            <a:off x="335494" y="673176"/>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Tree>
    <p:extLst>
      <p:ext uri="{BB962C8B-B14F-4D97-AF65-F5344CB8AC3E}">
        <p14:creationId xmlns:p14="http://schemas.microsoft.com/office/powerpoint/2010/main" val="374549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graphicFrame>
        <p:nvGraphicFramePr>
          <p:cNvPr id="10" name="Table 10">
            <a:extLst>
              <a:ext uri="{FF2B5EF4-FFF2-40B4-BE49-F238E27FC236}">
                <a16:creationId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1616363111"/>
              </p:ext>
            </p:extLst>
          </p:nvPr>
        </p:nvGraphicFramePr>
        <p:xfrm>
          <a:off x="1095556" y="1362975"/>
          <a:ext cx="7032446" cy="4373592"/>
        </p:xfrm>
        <a:graphic>
          <a:graphicData uri="http://schemas.openxmlformats.org/drawingml/2006/table">
            <a:tbl>
              <a:tblPr firstRow="1" bandRow="1">
                <a:tableStyleId>{5C22544A-7EE6-4342-B048-85BDC9FD1C3A}</a:tableStyleId>
              </a:tblPr>
              <a:tblGrid>
                <a:gridCol w="3656501">
                  <a:extLst>
                    <a:ext uri="{9D8B030D-6E8A-4147-A177-3AD203B41FA5}">
                      <a16:colId xmlns:a16="http://schemas.microsoft.com/office/drawing/2014/main" val="4252023846"/>
                    </a:ext>
                  </a:extLst>
                </a:gridCol>
                <a:gridCol w="3375945">
                  <a:extLst>
                    <a:ext uri="{9D8B030D-6E8A-4147-A177-3AD203B41FA5}">
                      <a16:colId xmlns:a16="http://schemas.microsoft.com/office/drawing/2014/main" val="1648789278"/>
                    </a:ext>
                  </a:extLst>
                </a:gridCol>
              </a:tblGrid>
              <a:tr h="421203">
                <a:tc>
                  <a:txBody>
                    <a:bodyPr/>
                    <a:lstStyle/>
                    <a:p>
                      <a:pPr algn="ctr"/>
                      <a:r>
                        <a:rPr lang="en-US" dirty="0"/>
                        <a:t>Compiler</a:t>
                      </a:r>
                    </a:p>
                  </a:txBody>
                  <a:tcPr/>
                </a:tc>
                <a:tc>
                  <a:txBody>
                    <a:bodyPr/>
                    <a:lstStyle/>
                    <a:p>
                      <a:pPr algn="ctr"/>
                      <a:r>
                        <a:rPr lang="en-US" dirty="0"/>
                        <a:t>Interpreter</a:t>
                      </a:r>
                    </a:p>
                  </a:txBody>
                  <a:tcPr/>
                </a:tc>
                <a:extLst>
                  <a:ext uri="{0D108BD9-81ED-4DB2-BD59-A6C34878D82A}">
                    <a16:rowId xmlns:a16="http://schemas.microsoft.com/office/drawing/2014/main" val="2716806047"/>
                  </a:ext>
                </a:extLst>
              </a:tr>
              <a:tr h="727009">
                <a:tc>
                  <a:txBody>
                    <a:bodyPr/>
                    <a:lstStyle/>
                    <a:p>
                      <a:pPr algn="just"/>
                      <a:r>
                        <a:rPr lang="en-US" dirty="0"/>
                        <a:t>Compiler takes whole program as input. </a:t>
                      </a:r>
                    </a:p>
                  </a:txBody>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tc>
                <a:extLst>
                  <a:ext uri="{0D108BD9-81ED-4DB2-BD59-A6C34878D82A}">
                    <a16:rowId xmlns:a16="http://schemas.microsoft.com/office/drawing/2014/main" val="2258713667"/>
                  </a:ext>
                </a:extLst>
              </a:tr>
              <a:tr h="727009">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tc>
                <a:tc>
                  <a:txBody>
                    <a:bodyPr/>
                    <a:lstStyle/>
                    <a:p>
                      <a:r>
                        <a:rPr lang="en-US" dirty="0"/>
                        <a:t>No Intermediate Object Code is Generated</a:t>
                      </a:r>
                    </a:p>
                  </a:txBody>
                  <a:tcPr/>
                </a:tc>
                <a:extLst>
                  <a:ext uri="{0D108BD9-81ED-4DB2-BD59-A6C34878D82A}">
                    <a16:rowId xmlns:a16="http://schemas.microsoft.com/office/drawing/2014/main" val="3532859697"/>
                  </a:ext>
                </a:extLst>
              </a:tr>
              <a:tr h="421203">
                <a:tc>
                  <a:txBody>
                    <a:bodyPr/>
                    <a:lstStyle/>
                    <a:p>
                      <a:r>
                        <a:rPr lang="en-US" sz="1800" b="0" kern="1200" dirty="0">
                          <a:solidFill>
                            <a:schemeClr val="dk1"/>
                          </a:solidFill>
                          <a:effectLst/>
                          <a:latin typeface="+mn-lt"/>
                          <a:ea typeface="+mn-ea"/>
                          <a:cs typeface="+mn-cs"/>
                        </a:rPr>
                        <a:t>Memory Requirement: More </a:t>
                      </a:r>
                      <a:endParaRPr lang="en-US" b="0" dirty="0"/>
                    </a:p>
                  </a:txBody>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tc>
                <a:extLst>
                  <a:ext uri="{0D108BD9-81ED-4DB2-BD59-A6C34878D82A}">
                    <a16:rowId xmlns:a16="http://schemas.microsoft.com/office/drawing/2014/main" val="775039052"/>
                  </a:ext>
                </a:extLst>
              </a:tr>
              <a:tr h="1038584">
                <a:tc>
                  <a:txBody>
                    <a:bodyPr/>
                    <a:lstStyle/>
                    <a:p>
                      <a:pPr algn="just"/>
                      <a:r>
                        <a:rPr lang="en-US" dirty="0"/>
                        <a:t>Program need not be compiled every time . </a:t>
                      </a:r>
                    </a:p>
                  </a:txBody>
                  <a:tcPr/>
                </a:tc>
                <a:tc>
                  <a:txBody>
                    <a:bodyPr/>
                    <a:lstStyle/>
                    <a:p>
                      <a:r>
                        <a:rPr lang="en-US" sz="1800" kern="1200" dirty="0">
                          <a:solidFill>
                            <a:schemeClr val="dk1"/>
                          </a:solidFill>
                          <a:effectLst/>
                          <a:latin typeface="+mn-lt"/>
                          <a:ea typeface="+mn-ea"/>
                          <a:cs typeface="+mn-cs"/>
                        </a:rPr>
                        <a:t>Every time higher level program</a:t>
                      </a:r>
                    </a:p>
                    <a:p>
                      <a:r>
                        <a:rPr lang="en-US" sz="1800" kern="1200" dirty="0">
                          <a:solidFill>
                            <a:schemeClr val="dk1"/>
                          </a:solidFill>
                          <a:effectLst/>
                          <a:latin typeface="+mn-lt"/>
                          <a:ea typeface="+mn-ea"/>
                          <a:cs typeface="+mn-cs"/>
                        </a:rPr>
                        <a:t>Is converted into lower level program. </a:t>
                      </a:r>
                      <a:endParaRPr lang="en-US" dirty="0"/>
                    </a:p>
                  </a:txBody>
                  <a:tcPr/>
                </a:tc>
                <a:extLst>
                  <a:ext uri="{0D108BD9-81ED-4DB2-BD59-A6C34878D82A}">
                    <a16:rowId xmlns:a16="http://schemas.microsoft.com/office/drawing/2014/main" val="3692901885"/>
                  </a:ext>
                </a:extLst>
              </a:tr>
              <a:tr h="1038584">
                <a:tc>
                  <a:txBody>
                    <a:bodyPr/>
                    <a:lstStyle/>
                    <a:p>
                      <a:pPr algn="just"/>
                      <a:r>
                        <a:rPr lang="en-US" dirty="0"/>
                        <a:t>No memory is required during execution</a:t>
                      </a:r>
                    </a:p>
                  </a:txBody>
                  <a:tcPr/>
                </a:tc>
                <a:tc>
                  <a:txBody>
                    <a:bodyPr/>
                    <a:lstStyle/>
                    <a:p>
                      <a:r>
                        <a:rPr lang="en-US" dirty="0"/>
                        <a:t>Memory is required during execution</a:t>
                      </a:r>
                    </a:p>
                  </a:txBody>
                  <a:tcPr/>
                </a:tc>
                <a:extLst>
                  <a:ext uri="{0D108BD9-81ED-4DB2-BD59-A6C34878D82A}">
                    <a16:rowId xmlns:a16="http://schemas.microsoft.com/office/drawing/2014/main" val="393575006"/>
                  </a:ext>
                </a:extLst>
              </a:tr>
            </a:tbl>
          </a:graphicData>
        </a:graphic>
      </p:graphicFrame>
    </p:spTree>
    <p:extLst>
      <p:ext uri="{BB962C8B-B14F-4D97-AF65-F5344CB8AC3E}">
        <p14:creationId xmlns:p14="http://schemas.microsoft.com/office/powerpoint/2010/main" val="73322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p:txBody>
      </p:sp>
    </p:spTree>
    <p:extLst>
      <p:ext uri="{BB962C8B-B14F-4D97-AF65-F5344CB8AC3E}">
        <p14:creationId xmlns:p14="http://schemas.microsoft.com/office/powerpoint/2010/main" val="1923382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en-FI" sz="2400" dirty="0"/>
          </a:p>
        </p:txBody>
      </p:sp>
    </p:spTree>
    <p:extLst>
      <p:ext uri="{BB962C8B-B14F-4D97-AF65-F5344CB8AC3E}">
        <p14:creationId xmlns:p14="http://schemas.microsoft.com/office/powerpoint/2010/main" val="3517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FI" sz="2400" dirty="0"/>
          </a:p>
        </p:txBody>
      </p:sp>
    </p:spTree>
    <p:extLst>
      <p:ext uri="{BB962C8B-B14F-4D97-AF65-F5344CB8AC3E}">
        <p14:creationId xmlns:p14="http://schemas.microsoft.com/office/powerpoint/2010/main" val="204866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en-FI" sz="2000" dirty="0"/>
          </a:p>
        </p:txBody>
      </p:sp>
    </p:spTree>
    <p:extLst>
      <p:ext uri="{BB962C8B-B14F-4D97-AF65-F5344CB8AC3E}">
        <p14:creationId xmlns:p14="http://schemas.microsoft.com/office/powerpoint/2010/main" val="313591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en-FI"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en-FI"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en-FI" dirty="0"/>
          </a:p>
        </p:txBody>
      </p:sp>
    </p:spTree>
    <p:extLst>
      <p:ext uri="{BB962C8B-B14F-4D97-AF65-F5344CB8AC3E}">
        <p14:creationId xmlns:p14="http://schemas.microsoft.com/office/powerpoint/2010/main" val="313215458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4903</TotalTime>
  <Words>1072</Words>
  <Application>Microsoft Office PowerPoint</Application>
  <PresentationFormat>On-screen Show (4:3)</PresentationFormat>
  <Paragraphs>204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Corbel</vt:lpstr>
      <vt:lpstr>Wingdings</vt:lpstr>
      <vt:lpstr>Spectrum</vt:lpstr>
      <vt:lpstr>Introduction To Compiler</vt:lpstr>
      <vt:lpstr>Lecture Outline</vt:lpstr>
      <vt:lpstr>Vision</vt:lpstr>
      <vt:lpstr>Mission</vt:lpstr>
      <vt:lpstr>Quality Policy</vt:lpstr>
      <vt:lpstr>Goals</vt:lpstr>
      <vt:lpstr>Vision of Computer Science Department</vt:lpstr>
      <vt:lpstr>Mission of Computer Science Department</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Nazia Alfaz</cp:lastModifiedBy>
  <cp:revision>53</cp:revision>
  <dcterms:created xsi:type="dcterms:W3CDTF">2020-04-25T17:58:10Z</dcterms:created>
  <dcterms:modified xsi:type="dcterms:W3CDTF">2024-06-05T02:32:06Z</dcterms:modified>
</cp:coreProperties>
</file>