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93" r:id="rId13"/>
    <p:sldId id="290" r:id="rId14"/>
    <p:sldId id="291" r:id="rId15"/>
    <p:sldId id="292" r:id="rId16"/>
    <p:sldId id="277" r:id="rId17"/>
    <p:sldId id="287" r:id="rId18"/>
    <p:sldId id="281" r:id="rId19"/>
    <p:sldId id="282" r:id="rId20"/>
    <p:sldId id="283"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249" autoAdjust="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zia.alfaz@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9832888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Nazia Alfaz, </a:t>
                      </a:r>
                      <a:r>
                        <a:rPr lang="en-US" i="1" dirty="0">
                          <a:hlinkClick r:id="rId2"/>
                        </a:rPr>
                        <a:t>nazia.alfaz@aiub.edu</a:t>
                      </a:r>
                      <a:r>
                        <a:rPr lang="en-US" i="1" dirty="0"/>
                        <a:t>, Room: D0201B</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200329"/>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dirty="0">
                <a:highlight>
                  <a:srgbClr val="FFFF00"/>
                </a:highlight>
              </a:rPr>
              <a:t>x=a*b+c-10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AF380-244C-4C2C-BD0B-090C69E2002B}"/>
              </a:ext>
            </a:extLst>
          </p:cNvPr>
          <p:cNvSpPr txBox="1"/>
          <p:nvPr/>
        </p:nvSpPr>
        <p:spPr>
          <a:xfrm>
            <a:off x="675248" y="1434904"/>
            <a:ext cx="4557933" cy="400110"/>
          </a:xfrm>
          <a:prstGeom prst="rect">
            <a:avLst/>
          </a:prstGeom>
          <a:noFill/>
        </p:spPr>
        <p:txBody>
          <a:bodyPr wrap="square" rtlCol="0">
            <a:spAutoFit/>
          </a:bodyPr>
          <a:lstStyle/>
          <a:p>
            <a:r>
              <a:rPr lang="en-US" sz="2000" dirty="0">
                <a:highlight>
                  <a:srgbClr val="FFFF00"/>
                </a:highlight>
              </a:rPr>
              <a:t>A=P-Q/(</a:t>
            </a:r>
            <a:r>
              <a:rPr lang="en-US" sz="2000">
                <a:highlight>
                  <a:srgbClr val="FFFF00"/>
                </a:highlight>
              </a:rPr>
              <a:t>T*10)+J-W</a:t>
            </a:r>
            <a:endParaRPr lang="en-US" sz="2000" dirty="0">
              <a:highlight>
                <a:srgbClr val="FFFF00"/>
              </a:highlight>
            </a:endParaRPr>
          </a:p>
        </p:txBody>
      </p:sp>
    </p:spTree>
    <p:extLst>
      <p:ext uri="{BB962C8B-B14F-4D97-AF65-F5344CB8AC3E}">
        <p14:creationId xmlns:p14="http://schemas.microsoft.com/office/powerpoint/2010/main" val="144819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F6A14-6866-4019-8115-66BC2459E168}"/>
              </a:ext>
            </a:extLst>
          </p:cNvPr>
          <p:cNvSpPr txBox="1"/>
          <p:nvPr/>
        </p:nvSpPr>
        <p:spPr>
          <a:xfrm>
            <a:off x="288387" y="795217"/>
            <a:ext cx="4572000" cy="646331"/>
          </a:xfrm>
          <a:prstGeom prst="rect">
            <a:avLst/>
          </a:prstGeom>
          <a:noFill/>
        </p:spPr>
        <p:txBody>
          <a:bodyPr wrap="square">
            <a:spAutoFit/>
          </a:bodyPr>
          <a:lstStyle/>
          <a:p>
            <a:pPr algn="just"/>
            <a:r>
              <a:rPr lang="en-US" dirty="0"/>
              <a:t>Find the output for the following expressions</a:t>
            </a:r>
          </a:p>
          <a:p>
            <a:pPr marL="800100" lvl="1" indent="-342900">
              <a:buFont typeface="+mj-lt"/>
              <a:buAutoNum type="arabicPeriod"/>
            </a:pPr>
            <a:r>
              <a:rPr lang="en-US" dirty="0"/>
              <a:t>x=a*b+c-10</a:t>
            </a:r>
          </a:p>
        </p:txBody>
      </p:sp>
      <p:sp>
        <p:nvSpPr>
          <p:cNvPr id="4" name="Text Box 31">
            <a:extLst>
              <a:ext uri="{FF2B5EF4-FFF2-40B4-BE49-F238E27FC236}">
                <a16:creationId xmlns:a16="http://schemas.microsoft.com/office/drawing/2014/main" id="{6EEC893E-87E1-4443-8B1D-221AC0E5DEC2}"/>
              </a:ext>
            </a:extLst>
          </p:cNvPr>
          <p:cNvSpPr txBox="1">
            <a:spLocks noChangeArrowheads="1"/>
          </p:cNvSpPr>
          <p:nvPr/>
        </p:nvSpPr>
        <p:spPr bwMode="auto">
          <a:xfrm>
            <a:off x="431686" y="2344081"/>
            <a:ext cx="3844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  (id2)  (*)  (id3) (+)  (id4) (-) (10)</a:t>
            </a:r>
          </a:p>
        </p:txBody>
      </p:sp>
      <p:sp>
        <p:nvSpPr>
          <p:cNvPr id="5" name="TextBox 4">
            <a:extLst>
              <a:ext uri="{FF2B5EF4-FFF2-40B4-BE49-F238E27FC236}">
                <a16:creationId xmlns:a16="http://schemas.microsoft.com/office/drawing/2014/main" id="{C9C42E8C-F3F2-41E4-B7A6-59ED796B4A87}"/>
              </a:ext>
            </a:extLst>
          </p:cNvPr>
          <p:cNvSpPr txBox="1"/>
          <p:nvPr/>
        </p:nvSpPr>
        <p:spPr>
          <a:xfrm>
            <a:off x="197363" y="1885070"/>
            <a:ext cx="2156768" cy="430887"/>
          </a:xfrm>
          <a:prstGeom prst="rect">
            <a:avLst/>
          </a:prstGeom>
          <a:noFill/>
        </p:spPr>
        <p:txBody>
          <a:bodyPr wrap="square" rtlCol="0">
            <a:spAutoFit/>
          </a:bodyPr>
          <a:lstStyle/>
          <a:p>
            <a:r>
              <a:rPr lang="en-US" sz="2200" b="1" dirty="0"/>
              <a:t>Lexical Analyzer</a:t>
            </a:r>
          </a:p>
        </p:txBody>
      </p:sp>
      <p:pic>
        <p:nvPicPr>
          <p:cNvPr id="29" name="Picture 28">
            <a:extLst>
              <a:ext uri="{FF2B5EF4-FFF2-40B4-BE49-F238E27FC236}">
                <a16:creationId xmlns:a16="http://schemas.microsoft.com/office/drawing/2014/main" id="{520E7D36-2816-4C54-A828-D9814CFB1A51}"/>
              </a:ext>
            </a:extLst>
          </p:cNvPr>
          <p:cNvPicPr>
            <a:picLocks noChangeAspect="1"/>
          </p:cNvPicPr>
          <p:nvPr/>
        </p:nvPicPr>
        <p:blipFill>
          <a:blip r:embed="rId2"/>
          <a:stretch>
            <a:fillRect/>
          </a:stretch>
        </p:blipFill>
        <p:spPr>
          <a:xfrm>
            <a:off x="1595958" y="3585168"/>
            <a:ext cx="4392464" cy="2495195"/>
          </a:xfrm>
          <a:prstGeom prst="rect">
            <a:avLst/>
          </a:prstGeom>
        </p:spPr>
      </p:pic>
      <p:sp>
        <p:nvSpPr>
          <p:cNvPr id="33" name="TextBox 32">
            <a:extLst>
              <a:ext uri="{FF2B5EF4-FFF2-40B4-BE49-F238E27FC236}">
                <a16:creationId xmlns:a16="http://schemas.microsoft.com/office/drawing/2014/main" id="{F9C02FBF-DC1C-499A-8593-60FD9C3BDA0C}"/>
              </a:ext>
            </a:extLst>
          </p:cNvPr>
          <p:cNvSpPr txBox="1"/>
          <p:nvPr/>
        </p:nvSpPr>
        <p:spPr>
          <a:xfrm>
            <a:off x="197363" y="3662026"/>
            <a:ext cx="2156768" cy="430887"/>
          </a:xfrm>
          <a:prstGeom prst="rect">
            <a:avLst/>
          </a:prstGeom>
          <a:noFill/>
        </p:spPr>
        <p:txBody>
          <a:bodyPr wrap="square" rtlCol="0">
            <a:spAutoFit/>
          </a:bodyPr>
          <a:lstStyle/>
          <a:p>
            <a:r>
              <a:rPr lang="en-US" sz="2200" b="1" dirty="0"/>
              <a:t>Syntax Analyzer</a:t>
            </a:r>
          </a:p>
        </p:txBody>
      </p:sp>
    </p:spTree>
    <p:extLst>
      <p:ext uri="{BB962C8B-B14F-4D97-AF65-F5344CB8AC3E}">
        <p14:creationId xmlns:p14="http://schemas.microsoft.com/office/powerpoint/2010/main" val="134750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279E0D-1682-4AD8-9A4C-97B1E49EB1D5}"/>
              </a:ext>
            </a:extLst>
          </p:cNvPr>
          <p:cNvSpPr txBox="1"/>
          <p:nvPr/>
        </p:nvSpPr>
        <p:spPr>
          <a:xfrm>
            <a:off x="197362" y="778149"/>
            <a:ext cx="2362957" cy="430887"/>
          </a:xfrm>
          <a:prstGeom prst="rect">
            <a:avLst/>
          </a:prstGeom>
          <a:noFill/>
        </p:spPr>
        <p:txBody>
          <a:bodyPr wrap="square" rtlCol="0">
            <a:spAutoFit/>
          </a:bodyPr>
          <a:lstStyle/>
          <a:p>
            <a:r>
              <a:rPr lang="en-US" sz="2200" b="1" dirty="0"/>
              <a:t>Semantic Analyzer</a:t>
            </a:r>
          </a:p>
        </p:txBody>
      </p:sp>
      <p:pic>
        <p:nvPicPr>
          <p:cNvPr id="3" name="Picture 2">
            <a:extLst>
              <a:ext uri="{FF2B5EF4-FFF2-40B4-BE49-F238E27FC236}">
                <a16:creationId xmlns:a16="http://schemas.microsoft.com/office/drawing/2014/main" id="{CDC86DCF-A8D8-4009-BE34-B9BD7A603641}"/>
              </a:ext>
            </a:extLst>
          </p:cNvPr>
          <p:cNvPicPr>
            <a:picLocks noChangeAspect="1"/>
          </p:cNvPicPr>
          <p:nvPr/>
        </p:nvPicPr>
        <p:blipFill>
          <a:blip r:embed="rId2"/>
          <a:stretch>
            <a:fillRect/>
          </a:stretch>
        </p:blipFill>
        <p:spPr>
          <a:xfrm>
            <a:off x="1967278" y="1396529"/>
            <a:ext cx="3167430" cy="2461024"/>
          </a:xfrm>
          <a:prstGeom prst="rect">
            <a:avLst/>
          </a:prstGeom>
        </p:spPr>
      </p:pic>
      <p:sp>
        <p:nvSpPr>
          <p:cNvPr id="4" name="TextBox 3">
            <a:extLst>
              <a:ext uri="{FF2B5EF4-FFF2-40B4-BE49-F238E27FC236}">
                <a16:creationId xmlns:a16="http://schemas.microsoft.com/office/drawing/2014/main" id="{3B2E9CF9-2C15-4B3E-B1E5-A96A35BC384A}"/>
              </a:ext>
            </a:extLst>
          </p:cNvPr>
          <p:cNvSpPr txBox="1"/>
          <p:nvPr/>
        </p:nvSpPr>
        <p:spPr>
          <a:xfrm>
            <a:off x="197361" y="3829602"/>
            <a:ext cx="4712263" cy="430887"/>
          </a:xfrm>
          <a:prstGeom prst="rect">
            <a:avLst/>
          </a:prstGeom>
          <a:noFill/>
        </p:spPr>
        <p:txBody>
          <a:bodyPr wrap="square" rtlCol="0">
            <a:spAutoFit/>
          </a:bodyPr>
          <a:lstStyle/>
          <a:p>
            <a:r>
              <a:rPr lang="en-US" sz="2200" b="1" dirty="0"/>
              <a:t>Intermediate Code Generator</a:t>
            </a:r>
          </a:p>
        </p:txBody>
      </p:sp>
      <p:sp>
        <p:nvSpPr>
          <p:cNvPr id="5" name="TextBox 4">
            <a:extLst>
              <a:ext uri="{FF2B5EF4-FFF2-40B4-BE49-F238E27FC236}">
                <a16:creationId xmlns:a16="http://schemas.microsoft.com/office/drawing/2014/main" id="{6493A6B6-3E8B-4789-94D7-C348493D8547}"/>
              </a:ext>
            </a:extLst>
          </p:cNvPr>
          <p:cNvSpPr txBox="1"/>
          <p:nvPr/>
        </p:nvSpPr>
        <p:spPr>
          <a:xfrm>
            <a:off x="1017316" y="4515188"/>
            <a:ext cx="2785402" cy="1477328"/>
          </a:xfrm>
          <a:prstGeom prst="rect">
            <a:avLst/>
          </a:prstGeom>
          <a:noFill/>
        </p:spPr>
        <p:txBody>
          <a:bodyPr wrap="square" rtlCol="0">
            <a:spAutoFit/>
          </a:bodyPr>
          <a:lstStyle/>
          <a:p>
            <a:r>
              <a:rPr lang="en-US" dirty="0"/>
              <a:t>temp1 = id2 * id3</a:t>
            </a:r>
          </a:p>
          <a:p>
            <a:r>
              <a:rPr lang="en-US" dirty="0"/>
              <a:t>temp2 = </a:t>
            </a:r>
            <a:r>
              <a:rPr lang="en-US" dirty="0" err="1"/>
              <a:t>inttofloat</a:t>
            </a:r>
            <a:r>
              <a:rPr lang="en-US" dirty="0"/>
              <a:t>(10)</a:t>
            </a:r>
          </a:p>
          <a:p>
            <a:r>
              <a:rPr lang="en-US" dirty="0"/>
              <a:t>temp3 = id4-temp2</a:t>
            </a:r>
          </a:p>
          <a:p>
            <a:r>
              <a:rPr lang="en-US" dirty="0"/>
              <a:t>temp4 = temp1 + temp3</a:t>
            </a:r>
          </a:p>
          <a:p>
            <a:r>
              <a:rPr lang="en-US" dirty="0"/>
              <a:t>id1 = temp4</a:t>
            </a:r>
          </a:p>
        </p:txBody>
      </p:sp>
    </p:spTree>
    <p:extLst>
      <p:ext uri="{BB962C8B-B14F-4D97-AF65-F5344CB8AC3E}">
        <p14:creationId xmlns:p14="http://schemas.microsoft.com/office/powerpoint/2010/main" val="201534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8F59C-967A-4A3F-84CB-97750154D6AB}"/>
              </a:ext>
            </a:extLst>
          </p:cNvPr>
          <p:cNvSpPr txBox="1"/>
          <p:nvPr/>
        </p:nvSpPr>
        <p:spPr>
          <a:xfrm>
            <a:off x="1378840" y="1209036"/>
            <a:ext cx="2785402" cy="923330"/>
          </a:xfrm>
          <a:prstGeom prst="rect">
            <a:avLst/>
          </a:prstGeom>
          <a:noFill/>
        </p:spPr>
        <p:txBody>
          <a:bodyPr wrap="square" rtlCol="0">
            <a:spAutoFit/>
          </a:bodyPr>
          <a:lstStyle/>
          <a:p>
            <a:r>
              <a:rPr lang="en-US" dirty="0"/>
              <a:t>temp1 = id2 * id3</a:t>
            </a:r>
          </a:p>
          <a:p>
            <a:r>
              <a:rPr lang="en-US" dirty="0"/>
              <a:t>temp2 = id4-10.0</a:t>
            </a:r>
          </a:p>
          <a:p>
            <a:r>
              <a:rPr lang="en-US" dirty="0"/>
              <a:t>id1 = temp1 + temp2</a:t>
            </a:r>
          </a:p>
        </p:txBody>
      </p:sp>
      <p:sp>
        <p:nvSpPr>
          <p:cNvPr id="3" name="TextBox 2">
            <a:extLst>
              <a:ext uri="{FF2B5EF4-FFF2-40B4-BE49-F238E27FC236}">
                <a16:creationId xmlns:a16="http://schemas.microsoft.com/office/drawing/2014/main" id="{26BD2603-1A8C-4726-A070-CA4EFB8F1E1A}"/>
              </a:ext>
            </a:extLst>
          </p:cNvPr>
          <p:cNvSpPr txBox="1"/>
          <p:nvPr/>
        </p:nvSpPr>
        <p:spPr>
          <a:xfrm>
            <a:off x="197362" y="778149"/>
            <a:ext cx="2362957" cy="430887"/>
          </a:xfrm>
          <a:prstGeom prst="rect">
            <a:avLst/>
          </a:prstGeom>
          <a:noFill/>
        </p:spPr>
        <p:txBody>
          <a:bodyPr wrap="square" rtlCol="0">
            <a:spAutoFit/>
          </a:bodyPr>
          <a:lstStyle/>
          <a:p>
            <a:r>
              <a:rPr lang="en-US" sz="2200" b="1" dirty="0"/>
              <a:t>Code Optimizer</a:t>
            </a:r>
          </a:p>
        </p:txBody>
      </p:sp>
      <p:sp>
        <p:nvSpPr>
          <p:cNvPr id="4" name="TextBox 3">
            <a:extLst>
              <a:ext uri="{FF2B5EF4-FFF2-40B4-BE49-F238E27FC236}">
                <a16:creationId xmlns:a16="http://schemas.microsoft.com/office/drawing/2014/main" id="{DB2D0000-6E23-41C8-A366-D738828BF7D4}"/>
              </a:ext>
            </a:extLst>
          </p:cNvPr>
          <p:cNvSpPr txBox="1"/>
          <p:nvPr/>
        </p:nvSpPr>
        <p:spPr>
          <a:xfrm>
            <a:off x="197361" y="2778696"/>
            <a:ext cx="2362957" cy="430887"/>
          </a:xfrm>
          <a:prstGeom prst="rect">
            <a:avLst/>
          </a:prstGeom>
          <a:noFill/>
        </p:spPr>
        <p:txBody>
          <a:bodyPr wrap="square" rtlCol="0">
            <a:spAutoFit/>
          </a:bodyPr>
          <a:lstStyle/>
          <a:p>
            <a:r>
              <a:rPr lang="en-US" sz="2200" b="1" dirty="0"/>
              <a:t>Code Generator</a:t>
            </a:r>
          </a:p>
        </p:txBody>
      </p:sp>
      <p:sp>
        <p:nvSpPr>
          <p:cNvPr id="5" name="Text Box 75">
            <a:extLst>
              <a:ext uri="{FF2B5EF4-FFF2-40B4-BE49-F238E27FC236}">
                <a16:creationId xmlns:a16="http://schemas.microsoft.com/office/drawing/2014/main" id="{033F98F1-5319-4235-8A03-B9FF7868B838}"/>
              </a:ext>
            </a:extLst>
          </p:cNvPr>
          <p:cNvSpPr txBox="1">
            <a:spLocks noChangeArrowheads="1"/>
          </p:cNvSpPr>
          <p:nvPr/>
        </p:nvSpPr>
        <p:spPr bwMode="auto">
          <a:xfrm>
            <a:off x="1378840" y="3331235"/>
            <a:ext cx="2546046" cy="207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R1,id2</a:t>
            </a:r>
          </a:p>
          <a:p>
            <a:pPr>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R1,R2</a:t>
            </a:r>
          </a:p>
          <a:p>
            <a:pPr algn="l">
              <a:lnSpc>
                <a:spcPct val="60000"/>
              </a:lnSpc>
              <a:spcBef>
                <a:spcPct val="50000"/>
              </a:spcBef>
            </a:pPr>
            <a:r>
              <a:rPr lang="en-US" altLang="en-US" sz="1600" dirty="0">
                <a:latin typeface="Times New Roman" panose="02020603050405020304" pitchFamily="18" charset="0"/>
              </a:rPr>
              <a:t>MOVF R3, id4</a:t>
            </a:r>
          </a:p>
          <a:p>
            <a:pPr algn="l">
              <a:lnSpc>
                <a:spcPct val="60000"/>
              </a:lnSpc>
              <a:spcBef>
                <a:spcPct val="50000"/>
              </a:spcBef>
            </a:pPr>
            <a:r>
              <a:rPr lang="en-US" altLang="en-US" sz="1600" dirty="0">
                <a:latin typeface="Times New Roman" panose="02020603050405020304" pitchFamily="18" charset="0"/>
              </a:rPr>
              <a:t>SUBF R3, #10.0</a:t>
            </a:r>
          </a:p>
          <a:p>
            <a:pPr algn="l">
              <a:lnSpc>
                <a:spcPct val="60000"/>
              </a:lnSpc>
              <a:spcBef>
                <a:spcPct val="50000"/>
              </a:spcBef>
            </a:pPr>
            <a:r>
              <a:rPr lang="en-US" altLang="en-US" sz="1600" dirty="0">
                <a:latin typeface="Times New Roman" panose="02020603050405020304" pitchFamily="18" charset="0"/>
              </a:rPr>
              <a:t>ADDF R1, R3</a:t>
            </a:r>
          </a:p>
          <a:p>
            <a:pPr algn="l">
              <a:lnSpc>
                <a:spcPct val="60000"/>
              </a:lnSpc>
              <a:spcBef>
                <a:spcPct val="50000"/>
              </a:spcBef>
            </a:pPr>
            <a:r>
              <a:rPr lang="en-US" altLang="en-US" sz="1600" dirty="0">
                <a:latin typeface="Times New Roman" panose="02020603050405020304" pitchFamily="18" charset="0"/>
              </a:rPr>
              <a:t>MOVF id1, R1</a:t>
            </a:r>
          </a:p>
        </p:txBody>
      </p:sp>
      <p:sp>
        <p:nvSpPr>
          <p:cNvPr id="6" name="TextBox 5">
            <a:extLst>
              <a:ext uri="{FF2B5EF4-FFF2-40B4-BE49-F238E27FC236}">
                <a16:creationId xmlns:a16="http://schemas.microsoft.com/office/drawing/2014/main" id="{61F0EA4B-401A-454E-A07E-C270ED9EB17F}"/>
              </a:ext>
            </a:extLst>
          </p:cNvPr>
          <p:cNvSpPr txBox="1"/>
          <p:nvPr/>
        </p:nvSpPr>
        <p:spPr>
          <a:xfrm>
            <a:off x="5444197" y="3010486"/>
            <a:ext cx="2320963" cy="923330"/>
          </a:xfrm>
          <a:prstGeom prst="rect">
            <a:avLst/>
          </a:prstGeom>
          <a:noFill/>
        </p:spPr>
        <p:txBody>
          <a:bodyPr wrap="square" rtlCol="0">
            <a:spAutoFit/>
          </a:bodyPr>
          <a:lstStyle/>
          <a:p>
            <a:r>
              <a:rPr lang="en-US" dirty="0">
                <a:solidFill>
                  <a:srgbClr val="FF0000"/>
                </a:solidFill>
              </a:rPr>
              <a:t>***Do not forget to add symbol table and error handler</a:t>
            </a:r>
          </a:p>
        </p:txBody>
      </p:sp>
    </p:spTree>
    <p:extLst>
      <p:ext uri="{BB962C8B-B14F-4D97-AF65-F5344CB8AC3E}">
        <p14:creationId xmlns:p14="http://schemas.microsoft.com/office/powerpoint/2010/main" val="183557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119187"/>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832092"/>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 By Keeping the same front end &amp; attaching different back ends, one can produce a compiler for same source language on different machines.</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By keeping different front ends and same backend, one can compile several different languages on the same machine</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4561</TotalTime>
  <Words>1022</Words>
  <Application>Microsoft Office PowerPoint</Application>
  <PresentationFormat>On-screen Show (4:3)</PresentationFormat>
  <Paragraphs>257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Nazia Alfaz</cp:lastModifiedBy>
  <cp:revision>110</cp:revision>
  <dcterms:created xsi:type="dcterms:W3CDTF">2018-12-10T17:20:29Z</dcterms:created>
  <dcterms:modified xsi:type="dcterms:W3CDTF">2024-06-04T06:43:51Z</dcterms:modified>
</cp:coreProperties>
</file>