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66" r:id="rId4"/>
    <p:sldId id="267" r:id="rId5"/>
    <p:sldId id="269" r:id="rId6"/>
    <p:sldId id="268" r:id="rId7"/>
    <p:sldId id="270" r:id="rId8"/>
    <p:sldId id="271" r:id="rId9"/>
    <p:sldId id="272" r:id="rId10"/>
    <p:sldId id="273"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CB850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Syma Kamal Chaity" userId="0a142dbb-f898-468d-b158-61e6f6b84dcd" providerId="ADAL" clId="{0163357F-7DAE-4D2C-A98E-FE1E62032472}"/>
    <pc:docChg chg="modSld">
      <pc:chgData name="Syma Kamal Chaity" userId="0a142dbb-f898-468d-b158-61e6f6b84dcd" providerId="ADAL" clId="{0163357F-7DAE-4D2C-A98E-FE1E62032472}" dt="2023-12-07T05:47:28.364" v="140" actId="20577"/>
      <pc:docMkLst>
        <pc:docMk/>
      </pc:docMkLst>
      <pc:sldChg chg="modSp mod">
        <pc:chgData name="Syma Kamal Chaity" userId="0a142dbb-f898-468d-b158-61e6f6b84dcd" providerId="ADAL" clId="{0163357F-7DAE-4D2C-A98E-FE1E62032472}" dt="2023-12-07T04:19:34.547" v="118" actId="20577"/>
        <pc:sldMkLst>
          <pc:docMk/>
          <pc:sldMk cId="700707328" sldId="256"/>
        </pc:sldMkLst>
        <pc:graphicFrameChg chg="modGraphic">
          <ac:chgData name="Syma Kamal Chaity" userId="0a142dbb-f898-468d-b158-61e6f6b84dcd" providerId="ADAL" clId="{0163357F-7DAE-4D2C-A98E-FE1E62032472}" dt="2023-12-07T04:19:34.547" v="118" actId="20577"/>
          <ac:graphicFrameMkLst>
            <pc:docMk/>
            <pc:sldMk cId="700707328" sldId="256"/>
            <ac:graphicFrameMk id="7" creationId="{29FF08AD-7519-4C4A-8E0D-640DF5BB5E58}"/>
          </ac:graphicFrameMkLst>
        </pc:graphicFrameChg>
      </pc:sldChg>
      <pc:sldChg chg="modSp mod">
        <pc:chgData name="Syma Kamal Chaity" userId="0a142dbb-f898-468d-b158-61e6f6b84dcd" providerId="ADAL" clId="{0163357F-7DAE-4D2C-A98E-FE1E62032472}" dt="2023-12-07T05:47:28.364" v="140" actId="20577"/>
        <pc:sldMkLst>
          <pc:docMk/>
          <pc:sldMk cId="779500846" sldId="272"/>
        </pc:sldMkLst>
        <pc:spChg chg="mod">
          <ac:chgData name="Syma Kamal Chaity" userId="0a142dbb-f898-468d-b158-61e6f6b84dcd" providerId="ADAL" clId="{0163357F-7DAE-4D2C-A98E-FE1E62032472}" dt="2023-12-07T05:47:28.364" v="140" actId="20577"/>
          <ac:spMkLst>
            <pc:docMk/>
            <pc:sldMk cId="779500846" sldId="272"/>
            <ac:spMk id="3" creationId="{00000000-0000-0000-0000-000000000000}"/>
          </ac:spMkLst>
        </pc:spChg>
      </pc:sldChg>
      <pc:sldChg chg="modSp mod">
        <pc:chgData name="Syma Kamal Chaity" userId="0a142dbb-f898-468d-b158-61e6f6b84dcd" providerId="ADAL" clId="{0163357F-7DAE-4D2C-A98E-FE1E62032472}" dt="2023-12-06T14:12:07.456" v="39" actId="20577"/>
        <pc:sldMkLst>
          <pc:docMk/>
          <pc:sldMk cId="2857597832" sldId="273"/>
        </pc:sldMkLst>
        <pc:spChg chg="mod">
          <ac:chgData name="Syma Kamal Chaity" userId="0a142dbb-f898-468d-b158-61e6f6b84dcd" providerId="ADAL" clId="{0163357F-7DAE-4D2C-A98E-FE1E62032472}" dt="2023-12-06T14:12:07.456" v="39" actId="20577"/>
          <ac:spMkLst>
            <pc:docMk/>
            <pc:sldMk cId="2857597832" sldId="273"/>
            <ac:spMk id="3" creationId="{00000000-0000-0000-0000-000000000000}"/>
          </ac:spMkLst>
        </pc:spChg>
      </pc:sldChg>
    </pc:docChg>
  </pc:docChgLst>
  <pc:docChgLst>
    <pc:chgData name="Noboranjan Dey" userId="1ac59fc9-aae8-46a4-899e-44860e6a6e60" providerId="ADAL" clId="{AB707C73-B3F2-4DF7-B00E-C3C0F0FE72EF}"/>
    <pc:docChg chg="modSld">
      <pc:chgData name="Noboranjan Dey" userId="1ac59fc9-aae8-46a4-899e-44860e6a6e60" providerId="ADAL" clId="{AB707C73-B3F2-4DF7-B00E-C3C0F0FE72EF}" dt="2024-04-30T13:54:12.774" v="47" actId="20577"/>
      <pc:docMkLst>
        <pc:docMk/>
      </pc:docMkLst>
      <pc:sldChg chg="modSp mod">
        <pc:chgData name="Noboranjan Dey" userId="1ac59fc9-aae8-46a4-899e-44860e6a6e60" providerId="ADAL" clId="{AB707C73-B3F2-4DF7-B00E-C3C0F0FE72EF}" dt="2024-04-30T13:54:12.774" v="47" actId="20577"/>
        <pc:sldMkLst>
          <pc:docMk/>
          <pc:sldMk cId="700707328" sldId="256"/>
        </pc:sldMkLst>
        <pc:graphicFrameChg chg="modGraphic">
          <ac:chgData name="Noboranjan Dey" userId="1ac59fc9-aae8-46a4-899e-44860e6a6e60" providerId="ADAL" clId="{AB707C73-B3F2-4DF7-B00E-C3C0F0FE72EF}" dt="2024-04-30T13:54:12.774" v="47" actId="20577"/>
          <ac:graphicFrameMkLst>
            <pc:docMk/>
            <pc:sldMk cId="700707328" sldId="256"/>
            <ac:graphicFrameMk id="7" creationId="{29FF08AD-7519-4C4A-8E0D-640DF5BB5E5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C62E78-F200-4C4C-BC42-C27AC9E77916}" type="datetimeFigureOut">
              <a:rPr lang="en-US" smtClean="0"/>
              <a:t>4/30/2024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6B0FEB-E303-4A4A-A013-42557A45CDD4}" type="slidenum">
              <a:rPr lang="en-US" smtClean="0"/>
              <a:t>‹#›</a:t>
            </a:fld>
            <a:endParaRPr lang="en-US"/>
          </a:p>
        </p:txBody>
      </p:sp>
    </p:spTree>
    <p:extLst>
      <p:ext uri="{BB962C8B-B14F-4D97-AF65-F5344CB8AC3E}">
        <p14:creationId xmlns:p14="http://schemas.microsoft.com/office/powerpoint/2010/main" val="3546720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6B0FEB-E303-4A4A-A013-42557A45CDD4}" type="slidenum">
              <a:rPr lang="en-US" smtClean="0"/>
              <a:t>9</a:t>
            </a:fld>
            <a:endParaRPr lang="en-US"/>
          </a:p>
        </p:txBody>
      </p:sp>
    </p:spTree>
    <p:extLst>
      <p:ext uri="{BB962C8B-B14F-4D97-AF65-F5344CB8AC3E}">
        <p14:creationId xmlns:p14="http://schemas.microsoft.com/office/powerpoint/2010/main" val="32062451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4/30/2024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4/30/2024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LAB12 </a:t>
            </a:r>
            <a:endParaRPr lang="en-US" sz="1800" dirty="0"/>
          </a:p>
        </p:txBody>
      </p:sp>
      <p:sp>
        <p:nvSpPr>
          <p:cNvPr id="3" name="Subtitle 2"/>
          <p:cNvSpPr>
            <a:spLocks noGrp="1"/>
          </p:cNvSpPr>
          <p:nvPr>
            <p:ph type="subTitle" idx="1"/>
          </p:nvPr>
        </p:nvSpPr>
        <p:spPr>
          <a:xfrm>
            <a:off x="476205" y="1532427"/>
            <a:ext cx="2789509" cy="484632"/>
          </a:xfrm>
        </p:spPr>
        <p:txBody>
          <a:bodyPr/>
          <a:lstStyle/>
          <a:p>
            <a:r>
              <a:rPr lang="en-US" dirty="0"/>
              <a:t>Course Code: CSC 2209</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088217747"/>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12</a:t>
                      </a:r>
                    </a:p>
                  </a:txBody>
                  <a:tcPr/>
                </a:tc>
                <a:tc>
                  <a:txBody>
                    <a:bodyPr/>
                    <a:lstStyle/>
                    <a:p>
                      <a:r>
                        <a:rPr lang="en-US" dirty="0"/>
                        <a:t>Week No:</a:t>
                      </a:r>
                    </a:p>
                  </a:txBody>
                  <a:tcPr/>
                </a:tc>
                <a:tc>
                  <a:txBody>
                    <a:bodyPr/>
                    <a:lstStyle/>
                    <a:p>
                      <a:r>
                        <a:rPr lang="en-US" dirty="0"/>
                        <a:t>12</a:t>
                      </a:r>
                    </a:p>
                  </a:txBody>
                  <a:tcPr/>
                </a:tc>
                <a:tc>
                  <a:txBody>
                    <a:bodyPr/>
                    <a:lstStyle/>
                    <a:p>
                      <a:r>
                        <a:rPr lang="en-US" dirty="0"/>
                        <a:t>Semester:</a:t>
                      </a:r>
                    </a:p>
                  </a:txBody>
                  <a:tcPr/>
                </a:tc>
                <a:tc>
                  <a:txBody>
                    <a:bodyPr/>
                    <a:lstStyle/>
                    <a:p>
                      <a:r>
                        <a:rPr lang="en-US" dirty="0"/>
                        <a:t>Fall 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Noboranjan Dey</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Operating Systems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Practice Questions</a:t>
            </a:r>
          </a:p>
        </p:txBody>
      </p:sp>
      <p:sp>
        <p:nvSpPr>
          <p:cNvPr id="3" name="Content Placeholder 2"/>
          <p:cNvSpPr>
            <a:spLocks noGrp="1"/>
          </p:cNvSpPr>
          <p:nvPr>
            <p:ph idx="1"/>
          </p:nvPr>
        </p:nvSpPr>
        <p:spPr>
          <a:xfrm>
            <a:off x="384370" y="2079237"/>
            <a:ext cx="8473879" cy="4394134"/>
          </a:xfrm>
        </p:spPr>
        <p:txBody>
          <a:bodyPr>
            <a:normAutofit/>
          </a:bodyPr>
          <a:lstStyle/>
          <a:p>
            <a:pPr>
              <a:spcBef>
                <a:spcPts val="600"/>
              </a:spcBef>
              <a:buFont typeface="Wingdings" pitchFamily="2" charset="2"/>
              <a:buChar char="q"/>
            </a:pPr>
            <a:r>
              <a:rPr lang="en-US" dirty="0">
                <a:solidFill>
                  <a:schemeClr val="tx1"/>
                </a:solidFill>
              </a:rPr>
              <a:t>Write a function to find the Fibonacci series till nth term.</a:t>
            </a:r>
          </a:p>
          <a:p>
            <a:pPr>
              <a:spcBef>
                <a:spcPts val="600"/>
              </a:spcBef>
              <a:buFont typeface="Wingdings" pitchFamily="2" charset="2"/>
              <a:buChar char="q"/>
            </a:pPr>
            <a:r>
              <a:rPr lang="en-US" dirty="0">
                <a:solidFill>
                  <a:schemeClr val="tx1"/>
                </a:solidFill>
              </a:rPr>
              <a:t>Write a function to find the max of two number and use the function in such a way to find the max of three number.</a:t>
            </a:r>
          </a:p>
          <a:p>
            <a:pPr>
              <a:spcBef>
                <a:spcPts val="600"/>
              </a:spcBef>
              <a:buFont typeface="Wingdings" pitchFamily="2" charset="2"/>
              <a:buChar char="q"/>
            </a:pPr>
            <a:r>
              <a:rPr lang="en-US" dirty="0">
                <a:solidFill>
                  <a:schemeClr val="tx1"/>
                </a:solidFill>
              </a:rPr>
              <a:t>To create a simple calculator write four function for addition, subtraction, multiplication, and division and show use of all the functions.</a:t>
            </a:r>
          </a:p>
        </p:txBody>
      </p:sp>
    </p:spTree>
    <p:extLst>
      <p:ext uri="{BB962C8B-B14F-4D97-AF65-F5344CB8AC3E}">
        <p14:creationId xmlns:p14="http://schemas.microsoft.com/office/powerpoint/2010/main" val="2857597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Content Placeholder 2">
            <a:extLst>
              <a:ext uri="{FF2B5EF4-FFF2-40B4-BE49-F238E27FC236}">
                <a16:creationId xmlns:a16="http://schemas.microsoft.com/office/drawing/2014/main" id="{87F4BAFD-2E76-4ABD-8010-F76016C90307}"/>
              </a:ext>
            </a:extLst>
          </p:cNvPr>
          <p:cNvSpPr txBox="1">
            <a:spLocks/>
          </p:cNvSpPr>
          <p:nvPr/>
        </p:nvSpPr>
        <p:spPr>
          <a:xfrm>
            <a:off x="335494" y="1203272"/>
            <a:ext cx="8229600" cy="3775604"/>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Wingdings" pitchFamily="2" charset="2"/>
              <a:buChar char="q"/>
            </a:pPr>
            <a:r>
              <a:rPr lang="en-US" dirty="0"/>
              <a:t>Unix Shell Programming</a:t>
            </a:r>
          </a:p>
          <a:p>
            <a:pPr lvl="1">
              <a:buFont typeface="Wingdings" pitchFamily="2" charset="2"/>
              <a:buChar char="q"/>
            </a:pPr>
            <a:r>
              <a:rPr lang="en-US" dirty="0"/>
              <a:t>Written by </a:t>
            </a:r>
            <a:r>
              <a:rPr lang="en-US" dirty="0" err="1"/>
              <a:t>Yashavant</a:t>
            </a:r>
            <a:r>
              <a:rPr lang="en-US" dirty="0"/>
              <a:t> P. </a:t>
            </a:r>
            <a:r>
              <a:rPr lang="en-US" dirty="0" err="1"/>
              <a:t>Kanetkar</a:t>
            </a:r>
            <a:endParaRPr lang="en-US" dirty="0"/>
          </a:p>
        </p:txBody>
      </p:sp>
    </p:spTree>
    <p:extLst>
      <p:ext uri="{BB962C8B-B14F-4D97-AF65-F5344CB8AC3E}">
        <p14:creationId xmlns:p14="http://schemas.microsoft.com/office/powerpoint/2010/main" val="1472848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886560"/>
          </a:xfrm>
        </p:spPr>
        <p:txBody>
          <a:bodyPr>
            <a:normAutofit/>
          </a:bodyPr>
          <a:lstStyle/>
          <a:p>
            <a:pPr marL="457200" indent="-457200">
              <a:buAutoNum type="arabicPeriod"/>
            </a:pPr>
            <a:r>
              <a:rPr lang="en-US" sz="2400" dirty="0">
                <a:solidFill>
                  <a:schemeClr val="tx1"/>
                </a:solidFill>
              </a:rPr>
              <a:t>Function</a:t>
            </a:r>
          </a:p>
          <a:p>
            <a:pPr marL="457200" indent="-457200">
              <a:buAutoNum type="arabicPeriod"/>
            </a:pPr>
            <a:r>
              <a:rPr lang="en-US" sz="2400" dirty="0">
                <a:solidFill>
                  <a:schemeClr val="tx1"/>
                </a:solidFill>
              </a:rPr>
              <a:t>Advantages of Functions in Shell Script</a:t>
            </a:r>
          </a:p>
          <a:p>
            <a:pPr marL="457200" indent="-457200">
              <a:buAutoNum type="arabicPeriod"/>
            </a:pPr>
            <a:r>
              <a:rPr lang="en-US" sz="2400" dirty="0">
                <a:solidFill>
                  <a:schemeClr val="tx1"/>
                </a:solidFill>
              </a:rPr>
              <a:t>Syntax of Functions in Shell Script</a:t>
            </a:r>
          </a:p>
          <a:p>
            <a:pPr marL="457200" indent="-457200">
              <a:buAutoNum type="arabicPeriod"/>
            </a:pPr>
            <a:r>
              <a:rPr lang="en-US" sz="2400" dirty="0">
                <a:solidFill>
                  <a:schemeClr val="tx1"/>
                </a:solidFill>
              </a:rPr>
              <a:t>Passing Parameters on function</a:t>
            </a:r>
          </a:p>
          <a:p>
            <a:pPr marL="457200" indent="-457200">
              <a:buAutoNum type="arabicPeriod"/>
            </a:pPr>
            <a:r>
              <a:rPr lang="en-US" sz="2400" dirty="0">
                <a:solidFill>
                  <a:schemeClr val="tx1"/>
                </a:solidFill>
              </a:rPr>
              <a:t>Function Return</a:t>
            </a:r>
          </a:p>
          <a:p>
            <a:pPr marL="342900" indent="-342900">
              <a:buAutoNum type="arabicPeriod"/>
            </a:pPr>
            <a:endParaRPr lang="en-US" sz="2400"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Function</a:t>
            </a:r>
          </a:p>
        </p:txBody>
      </p:sp>
      <p:sp>
        <p:nvSpPr>
          <p:cNvPr id="3" name="Content Placeholder 2"/>
          <p:cNvSpPr>
            <a:spLocks noGrp="1"/>
          </p:cNvSpPr>
          <p:nvPr>
            <p:ph idx="1"/>
          </p:nvPr>
        </p:nvSpPr>
        <p:spPr>
          <a:xfrm>
            <a:off x="284163" y="1870553"/>
            <a:ext cx="8574087" cy="4392461"/>
          </a:xfrm>
        </p:spPr>
        <p:txBody>
          <a:bodyPr/>
          <a:lstStyle/>
          <a:p>
            <a:pPr algn="just">
              <a:buFont typeface="Wingdings" pitchFamily="2" charset="2"/>
              <a:buChar char="q"/>
            </a:pPr>
            <a:r>
              <a:rPr lang="en-US" dirty="0"/>
              <a:t>A function is a group of commands that are assigned a name that acts like a handle to that group of commands. To execute this group of commands defined in the function, you simply call the function by the name you provided.</a:t>
            </a:r>
          </a:p>
          <a:p>
            <a:pPr algn="just">
              <a:buFont typeface="Wingdings" pitchFamily="2" charset="2"/>
              <a:buChar char="q"/>
            </a:pPr>
            <a:r>
              <a:rPr lang="en-US" dirty="0"/>
              <a:t>There will be cases where you need to execute a block of code that achieves a specific procedure several times in different places in your shell script. Shell functions are like subroutines, procedures, and functions in other programming languages.</a:t>
            </a:r>
          </a:p>
        </p:txBody>
      </p:sp>
    </p:spTree>
    <p:extLst>
      <p:ext uri="{BB962C8B-B14F-4D97-AF65-F5344CB8AC3E}">
        <p14:creationId xmlns:p14="http://schemas.microsoft.com/office/powerpoint/2010/main" val="1160110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Advantages of Functions in Shell Script</a:t>
            </a:r>
          </a:p>
        </p:txBody>
      </p:sp>
      <p:sp>
        <p:nvSpPr>
          <p:cNvPr id="3" name="Content Placeholder 2"/>
          <p:cNvSpPr>
            <a:spLocks noGrp="1"/>
          </p:cNvSpPr>
          <p:nvPr>
            <p:ph idx="1"/>
          </p:nvPr>
        </p:nvSpPr>
        <p:spPr>
          <a:xfrm>
            <a:off x="284163" y="1870553"/>
            <a:ext cx="8574087" cy="4392461"/>
          </a:xfrm>
        </p:spPr>
        <p:txBody>
          <a:bodyPr/>
          <a:lstStyle/>
          <a:p>
            <a:pPr>
              <a:buFont typeface="Wingdings" pitchFamily="2" charset="2"/>
              <a:buChar char="q"/>
            </a:pPr>
            <a:r>
              <a:rPr lang="en-US" dirty="0"/>
              <a:t>It helps us to reuse the code.</a:t>
            </a:r>
          </a:p>
          <a:p>
            <a:pPr>
              <a:buFont typeface="Wingdings" pitchFamily="2" charset="2"/>
              <a:buChar char="q"/>
            </a:pPr>
            <a:r>
              <a:rPr lang="en-US" dirty="0"/>
              <a:t>Improve the readability of the program.</a:t>
            </a:r>
          </a:p>
          <a:p>
            <a:pPr>
              <a:buFont typeface="Wingdings" pitchFamily="2" charset="2"/>
              <a:buChar char="q"/>
            </a:pPr>
            <a:r>
              <a:rPr lang="en-US" dirty="0"/>
              <a:t>Efficient use of variables inside the program.</a:t>
            </a:r>
          </a:p>
          <a:p>
            <a:pPr>
              <a:buFont typeface="Wingdings" pitchFamily="2" charset="2"/>
              <a:buChar char="q"/>
            </a:pPr>
            <a:r>
              <a:rPr lang="en-US" dirty="0"/>
              <a:t>Allows us to test the program part by part.</a:t>
            </a:r>
          </a:p>
          <a:p>
            <a:pPr>
              <a:buFont typeface="Wingdings" pitchFamily="2" charset="2"/>
              <a:buChar char="q"/>
            </a:pPr>
            <a:r>
              <a:rPr lang="en-US" dirty="0"/>
              <a:t>Displays program as a bunch of sub-steps.</a:t>
            </a:r>
          </a:p>
        </p:txBody>
      </p:sp>
    </p:spTree>
    <p:extLst>
      <p:ext uri="{BB962C8B-B14F-4D97-AF65-F5344CB8AC3E}">
        <p14:creationId xmlns:p14="http://schemas.microsoft.com/office/powerpoint/2010/main" val="1925058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Syntax of Functions in Shell Script</a:t>
            </a:r>
          </a:p>
        </p:txBody>
      </p:sp>
      <p:sp>
        <p:nvSpPr>
          <p:cNvPr id="3" name="Content Placeholder 2"/>
          <p:cNvSpPr>
            <a:spLocks noGrp="1"/>
          </p:cNvSpPr>
          <p:nvPr>
            <p:ph idx="1"/>
          </p:nvPr>
        </p:nvSpPr>
        <p:spPr>
          <a:xfrm>
            <a:off x="284163" y="1870553"/>
            <a:ext cx="8574087" cy="4392461"/>
          </a:xfrm>
        </p:spPr>
        <p:txBody>
          <a:bodyPr>
            <a:normAutofit/>
          </a:bodyPr>
          <a:lstStyle/>
          <a:p>
            <a:pPr>
              <a:spcBef>
                <a:spcPts val="600"/>
              </a:spcBef>
              <a:buFont typeface="Wingdings" pitchFamily="2" charset="2"/>
              <a:buChar char="q"/>
            </a:pPr>
            <a:r>
              <a:rPr lang="en-US" b="1" dirty="0"/>
              <a:t>Syntax1:</a:t>
            </a:r>
          </a:p>
          <a:p>
            <a:pPr marL="457200" lvl="1" indent="0">
              <a:buNone/>
            </a:pPr>
            <a:r>
              <a:rPr lang="en-US" sz="2400" b="1" dirty="0">
                <a:solidFill>
                  <a:srgbClr val="002060"/>
                </a:solidFill>
              </a:rPr>
              <a:t>function</a:t>
            </a:r>
            <a:r>
              <a:rPr lang="en-US" sz="2400" dirty="0"/>
              <a:t> </a:t>
            </a:r>
            <a:r>
              <a:rPr lang="en-US" sz="2400" b="1" dirty="0" err="1">
                <a:solidFill>
                  <a:srgbClr val="006600"/>
                </a:solidFill>
              </a:rPr>
              <a:t>function_name</a:t>
            </a:r>
            <a:endParaRPr lang="en-US" sz="2400" b="1" dirty="0">
              <a:solidFill>
                <a:srgbClr val="006600"/>
              </a:solidFill>
            </a:endParaRPr>
          </a:p>
          <a:p>
            <a:pPr marL="457200" lvl="1" indent="0">
              <a:buNone/>
            </a:pPr>
            <a:r>
              <a:rPr lang="en-US" dirty="0"/>
              <a:t> {</a:t>
            </a:r>
          </a:p>
          <a:p>
            <a:pPr marL="457200" lvl="1" indent="0">
              <a:buNone/>
            </a:pPr>
            <a:r>
              <a:rPr lang="en-US" b="1" dirty="0">
                <a:solidFill>
                  <a:srgbClr val="CB8507"/>
                </a:solidFill>
              </a:rPr>
              <a:t> ###set of commands</a:t>
            </a:r>
          </a:p>
          <a:p>
            <a:pPr marL="457200" lvl="1" indent="0">
              <a:buNone/>
            </a:pPr>
            <a:r>
              <a:rPr lang="en-US" dirty="0"/>
              <a:t> }</a:t>
            </a:r>
          </a:p>
          <a:p>
            <a:pPr>
              <a:spcBef>
                <a:spcPts val="600"/>
              </a:spcBef>
              <a:buFont typeface="Wingdings" pitchFamily="2" charset="2"/>
              <a:buChar char="q"/>
            </a:pPr>
            <a:r>
              <a:rPr lang="en-US" dirty="0"/>
              <a:t> </a:t>
            </a:r>
            <a:r>
              <a:rPr lang="en-US" b="1" dirty="0"/>
              <a:t>Syntax2:</a:t>
            </a:r>
          </a:p>
          <a:p>
            <a:pPr marL="460375" lvl="1" indent="0">
              <a:buNone/>
            </a:pPr>
            <a:r>
              <a:rPr lang="en-US" dirty="0"/>
              <a:t> </a:t>
            </a:r>
            <a:r>
              <a:rPr lang="en-US" sz="2400" b="1" dirty="0" err="1">
                <a:solidFill>
                  <a:srgbClr val="006600"/>
                </a:solidFill>
              </a:rPr>
              <a:t>function_name</a:t>
            </a:r>
            <a:r>
              <a:rPr lang="en-US" dirty="0"/>
              <a:t>()</a:t>
            </a:r>
          </a:p>
          <a:p>
            <a:pPr marL="460375" lvl="1" indent="0">
              <a:buNone/>
            </a:pPr>
            <a:r>
              <a:rPr lang="en-US" dirty="0"/>
              <a:t> {</a:t>
            </a:r>
          </a:p>
          <a:p>
            <a:pPr marL="460375" lvl="1" indent="0">
              <a:buNone/>
            </a:pPr>
            <a:r>
              <a:rPr lang="en-US" b="1" dirty="0">
                <a:solidFill>
                  <a:srgbClr val="CB8507"/>
                </a:solidFill>
              </a:rPr>
              <a:t> ####set of commands</a:t>
            </a:r>
          </a:p>
          <a:p>
            <a:pPr marL="460375" lvl="1" indent="0">
              <a:buNone/>
            </a:pPr>
            <a:r>
              <a:rPr lang="en-US" dirty="0"/>
              <a:t> }</a:t>
            </a:r>
          </a:p>
        </p:txBody>
      </p:sp>
      <p:sp>
        <p:nvSpPr>
          <p:cNvPr id="9" name="TextBox 8"/>
          <p:cNvSpPr txBox="1"/>
          <p:nvPr/>
        </p:nvSpPr>
        <p:spPr>
          <a:xfrm>
            <a:off x="4371584" y="2221282"/>
            <a:ext cx="4398984" cy="3847207"/>
          </a:xfrm>
          <a:prstGeom prst="rect">
            <a:avLst/>
          </a:prstGeom>
          <a:noFill/>
        </p:spPr>
        <p:txBody>
          <a:bodyPr wrap="square" rtlCol="0">
            <a:spAutoFit/>
          </a:bodyPr>
          <a:lstStyle/>
          <a:p>
            <a:pPr marL="342900" indent="-342900">
              <a:buFont typeface="Wingdings" pitchFamily="2" charset="2"/>
              <a:buChar char="q"/>
            </a:pPr>
            <a:r>
              <a:rPr lang="en-US" sz="2000" b="1" dirty="0">
                <a:solidFill>
                  <a:srgbClr val="002060"/>
                </a:solidFill>
              </a:rPr>
              <a:t>function</a:t>
            </a:r>
            <a:r>
              <a:rPr lang="en-US" sz="2000" dirty="0"/>
              <a:t> is a key word that declares the function definition.</a:t>
            </a:r>
          </a:p>
          <a:p>
            <a:pPr marL="342900" indent="-342900">
              <a:buFont typeface="Wingdings" pitchFamily="2" charset="2"/>
              <a:buChar char="q"/>
            </a:pPr>
            <a:r>
              <a:rPr lang="en-US" sz="2000" b="1" dirty="0" err="1">
                <a:solidFill>
                  <a:srgbClr val="006600"/>
                </a:solidFill>
              </a:rPr>
              <a:t>function_name</a:t>
            </a:r>
            <a:r>
              <a:rPr lang="en-US" dirty="0"/>
              <a:t> </a:t>
            </a:r>
            <a:r>
              <a:rPr lang="en-US" sz="2000" dirty="0"/>
              <a:t>is the name of the declared function.</a:t>
            </a:r>
          </a:p>
          <a:p>
            <a:pPr marL="342900" indent="-342900">
              <a:buFont typeface="Wingdings" pitchFamily="2" charset="2"/>
              <a:buChar char="q"/>
            </a:pPr>
            <a:endParaRPr lang="en-US" sz="2000" dirty="0"/>
          </a:p>
          <a:p>
            <a:pPr marL="342900" indent="-342900">
              <a:buFont typeface="Wingdings" pitchFamily="2" charset="2"/>
              <a:buChar char="q"/>
            </a:pPr>
            <a:r>
              <a:rPr lang="en-US" sz="2000" dirty="0"/>
              <a:t>Curly braces {} acts as delimiters that enclose the function’s code.</a:t>
            </a:r>
          </a:p>
          <a:p>
            <a:pPr marL="342900" indent="-342900">
              <a:buFont typeface="Wingdings" pitchFamily="2" charset="2"/>
              <a:buChar char="q"/>
            </a:pPr>
            <a:r>
              <a:rPr lang="en-US" sz="2000" dirty="0"/>
              <a:t>Set of commands are the code to be executed when the function is called.</a:t>
            </a:r>
          </a:p>
          <a:p>
            <a:pPr marL="342900" indent="-342900">
              <a:buFont typeface="Wingdings" pitchFamily="2" charset="2"/>
              <a:buChar char="q"/>
            </a:pPr>
            <a:endParaRPr lang="en-US" sz="2000" dirty="0"/>
          </a:p>
          <a:p>
            <a:pPr marL="342900" indent="-342900">
              <a:buFont typeface="Wingdings" pitchFamily="2" charset="2"/>
              <a:buChar char="q"/>
            </a:pPr>
            <a:r>
              <a:rPr lang="en-US" sz="2000" dirty="0"/>
              <a:t>So, a function is declared first, and then called when needed.</a:t>
            </a:r>
          </a:p>
        </p:txBody>
      </p:sp>
      <p:cxnSp>
        <p:nvCxnSpPr>
          <p:cNvPr id="12" name="Straight Connector 11"/>
          <p:cNvCxnSpPr/>
          <p:nvPr/>
        </p:nvCxnSpPr>
        <p:spPr>
          <a:xfrm flipH="1">
            <a:off x="4233796" y="1870552"/>
            <a:ext cx="1" cy="4392461"/>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82129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Function Example-1</a:t>
            </a:r>
          </a:p>
        </p:txBody>
      </p:sp>
      <p:sp>
        <p:nvSpPr>
          <p:cNvPr id="3" name="Content Placeholder 2"/>
          <p:cNvSpPr>
            <a:spLocks noGrp="1"/>
          </p:cNvSpPr>
          <p:nvPr>
            <p:ph idx="1"/>
          </p:nvPr>
        </p:nvSpPr>
        <p:spPr>
          <a:xfrm>
            <a:off x="384371" y="2079238"/>
            <a:ext cx="3849425" cy="2814771"/>
          </a:xfrm>
        </p:spPr>
        <p:txBody>
          <a:bodyPr>
            <a:normAutofit/>
          </a:bodyPr>
          <a:lstStyle/>
          <a:p>
            <a:pPr marL="0" indent="0">
              <a:spcBef>
                <a:spcPts val="600"/>
              </a:spcBef>
              <a:buNone/>
            </a:pPr>
            <a:r>
              <a:rPr lang="en-US" dirty="0"/>
              <a:t>#!/bin/bash</a:t>
            </a:r>
          </a:p>
          <a:p>
            <a:pPr marL="0" indent="0">
              <a:spcBef>
                <a:spcPts val="600"/>
              </a:spcBef>
              <a:buNone/>
            </a:pPr>
            <a:r>
              <a:rPr lang="en-US" dirty="0"/>
              <a:t> </a:t>
            </a:r>
            <a:r>
              <a:rPr lang="en-US" dirty="0" err="1"/>
              <a:t>myfunction</a:t>
            </a:r>
            <a:r>
              <a:rPr lang="en-US" dirty="0"/>
              <a:t>()</a:t>
            </a:r>
          </a:p>
          <a:p>
            <a:pPr marL="0" indent="0">
              <a:spcBef>
                <a:spcPts val="600"/>
              </a:spcBef>
              <a:buNone/>
            </a:pPr>
            <a:r>
              <a:rPr lang="en-US" dirty="0"/>
              <a:t> {</a:t>
            </a:r>
          </a:p>
          <a:p>
            <a:pPr marL="0" indent="0">
              <a:spcBef>
                <a:spcPts val="600"/>
              </a:spcBef>
              <a:buNone/>
            </a:pPr>
            <a:r>
              <a:rPr lang="en-US" dirty="0"/>
              <a:t> echo “Oh! Actually, it works”</a:t>
            </a:r>
          </a:p>
          <a:p>
            <a:pPr marL="0" indent="0">
              <a:spcBef>
                <a:spcPts val="600"/>
              </a:spcBef>
              <a:buNone/>
            </a:pPr>
            <a:r>
              <a:rPr lang="en-US" dirty="0"/>
              <a:t> }</a:t>
            </a:r>
          </a:p>
          <a:p>
            <a:pPr marL="0" indent="0">
              <a:spcBef>
                <a:spcPts val="600"/>
              </a:spcBef>
              <a:buNone/>
            </a:pPr>
            <a:r>
              <a:rPr lang="en-US" dirty="0"/>
              <a:t> </a:t>
            </a:r>
            <a:r>
              <a:rPr lang="en-US" dirty="0" err="1"/>
              <a:t>myfunction</a:t>
            </a:r>
            <a:endParaRPr lang="en-US" dirty="0"/>
          </a:p>
        </p:txBody>
      </p:sp>
      <p:sp>
        <p:nvSpPr>
          <p:cNvPr id="9" name="Rectangle 8"/>
          <p:cNvSpPr/>
          <p:nvPr/>
        </p:nvSpPr>
        <p:spPr>
          <a:xfrm>
            <a:off x="4571999" y="2216353"/>
            <a:ext cx="4171167" cy="2677656"/>
          </a:xfrm>
          <a:prstGeom prst="rect">
            <a:avLst/>
          </a:prstGeom>
        </p:spPr>
        <p:txBody>
          <a:bodyPr wrap="square">
            <a:spAutoFit/>
          </a:bodyPr>
          <a:lstStyle/>
          <a:p>
            <a:pPr algn="just"/>
            <a:r>
              <a:rPr lang="en-US" sz="2400" dirty="0">
                <a:solidFill>
                  <a:schemeClr val="tx1">
                    <a:lumMod val="85000"/>
                    <a:lumOff val="15000"/>
                  </a:schemeClr>
                </a:solidFill>
              </a:rPr>
              <a:t>After creating the function </a:t>
            </a:r>
            <a:r>
              <a:rPr lang="en-US" sz="2400" dirty="0" err="1">
                <a:solidFill>
                  <a:schemeClr val="tx1">
                    <a:lumMod val="85000"/>
                    <a:lumOff val="15000"/>
                  </a:schemeClr>
                </a:solidFill>
              </a:rPr>
              <a:t>myfunction</a:t>
            </a:r>
            <a:r>
              <a:rPr lang="en-US" sz="2400" dirty="0">
                <a:solidFill>
                  <a:schemeClr val="tx1">
                    <a:lumMod val="85000"/>
                    <a:lumOff val="15000"/>
                  </a:schemeClr>
                </a:solidFill>
              </a:rPr>
              <a:t>, it was then invoked by calling its function name to our main routine. The main routine will be anywhere in our script that was not defined as part of our function.</a:t>
            </a:r>
          </a:p>
        </p:txBody>
      </p:sp>
      <p:cxnSp>
        <p:nvCxnSpPr>
          <p:cNvPr id="14" name="Straight Connector 13"/>
          <p:cNvCxnSpPr/>
          <p:nvPr/>
        </p:nvCxnSpPr>
        <p:spPr>
          <a:xfrm flipH="1">
            <a:off x="4309996" y="1870552"/>
            <a:ext cx="1" cy="4392461"/>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91812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Function Example-1 (cont’d)</a:t>
            </a:r>
          </a:p>
        </p:txBody>
      </p:sp>
      <p:sp>
        <p:nvSpPr>
          <p:cNvPr id="3" name="Content Placeholder 2"/>
          <p:cNvSpPr>
            <a:spLocks noGrp="1"/>
          </p:cNvSpPr>
          <p:nvPr>
            <p:ph idx="1"/>
          </p:nvPr>
        </p:nvSpPr>
        <p:spPr>
          <a:xfrm>
            <a:off x="384371" y="2079238"/>
            <a:ext cx="3849425" cy="3582526"/>
          </a:xfrm>
        </p:spPr>
        <p:txBody>
          <a:bodyPr>
            <a:normAutofit/>
          </a:bodyPr>
          <a:lstStyle/>
          <a:p>
            <a:pPr marL="0" indent="0">
              <a:spcBef>
                <a:spcPts val="600"/>
              </a:spcBef>
              <a:buNone/>
            </a:pPr>
            <a:r>
              <a:rPr lang="en-US" dirty="0"/>
              <a:t>#!/bin/bash</a:t>
            </a:r>
          </a:p>
          <a:p>
            <a:pPr marL="0" indent="0">
              <a:spcBef>
                <a:spcPts val="600"/>
              </a:spcBef>
              <a:buNone/>
            </a:pPr>
            <a:r>
              <a:rPr lang="en-US" dirty="0"/>
              <a:t>echo “For testing”</a:t>
            </a:r>
          </a:p>
          <a:p>
            <a:pPr marL="0" indent="0">
              <a:spcBef>
                <a:spcPts val="600"/>
              </a:spcBef>
              <a:buNone/>
            </a:pPr>
            <a:r>
              <a:rPr lang="en-US" dirty="0" err="1"/>
              <a:t>myfunction</a:t>
            </a:r>
            <a:endParaRPr lang="en-US" dirty="0"/>
          </a:p>
          <a:p>
            <a:pPr marL="0" indent="0">
              <a:spcBef>
                <a:spcPts val="600"/>
              </a:spcBef>
              <a:buNone/>
            </a:pPr>
            <a:r>
              <a:rPr lang="en-US" dirty="0" err="1"/>
              <a:t>myfunction</a:t>
            </a:r>
            <a:r>
              <a:rPr lang="en-US" dirty="0"/>
              <a:t>()</a:t>
            </a:r>
          </a:p>
          <a:p>
            <a:pPr marL="0" indent="0">
              <a:spcBef>
                <a:spcPts val="600"/>
              </a:spcBef>
              <a:buNone/>
            </a:pPr>
            <a:r>
              <a:rPr lang="en-US" dirty="0"/>
              <a:t>{</a:t>
            </a:r>
          </a:p>
          <a:p>
            <a:pPr marL="0" indent="0">
              <a:spcBef>
                <a:spcPts val="600"/>
              </a:spcBef>
              <a:buNone/>
            </a:pPr>
            <a:r>
              <a:rPr lang="en-US" dirty="0"/>
              <a:t>echo “Oh! Actually, it works”</a:t>
            </a:r>
          </a:p>
          <a:p>
            <a:pPr marL="0" indent="0">
              <a:spcBef>
                <a:spcPts val="600"/>
              </a:spcBef>
              <a:buNone/>
            </a:pPr>
            <a:r>
              <a:rPr lang="en-US" dirty="0"/>
              <a:t>} </a:t>
            </a:r>
          </a:p>
        </p:txBody>
      </p:sp>
      <p:sp>
        <p:nvSpPr>
          <p:cNvPr id="9" name="Rectangle 8"/>
          <p:cNvSpPr/>
          <p:nvPr/>
        </p:nvSpPr>
        <p:spPr>
          <a:xfrm>
            <a:off x="4571999" y="2216353"/>
            <a:ext cx="4171167" cy="3416320"/>
          </a:xfrm>
          <a:prstGeom prst="rect">
            <a:avLst/>
          </a:prstGeom>
        </p:spPr>
        <p:txBody>
          <a:bodyPr wrap="square">
            <a:spAutoFit/>
          </a:bodyPr>
          <a:lstStyle/>
          <a:p>
            <a:r>
              <a:rPr lang="en-US" sz="2400" dirty="0"/>
              <a:t>The line 3 in the code returns a command not found error. Because the function only works if it is declared before your main routine. The interpreter will return an error if you have declared your function after your main routine.</a:t>
            </a:r>
          </a:p>
        </p:txBody>
      </p:sp>
      <p:cxnSp>
        <p:nvCxnSpPr>
          <p:cNvPr id="10" name="Straight Connector 9"/>
          <p:cNvCxnSpPr/>
          <p:nvPr/>
        </p:nvCxnSpPr>
        <p:spPr>
          <a:xfrm flipH="1">
            <a:off x="4233796" y="1870552"/>
            <a:ext cx="1" cy="4392461"/>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32227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Passing Parameters on function</a:t>
            </a:r>
          </a:p>
        </p:txBody>
      </p:sp>
      <p:sp>
        <p:nvSpPr>
          <p:cNvPr id="3" name="Content Placeholder 2"/>
          <p:cNvSpPr>
            <a:spLocks noGrp="1"/>
          </p:cNvSpPr>
          <p:nvPr>
            <p:ph idx="1"/>
          </p:nvPr>
        </p:nvSpPr>
        <p:spPr>
          <a:xfrm>
            <a:off x="184731" y="2479739"/>
            <a:ext cx="3613875" cy="2803461"/>
          </a:xfrm>
        </p:spPr>
        <p:style>
          <a:lnRef idx="2">
            <a:schemeClr val="accent1"/>
          </a:lnRef>
          <a:fillRef idx="1">
            <a:schemeClr val="lt1"/>
          </a:fillRef>
          <a:effectRef idx="0">
            <a:schemeClr val="accent1"/>
          </a:effectRef>
          <a:fontRef idx="minor">
            <a:schemeClr val="dk1"/>
          </a:fontRef>
        </p:style>
        <p:txBody>
          <a:bodyPr>
            <a:normAutofit/>
          </a:bodyPr>
          <a:lstStyle/>
          <a:p>
            <a:pPr marL="0" indent="0">
              <a:spcBef>
                <a:spcPts val="600"/>
              </a:spcBef>
              <a:buNone/>
            </a:pPr>
            <a:r>
              <a:rPr lang="en-US" sz="2000" dirty="0"/>
              <a:t>#! /bin/bash</a:t>
            </a:r>
          </a:p>
          <a:p>
            <a:pPr marL="0" indent="0">
              <a:spcBef>
                <a:spcPts val="600"/>
              </a:spcBef>
              <a:buNone/>
            </a:pPr>
            <a:r>
              <a:rPr lang="en-US" sz="2000" dirty="0" err="1"/>
              <a:t>myfunction</a:t>
            </a:r>
            <a:r>
              <a:rPr lang="en-US" sz="2000" dirty="0"/>
              <a:t>()</a:t>
            </a:r>
          </a:p>
          <a:p>
            <a:pPr marL="0" indent="0">
              <a:spcBef>
                <a:spcPts val="600"/>
              </a:spcBef>
              <a:buNone/>
            </a:pPr>
            <a:r>
              <a:rPr lang="en-US" sz="2000" dirty="0"/>
              <a:t>{</a:t>
            </a:r>
          </a:p>
          <a:p>
            <a:pPr marL="0" indent="0">
              <a:spcBef>
                <a:spcPts val="600"/>
              </a:spcBef>
              <a:buNone/>
            </a:pPr>
            <a:r>
              <a:rPr lang="en-US" sz="2000" dirty="0"/>
              <a:t>echo “First argument is as $1”</a:t>
            </a:r>
          </a:p>
          <a:p>
            <a:pPr marL="0" indent="0">
              <a:spcBef>
                <a:spcPts val="600"/>
              </a:spcBef>
              <a:buNone/>
            </a:pPr>
            <a:r>
              <a:rPr lang="en-US" sz="2000" dirty="0"/>
              <a:t>echo “Second argument is as $2”</a:t>
            </a:r>
          </a:p>
          <a:p>
            <a:pPr marL="0" indent="0">
              <a:spcBef>
                <a:spcPts val="600"/>
              </a:spcBef>
              <a:buNone/>
            </a:pPr>
            <a:r>
              <a:rPr lang="en-US" sz="2000" dirty="0"/>
              <a:t>}</a:t>
            </a:r>
          </a:p>
          <a:p>
            <a:pPr marL="0" indent="0">
              <a:spcBef>
                <a:spcPts val="600"/>
              </a:spcBef>
              <a:buNone/>
            </a:pPr>
            <a:r>
              <a:rPr lang="en-US" sz="2000" dirty="0" err="1"/>
              <a:t>myfunction</a:t>
            </a:r>
            <a:r>
              <a:rPr lang="en-US" sz="2000" dirty="0"/>
              <a:t> “Hello” “World”</a:t>
            </a:r>
          </a:p>
        </p:txBody>
      </p:sp>
      <p:sp>
        <p:nvSpPr>
          <p:cNvPr id="9" name="Rectangle 8"/>
          <p:cNvSpPr/>
          <p:nvPr/>
        </p:nvSpPr>
        <p:spPr>
          <a:xfrm>
            <a:off x="284163" y="1771853"/>
            <a:ext cx="8574087" cy="707886"/>
          </a:xfrm>
          <a:prstGeom prst="rect">
            <a:avLst/>
          </a:prstGeom>
        </p:spPr>
        <p:txBody>
          <a:bodyPr wrap="square">
            <a:spAutoFit/>
          </a:bodyPr>
          <a:lstStyle/>
          <a:p>
            <a:r>
              <a:rPr lang="en-US" sz="2000" dirty="0"/>
              <a:t>You can pass parameters and process those data in bash function. The code shows the procedure on how to pass parameters in shell scripting</a:t>
            </a:r>
          </a:p>
        </p:txBody>
      </p:sp>
      <p:sp>
        <p:nvSpPr>
          <p:cNvPr id="8" name="Rectangle 2"/>
          <p:cNvSpPr>
            <a:spLocks noChangeArrowheads="1"/>
          </p:cNvSpPr>
          <p:nvPr/>
        </p:nvSpPr>
        <p:spPr bwMode="auto">
          <a:xfrm>
            <a:off x="0" y="45230"/>
            <a:ext cx="184731" cy="36673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 name="Rectangle 10"/>
          <p:cNvSpPr/>
          <p:nvPr/>
        </p:nvSpPr>
        <p:spPr>
          <a:xfrm>
            <a:off x="3941689" y="2499970"/>
            <a:ext cx="5059643" cy="4154984"/>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wrap="square">
            <a:spAutoFit/>
          </a:bodyPr>
          <a:lstStyle/>
          <a:p>
            <a:pPr lvl="0" fontAlgn="base">
              <a:spcBef>
                <a:spcPct val="0"/>
              </a:spcBef>
              <a:spcAft>
                <a:spcPct val="0"/>
              </a:spcAft>
            </a:pPr>
            <a:r>
              <a:rPr lang="en-US" sz="2400" b="1" dirty="0">
                <a:solidFill>
                  <a:srgbClr val="006600"/>
                </a:solidFill>
              </a:rPr>
              <a:t>Let’s understand the code:</a:t>
            </a:r>
          </a:p>
          <a:p>
            <a:pPr lvl="0" eaLnBrk="0" fontAlgn="base" hangingPunct="0">
              <a:spcBef>
                <a:spcPct val="0"/>
              </a:spcBef>
              <a:spcAft>
                <a:spcPct val="0"/>
              </a:spcAft>
              <a:buFontTx/>
              <a:buAutoNum type="arabicPeriod"/>
            </a:pPr>
            <a:r>
              <a:rPr lang="en-US" sz="2000" b="1" dirty="0"/>
              <a:t> </a:t>
            </a:r>
            <a:r>
              <a:rPr lang="en-US" sz="2000" dirty="0"/>
              <a:t>We added the values "Hello" and "World" after we called the </a:t>
            </a:r>
            <a:r>
              <a:rPr lang="en-US" sz="2000" dirty="0" err="1"/>
              <a:t>myfunction</a:t>
            </a:r>
            <a:r>
              <a:rPr lang="en-US" sz="2000" dirty="0"/>
              <a:t> .</a:t>
            </a:r>
          </a:p>
          <a:p>
            <a:pPr lvl="0" eaLnBrk="0" fontAlgn="base" hangingPunct="0">
              <a:spcBef>
                <a:spcPct val="0"/>
              </a:spcBef>
              <a:spcAft>
                <a:spcPct val="0"/>
              </a:spcAft>
              <a:buFontTx/>
              <a:buAutoNum type="arabicPeriod" startAt="2"/>
            </a:pPr>
            <a:r>
              <a:rPr lang="en-US" sz="2000" b="1" dirty="0"/>
              <a:t> </a:t>
            </a:r>
            <a:r>
              <a:rPr lang="en-US" sz="2000" dirty="0"/>
              <a:t>Those values are passed to the </a:t>
            </a:r>
            <a:r>
              <a:rPr lang="en-US" sz="2000" dirty="0" err="1"/>
              <a:t>myfunction</a:t>
            </a:r>
            <a:r>
              <a:rPr lang="en-US" sz="2000" dirty="0"/>
              <a:t> as parameters and stored in a local variable.</a:t>
            </a:r>
          </a:p>
          <a:p>
            <a:pPr lvl="0" eaLnBrk="0" fontAlgn="base" hangingPunct="0">
              <a:spcBef>
                <a:spcPct val="0"/>
              </a:spcBef>
              <a:spcAft>
                <a:spcPct val="0"/>
              </a:spcAft>
              <a:buFontTx/>
              <a:buAutoNum type="arabicPeriod" startAt="3"/>
            </a:pPr>
            <a:r>
              <a:rPr lang="en-US" sz="2000" b="1" dirty="0"/>
              <a:t> </a:t>
            </a:r>
            <a:r>
              <a:rPr lang="en-US" sz="2000" dirty="0"/>
              <a:t>The interpreter stores the passed values into predefined variables, which is named according to the sequence of passing the parameters, 1 as the starting name up to the order of passing.</a:t>
            </a:r>
          </a:p>
          <a:p>
            <a:pPr lvl="0" eaLnBrk="0" fontAlgn="base" hangingPunct="0">
              <a:spcBef>
                <a:spcPct val="0"/>
              </a:spcBef>
              <a:spcAft>
                <a:spcPct val="0"/>
              </a:spcAft>
              <a:buFontTx/>
              <a:buAutoNum type="arabicPeriod" startAt="4"/>
            </a:pPr>
            <a:r>
              <a:rPr lang="en-US" sz="2000" b="1" dirty="0"/>
              <a:t> </a:t>
            </a:r>
            <a:r>
              <a:rPr lang="en-US" sz="2000" dirty="0"/>
              <a:t>Note that the "Hello" world is stored in the variable 1 and value "World" is stored in variable 2.</a:t>
            </a:r>
          </a:p>
        </p:txBody>
      </p:sp>
      <p:sp>
        <p:nvSpPr>
          <p:cNvPr id="12" name="Rectangle 11"/>
          <p:cNvSpPr/>
          <p:nvPr/>
        </p:nvSpPr>
        <p:spPr>
          <a:xfrm>
            <a:off x="184731" y="5400585"/>
            <a:ext cx="3613875" cy="1323439"/>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1600" b="1" dirty="0">
                <a:solidFill>
                  <a:srgbClr val="C00000"/>
                </a:solidFill>
              </a:rPr>
              <a:t>Note: </a:t>
            </a:r>
            <a:r>
              <a:rPr lang="en-US" sz="1600" dirty="0"/>
              <a:t>The 1 and 2 in the above are local variables and thus, are not accessible to other parts of the script aside from the function where the parameters are being passed.</a:t>
            </a:r>
          </a:p>
        </p:txBody>
      </p:sp>
    </p:spTree>
    <p:extLst>
      <p:ext uri="{BB962C8B-B14F-4D97-AF65-F5344CB8AC3E}">
        <p14:creationId xmlns:p14="http://schemas.microsoft.com/office/powerpoint/2010/main" val="4229647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Function Return</a:t>
            </a:r>
          </a:p>
        </p:txBody>
      </p:sp>
      <p:sp>
        <p:nvSpPr>
          <p:cNvPr id="3" name="Content Placeholder 2"/>
          <p:cNvSpPr>
            <a:spLocks noGrp="1"/>
          </p:cNvSpPr>
          <p:nvPr>
            <p:ph idx="1"/>
          </p:nvPr>
        </p:nvSpPr>
        <p:spPr>
          <a:xfrm>
            <a:off x="384371" y="2079237"/>
            <a:ext cx="3849425" cy="4394134"/>
          </a:xfrm>
        </p:spPr>
        <p:txBody>
          <a:bodyPr>
            <a:normAutofit lnSpcReduction="10000"/>
          </a:bodyPr>
          <a:lstStyle/>
          <a:p>
            <a:pPr marL="0" indent="0">
              <a:spcBef>
                <a:spcPts val="600"/>
              </a:spcBef>
              <a:buNone/>
            </a:pPr>
            <a:r>
              <a:rPr lang="en-US" dirty="0"/>
              <a:t>#!/bin/bash</a:t>
            </a:r>
          </a:p>
          <a:p>
            <a:pPr marL="0" indent="0">
              <a:spcBef>
                <a:spcPts val="600"/>
              </a:spcBef>
              <a:buNone/>
            </a:pPr>
            <a:r>
              <a:rPr lang="en-US" dirty="0"/>
              <a:t>add()</a:t>
            </a:r>
          </a:p>
          <a:p>
            <a:pPr marL="0" indent="0">
              <a:spcBef>
                <a:spcPts val="600"/>
              </a:spcBef>
              <a:buNone/>
            </a:pPr>
            <a:r>
              <a:rPr lang="en-US" dirty="0"/>
              <a:t>{</a:t>
            </a:r>
          </a:p>
          <a:p>
            <a:pPr marL="0" indent="0">
              <a:spcBef>
                <a:spcPts val="600"/>
              </a:spcBef>
              <a:buNone/>
            </a:pPr>
            <a:r>
              <a:rPr lang="en-US" dirty="0"/>
              <a:t>sum=$(($1+$2))</a:t>
            </a:r>
          </a:p>
          <a:p>
            <a:pPr marL="0" indent="0">
              <a:spcBef>
                <a:spcPts val="600"/>
              </a:spcBef>
              <a:buNone/>
            </a:pPr>
            <a:r>
              <a:rPr lang="en-US" dirty="0"/>
              <a:t>return $sum</a:t>
            </a:r>
          </a:p>
          <a:p>
            <a:pPr marL="0" indent="0">
              <a:spcBef>
                <a:spcPts val="600"/>
              </a:spcBef>
              <a:buNone/>
            </a:pPr>
            <a:r>
              <a:rPr lang="en-US" dirty="0"/>
              <a:t>}</a:t>
            </a:r>
          </a:p>
          <a:p>
            <a:pPr marL="0" indent="0">
              <a:spcBef>
                <a:spcPts val="600"/>
              </a:spcBef>
              <a:buNone/>
            </a:pPr>
            <a:r>
              <a:rPr lang="en-US" dirty="0"/>
              <a:t>read op1</a:t>
            </a:r>
          </a:p>
          <a:p>
            <a:pPr marL="0" indent="0">
              <a:spcBef>
                <a:spcPts val="600"/>
              </a:spcBef>
              <a:buNone/>
            </a:pPr>
            <a:r>
              <a:rPr lang="en-US"/>
              <a:t>read </a:t>
            </a:r>
            <a:r>
              <a:rPr lang="en-US" dirty="0"/>
              <a:t>op2</a:t>
            </a:r>
          </a:p>
          <a:p>
            <a:pPr marL="0" indent="0">
              <a:spcBef>
                <a:spcPts val="600"/>
              </a:spcBef>
              <a:buNone/>
            </a:pPr>
            <a:r>
              <a:rPr lang="en-US" dirty="0"/>
              <a:t>add op1 op2</a:t>
            </a:r>
          </a:p>
          <a:p>
            <a:pPr marL="0" indent="0">
              <a:spcBef>
                <a:spcPts val="600"/>
              </a:spcBef>
              <a:buNone/>
            </a:pPr>
            <a:r>
              <a:rPr lang="en-US" dirty="0"/>
              <a:t>echo “Summation: ” $? </a:t>
            </a:r>
          </a:p>
          <a:p>
            <a:pPr marL="0" indent="0">
              <a:spcBef>
                <a:spcPts val="600"/>
              </a:spcBef>
              <a:buNone/>
            </a:pPr>
            <a:endParaRPr lang="en-US" dirty="0"/>
          </a:p>
        </p:txBody>
      </p:sp>
      <p:sp>
        <p:nvSpPr>
          <p:cNvPr id="9" name="Rectangle 8"/>
          <p:cNvSpPr/>
          <p:nvPr/>
        </p:nvSpPr>
        <p:spPr>
          <a:xfrm>
            <a:off x="4571999" y="2216353"/>
            <a:ext cx="4171167" cy="2308324"/>
          </a:xfrm>
          <a:prstGeom prst="rect">
            <a:avLst/>
          </a:prstGeom>
        </p:spPr>
        <p:txBody>
          <a:bodyPr wrap="square">
            <a:spAutoFit/>
          </a:bodyPr>
          <a:lstStyle/>
          <a:p>
            <a:r>
              <a:rPr lang="en-US" sz="2400" dirty="0"/>
              <a:t>function can return the values of a function's local variable to the main routine by using the keyword return. The returned values are then stored to the default variable </a:t>
            </a:r>
            <a:r>
              <a:rPr lang="en-US" sz="2400" b="1" dirty="0">
                <a:solidFill>
                  <a:srgbClr val="002060"/>
                </a:solidFill>
              </a:rPr>
              <a:t>$?</a:t>
            </a:r>
          </a:p>
        </p:txBody>
      </p:sp>
      <p:cxnSp>
        <p:nvCxnSpPr>
          <p:cNvPr id="10" name="Straight Connector 9"/>
          <p:cNvCxnSpPr/>
          <p:nvPr/>
        </p:nvCxnSpPr>
        <p:spPr>
          <a:xfrm flipH="1">
            <a:off x="4233796" y="1870552"/>
            <a:ext cx="1" cy="4392461"/>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79500846"/>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384</TotalTime>
  <Words>768</Words>
  <Application>Microsoft Office PowerPoint</Application>
  <PresentationFormat>On-screen Show (4:3)</PresentationFormat>
  <Paragraphs>98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Corbel</vt:lpstr>
      <vt:lpstr>Wingdings</vt:lpstr>
      <vt:lpstr>Spectrum</vt:lpstr>
      <vt:lpstr>LAB12 </vt:lpstr>
      <vt:lpstr>Lecture Outline</vt:lpstr>
      <vt:lpstr>Function</vt:lpstr>
      <vt:lpstr>Advantages of Functions in Shell Script</vt:lpstr>
      <vt:lpstr>Syntax of Functions in Shell Script</vt:lpstr>
      <vt:lpstr>Function Example-1</vt:lpstr>
      <vt:lpstr>Function Example-1 (cont’d)</vt:lpstr>
      <vt:lpstr>Passing Parameters on function</vt:lpstr>
      <vt:lpstr>Function Return</vt:lpstr>
      <vt:lpstr>Practice Questions</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Noboranjan Dey</cp:lastModifiedBy>
  <cp:revision>48</cp:revision>
  <dcterms:created xsi:type="dcterms:W3CDTF">2018-12-10T17:20:29Z</dcterms:created>
  <dcterms:modified xsi:type="dcterms:W3CDTF">2024-04-30T13:54:14Z</dcterms:modified>
</cp:coreProperties>
</file>