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5206"/>
  </p:normalViewPr>
  <p:slideViewPr>
    <p:cSldViewPr snapToGrid="0" snapToObjects="1">
      <p:cViewPr varScale="1">
        <p:scale>
          <a:sx n="59" d="100"/>
          <a:sy n="59" d="100"/>
        </p:scale>
        <p:origin x="15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Noboranjan Dey" userId="1ac59fc9-aae8-46a4-899e-44860e6a6e60" providerId="ADAL" clId="{87848989-1169-4CC2-BD58-F3BEC55D4FF1}"/>
    <pc:docChg chg="modSld">
      <pc:chgData name="Noboranjan Dey" userId="1ac59fc9-aae8-46a4-899e-44860e6a6e60" providerId="ADAL" clId="{87848989-1169-4CC2-BD58-F3BEC55D4FF1}" dt="2024-04-18T04:58:02.649" v="15" actId="20577"/>
      <pc:docMkLst>
        <pc:docMk/>
      </pc:docMkLst>
      <pc:sldChg chg="modSp mod">
        <pc:chgData name="Noboranjan Dey" userId="1ac59fc9-aae8-46a4-899e-44860e6a6e60" providerId="ADAL" clId="{87848989-1169-4CC2-BD58-F3BEC55D4FF1}" dt="2024-04-18T04:58:02.649" v="15" actId="20577"/>
        <pc:sldMkLst>
          <pc:docMk/>
          <pc:sldMk cId="700707328" sldId="256"/>
        </pc:sldMkLst>
        <pc:graphicFrameChg chg="modGraphic">
          <ac:chgData name="Noboranjan Dey" userId="1ac59fc9-aae8-46a4-899e-44860e6a6e60" providerId="ADAL" clId="{87848989-1169-4CC2-BD58-F3BEC55D4FF1}" dt="2024-04-18T04:58:02.649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9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56712"/>
              </p:ext>
            </p:extLst>
          </p:nvPr>
        </p:nvGraphicFramePr>
        <p:xfrm>
          <a:off x="476205" y="5186042"/>
          <a:ext cx="8335798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263150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185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 Dey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5004148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Another approach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=10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if [ $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–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gt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18 -a $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–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lt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30 ]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then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fi</a:t>
            </a:r>
            <a:r>
              <a:rPr lang="en-US" sz="1800" dirty="0"/>
              <a:t>	</a:t>
            </a:r>
          </a:p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>
                <a:solidFill>
                  <a:srgbClr val="00B050"/>
                </a:solidFill>
              </a:rPr>
              <a:t>Another approach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lang="en-US" sz="1800" dirty="0" err="1">
                <a:solidFill>
                  <a:srgbClr val="00B050"/>
                </a:solidFill>
              </a:rPr>
              <a:t>val</a:t>
            </a:r>
            <a:r>
              <a:rPr lang="en-US" sz="1800" dirty="0">
                <a:solidFill>
                  <a:srgbClr val="00B050"/>
                </a:solidFill>
              </a:rPr>
              <a:t>=10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if [[ $</a:t>
            </a:r>
            <a:r>
              <a:rPr lang="en-US" sz="1800" dirty="0" err="1">
                <a:solidFill>
                  <a:srgbClr val="00B050"/>
                </a:solidFill>
              </a:rPr>
              <a:t>val</a:t>
            </a:r>
            <a:r>
              <a:rPr lang="en-US" sz="1800" dirty="0">
                <a:solidFill>
                  <a:srgbClr val="00B050"/>
                </a:solidFill>
              </a:rPr>
              <a:t> –</a:t>
            </a:r>
            <a:r>
              <a:rPr lang="en-US" sz="1800" dirty="0" err="1">
                <a:solidFill>
                  <a:srgbClr val="00B050"/>
                </a:solidFill>
              </a:rPr>
              <a:t>gt</a:t>
            </a:r>
            <a:r>
              <a:rPr lang="en-US" sz="1800" dirty="0">
                <a:solidFill>
                  <a:srgbClr val="00B050"/>
                </a:solidFill>
              </a:rPr>
              <a:t> 18 -a $</a:t>
            </a:r>
            <a:r>
              <a:rPr lang="en-US" sz="1800" dirty="0" err="1">
                <a:solidFill>
                  <a:srgbClr val="00B050"/>
                </a:solidFill>
              </a:rPr>
              <a:t>val</a:t>
            </a:r>
            <a:r>
              <a:rPr lang="en-US" sz="1800" dirty="0">
                <a:solidFill>
                  <a:srgbClr val="00B050"/>
                </a:solidFill>
              </a:rPr>
              <a:t> –</a:t>
            </a:r>
            <a:r>
              <a:rPr lang="en-US" sz="1800" dirty="0" err="1">
                <a:solidFill>
                  <a:srgbClr val="00B050"/>
                </a:solidFill>
              </a:rPr>
              <a:t>lt</a:t>
            </a:r>
            <a:r>
              <a:rPr lang="en-US" sz="1800" dirty="0">
                <a:solidFill>
                  <a:srgbClr val="00B050"/>
                </a:solidFill>
              </a:rPr>
              <a:t> 30 ]]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then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fi</a:t>
            </a:r>
          </a:p>
        </p:txBody>
      </p:sp>
    </p:spTree>
    <p:extLst>
      <p:ext uri="{BB962C8B-B14F-4D97-AF65-F5344CB8AC3E}">
        <p14:creationId xmlns:p14="http://schemas.microsoft.com/office/powerpoint/2010/main" val="329881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</a:t>
            </a:r>
            <a:r>
              <a:rPr lang="en-US" dirty="0" err="1"/>
              <a:t>Yashavant</a:t>
            </a:r>
            <a:r>
              <a:rPr lang="en-US" dirty="0"/>
              <a:t> P. </a:t>
            </a:r>
            <a:r>
              <a:rPr lang="en-US" dirty="0" err="1"/>
              <a:t>Kanetkar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Control Flow Statements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Cases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Logical Operators 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Control Flow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b="1" dirty="0"/>
              <a:t>if else statement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Syntax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if [ condition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then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Statement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else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Statement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fi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*****There must be a space before and after the condition*****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	if [condition] not correct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Must be written like this if [ condition ]</a:t>
            </a:r>
          </a:p>
        </p:txBody>
      </p:sp>
    </p:spTree>
    <p:extLst>
      <p:ext uri="{BB962C8B-B14F-4D97-AF65-F5344CB8AC3E}">
        <p14:creationId xmlns:p14="http://schemas.microsoft.com/office/powerpoint/2010/main" val="167568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Control Flow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b="1" dirty="0"/>
              <a:t>if else if statement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Syntax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if [ condition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then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Statement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[ condition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then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Statement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else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Statement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fi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count=10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if [ $count –</a:t>
            </a:r>
            <a:r>
              <a:rPr lang="en-US" dirty="0" err="1"/>
              <a:t>eq</a:t>
            </a:r>
            <a:r>
              <a:rPr lang="en-US" dirty="0"/>
              <a:t> 9 ]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then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“Hello World”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else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“Hello OS”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9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662695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sz="1800" dirty="0"/>
              <a:t>Used for multi level if conditions that means else if conditions.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sz="1800" dirty="0"/>
              <a:t>Syntax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           case expression in 		[switch]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pattern ) 			[case 1:]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	statement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;; 			[break]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pattern ) 			[case 2:]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	statement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;; 			[break]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* ) 			[default]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	echo Default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esac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1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=“Rahim”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case $</a:t>
            </a:r>
            <a:r>
              <a:rPr lang="en-US" sz="1800" dirty="0" err="1"/>
              <a:t>var</a:t>
            </a:r>
            <a:r>
              <a:rPr lang="en-US" sz="1800" dirty="0"/>
              <a:t> in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“</a:t>
            </a:r>
            <a:r>
              <a:rPr lang="en-US" sz="1800" dirty="0" err="1"/>
              <a:t>Karim</a:t>
            </a:r>
            <a:r>
              <a:rPr lang="en-US" sz="1800" dirty="0"/>
              <a:t>” 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	echo “</a:t>
            </a:r>
            <a:r>
              <a:rPr lang="en-US" sz="1800" dirty="0" err="1"/>
              <a:t>Karim</a:t>
            </a:r>
            <a:r>
              <a:rPr lang="en-US" sz="1800" dirty="0"/>
              <a:t> is good”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“Rahim” 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	echo “Rahim is bad”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* 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	echo “Unknown”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err="1"/>
              <a:t>esac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6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801591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OR operator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err="1">
                <a:solidFill>
                  <a:srgbClr val="FF0000"/>
                </a:solidFill>
              </a:rPr>
              <a:t>val</a:t>
            </a:r>
            <a:r>
              <a:rPr lang="en-US" sz="1800" dirty="0">
                <a:solidFill>
                  <a:srgbClr val="FF0000"/>
                </a:solidFill>
              </a:rPr>
              <a:t>=10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if [ $</a:t>
            </a:r>
            <a:r>
              <a:rPr lang="en-US" sz="1800" dirty="0" err="1">
                <a:solidFill>
                  <a:srgbClr val="FF0000"/>
                </a:solidFill>
              </a:rPr>
              <a:t>val</a:t>
            </a:r>
            <a:r>
              <a:rPr lang="en-US" sz="1800" dirty="0">
                <a:solidFill>
                  <a:srgbClr val="FF0000"/>
                </a:solidFill>
              </a:rPr>
              <a:t> –</a:t>
            </a:r>
            <a:r>
              <a:rPr lang="en-US" sz="1800" dirty="0" err="1">
                <a:solidFill>
                  <a:srgbClr val="FF0000"/>
                </a:solidFill>
              </a:rPr>
              <a:t>gt</a:t>
            </a:r>
            <a:r>
              <a:rPr lang="en-US" sz="1800" dirty="0">
                <a:solidFill>
                  <a:srgbClr val="FF0000"/>
                </a:solidFill>
              </a:rPr>
              <a:t> 18 ] || [ $</a:t>
            </a:r>
            <a:r>
              <a:rPr lang="en-US" sz="1800" dirty="0" err="1">
                <a:solidFill>
                  <a:srgbClr val="FF0000"/>
                </a:solidFill>
              </a:rPr>
              <a:t>val</a:t>
            </a:r>
            <a:r>
              <a:rPr lang="en-US" sz="1800" dirty="0">
                <a:solidFill>
                  <a:srgbClr val="FF0000"/>
                </a:solidFill>
              </a:rPr>
              <a:t> –</a:t>
            </a:r>
            <a:r>
              <a:rPr lang="en-US" sz="1800" dirty="0" err="1">
                <a:solidFill>
                  <a:srgbClr val="FF0000"/>
                </a:solidFill>
              </a:rPr>
              <a:t>lt</a:t>
            </a:r>
            <a:r>
              <a:rPr lang="en-US" sz="1800" dirty="0">
                <a:solidFill>
                  <a:srgbClr val="FF0000"/>
                </a:solidFill>
              </a:rPr>
              <a:t> 30 ]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then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fi</a:t>
            </a:r>
          </a:p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>
                <a:solidFill>
                  <a:srgbClr val="00B050"/>
                </a:solidFill>
              </a:rPr>
              <a:t>Another approach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lang="en-US" sz="1800" dirty="0" err="1">
                <a:solidFill>
                  <a:srgbClr val="00B050"/>
                </a:solidFill>
              </a:rPr>
              <a:t>val</a:t>
            </a:r>
            <a:r>
              <a:rPr lang="en-US" sz="1800" dirty="0">
                <a:solidFill>
                  <a:srgbClr val="00B050"/>
                </a:solidFill>
              </a:rPr>
              <a:t>=10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if [ $</a:t>
            </a:r>
            <a:r>
              <a:rPr lang="en-US" sz="1800" dirty="0" err="1">
                <a:solidFill>
                  <a:srgbClr val="00B050"/>
                </a:solidFill>
              </a:rPr>
              <a:t>val</a:t>
            </a:r>
            <a:r>
              <a:rPr lang="en-US" sz="1800" dirty="0">
                <a:solidFill>
                  <a:srgbClr val="00B050"/>
                </a:solidFill>
              </a:rPr>
              <a:t> –</a:t>
            </a:r>
            <a:r>
              <a:rPr lang="en-US" sz="1800" dirty="0" err="1">
                <a:solidFill>
                  <a:srgbClr val="00B050"/>
                </a:solidFill>
              </a:rPr>
              <a:t>gt</a:t>
            </a:r>
            <a:r>
              <a:rPr lang="en-US" sz="1800" dirty="0">
                <a:solidFill>
                  <a:srgbClr val="00B050"/>
                </a:solidFill>
              </a:rPr>
              <a:t> 18 -o $</a:t>
            </a:r>
            <a:r>
              <a:rPr lang="en-US" sz="1800" dirty="0" err="1">
                <a:solidFill>
                  <a:srgbClr val="00B050"/>
                </a:solidFill>
              </a:rPr>
              <a:t>val</a:t>
            </a:r>
            <a:r>
              <a:rPr lang="en-US" sz="1800" dirty="0">
                <a:solidFill>
                  <a:srgbClr val="00B050"/>
                </a:solidFill>
              </a:rPr>
              <a:t> –</a:t>
            </a:r>
            <a:r>
              <a:rPr lang="en-US" sz="1800" dirty="0" err="1">
                <a:solidFill>
                  <a:srgbClr val="00B050"/>
                </a:solidFill>
              </a:rPr>
              <a:t>lt</a:t>
            </a:r>
            <a:r>
              <a:rPr lang="en-US" sz="1800" dirty="0">
                <a:solidFill>
                  <a:srgbClr val="00B050"/>
                </a:solidFill>
              </a:rPr>
              <a:t> 30 ]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then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fi</a:t>
            </a:r>
          </a:p>
        </p:txBody>
      </p:sp>
    </p:spTree>
    <p:extLst>
      <p:ext uri="{BB962C8B-B14F-4D97-AF65-F5344CB8AC3E}">
        <p14:creationId xmlns:p14="http://schemas.microsoft.com/office/powerpoint/2010/main" val="11429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856914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Another approach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=10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if [[ $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–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gt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18 -o $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–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lt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30 ]]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then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fi</a:t>
            </a:r>
          </a:p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AND operator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err="1">
                <a:solidFill>
                  <a:srgbClr val="FF0000"/>
                </a:solidFill>
              </a:rPr>
              <a:t>val</a:t>
            </a:r>
            <a:r>
              <a:rPr lang="en-US" sz="1800" dirty="0">
                <a:solidFill>
                  <a:srgbClr val="FF0000"/>
                </a:solidFill>
              </a:rPr>
              <a:t>=10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if [ $</a:t>
            </a:r>
            <a:r>
              <a:rPr lang="en-US" sz="1800" dirty="0" err="1">
                <a:solidFill>
                  <a:srgbClr val="FF0000"/>
                </a:solidFill>
              </a:rPr>
              <a:t>val</a:t>
            </a:r>
            <a:r>
              <a:rPr lang="en-US" sz="1800" dirty="0">
                <a:solidFill>
                  <a:srgbClr val="FF0000"/>
                </a:solidFill>
              </a:rPr>
              <a:t> –</a:t>
            </a:r>
            <a:r>
              <a:rPr lang="en-US" sz="1800" dirty="0" err="1">
                <a:solidFill>
                  <a:srgbClr val="FF0000"/>
                </a:solidFill>
              </a:rPr>
              <a:t>gt</a:t>
            </a:r>
            <a:r>
              <a:rPr lang="en-US" sz="1800" dirty="0">
                <a:solidFill>
                  <a:srgbClr val="FF0000"/>
                </a:solidFill>
              </a:rPr>
              <a:t> 18 ] &amp;&amp; [ $</a:t>
            </a:r>
            <a:r>
              <a:rPr lang="en-US" sz="1800" dirty="0" err="1">
                <a:solidFill>
                  <a:srgbClr val="FF0000"/>
                </a:solidFill>
              </a:rPr>
              <a:t>val</a:t>
            </a:r>
            <a:r>
              <a:rPr lang="en-US" sz="1800" dirty="0">
                <a:solidFill>
                  <a:srgbClr val="FF0000"/>
                </a:solidFill>
              </a:rPr>
              <a:t> –</a:t>
            </a:r>
            <a:r>
              <a:rPr lang="en-US" sz="1800" dirty="0" err="1">
                <a:solidFill>
                  <a:srgbClr val="FF0000"/>
                </a:solidFill>
              </a:rPr>
              <a:t>lt</a:t>
            </a:r>
            <a:r>
              <a:rPr lang="en-US" sz="1800" dirty="0">
                <a:solidFill>
                  <a:srgbClr val="FF0000"/>
                </a:solidFill>
              </a:rPr>
              <a:t> 30 ]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then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fi</a:t>
            </a:r>
          </a:p>
        </p:txBody>
      </p:sp>
    </p:spTree>
    <p:extLst>
      <p:ext uri="{BB962C8B-B14F-4D97-AF65-F5344CB8AC3E}">
        <p14:creationId xmlns:p14="http://schemas.microsoft.com/office/powerpoint/2010/main" val="77171011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573</TotalTime>
  <Words>523</Words>
  <Application>Microsoft Office PowerPoint</Application>
  <PresentationFormat>On-screen Show (4:3)</PresentationFormat>
  <Paragraphs>132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Spectrum</vt:lpstr>
      <vt:lpstr>LAB 9</vt:lpstr>
      <vt:lpstr>Lecture Outline</vt:lpstr>
      <vt:lpstr>Control Flow Statements </vt:lpstr>
      <vt:lpstr>Control Flow Statements </vt:lpstr>
      <vt:lpstr>Example</vt:lpstr>
      <vt:lpstr>Cases</vt:lpstr>
      <vt:lpstr>Example</vt:lpstr>
      <vt:lpstr>Logical Operators </vt:lpstr>
      <vt:lpstr>Logical Operators </vt:lpstr>
      <vt:lpstr>Logical Operators 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39</cp:revision>
  <dcterms:created xsi:type="dcterms:W3CDTF">2018-12-10T17:20:29Z</dcterms:created>
  <dcterms:modified xsi:type="dcterms:W3CDTF">2024-04-18T04:58:04Z</dcterms:modified>
</cp:coreProperties>
</file>