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64"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5"/>
    <p:restoredTop sz="93447" autoAdjust="0"/>
  </p:normalViewPr>
  <p:slideViewPr>
    <p:cSldViewPr snapToGrid="0" snapToObjects="1">
      <p:cViewPr varScale="1">
        <p:scale>
          <a:sx n="63" d="100"/>
          <a:sy n="63" d="100"/>
        </p:scale>
        <p:origin x="1692"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Noboranjan Dey" userId="1ac59fc9-aae8-46a4-899e-44860e6a6e60" providerId="ADAL" clId="{7C5A87A5-1107-49BB-8C53-178209FD427D}"/>
    <pc:docChg chg="modSld">
      <pc:chgData name="Noboranjan Dey" userId="1ac59fc9-aae8-46a4-899e-44860e6a6e60" providerId="ADAL" clId="{7C5A87A5-1107-49BB-8C53-178209FD427D}" dt="2024-04-02T09:30:54.283" v="30" actId="20577"/>
      <pc:docMkLst>
        <pc:docMk/>
      </pc:docMkLst>
      <pc:sldChg chg="modSp mod">
        <pc:chgData name="Noboranjan Dey" userId="1ac59fc9-aae8-46a4-899e-44860e6a6e60" providerId="ADAL" clId="{7C5A87A5-1107-49BB-8C53-178209FD427D}" dt="2024-04-02T09:30:54.283" v="30" actId="20577"/>
        <pc:sldMkLst>
          <pc:docMk/>
          <pc:sldMk cId="700707328" sldId="256"/>
        </pc:sldMkLst>
        <pc:graphicFrameChg chg="modGraphic">
          <ac:chgData name="Noboranjan Dey" userId="1ac59fc9-aae8-46a4-899e-44860e6a6e60" providerId="ADAL" clId="{7C5A87A5-1107-49BB-8C53-178209FD427D}" dt="2024-04-02T09:30:54.283" v="30" actId="20577"/>
          <ac:graphicFrameMkLst>
            <pc:docMk/>
            <pc:sldMk cId="700707328" sldId="256"/>
            <ac:graphicFrameMk id="7" creationId="{29FF08AD-7519-4C4A-8E0D-640DF5BB5E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C62E78-F200-4C4C-BC42-C27AC9E77916}" type="datetimeFigureOut">
              <a:rPr lang="en-US" smtClean="0"/>
              <a:t>4/2/2024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B0FEB-E303-4A4A-A013-42557A45CDD4}" type="slidenum">
              <a:rPr lang="en-US" smtClean="0"/>
              <a:t>‹#›</a:t>
            </a:fld>
            <a:endParaRPr lang="en-US"/>
          </a:p>
        </p:txBody>
      </p:sp>
    </p:spTree>
    <p:extLst>
      <p:ext uri="{BB962C8B-B14F-4D97-AF65-F5344CB8AC3E}">
        <p14:creationId xmlns:p14="http://schemas.microsoft.com/office/powerpoint/2010/main" val="354672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A83F1376-0079-465E-AE43-3597842A7F65}" type="slidenum">
              <a:rPr lang="en-US" altLang="en-US">
                <a:latin typeface="Times New Roman" pitchFamily="18" charset="0"/>
              </a:rPr>
              <a:pPr/>
              <a:t>3</a:t>
            </a:fld>
            <a:endParaRPr lang="en-US" altLang="en-US">
              <a:latin typeface="Times New Roman" pitchFamily="18" charset="0"/>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148B31E-C07A-4DF3-A257-54E6158E7CB9}" type="slidenum">
              <a:rPr lang="en-US" altLang="en-US">
                <a:latin typeface="Times New Roman" pitchFamily="18" charset="0"/>
              </a:rPr>
              <a:pPr/>
              <a:t>12</a:t>
            </a:fld>
            <a:endParaRPr lang="en-US" altLang="en-US">
              <a:latin typeface="Times New Roman" pitchFamily="18"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86950AB-4FF1-4432-8081-12150ED2EEFD}" type="slidenum">
              <a:rPr lang="en-US" altLang="en-US">
                <a:latin typeface="Times New Roman" pitchFamily="18" charset="0"/>
              </a:rPr>
              <a:pPr/>
              <a:t>13</a:t>
            </a:fld>
            <a:endParaRPr lang="en-US" altLang="en-US">
              <a:latin typeface="Times New Roman" pitchFamily="18"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https://</a:t>
            </a:r>
            <a:r>
              <a:rPr lang="en-US" altLang="en-US" dirty="0" err="1">
                <a:latin typeface="Times New Roman" pitchFamily="18" charset="0"/>
              </a:rPr>
              <a:t>en.wikipedia.org</a:t>
            </a:r>
            <a:r>
              <a:rPr lang="en-US" altLang="en-US" dirty="0">
                <a:latin typeface="Times New Roman" pitchFamily="18" charset="0"/>
              </a:rPr>
              <a:t>/wiki/Peterson%27s_algorithm</a:t>
            </a:r>
          </a:p>
          <a:p>
            <a:endParaRPr lang="en-US" altLang="en-US" dirty="0">
              <a:latin typeface="Times New Roman" pitchFamily="18" charset="0"/>
            </a:endParaRPr>
          </a:p>
          <a:p>
            <a:r>
              <a:rPr lang="en-US" altLang="en-US" dirty="0">
                <a:latin typeface="Times New Roman" pitchFamily="18" charset="0"/>
              </a:rPr>
              <a:t>Flag [1] = true </a:t>
            </a:r>
          </a:p>
          <a:p>
            <a:r>
              <a:rPr lang="en-US" altLang="en-US" dirty="0">
                <a:latin typeface="Times New Roman" pitchFamily="18" charset="0"/>
              </a:rPr>
              <a:t>Turn = 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sz="1400" dirty="0"/>
          </a:p>
          <a:p>
            <a:endParaRPr lang="en-BD" sz="1400" dirty="0"/>
          </a:p>
          <a:p>
            <a:r>
              <a:rPr lang="en-GB" sz="1400" dirty="0"/>
              <a:t>While ( F</a:t>
            </a:r>
            <a:r>
              <a:rPr lang="en-BD" sz="1400" dirty="0"/>
              <a:t>lag [i] = false and turn = </a:t>
            </a:r>
            <a:r>
              <a:rPr lang="en-GB" sz="1400" dirty="0" err="1"/>
              <a:t>i</a:t>
            </a:r>
            <a:r>
              <a:rPr lang="en-BD" sz="1400" dirty="0"/>
              <a:t> ) {}. …// second process</a:t>
            </a:r>
          </a:p>
          <a:p>
            <a:r>
              <a:rPr lang="en-GB" sz="1400" dirty="0"/>
              <a:t>C</a:t>
            </a:r>
            <a:r>
              <a:rPr lang="en-BD" sz="1400" dirty="0"/>
              <a:t>ritical section using ….; first process</a:t>
            </a:r>
          </a:p>
          <a:p>
            <a:r>
              <a:rPr lang="en-GB" sz="1400" dirty="0"/>
              <a:t>E</a:t>
            </a:r>
            <a:r>
              <a:rPr lang="en-BD" sz="1400" dirty="0"/>
              <a:t>xit code …. </a:t>
            </a:r>
            <a:r>
              <a:rPr lang="en-GB" sz="1400" dirty="0"/>
              <a:t>F</a:t>
            </a:r>
            <a:r>
              <a:rPr lang="en-BD" sz="1400" dirty="0"/>
              <a:t>lag [i] = false </a:t>
            </a:r>
          </a:p>
          <a:p>
            <a:endParaRPr lang="en-BD" sz="1400" dirty="0"/>
          </a:p>
          <a:p>
            <a:r>
              <a:rPr lang="en-BD" sz="1400" dirty="0"/>
              <a:t>Flag = interested</a:t>
            </a:r>
          </a:p>
          <a:p>
            <a:r>
              <a:rPr lang="en-BD" sz="1400" dirty="0"/>
              <a:t>Initially Flag [0/1] = both false</a:t>
            </a:r>
          </a:p>
          <a:p>
            <a:r>
              <a:rPr lang="en-BD" sz="1400" dirty="0"/>
              <a:t>If 1 of them is false in while loop enter in CS</a:t>
            </a:r>
          </a:p>
          <a:p>
            <a:r>
              <a:rPr lang="en-BD" sz="1400" dirty="0"/>
              <a:t>Now preempt turn is for Pj…both condition true now in loop</a:t>
            </a:r>
          </a:p>
          <a:p>
            <a:r>
              <a:rPr lang="en-BD" sz="1400" dirty="0"/>
              <a:t>Now Pi execute exit section make no interest … Pj keep trying in loop ..suddenly get out of the loop and enter CS</a:t>
            </a:r>
          </a:p>
        </p:txBody>
      </p:sp>
      <p:sp>
        <p:nvSpPr>
          <p:cNvPr id="4" name="Slide Number Placeholder 3"/>
          <p:cNvSpPr>
            <a:spLocks noGrp="1"/>
          </p:cNvSpPr>
          <p:nvPr>
            <p:ph type="sldNum" sz="quarter" idx="5"/>
          </p:nvPr>
        </p:nvSpPr>
        <p:spPr/>
        <p:txBody>
          <a:bodyPr/>
          <a:lstStyle/>
          <a:p>
            <a:fld id="{EC6B0FEB-E303-4A4A-A013-42557A45CDD4}" type="slidenum">
              <a:rPr lang="en-US" smtClean="0"/>
              <a:t>14</a:t>
            </a:fld>
            <a:endParaRPr lang="en-US"/>
          </a:p>
        </p:txBody>
      </p:sp>
    </p:spTree>
    <p:extLst>
      <p:ext uri="{BB962C8B-B14F-4D97-AF65-F5344CB8AC3E}">
        <p14:creationId xmlns:p14="http://schemas.microsoft.com/office/powerpoint/2010/main" val="1252138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82CD041-1877-4B8E-9E78-0958A511AD62}" type="slidenum">
              <a:rPr lang="en-US" altLang="en-US">
                <a:latin typeface="Times New Roman" pitchFamily="18" charset="0"/>
              </a:rPr>
              <a:pPr/>
              <a:t>15</a:t>
            </a:fld>
            <a:endParaRPr lang="en-US" altLang="en-US">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Initially all false </a:t>
            </a:r>
          </a:p>
          <a:p>
            <a:r>
              <a:rPr lang="en-US" altLang="en-US" dirty="0">
                <a:latin typeface="Times New Roman" pitchFamily="18" charset="0"/>
              </a:rPr>
              <a:t>1 process make 1 true and overcome loop and enter CS</a:t>
            </a:r>
          </a:p>
          <a:p>
            <a:r>
              <a:rPr lang="en-US" altLang="en-US" dirty="0">
                <a:latin typeface="Times New Roman" pitchFamily="18" charset="0"/>
              </a:rPr>
              <a:t>Another process stuck in the loop and keep trying</a:t>
            </a:r>
          </a:p>
          <a:p>
            <a:r>
              <a:rPr lang="en-US" altLang="en-US" dirty="0">
                <a:latin typeface="Times New Roman" pitchFamily="18" charset="0"/>
              </a:rPr>
              <a:t>Process 1 out of CS and change condition exit section</a:t>
            </a:r>
          </a:p>
          <a:p>
            <a:r>
              <a:rPr lang="en-US" altLang="en-US" dirty="0">
                <a:latin typeface="Times New Roman" pitchFamily="18" charset="0"/>
              </a:rPr>
              <a:t>Now another process go out of the loop and enter CS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EC6B0FEB-E303-4A4A-A013-42557A45CDD4}" type="slidenum">
              <a:rPr lang="en-US" smtClean="0"/>
              <a:t>16</a:t>
            </a:fld>
            <a:endParaRPr lang="en-US"/>
          </a:p>
        </p:txBody>
      </p:sp>
    </p:spTree>
    <p:extLst>
      <p:ext uri="{BB962C8B-B14F-4D97-AF65-F5344CB8AC3E}">
        <p14:creationId xmlns:p14="http://schemas.microsoft.com/office/powerpoint/2010/main" val="2506184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EC6B0FEB-E303-4A4A-A013-42557A45CDD4}" type="slidenum">
              <a:rPr lang="en-US" smtClean="0"/>
              <a:t>18</a:t>
            </a:fld>
            <a:endParaRPr lang="en-US"/>
          </a:p>
        </p:txBody>
      </p:sp>
    </p:spTree>
    <p:extLst>
      <p:ext uri="{BB962C8B-B14F-4D97-AF65-F5344CB8AC3E}">
        <p14:creationId xmlns:p14="http://schemas.microsoft.com/office/powerpoint/2010/main" val="2975615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7395B3E3-DF27-45C7-8F6E-1AF395B87D83}" type="slidenum">
              <a:rPr lang="en-US" altLang="en-US">
                <a:latin typeface="Times New Roman" pitchFamily="18" charset="0"/>
              </a:rPr>
              <a:pPr/>
              <a:t>4</a:t>
            </a:fld>
            <a:endParaRPr lang="en-US" altLang="en-US">
              <a:latin typeface="Times New Roman" pitchFamily="18"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E485D141-ECFF-44F4-85C3-D08B4FDB2327}" type="slidenum">
              <a:rPr lang="en-US" altLang="en-US">
                <a:latin typeface="Times New Roman" pitchFamily="18" charset="0"/>
              </a:rPr>
              <a:pPr/>
              <a:t>5</a:t>
            </a:fld>
            <a:endParaRPr lang="en-US" altLang="en-US">
              <a:latin typeface="Times New Roman" pitchFamily="18"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811BC55A-1680-451A-9AA2-450B2AECB12B}" type="slidenum">
              <a:rPr lang="en-US" altLang="en-US">
                <a:latin typeface="Times New Roman" pitchFamily="18" charset="0"/>
              </a:rPr>
              <a:pPr/>
              <a:t>6</a:t>
            </a:fld>
            <a:endParaRPr lang="en-US" altLang="en-US">
              <a:latin typeface="Times New Roman" pitchFamily="18"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Var balance = 10; (Global)</a:t>
            </a:r>
          </a:p>
          <a:p>
            <a:endParaRPr lang="en-US" altLang="en-US" dirty="0">
              <a:latin typeface="Times New Roman" pitchFamily="18" charset="0"/>
            </a:endParaRPr>
          </a:p>
          <a:p>
            <a:r>
              <a:rPr lang="en-US" altLang="en-US" dirty="0">
                <a:latin typeface="Times New Roman" pitchFamily="18" charset="0"/>
              </a:rPr>
              <a:t>Process 1 {</a:t>
            </a:r>
          </a:p>
          <a:p>
            <a:r>
              <a:rPr lang="en-US" altLang="en-US" dirty="0">
                <a:solidFill>
                  <a:srgbClr val="FF0000"/>
                </a:solidFill>
                <a:latin typeface="Times New Roman" pitchFamily="18" charset="0"/>
              </a:rPr>
              <a:t>Modify balance … 10 -5 = 5</a:t>
            </a:r>
          </a:p>
          <a:p>
            <a:r>
              <a:rPr lang="en-US" altLang="en-US" dirty="0" err="1">
                <a:latin typeface="Times New Roman" pitchFamily="18" charset="0"/>
              </a:rPr>
              <a:t>Jljlk</a:t>
            </a:r>
            <a:endParaRPr lang="en-US" altLang="en-US" dirty="0">
              <a:latin typeface="Times New Roman" pitchFamily="18" charset="0"/>
            </a:endParaRPr>
          </a:p>
          <a:p>
            <a:r>
              <a:rPr lang="en-US" altLang="en-US" dirty="0" err="1">
                <a:latin typeface="Times New Roman" pitchFamily="18" charset="0"/>
              </a:rPr>
              <a:t>kljlkjlk</a:t>
            </a:r>
            <a:endParaRPr lang="en-US" altLang="en-US" dirty="0">
              <a:latin typeface="Times New Roman" pitchFamily="18" charset="0"/>
            </a:endParaRPr>
          </a:p>
          <a:p>
            <a:r>
              <a:rPr lang="en-US" altLang="en-US" dirty="0">
                <a:latin typeface="Times New Roman" pitchFamily="18" charset="0"/>
              </a:rPr>
              <a:t>}</a:t>
            </a:r>
          </a:p>
          <a:p>
            <a:endParaRPr lang="en-US" altLang="en-US" dirty="0">
              <a:latin typeface="Times New Roman" pitchFamily="18" charset="0"/>
            </a:endParaRPr>
          </a:p>
          <a:p>
            <a:r>
              <a:rPr lang="en-US" altLang="en-US" dirty="0">
                <a:latin typeface="Times New Roman" pitchFamily="18" charset="0"/>
              </a:rPr>
              <a:t>Process 2 {</a:t>
            </a:r>
          </a:p>
          <a:p>
            <a:r>
              <a:rPr lang="en-US" altLang="en-US" dirty="0">
                <a:latin typeface="Times New Roman" pitchFamily="18" charset="0"/>
              </a:rPr>
              <a:t>Balance modify  10—5 = 5</a:t>
            </a:r>
          </a:p>
          <a:p>
            <a:r>
              <a:rPr lang="en-US" altLang="en-US" dirty="0" err="1">
                <a:latin typeface="Times New Roman" pitchFamily="18" charset="0"/>
              </a:rPr>
              <a:t>Lkjlkj</a:t>
            </a:r>
            <a:endParaRPr lang="en-US" altLang="en-US" dirty="0">
              <a:latin typeface="Times New Roman" pitchFamily="18" charset="0"/>
            </a:endParaRPr>
          </a:p>
          <a:p>
            <a:r>
              <a:rPr lang="en-US" altLang="en-US" dirty="0" err="1">
                <a:latin typeface="Times New Roman" pitchFamily="18" charset="0"/>
              </a:rPr>
              <a:t>kljlkj</a:t>
            </a:r>
            <a:endParaRPr lang="en-US" altLang="en-US" dirty="0">
              <a:latin typeface="Times New Roman" pitchFamily="18" charset="0"/>
            </a:endParaRPr>
          </a:p>
          <a:p>
            <a:r>
              <a:rPr lang="en-US" altLang="en-US" dirty="0">
                <a:latin typeface="Times New Roman" pitchFamily="18" charset="0"/>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B3B82465-A135-4701-A001-81CA3F4A402D}" type="slidenum">
              <a:rPr lang="en-US" altLang="en-US">
                <a:latin typeface="Times New Roman" pitchFamily="18" charset="0"/>
              </a:rPr>
              <a:pPr/>
              <a:t>7</a:t>
            </a:fld>
            <a:endParaRPr lang="en-US" altLang="en-US">
              <a:latin typeface="Times New Roman" pitchFamily="18"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P0 = fork(p0)</a:t>
            </a:r>
          </a:p>
          <a:p>
            <a:endParaRPr lang="en-GB" dirty="0"/>
          </a:p>
          <a:p>
            <a:r>
              <a:rPr lang="en-GB" dirty="0"/>
              <a:t>P1 = fork(p1)</a:t>
            </a:r>
          </a:p>
          <a:p>
            <a:endParaRPr lang="en-GB" dirty="0"/>
          </a:p>
          <a:p>
            <a:endParaRPr lang="en-GB" dirty="0"/>
          </a:p>
          <a:p>
            <a:r>
              <a:rPr lang="en-GB" dirty="0"/>
              <a:t>Fork (process ) {</a:t>
            </a:r>
          </a:p>
          <a:p>
            <a:r>
              <a:rPr lang="en-GB" dirty="0"/>
              <a:t>Return new _</a:t>
            </a:r>
            <a:r>
              <a:rPr lang="en-GB" dirty="0" err="1"/>
              <a:t>process_id</a:t>
            </a:r>
            <a:r>
              <a:rPr lang="en-GB" dirty="0"/>
              <a:t>; //</a:t>
            </a:r>
          </a:p>
          <a:p>
            <a:r>
              <a:rPr lang="en-GB" dirty="0"/>
              <a:t>}</a:t>
            </a:r>
          </a:p>
          <a:p>
            <a:endParaRPr lang="en-GB" dirty="0"/>
          </a:p>
          <a:p>
            <a:endParaRPr lang="en-GB" dirty="0"/>
          </a:p>
          <a:p>
            <a:r>
              <a:rPr lang="en-GB" dirty="0"/>
              <a:t>P0 GOT A CHILD PROCESS WITH ID 110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P1 GOT A CHILD PROCESS WITH ID 110</a:t>
            </a:r>
          </a:p>
        </p:txBody>
      </p:sp>
      <p:sp>
        <p:nvSpPr>
          <p:cNvPr id="4" name="Slide Number Placeholder 3"/>
          <p:cNvSpPr>
            <a:spLocks noGrp="1"/>
          </p:cNvSpPr>
          <p:nvPr>
            <p:ph type="sldNum" sz="quarter" idx="5"/>
          </p:nvPr>
        </p:nvSpPr>
        <p:spPr/>
        <p:txBody>
          <a:bodyPr/>
          <a:lstStyle/>
          <a:p>
            <a:fld id="{EC6B0FEB-E303-4A4A-A013-42557A45CDD4}" type="slidenum">
              <a:rPr lang="en-US" smtClean="0"/>
              <a:t>8</a:t>
            </a:fld>
            <a:endParaRPr lang="en-US"/>
          </a:p>
        </p:txBody>
      </p:sp>
    </p:spTree>
    <p:extLst>
      <p:ext uri="{BB962C8B-B14F-4D97-AF65-F5344CB8AC3E}">
        <p14:creationId xmlns:p14="http://schemas.microsoft.com/office/powerpoint/2010/main" val="2630956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EC6B0FEB-E303-4A4A-A013-42557A45CDD4}" type="slidenum">
              <a:rPr lang="en-US" smtClean="0"/>
              <a:t>9</a:t>
            </a:fld>
            <a:endParaRPr lang="en-US"/>
          </a:p>
        </p:txBody>
      </p:sp>
    </p:spTree>
    <p:extLst>
      <p:ext uri="{BB962C8B-B14F-4D97-AF65-F5344CB8AC3E}">
        <p14:creationId xmlns:p14="http://schemas.microsoft.com/office/powerpoint/2010/main" val="2408745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t>
            </a:r>
            <a:r>
              <a:rPr lang="en-BD" dirty="0"/>
              <a:t>1 {</a:t>
            </a:r>
          </a:p>
          <a:p>
            <a:endParaRPr lang="en-BD" dirty="0"/>
          </a:p>
          <a:p>
            <a:r>
              <a:rPr lang="en-GB" dirty="0"/>
              <a:t>E</a:t>
            </a:r>
            <a:r>
              <a:rPr lang="en-BD" dirty="0"/>
              <a:t>ntry code {</a:t>
            </a:r>
          </a:p>
          <a:p>
            <a:endParaRPr lang="en-BD" dirty="0"/>
          </a:p>
          <a:p>
            <a:r>
              <a:rPr lang="en-BD" dirty="0"/>
              <a:t>}</a:t>
            </a:r>
          </a:p>
          <a:p>
            <a:r>
              <a:rPr lang="en-GB" dirty="0">
                <a:solidFill>
                  <a:srgbClr val="FF0000"/>
                </a:solidFill>
              </a:rPr>
              <a:t>C</a:t>
            </a:r>
            <a:r>
              <a:rPr lang="en-BD" dirty="0">
                <a:solidFill>
                  <a:srgbClr val="FF0000"/>
                </a:solidFill>
              </a:rPr>
              <a:t>riticial section {</a:t>
            </a:r>
          </a:p>
          <a:p>
            <a:r>
              <a:rPr lang="en-GB" dirty="0">
                <a:solidFill>
                  <a:srgbClr val="FF0000"/>
                </a:solidFill>
              </a:rPr>
              <a:t>C</a:t>
            </a:r>
            <a:r>
              <a:rPr lang="en-BD" dirty="0">
                <a:solidFill>
                  <a:srgbClr val="FF0000"/>
                </a:solidFill>
              </a:rPr>
              <a:t>ommon change ..data update.. </a:t>
            </a:r>
            <a:r>
              <a:rPr lang="en-GB" dirty="0">
                <a:solidFill>
                  <a:srgbClr val="FF0000"/>
                </a:solidFill>
              </a:rPr>
              <a:t>T</a:t>
            </a:r>
            <a:r>
              <a:rPr lang="en-BD" dirty="0">
                <a:solidFill>
                  <a:srgbClr val="FF0000"/>
                </a:solidFill>
              </a:rPr>
              <a:t>able delete common sensative data</a:t>
            </a:r>
          </a:p>
          <a:p>
            <a:r>
              <a:rPr lang="en-BD" dirty="0">
                <a:solidFill>
                  <a:srgbClr val="FF0000"/>
                </a:solidFill>
              </a:rPr>
              <a:t>}</a:t>
            </a:r>
          </a:p>
          <a:p>
            <a:endParaRPr lang="en-BD" dirty="0"/>
          </a:p>
          <a:p>
            <a:r>
              <a:rPr lang="en-GB" dirty="0"/>
              <a:t>E</a:t>
            </a:r>
            <a:r>
              <a:rPr lang="en-BD" dirty="0"/>
              <a:t>xit code {</a:t>
            </a:r>
          </a:p>
          <a:p>
            <a:endParaRPr lang="en-BD" dirty="0"/>
          </a:p>
          <a:p>
            <a:r>
              <a:rPr lang="en-BD" dirty="0"/>
              <a:t>}</a:t>
            </a:r>
          </a:p>
          <a:p>
            <a:endParaRPr lang="en-BD" dirty="0"/>
          </a:p>
          <a:p>
            <a:r>
              <a:rPr lang="en-GB" dirty="0"/>
              <a:t>O</a:t>
            </a:r>
            <a:r>
              <a:rPr lang="en-BD" dirty="0"/>
              <a:t>thers code{</a:t>
            </a:r>
          </a:p>
          <a:p>
            <a:endParaRPr lang="en-BD" dirty="0"/>
          </a:p>
          <a:p>
            <a:r>
              <a:rPr lang="en-BD" dirty="0"/>
              <a:t>}</a:t>
            </a:r>
          </a:p>
          <a:p>
            <a:endParaRPr lang="en-BD" dirty="0"/>
          </a:p>
          <a:p>
            <a:r>
              <a:rPr lang="en-BD" dirty="0"/>
              <a:t>}</a:t>
            </a:r>
          </a:p>
          <a:p>
            <a:endParaRPr lang="en-BD" dirty="0"/>
          </a:p>
          <a:p>
            <a:endParaRPr lang="en-BD" dirty="0"/>
          </a:p>
          <a:p>
            <a:endParaRPr lang="en-BD" dirty="0"/>
          </a:p>
          <a:p>
            <a:endParaRPr lang="en-BD" dirty="0"/>
          </a:p>
          <a:p>
            <a:r>
              <a:rPr lang="en-GB" dirty="0"/>
              <a:t>P</a:t>
            </a:r>
            <a:r>
              <a:rPr lang="en-BD" dirty="0"/>
              <a:t>2 {</a:t>
            </a:r>
          </a:p>
          <a:p>
            <a:endParaRPr lang="en-BD" dirty="0"/>
          </a:p>
          <a:p>
            <a:r>
              <a:rPr lang="en-GB" dirty="0"/>
              <a:t>E</a:t>
            </a:r>
            <a:r>
              <a:rPr lang="en-BD" dirty="0"/>
              <a:t>ntry code {</a:t>
            </a:r>
          </a:p>
          <a:p>
            <a:endParaRPr lang="en-BD" dirty="0"/>
          </a:p>
          <a:p>
            <a:r>
              <a:rPr lang="en-BD" dirty="0"/>
              <a:t>}</a:t>
            </a:r>
          </a:p>
          <a:p>
            <a:r>
              <a:rPr lang="en-GB" dirty="0"/>
              <a:t>C</a:t>
            </a:r>
            <a:r>
              <a:rPr lang="en-BD" dirty="0"/>
              <a:t>riticial section {</a:t>
            </a:r>
          </a:p>
          <a:p>
            <a:r>
              <a:rPr lang="en-GB" dirty="0"/>
              <a:t>C</a:t>
            </a:r>
            <a:r>
              <a:rPr lang="en-BD" dirty="0"/>
              <a:t>ommon change ..data update.. </a:t>
            </a:r>
            <a:r>
              <a:rPr lang="en-GB" dirty="0"/>
              <a:t>T</a:t>
            </a:r>
            <a:r>
              <a:rPr lang="en-BD" dirty="0"/>
              <a:t>able delete common sensative data</a:t>
            </a:r>
          </a:p>
          <a:p>
            <a:r>
              <a:rPr lang="en-BD" dirty="0"/>
              <a:t>}</a:t>
            </a:r>
          </a:p>
          <a:p>
            <a:endParaRPr lang="en-BD" dirty="0"/>
          </a:p>
          <a:p>
            <a:r>
              <a:rPr lang="en-GB" dirty="0"/>
              <a:t>E</a:t>
            </a:r>
            <a:r>
              <a:rPr lang="en-BD" dirty="0"/>
              <a:t>xit code {</a:t>
            </a:r>
          </a:p>
          <a:p>
            <a:endParaRPr lang="en-BD" dirty="0"/>
          </a:p>
          <a:p>
            <a:r>
              <a:rPr lang="en-BD" dirty="0"/>
              <a:t>}</a:t>
            </a:r>
          </a:p>
          <a:p>
            <a:endParaRPr lang="en-BD" dirty="0"/>
          </a:p>
          <a:p>
            <a:r>
              <a:rPr lang="en-GB" dirty="0"/>
              <a:t>O</a:t>
            </a:r>
            <a:r>
              <a:rPr lang="en-BD" dirty="0"/>
              <a:t>thers code{</a:t>
            </a:r>
          </a:p>
          <a:p>
            <a:endParaRPr lang="en-BD" dirty="0"/>
          </a:p>
          <a:p>
            <a:r>
              <a:rPr lang="en-BD" dirty="0"/>
              <a:t>}</a:t>
            </a:r>
          </a:p>
          <a:p>
            <a:endParaRPr lang="en-BD" dirty="0"/>
          </a:p>
          <a:p>
            <a:r>
              <a:rPr lang="en-BD" dirty="0"/>
              <a:t>}</a:t>
            </a:r>
          </a:p>
          <a:p>
            <a:endParaRPr lang="en-BD" dirty="0"/>
          </a:p>
        </p:txBody>
      </p:sp>
      <p:sp>
        <p:nvSpPr>
          <p:cNvPr id="4" name="Slide Number Placeholder 3"/>
          <p:cNvSpPr>
            <a:spLocks noGrp="1"/>
          </p:cNvSpPr>
          <p:nvPr>
            <p:ph type="sldNum" sz="quarter" idx="5"/>
          </p:nvPr>
        </p:nvSpPr>
        <p:spPr/>
        <p:txBody>
          <a:bodyPr/>
          <a:lstStyle/>
          <a:p>
            <a:fld id="{EC6B0FEB-E303-4A4A-A013-42557A45CDD4}" type="slidenum">
              <a:rPr lang="en-US" smtClean="0"/>
              <a:t>10</a:t>
            </a:fld>
            <a:endParaRPr lang="en-US"/>
          </a:p>
        </p:txBody>
      </p:sp>
    </p:spTree>
    <p:extLst>
      <p:ext uri="{BB962C8B-B14F-4D97-AF65-F5344CB8AC3E}">
        <p14:creationId xmlns:p14="http://schemas.microsoft.com/office/powerpoint/2010/main" val="580798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AE1AC61-28BC-45CC-8B20-A483FBDB2BD9}" type="slidenum">
              <a:rPr lang="en-US" altLang="en-US">
                <a:latin typeface="Times New Roman" pitchFamily="18" charset="0"/>
              </a:rPr>
              <a:pPr/>
              <a:t>11</a:t>
            </a:fld>
            <a:endParaRPr lang="en-US" altLang="en-US">
              <a:latin typeface="Times New Roman" pitchFamily="18"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Conditions/ Laws/Properties</a:t>
            </a:r>
          </a:p>
          <a:p>
            <a:endParaRPr lang="en-US" altLang="en-US" dirty="0">
              <a:latin typeface="Times New Roman" pitchFamily="18" charset="0"/>
            </a:endParaRPr>
          </a:p>
          <a:p>
            <a:endParaRPr lang="en-US" alt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dirty="0"/>
              <a:t>Synchronization Tools</a:t>
            </a:r>
            <a:endParaRPr lang="en-US" sz="1800" dirty="0"/>
          </a:p>
        </p:txBody>
      </p:sp>
      <p:sp>
        <p:nvSpPr>
          <p:cNvPr id="3" name="Subtitle 2"/>
          <p:cNvSpPr>
            <a:spLocks noGrp="1"/>
          </p:cNvSpPr>
          <p:nvPr>
            <p:ph type="subTitle" idx="1"/>
          </p:nvPr>
        </p:nvSpPr>
        <p:spPr>
          <a:xfrm>
            <a:off x="476205" y="1532427"/>
            <a:ext cx="2789509" cy="484632"/>
          </a:xfrm>
        </p:spPr>
        <p:txBody>
          <a:bodyPr/>
          <a:lstStyle/>
          <a:p>
            <a:r>
              <a:rPr lang="en-US" dirty="0"/>
              <a:t>Course Code: CSC 2209</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69656054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08</a:t>
                      </a:r>
                    </a:p>
                  </a:txBody>
                  <a:tcPr/>
                </a:tc>
                <a:tc>
                  <a:txBody>
                    <a:bodyPr/>
                    <a:lstStyle/>
                    <a:p>
                      <a:r>
                        <a:rPr lang="en-US" dirty="0"/>
                        <a:t>Week No:</a:t>
                      </a:r>
                    </a:p>
                  </a:txBody>
                  <a:tcPr/>
                </a:tc>
                <a:tc>
                  <a:txBody>
                    <a:bodyPr/>
                    <a:lstStyle/>
                    <a:p>
                      <a:r>
                        <a:rPr lang="en-US" dirty="0"/>
                        <a:t>08</a:t>
                      </a:r>
                    </a:p>
                  </a:txBody>
                  <a:tcPr/>
                </a:tc>
                <a:tc>
                  <a:txBody>
                    <a:bodyPr/>
                    <a:lstStyle/>
                    <a:p>
                      <a:r>
                        <a:rPr lang="en-US" dirty="0"/>
                        <a:t>Semester:</a:t>
                      </a:r>
                    </a:p>
                  </a:txBody>
                  <a:tcPr/>
                </a:tc>
                <a:tc>
                  <a:txBody>
                    <a:bodyPr/>
                    <a:lstStyle/>
                    <a:p>
                      <a:r>
                        <a:rPr lang="en-US" dirty="0"/>
                        <a:t>Fall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NOBORANJAN DEY</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Operating Systems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noChangeArrowheads="1"/>
          </p:cNvSpPr>
          <p:nvPr>
            <p:ph type="title"/>
          </p:nvPr>
        </p:nvSpPr>
        <p:spPr/>
        <p:txBody>
          <a:bodyPr>
            <a:normAutofit/>
          </a:bodyPr>
          <a:lstStyle/>
          <a:p>
            <a:pPr algn="l"/>
            <a:r>
              <a:rPr lang="en-US" altLang="en-US"/>
              <a:t>Critical Section</a:t>
            </a:r>
          </a:p>
        </p:txBody>
      </p:sp>
      <p:sp>
        <p:nvSpPr>
          <p:cNvPr id="21506" name="Content Placeholder 2"/>
          <p:cNvSpPr>
            <a:spLocks noGrp="1" noChangeArrowheads="1"/>
          </p:cNvSpPr>
          <p:nvPr>
            <p:ph idx="1"/>
          </p:nvPr>
        </p:nvSpPr>
        <p:spPr>
          <a:xfrm>
            <a:off x="284163" y="1908131"/>
            <a:ext cx="7076747" cy="3992563"/>
          </a:xfrm>
        </p:spPr>
        <p:txBody>
          <a:bodyPr/>
          <a:lstStyle/>
          <a:p>
            <a:pPr>
              <a:buFont typeface="Wingdings" pitchFamily="2" charset="2"/>
              <a:buChar char="q"/>
            </a:pPr>
            <a:r>
              <a:rPr lang="en-US" altLang="en-US" dirty="0"/>
              <a:t>General structure of process </a:t>
            </a:r>
            <a:r>
              <a:rPr lang="en-US" altLang="en-US" b="1" i="1" dirty="0"/>
              <a:t>P</a:t>
            </a:r>
            <a:r>
              <a:rPr lang="en-US" altLang="en-US" b="1" i="1" baseline="-25000" dirty="0"/>
              <a:t>i  </a:t>
            </a:r>
            <a:endParaRPr lang="en-US" altLang="en-US" dirty="0"/>
          </a:p>
          <a:p>
            <a:pPr>
              <a:buFont typeface="Wingdings" pitchFamily="2" charset="2"/>
              <a:buChar char="q"/>
            </a:pPr>
            <a:endParaRPr lang="en-US" altLang="en-US" b="1" dirty="0">
              <a:solidFill>
                <a:srgbClr val="0000FF"/>
              </a:solidFill>
            </a:endParaRPr>
          </a:p>
        </p:txBody>
      </p:sp>
      <p:pic>
        <p:nvPicPr>
          <p:cNvPr id="21507"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74289" y="2565205"/>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627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normAutofit fontScale="90000"/>
          </a:bodyPr>
          <a:lstStyle/>
          <a:p>
            <a:pPr algn="l"/>
            <a:r>
              <a:rPr lang="en-US" altLang="en-US" dirty="0"/>
              <a:t>Solution to Critical-Section Problem (</a:t>
            </a:r>
            <a:r>
              <a:rPr lang="en-US" altLang="en-US" dirty="0">
                <a:latin typeface="Times New Roman" pitchFamily="18" charset="0"/>
              </a:rPr>
              <a:t>Conditions/Laws/Properties</a:t>
            </a:r>
            <a:r>
              <a:rPr lang="en-US" altLang="en-US" dirty="0"/>
              <a:t>)</a:t>
            </a:r>
          </a:p>
        </p:txBody>
      </p:sp>
      <p:sp>
        <p:nvSpPr>
          <p:cNvPr id="22530" name="Rectangle 3"/>
          <p:cNvSpPr>
            <a:spLocks noGrp="1" noChangeArrowheads="1"/>
          </p:cNvSpPr>
          <p:nvPr>
            <p:ph idx="1"/>
          </p:nvPr>
        </p:nvSpPr>
        <p:spPr>
          <a:xfrm>
            <a:off x="284163" y="2033391"/>
            <a:ext cx="8574087" cy="3992563"/>
          </a:xfrm>
        </p:spPr>
        <p:txBody>
          <a:bodyPr>
            <a:normAutofit fontScale="92500" lnSpcReduction="20000"/>
          </a:bodyPr>
          <a:lstStyle/>
          <a:p>
            <a:pPr>
              <a:buFont typeface="Monotype Sorts" pitchFamily="-84" charset="2"/>
              <a:buNone/>
            </a:pPr>
            <a:r>
              <a:rPr lang="en-US" altLang="en-US" dirty="0">
                <a:solidFill>
                  <a:srgbClr val="000000"/>
                </a:solidFill>
              </a:rPr>
              <a:t>1.   </a:t>
            </a:r>
            <a:r>
              <a:rPr lang="en-US" altLang="en-US" b="1" dirty="0">
                <a:solidFill>
                  <a:srgbClr val="3366FF"/>
                </a:solidFill>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a:buFont typeface="Monotype Sorts" pitchFamily="-84" charset="2"/>
              <a:buNone/>
            </a:pPr>
            <a:r>
              <a:rPr lang="en-US" altLang="en-US" dirty="0">
                <a:solidFill>
                  <a:srgbClr val="000000"/>
                </a:solidFill>
              </a:rPr>
              <a:t>2.   </a:t>
            </a:r>
            <a:r>
              <a:rPr lang="en-US" altLang="en-US" b="1" dirty="0">
                <a:solidFill>
                  <a:srgbClr val="3366FF"/>
                </a:solidFill>
              </a:rPr>
              <a:t>Progress</a:t>
            </a:r>
            <a:r>
              <a:rPr lang="en-US" altLang="en-US" b="1" dirty="0"/>
              <a:t> </a:t>
            </a:r>
            <a:r>
              <a:rPr lang="en-US" altLang="en-US" dirty="0"/>
              <a:t>- If no process is executing in its critical section and there exist some processes that wish to enter their critical section, then the selection of the processes that will enter the critical section next cannot be postponed indefinitely (stopping each other)</a:t>
            </a:r>
          </a:p>
          <a:p>
            <a:pPr>
              <a:buFont typeface="Monotype Sorts" pitchFamily="-84" charset="2"/>
              <a:buNone/>
            </a:pPr>
            <a:r>
              <a:rPr lang="en-US" altLang="en-US" dirty="0"/>
              <a:t>3.  </a:t>
            </a:r>
            <a:r>
              <a:rPr lang="en-US" altLang="en-US" b="1" dirty="0">
                <a:solidFill>
                  <a:srgbClr val="3366FF"/>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pitchFamily="18" charset="2"/>
              <a:buChar char=""/>
            </a:pPr>
            <a:r>
              <a:rPr lang="en-US" altLang="en-US" dirty="0"/>
              <a:t>Assume that each process executes at a nonzero speed </a:t>
            </a:r>
          </a:p>
          <a:p>
            <a:pPr marL="795338" lvl="1" indent="-338138">
              <a:buSzPct val="125000"/>
              <a:buFont typeface="Wingdings 2" pitchFamily="18" charset="2"/>
              <a:buChar char=""/>
            </a:pPr>
            <a:r>
              <a:rPr lang="en-US" altLang="en-US" dirty="0"/>
              <a:t>No assumption concerning </a:t>
            </a:r>
            <a:r>
              <a:rPr lang="en-US" altLang="en-US" b="1" dirty="0">
                <a:solidFill>
                  <a:srgbClr val="3366FF"/>
                </a:solidFill>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Tree>
    <p:extLst>
      <p:ext uri="{BB962C8B-B14F-4D97-AF65-F5344CB8AC3E}">
        <p14:creationId xmlns:p14="http://schemas.microsoft.com/office/powerpoint/2010/main" val="255950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l" eaLnBrk="1" hangingPunct="1"/>
            <a:r>
              <a:rPr lang="en-US" altLang="en-US"/>
              <a:t>Critical-Section Handling in OS </a:t>
            </a:r>
          </a:p>
        </p:txBody>
      </p:sp>
      <p:sp>
        <p:nvSpPr>
          <p:cNvPr id="24578" name="Rectangle 3"/>
          <p:cNvSpPr>
            <a:spLocks noGrp="1" noChangeArrowheads="1"/>
          </p:cNvSpPr>
          <p:nvPr>
            <p:ph idx="1"/>
          </p:nvPr>
        </p:nvSpPr>
        <p:spPr>
          <a:xfrm>
            <a:off x="284163" y="1995813"/>
            <a:ext cx="8574087" cy="3992563"/>
          </a:xfrm>
        </p:spPr>
        <p:txBody>
          <a:bodyPr/>
          <a:lstStyle/>
          <a:p>
            <a:pPr marL="0" indent="0">
              <a:buNone/>
            </a:pPr>
            <a:r>
              <a:rPr lang="en-US" altLang="en-US" dirty="0"/>
              <a:t>Two approaches depending on if kernel is preemptive or non-  preemptive </a:t>
            </a:r>
          </a:p>
          <a:p>
            <a:pPr lvl="1">
              <a:buSzPct val="125000"/>
              <a:buFont typeface="Wingdings" pitchFamily="2" charset="2"/>
              <a:buChar char="q"/>
            </a:pPr>
            <a:r>
              <a:rPr lang="en-US" altLang="en-US" b="1" dirty="0">
                <a:solidFill>
                  <a:srgbClr val="3366FF"/>
                </a:solidFill>
              </a:rPr>
              <a:t>Preemptive</a:t>
            </a:r>
            <a:r>
              <a:rPr lang="en-US" altLang="en-US" sz="1400" dirty="0"/>
              <a:t> </a:t>
            </a:r>
            <a:r>
              <a:rPr lang="en-US" altLang="en-US" dirty="0"/>
              <a:t>– allows preemption of process when running in kernel mode</a:t>
            </a:r>
          </a:p>
          <a:p>
            <a:pPr lvl="1">
              <a:buSzPct val="125000"/>
              <a:buFont typeface="Wingdings" pitchFamily="2" charset="2"/>
              <a:buChar char="q"/>
            </a:pPr>
            <a:r>
              <a:rPr lang="en-US" altLang="en-US" b="1" dirty="0">
                <a:solidFill>
                  <a:srgbClr val="3366FF"/>
                </a:solidFill>
              </a:rPr>
              <a:t>Non-preemptive </a:t>
            </a:r>
            <a:r>
              <a:rPr lang="en-US" altLang="en-US" dirty="0"/>
              <a:t>– runs until exits kernel mode, blocks, or voluntarily yields CPU</a:t>
            </a:r>
          </a:p>
          <a:p>
            <a:pPr marL="1141412" lvl="2" indent="-342900">
              <a:buSzPct val="125000"/>
              <a:buFont typeface="Wingdings" pitchFamily="2" charset="2"/>
              <a:buChar char="q"/>
            </a:pPr>
            <a:r>
              <a:rPr lang="en-US" altLang="en-US" dirty="0"/>
              <a:t>Essentially free of race conditions in kernel mode</a:t>
            </a:r>
          </a:p>
        </p:txBody>
      </p:sp>
    </p:spTree>
    <p:extLst>
      <p:ext uri="{BB962C8B-B14F-4D97-AF65-F5344CB8AC3E}">
        <p14:creationId xmlns:p14="http://schemas.microsoft.com/office/powerpoint/2010/main" val="3042586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normAutofit/>
          </a:bodyPr>
          <a:lstStyle/>
          <a:p>
            <a:pPr algn="l" eaLnBrk="1" hangingPunct="1"/>
            <a:r>
              <a:rPr lang="en-US" altLang="en-US" dirty="0"/>
              <a:t>Peterson’</a:t>
            </a:r>
            <a:r>
              <a:rPr lang="en-US" altLang="ja-JP" dirty="0"/>
              <a:t>s Solution</a:t>
            </a:r>
            <a:endParaRPr lang="en-US" altLang="en-US" dirty="0"/>
          </a:p>
        </p:txBody>
      </p:sp>
      <p:sp>
        <p:nvSpPr>
          <p:cNvPr id="26626" name="Rectangle 3"/>
          <p:cNvSpPr>
            <a:spLocks noGrp="1" noChangeArrowheads="1"/>
          </p:cNvSpPr>
          <p:nvPr>
            <p:ph idx="1"/>
          </p:nvPr>
        </p:nvSpPr>
        <p:spPr>
          <a:xfrm>
            <a:off x="284163" y="1895605"/>
            <a:ext cx="8574087" cy="3992563"/>
          </a:xfrm>
        </p:spPr>
        <p:txBody>
          <a:bodyPr>
            <a:normAutofit fontScale="85000" lnSpcReduction="20000"/>
          </a:bodyPr>
          <a:lstStyle/>
          <a:p>
            <a:pPr>
              <a:lnSpc>
                <a:spcPct val="90000"/>
              </a:lnSpc>
              <a:buFont typeface="Wingdings" pitchFamily="2" charset="2"/>
              <a:buChar char="q"/>
              <a:tabLst>
                <a:tab pos="739775" algn="l"/>
                <a:tab pos="1020763" algn="l"/>
                <a:tab pos="1257300" algn="l"/>
              </a:tabLst>
            </a:pPr>
            <a:r>
              <a:rPr lang="en-US" altLang="en-US" dirty="0"/>
              <a:t>Not guaranteed to work on modern architectures! (But good algorithmic  description of solving the problem)</a:t>
            </a:r>
            <a:endParaRPr lang="en-US" altLang="en-US" sz="800" dirty="0"/>
          </a:p>
          <a:p>
            <a:pPr>
              <a:lnSpc>
                <a:spcPct val="90000"/>
              </a:lnSpc>
              <a:buFont typeface="Wingdings" pitchFamily="2" charset="2"/>
              <a:buChar char="q"/>
              <a:tabLst>
                <a:tab pos="739775" algn="l"/>
                <a:tab pos="1020763" algn="l"/>
                <a:tab pos="1257300" algn="l"/>
              </a:tabLst>
            </a:pPr>
            <a:r>
              <a:rPr lang="en-US" altLang="en-US" dirty="0">
                <a:solidFill>
                  <a:srgbClr val="FF0000"/>
                </a:solidFill>
              </a:rPr>
              <a:t>Maximum Two process solution (drawbacks)</a:t>
            </a:r>
            <a:endParaRPr lang="en-US" altLang="en-US" sz="800" dirty="0">
              <a:solidFill>
                <a:srgbClr val="FF0000"/>
              </a:solidFill>
            </a:endParaRPr>
          </a:p>
          <a:p>
            <a:pPr>
              <a:lnSpc>
                <a:spcPct val="90000"/>
              </a:lnSpc>
              <a:buFont typeface="Wingdings" pitchFamily="2" charset="2"/>
              <a:buChar char="q"/>
              <a:tabLst>
                <a:tab pos="739775" algn="l"/>
                <a:tab pos="1020763" algn="l"/>
                <a:tab pos="1257300" algn="l"/>
              </a:tabLst>
            </a:pPr>
            <a:r>
              <a:rPr lang="en-US" altLang="en-US" dirty="0"/>
              <a:t>Assume that the </a:t>
            </a:r>
            <a:r>
              <a:rPr lang="en-US" altLang="en-US" sz="2000" b="1" dirty="0">
                <a:latin typeface="Courier New" pitchFamily="49" charset="0"/>
              </a:rPr>
              <a:t>load</a:t>
            </a:r>
            <a:r>
              <a:rPr lang="en-US" altLang="en-US" dirty="0">
                <a:latin typeface="Courier New" pitchFamily="49" charset="0"/>
              </a:rPr>
              <a:t> </a:t>
            </a:r>
            <a:r>
              <a:rPr lang="en-US" altLang="en-US" dirty="0"/>
              <a:t>and </a:t>
            </a:r>
            <a:r>
              <a:rPr lang="en-US" altLang="en-US" sz="2000" b="1" dirty="0">
                <a:latin typeface="Courier New" pitchFamily="49" charset="0"/>
              </a:rPr>
              <a:t>store</a:t>
            </a:r>
            <a:r>
              <a:rPr lang="en-US" altLang="en-US" dirty="0"/>
              <a:t> machine-language instructions are atomic; that is, cannot be interrupted</a:t>
            </a:r>
            <a:endParaRPr lang="en-US" altLang="en-US" sz="800" dirty="0"/>
          </a:p>
          <a:p>
            <a:pPr>
              <a:lnSpc>
                <a:spcPct val="90000"/>
              </a:lnSpc>
              <a:buFont typeface="Wingdings" pitchFamily="2" charset="2"/>
              <a:buChar char="q"/>
              <a:tabLst>
                <a:tab pos="739775" algn="l"/>
                <a:tab pos="1020763" algn="l"/>
                <a:tab pos="1257300" algn="l"/>
              </a:tabLst>
            </a:pPr>
            <a:r>
              <a:rPr lang="en-US" altLang="en-US" dirty="0">
                <a:solidFill>
                  <a:srgbClr val="000000"/>
                </a:solidFill>
              </a:rPr>
              <a:t>The two processes share two variables:</a:t>
            </a:r>
          </a:p>
          <a:p>
            <a:pPr lvl="1">
              <a:lnSpc>
                <a:spcPct val="90000"/>
              </a:lnSpc>
              <a:buFont typeface="Wingdings" pitchFamily="2" charset="2"/>
              <a:buChar char="q"/>
              <a:tabLst>
                <a:tab pos="739775" algn="l"/>
                <a:tab pos="1020763" algn="l"/>
                <a:tab pos="1257300" algn="l"/>
              </a:tabLst>
            </a:pPr>
            <a:r>
              <a:rPr lang="en-US" altLang="en-US" sz="1600" b="1" dirty="0" err="1">
                <a:solidFill>
                  <a:srgbClr val="FF0000"/>
                </a:solidFill>
                <a:latin typeface="Courier New" pitchFamily="49" charset="0"/>
              </a:rPr>
              <a:t>int</a:t>
            </a:r>
            <a:r>
              <a:rPr lang="en-US" altLang="en-US" sz="1600" b="1" dirty="0">
                <a:solidFill>
                  <a:srgbClr val="FF0000"/>
                </a:solidFill>
                <a:latin typeface="Courier New" pitchFamily="49" charset="0"/>
              </a:rPr>
              <a:t> turn; </a:t>
            </a:r>
          </a:p>
          <a:p>
            <a:pPr lvl="1">
              <a:lnSpc>
                <a:spcPct val="90000"/>
              </a:lnSpc>
              <a:buFont typeface="Wingdings" pitchFamily="2" charset="2"/>
              <a:buChar char="q"/>
              <a:tabLst>
                <a:tab pos="739775" algn="l"/>
                <a:tab pos="1020763" algn="l"/>
                <a:tab pos="1257300" algn="l"/>
              </a:tabLst>
            </a:pPr>
            <a:r>
              <a:rPr lang="en-US" altLang="en-US" sz="1600" b="1" dirty="0" err="1">
                <a:solidFill>
                  <a:srgbClr val="FF0000"/>
                </a:solidFill>
                <a:latin typeface="Courier New" pitchFamily="49" charset="0"/>
              </a:rPr>
              <a:t>boolean</a:t>
            </a:r>
            <a:r>
              <a:rPr lang="en-US" altLang="en-US" sz="1600" b="1" dirty="0">
                <a:solidFill>
                  <a:srgbClr val="FF0000"/>
                </a:solidFill>
                <a:latin typeface="Courier New" pitchFamily="49" charset="0"/>
              </a:rPr>
              <a:t> flag[2];</a:t>
            </a:r>
          </a:p>
          <a:p>
            <a:pPr lvl="1">
              <a:lnSpc>
                <a:spcPct val="90000"/>
              </a:lnSpc>
              <a:buFont typeface="Wingdings" pitchFamily="2" charset="2"/>
              <a:buChar char="q"/>
              <a:tabLst>
                <a:tab pos="739775" algn="l"/>
                <a:tab pos="1020763" algn="l"/>
                <a:tab pos="1257300" algn="l"/>
              </a:tabLst>
            </a:pPr>
            <a:endParaRPr lang="en-US" altLang="en-US" sz="800" b="1" dirty="0">
              <a:solidFill>
                <a:srgbClr val="000000"/>
              </a:solidFill>
            </a:endParaRPr>
          </a:p>
          <a:p>
            <a:pPr>
              <a:lnSpc>
                <a:spcPct val="90000"/>
              </a:lnSpc>
              <a:buFont typeface="Wingdings" pitchFamily="2" charset="2"/>
              <a:buChar char="q"/>
              <a:tabLst>
                <a:tab pos="739775" algn="l"/>
                <a:tab pos="1020763" algn="l"/>
                <a:tab pos="1257300" algn="l"/>
              </a:tabLst>
            </a:pPr>
            <a:r>
              <a:rPr lang="en-US" altLang="en-US" dirty="0">
                <a:solidFill>
                  <a:srgbClr val="000000"/>
                </a:solidFill>
              </a:rPr>
              <a:t>The variable </a:t>
            </a:r>
            <a:r>
              <a:rPr lang="en-US" altLang="en-US" sz="1600" b="1" dirty="0">
                <a:solidFill>
                  <a:srgbClr val="FF0000"/>
                </a:solidFill>
                <a:latin typeface="Courier New" pitchFamily="49" charset="0"/>
              </a:rPr>
              <a:t>turn</a:t>
            </a:r>
            <a:r>
              <a:rPr lang="en-US" altLang="en-US" dirty="0">
                <a:solidFill>
                  <a:srgbClr val="FF0000"/>
                </a:solidFill>
              </a:rPr>
              <a:t> indicates whose turn it is </a:t>
            </a:r>
            <a:r>
              <a:rPr lang="en-US" altLang="en-US" dirty="0">
                <a:solidFill>
                  <a:srgbClr val="000000"/>
                </a:solidFill>
              </a:rPr>
              <a:t>to enter the critical section</a:t>
            </a:r>
            <a:endParaRPr lang="en-US" altLang="en-US" sz="800" dirty="0">
              <a:solidFill>
                <a:srgbClr val="000000"/>
              </a:solidFill>
            </a:endParaRPr>
          </a:p>
          <a:p>
            <a:pPr>
              <a:lnSpc>
                <a:spcPct val="90000"/>
              </a:lnSpc>
              <a:buFont typeface="Wingdings" pitchFamily="2" charset="2"/>
              <a:buChar char="q"/>
              <a:tabLst>
                <a:tab pos="739775" algn="l"/>
                <a:tab pos="1020763" algn="l"/>
                <a:tab pos="1257300" algn="l"/>
              </a:tabLst>
            </a:pPr>
            <a:r>
              <a:rPr lang="en-US" altLang="en-US" dirty="0">
                <a:solidFill>
                  <a:srgbClr val="000000"/>
                </a:solidFill>
              </a:rPr>
              <a:t>The </a:t>
            </a:r>
            <a:r>
              <a:rPr lang="en-US" altLang="en-US" sz="1600" b="1" dirty="0">
                <a:latin typeface="Courier New" pitchFamily="49" charset="0"/>
              </a:rPr>
              <a:t>flag</a:t>
            </a:r>
            <a:r>
              <a:rPr lang="en-US" altLang="en-US" b="1" dirty="0">
                <a:latin typeface="Courier New" pitchFamily="49" charset="0"/>
              </a:rPr>
              <a:t> </a:t>
            </a:r>
            <a:r>
              <a:rPr lang="en-US" altLang="en-US" dirty="0">
                <a:solidFill>
                  <a:srgbClr val="000000"/>
                </a:solidFill>
              </a:rPr>
              <a:t>array is used to indicate if a process is ready </a:t>
            </a:r>
            <a:r>
              <a:rPr lang="en-US" altLang="en-US" dirty="0">
                <a:solidFill>
                  <a:srgbClr val="FF0000"/>
                </a:solidFill>
              </a:rPr>
              <a:t>(interested) </a:t>
            </a:r>
            <a:r>
              <a:rPr lang="en-US" altLang="en-US" dirty="0">
                <a:solidFill>
                  <a:srgbClr val="000000"/>
                </a:solidFill>
              </a:rPr>
              <a:t>to enter the critical section. </a:t>
            </a:r>
            <a:r>
              <a:rPr lang="en-US" altLang="en-US" sz="1600" b="1" dirty="0">
                <a:solidFill>
                  <a:srgbClr val="FF0000"/>
                </a:solidFill>
                <a:latin typeface="Courier New" pitchFamily="49" charset="0"/>
              </a:rPr>
              <a:t>flag[i] = </a:t>
            </a:r>
            <a:r>
              <a:rPr lang="en-US" altLang="en-US" sz="1600" b="1" i="1" dirty="0">
                <a:solidFill>
                  <a:srgbClr val="FF0000"/>
                </a:solidFill>
                <a:latin typeface="Courier New" pitchFamily="49" charset="0"/>
              </a:rPr>
              <a:t>true</a:t>
            </a:r>
            <a:r>
              <a:rPr lang="en-US" altLang="en-US" sz="1600" dirty="0">
                <a:solidFill>
                  <a:srgbClr val="FF0000"/>
                </a:solidFill>
              </a:rPr>
              <a:t>  </a:t>
            </a:r>
            <a:r>
              <a:rPr lang="en-US" altLang="en-US" dirty="0">
                <a:solidFill>
                  <a:srgbClr val="FF0000"/>
                </a:solidFill>
              </a:rPr>
              <a:t>implies that process </a:t>
            </a:r>
            <a:r>
              <a:rPr lang="en-US" altLang="en-US" sz="2000" b="1" dirty="0">
                <a:solidFill>
                  <a:srgbClr val="FF0000"/>
                </a:solidFill>
                <a:latin typeface="Courier New" pitchFamily="49" charset="0"/>
              </a:rPr>
              <a:t>P</a:t>
            </a:r>
            <a:r>
              <a:rPr lang="en-US" altLang="en-US" sz="2000" b="1" baseline="-25000" dirty="0">
                <a:solidFill>
                  <a:srgbClr val="FF0000"/>
                </a:solidFill>
                <a:latin typeface="Courier New" pitchFamily="49" charset="0"/>
              </a:rPr>
              <a:t>i</a:t>
            </a:r>
            <a:r>
              <a:rPr lang="en-US" altLang="en-US" dirty="0">
                <a:solidFill>
                  <a:srgbClr val="FF0000"/>
                </a:solidFill>
              </a:rPr>
              <a:t> is ready!</a:t>
            </a:r>
          </a:p>
        </p:txBody>
      </p:sp>
    </p:spTree>
    <p:extLst>
      <p:ext uri="{BB962C8B-B14F-4D97-AF65-F5344CB8AC3E}">
        <p14:creationId xmlns:p14="http://schemas.microsoft.com/office/powerpoint/2010/main" val="229592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noChangeArrowheads="1"/>
          </p:cNvSpPr>
          <p:nvPr>
            <p:ph type="title"/>
          </p:nvPr>
        </p:nvSpPr>
        <p:spPr/>
        <p:txBody>
          <a:bodyPr/>
          <a:lstStyle/>
          <a:p>
            <a:pPr algn="l"/>
            <a:r>
              <a:rPr lang="en-US" altLang="en-US" dirty="0"/>
              <a:t>Algorithm for Process </a:t>
            </a:r>
            <a:r>
              <a:rPr lang="en-US" altLang="en-US" dirty="0">
                <a:solidFill>
                  <a:srgbClr val="FF0000"/>
                </a:solidFill>
              </a:rPr>
              <a:t>P</a:t>
            </a:r>
            <a:r>
              <a:rPr lang="en-US" altLang="en-US" baseline="-25000" dirty="0">
                <a:solidFill>
                  <a:srgbClr val="FF0000"/>
                </a:solidFill>
              </a:rPr>
              <a:t>i</a:t>
            </a:r>
            <a:endParaRPr lang="en-US" altLang="en-US" dirty="0">
              <a:solidFill>
                <a:srgbClr val="FF0000"/>
              </a:solidFill>
            </a:endParaRPr>
          </a:p>
        </p:txBody>
      </p:sp>
      <p:sp>
        <p:nvSpPr>
          <p:cNvPr id="28674" name="Rectangle 3"/>
          <p:cNvSpPr>
            <a:spLocks noChangeArrowheads="1"/>
          </p:cNvSpPr>
          <p:nvPr/>
        </p:nvSpPr>
        <p:spPr bwMode="auto">
          <a:xfrm>
            <a:off x="284163" y="2029150"/>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FF0000"/>
                </a:solidFill>
                <a:latin typeface="Courier New" pitchFamily="49" charset="0"/>
              </a:rPr>
              <a:t>while (true){ </a:t>
            </a:r>
          </a:p>
          <a:p>
            <a:pPr>
              <a:buFont typeface="Monotype Sorts" pitchFamily="-84" charset="2"/>
              <a:buNone/>
            </a:pPr>
            <a:r>
              <a:rPr lang="en-US" altLang="en-US" b="1" dirty="0">
                <a:solidFill>
                  <a:srgbClr val="FF0000"/>
                </a:solidFill>
                <a:latin typeface="Courier New" pitchFamily="49" charset="0"/>
              </a:rPr>
              <a:t>	flag[</a:t>
            </a:r>
            <a:r>
              <a:rPr lang="en-US" altLang="en-US" b="1" dirty="0" err="1">
                <a:solidFill>
                  <a:srgbClr val="FF0000"/>
                </a:solidFill>
                <a:latin typeface="Courier New" pitchFamily="49" charset="0"/>
              </a:rPr>
              <a:t>i</a:t>
            </a:r>
            <a:r>
              <a:rPr lang="en-US" altLang="en-US" b="1" dirty="0">
                <a:solidFill>
                  <a:srgbClr val="FF0000"/>
                </a:solidFill>
                <a:latin typeface="Courier New" pitchFamily="49" charset="0"/>
              </a:rPr>
              <a:t>] = true; </a:t>
            </a:r>
          </a:p>
          <a:p>
            <a:pPr>
              <a:buFont typeface="Monotype Sorts" pitchFamily="-84" charset="2"/>
              <a:buNone/>
            </a:pPr>
            <a:r>
              <a:rPr lang="en-US" altLang="en-US" b="1" dirty="0">
                <a:solidFill>
                  <a:srgbClr val="FF0000"/>
                </a:solidFill>
                <a:latin typeface="Courier New" pitchFamily="49" charset="0"/>
              </a:rPr>
              <a:t>	turn = j; // vice-versa</a:t>
            </a:r>
          </a:p>
          <a:p>
            <a:pPr>
              <a:buFont typeface="Monotype Sorts" pitchFamily="-84" charset="2"/>
              <a:buNone/>
            </a:pPr>
            <a:r>
              <a:rPr lang="en-US" altLang="en-US" b="1" dirty="0">
                <a:solidFill>
                  <a:srgbClr val="FF0000"/>
                </a:solidFill>
                <a:latin typeface="Courier New" pitchFamily="49" charset="0"/>
              </a:rPr>
              <a:t>	while (flag[j] &amp;&amp; turn = = j){</a:t>
            </a:r>
          </a:p>
          <a:p>
            <a:pPr>
              <a:buFont typeface="Monotype Sorts" pitchFamily="-84" charset="2"/>
              <a:buNone/>
            </a:pPr>
            <a:r>
              <a:rPr lang="en-US" altLang="en-US" b="1" dirty="0">
                <a:solidFill>
                  <a:srgbClr val="FF0000"/>
                </a:solidFill>
                <a:latin typeface="Courier New" pitchFamily="49" charset="0"/>
              </a:rPr>
              <a:t>		};</a:t>
            </a:r>
          </a:p>
          <a:p>
            <a:pPr>
              <a:buFont typeface="Monotype Sorts" pitchFamily="-84" charset="2"/>
              <a:buNone/>
            </a:pPr>
            <a:endParaRPr lang="en-US" altLang="en-US" b="1" dirty="0">
              <a:solidFill>
                <a:srgbClr val="000000"/>
              </a:solidFill>
              <a:latin typeface="Courier New" pitchFamily="49" charset="0"/>
            </a:endParaRPr>
          </a:p>
          <a:p>
            <a:pPr>
              <a:buFont typeface="Monotype Sorts" pitchFamily="-84" charset="2"/>
              <a:buNone/>
            </a:pPr>
            <a:r>
              <a:rPr lang="en-US" altLang="en-US" b="1" dirty="0">
                <a:solidFill>
                  <a:srgbClr val="000000"/>
                </a:solidFill>
                <a:latin typeface="Courier New" pitchFamily="49" charset="0"/>
              </a:rPr>
              <a:t>	</a:t>
            </a:r>
            <a:r>
              <a:rPr lang="en-US" altLang="en-US" b="1" dirty="0">
                <a:solidFill>
                  <a:srgbClr val="00B0F0"/>
                </a:solidFill>
                <a:latin typeface="Courier New" pitchFamily="49" charset="0"/>
              </a:rPr>
              <a:t>/* critical section */</a:t>
            </a:r>
          </a:p>
          <a:p>
            <a:pPr>
              <a:buFont typeface="Monotype Sorts" pitchFamily="-84" charset="2"/>
              <a:buNone/>
            </a:pPr>
            <a:r>
              <a:rPr lang="en-US" altLang="en-US" b="1" dirty="0">
                <a:solidFill>
                  <a:srgbClr val="000000"/>
                </a:solidFill>
                <a:latin typeface="Courier New" pitchFamily="49" charset="0"/>
              </a:rPr>
              <a:t> </a:t>
            </a:r>
          </a:p>
          <a:p>
            <a:pPr>
              <a:buFont typeface="Monotype Sorts" pitchFamily="-84" charset="2"/>
              <a:buNone/>
            </a:pPr>
            <a:r>
              <a:rPr lang="en-US" altLang="en-US" b="1" dirty="0">
                <a:solidFill>
                  <a:srgbClr val="000000"/>
                </a:solidFill>
                <a:latin typeface="Courier New" pitchFamily="49" charset="0"/>
              </a:rPr>
              <a:t>	</a:t>
            </a:r>
            <a:r>
              <a:rPr lang="en-US" altLang="en-US" b="1" dirty="0">
                <a:solidFill>
                  <a:srgbClr val="00B050"/>
                </a:solidFill>
                <a:latin typeface="Courier New" pitchFamily="49" charset="0"/>
              </a:rPr>
              <a:t>flag[</a:t>
            </a:r>
            <a:r>
              <a:rPr lang="en-US" altLang="en-US" b="1" dirty="0" err="1">
                <a:solidFill>
                  <a:srgbClr val="00B050"/>
                </a:solidFill>
                <a:latin typeface="Courier New" pitchFamily="49" charset="0"/>
              </a:rPr>
              <a:t>i</a:t>
            </a:r>
            <a:r>
              <a:rPr lang="en-US" altLang="en-US" b="1" dirty="0">
                <a:solidFill>
                  <a:srgbClr val="00B050"/>
                </a:solidFill>
                <a:latin typeface="Courier New" pitchFamily="49" charset="0"/>
              </a:rPr>
              <a:t>] = false; // Exit section</a:t>
            </a:r>
          </a:p>
          <a:p>
            <a:pPr>
              <a:buFont typeface="Monotype Sorts" pitchFamily="-84" charset="2"/>
              <a:buNone/>
            </a:pPr>
            <a:r>
              <a:rPr lang="en-US" altLang="en-US" b="1" dirty="0">
                <a:solidFill>
                  <a:srgbClr val="000000"/>
                </a:solidFill>
                <a:latin typeface="Courier New" pitchFamily="49" charset="0"/>
              </a:rPr>
              <a:t> </a:t>
            </a:r>
          </a:p>
          <a:p>
            <a:pPr>
              <a:buFont typeface="Monotype Sorts" pitchFamily="-84" charset="2"/>
              <a:buNone/>
            </a:pPr>
            <a:r>
              <a:rPr lang="en-US" altLang="en-US" b="1" dirty="0">
                <a:solidFill>
                  <a:srgbClr val="000000"/>
                </a:solidFill>
                <a:latin typeface="Courier New" pitchFamily="49" charset="0"/>
              </a:rPr>
              <a:t>	/* remainder section */</a:t>
            </a:r>
          </a:p>
          <a:p>
            <a:pPr>
              <a:buFont typeface="Monotype Sorts" pitchFamily="-84" charset="2"/>
              <a:buNone/>
            </a:pPr>
            <a:r>
              <a:rPr lang="en-US" altLang="en-US" b="1" dirty="0">
                <a:solidFill>
                  <a:srgbClr val="000000"/>
                </a:solidFill>
                <a:latin typeface="Courier New" pitchFamily="49" charset="0"/>
              </a:rPr>
              <a:t> </a:t>
            </a:r>
          </a:p>
          <a:p>
            <a:pPr>
              <a:buFont typeface="Monotype Sorts" pitchFamily="-84" charset="2"/>
              <a:buNone/>
            </a:pPr>
            <a:r>
              <a:rPr lang="en-US" altLang="en-US" b="1" dirty="0">
                <a:solidFill>
                  <a:srgbClr val="000000"/>
                </a:solidFill>
                <a:latin typeface="Courier New" pitchFamily="49" charset="0"/>
              </a:rPr>
              <a:t>}</a:t>
            </a:r>
          </a:p>
        </p:txBody>
      </p:sp>
      <p:sp>
        <p:nvSpPr>
          <p:cNvPr id="28675" name="Rectangle 7"/>
          <p:cNvSpPr>
            <a:spLocks noChangeArrowheads="1"/>
          </p:cNvSpPr>
          <p:nvPr/>
        </p:nvSpPr>
        <p:spPr bwMode="auto">
          <a:xfrm>
            <a:off x="1070019" y="3534892"/>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28676" name="Rectangle 8"/>
          <p:cNvSpPr>
            <a:spLocks noChangeArrowheads="1"/>
          </p:cNvSpPr>
          <p:nvPr/>
        </p:nvSpPr>
        <p:spPr bwMode="auto">
          <a:xfrm>
            <a:off x="1070019" y="4705785"/>
            <a:ext cx="3505200" cy="5222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69468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normAutofit/>
          </a:bodyPr>
          <a:lstStyle/>
          <a:p>
            <a:pPr algn="l"/>
            <a:r>
              <a:rPr lang="en-US" altLang="en-US" dirty="0"/>
              <a:t>Peterson’</a:t>
            </a:r>
            <a:r>
              <a:rPr lang="en-US" altLang="ja-JP" dirty="0"/>
              <a:t>s Solution </a:t>
            </a:r>
            <a:r>
              <a:rPr lang="en-US" altLang="en-US" sz="1600" dirty="0">
                <a:solidFill>
                  <a:prstClr val="white"/>
                </a:solidFill>
              </a:rPr>
              <a:t>(cont’d)</a:t>
            </a:r>
            <a:endParaRPr lang="en-US" altLang="en-US" dirty="0"/>
          </a:p>
        </p:txBody>
      </p:sp>
      <p:sp>
        <p:nvSpPr>
          <p:cNvPr id="29698" name="Rectangle 3"/>
          <p:cNvSpPr>
            <a:spLocks noGrp="1" noChangeArrowheads="1"/>
          </p:cNvSpPr>
          <p:nvPr>
            <p:ph idx="1"/>
          </p:nvPr>
        </p:nvSpPr>
        <p:spPr>
          <a:xfrm>
            <a:off x="284163" y="2033391"/>
            <a:ext cx="8484056" cy="3992563"/>
          </a:xfrm>
        </p:spPr>
        <p:txBody>
          <a:bodyPr/>
          <a:lstStyle/>
          <a:p>
            <a:pPr>
              <a:buFont typeface="Wingdings" pitchFamily="2" charset="2"/>
              <a:buChar char="q"/>
            </a:pPr>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itchFamily="49" charset="0"/>
              </a:rPr>
              <a:t>P</a:t>
            </a:r>
            <a:r>
              <a:rPr lang="en-US" altLang="en-US" sz="2000" b="1" baseline="-25000" dirty="0">
                <a:solidFill>
                  <a:srgbClr val="000000"/>
                </a:solidFill>
                <a:latin typeface="Courier New" pitchFamily="49" charset="0"/>
              </a:rPr>
              <a:t>i</a:t>
            </a:r>
            <a:r>
              <a:rPr lang="en-US" altLang="en-US" b="1" dirty="0">
                <a:solidFill>
                  <a:srgbClr val="000000"/>
                </a:solidFill>
                <a:latin typeface="Courier New"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b="1" dirty="0">
                <a:solidFill>
                  <a:srgbClr val="000000"/>
                </a:solidFill>
                <a:latin typeface="Courier New" pitchFamily="49" charset="0"/>
              </a:rPr>
              <a:t>flag[j] = false </a:t>
            </a:r>
            <a:r>
              <a:rPr lang="en-US" altLang="en-US" dirty="0">
                <a:solidFill>
                  <a:srgbClr val="000000"/>
                </a:solidFill>
              </a:rPr>
              <a:t>or</a:t>
            </a:r>
            <a:r>
              <a:rPr lang="en-US" altLang="en-US" b="1" dirty="0">
                <a:solidFill>
                  <a:srgbClr val="000000"/>
                </a:solidFill>
                <a:latin typeface="Courier New" pitchFamily="49" charset="0"/>
              </a:rPr>
              <a:t> turn = i</a:t>
            </a:r>
            <a:endParaRPr lang="en-US" altLang="en-US"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p:txBody>
      </p:sp>
    </p:spTree>
    <p:extLst>
      <p:ext uri="{BB962C8B-B14F-4D97-AF65-F5344CB8AC3E}">
        <p14:creationId xmlns:p14="http://schemas.microsoft.com/office/powerpoint/2010/main" val="132007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noChangeArrowheads="1"/>
          </p:cNvSpPr>
          <p:nvPr>
            <p:ph type="title"/>
          </p:nvPr>
        </p:nvSpPr>
        <p:spPr/>
        <p:txBody>
          <a:bodyPr/>
          <a:lstStyle/>
          <a:p>
            <a:pPr algn="l"/>
            <a:r>
              <a:rPr lang="en-US" altLang="en-US"/>
              <a:t>Peterson’s Solution</a:t>
            </a:r>
          </a:p>
        </p:txBody>
      </p:sp>
      <p:sp>
        <p:nvSpPr>
          <p:cNvPr id="31746" name="Content Placeholder 2"/>
          <p:cNvSpPr>
            <a:spLocks noGrp="1" noChangeArrowheads="1"/>
          </p:cNvSpPr>
          <p:nvPr>
            <p:ph idx="1"/>
          </p:nvPr>
        </p:nvSpPr>
        <p:spPr>
          <a:xfrm>
            <a:off x="284163" y="1983288"/>
            <a:ext cx="8574087" cy="3992563"/>
          </a:xfrm>
        </p:spPr>
        <p:txBody>
          <a:bodyPr>
            <a:normAutofit fontScale="92500" lnSpcReduction="10000"/>
          </a:bodyPr>
          <a:lstStyle/>
          <a:p>
            <a:pPr>
              <a:buFont typeface="Wingdings" pitchFamily="2" charset="2"/>
              <a:buChar char="q"/>
            </a:pPr>
            <a:r>
              <a:rPr lang="en-US" altLang="en-US" dirty="0"/>
              <a:t>Although useful for demonstrating an algorithm, Peterson’s Solution is not guaranteed to work on modern architectures.</a:t>
            </a:r>
          </a:p>
          <a:p>
            <a:pPr>
              <a:buFont typeface="Wingdings" pitchFamily="2" charset="2"/>
              <a:buChar char="q"/>
            </a:pPr>
            <a:r>
              <a:rPr lang="en-US" altLang="en-US" dirty="0"/>
              <a:t>Understanding why it will not work is also useful for better understanding race conditions.</a:t>
            </a:r>
          </a:p>
          <a:p>
            <a:pPr>
              <a:buFont typeface="Wingdings" pitchFamily="2" charset="2"/>
              <a:buChar char="q"/>
            </a:pPr>
            <a:r>
              <a:rPr lang="en-US" altLang="en-US" dirty="0"/>
              <a:t>To improve performance, processors and/or compilers may reorder operations that have no dependencies.</a:t>
            </a:r>
          </a:p>
          <a:p>
            <a:pPr>
              <a:buFont typeface="Wingdings" pitchFamily="2" charset="2"/>
              <a:buChar char="q"/>
            </a:pPr>
            <a:r>
              <a:rPr lang="en-US" altLang="en-US" dirty="0"/>
              <a:t>For single-threaded this is ok as the result will always be the same.</a:t>
            </a:r>
          </a:p>
          <a:p>
            <a:pPr>
              <a:buFont typeface="Wingdings" pitchFamily="2" charset="2"/>
              <a:buChar char="q"/>
            </a:pPr>
            <a:r>
              <a:rPr lang="en-US" altLang="en-US" dirty="0"/>
              <a:t>For multithreaded the reordering may produce inconsistent or unexpected results!</a:t>
            </a:r>
          </a:p>
        </p:txBody>
      </p:sp>
    </p:spTree>
    <p:extLst>
      <p:ext uri="{BB962C8B-B14F-4D97-AF65-F5344CB8AC3E}">
        <p14:creationId xmlns:p14="http://schemas.microsoft.com/office/powerpoint/2010/main" val="167166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noChangeArrowheads="1"/>
          </p:cNvSpPr>
          <p:nvPr>
            <p:ph type="title"/>
          </p:nvPr>
        </p:nvSpPr>
        <p:spPr/>
        <p:txBody>
          <a:bodyPr/>
          <a:lstStyle/>
          <a:p>
            <a:pPr algn="l"/>
            <a:r>
              <a:rPr lang="en-US" altLang="en-US"/>
              <a:t>Peterson’s Solution</a:t>
            </a:r>
          </a:p>
        </p:txBody>
      </p:sp>
      <p:sp>
        <p:nvSpPr>
          <p:cNvPr id="32770" name="Content Placeholder 2"/>
          <p:cNvSpPr>
            <a:spLocks noGrp="1" noChangeArrowheads="1"/>
          </p:cNvSpPr>
          <p:nvPr>
            <p:ph idx="1"/>
          </p:nvPr>
        </p:nvSpPr>
        <p:spPr>
          <a:xfrm>
            <a:off x="284163" y="2020865"/>
            <a:ext cx="8574087" cy="3992563"/>
          </a:xfrm>
        </p:spPr>
        <p:txBody>
          <a:bodyPr>
            <a:normAutofit fontScale="70000" lnSpcReduction="20000"/>
          </a:bodyPr>
          <a:lstStyle/>
          <a:p>
            <a:pPr>
              <a:buFont typeface="Wingdings" pitchFamily="2" charset="2"/>
              <a:buChar char="q"/>
            </a:pPr>
            <a:r>
              <a:rPr lang="en-US" altLang="en-US" dirty="0"/>
              <a:t>Two threads share the data:</a:t>
            </a:r>
            <a:br>
              <a:rPr lang="en-US" altLang="en-US" dirty="0"/>
            </a:br>
            <a:br>
              <a:rPr lang="en-US" altLang="en-US" dirty="0"/>
            </a:br>
            <a:r>
              <a:rPr lang="en-US" altLang="en-US" dirty="0" err="1">
                <a:latin typeface="Courier New" pitchFamily="49" charset="0"/>
                <a:cs typeface="Courier New" pitchFamily="49" charset="0"/>
              </a:rPr>
              <a:t>boolean</a:t>
            </a:r>
            <a:r>
              <a:rPr lang="en-US" altLang="en-US" dirty="0">
                <a:latin typeface="Courier New" pitchFamily="49" charset="0"/>
                <a:cs typeface="Courier New" pitchFamily="49" charset="0"/>
              </a:rPr>
              <a:t> flag = false;</a:t>
            </a:r>
            <a:br>
              <a:rPr lang="en-US" altLang="en-US" dirty="0">
                <a:latin typeface="Courier New" pitchFamily="49" charset="0"/>
                <a:cs typeface="Courier New" pitchFamily="49" charset="0"/>
              </a:rPr>
            </a:br>
            <a:r>
              <a:rPr lang="en-US" altLang="en-US" dirty="0" err="1">
                <a:latin typeface="Courier New" pitchFamily="49" charset="0"/>
                <a:cs typeface="Courier New" pitchFamily="49" charset="0"/>
              </a:rPr>
              <a:t>int</a:t>
            </a:r>
            <a:r>
              <a:rPr lang="en-US" altLang="en-US" dirty="0">
                <a:latin typeface="Courier New" pitchFamily="49" charset="0"/>
                <a:cs typeface="Courier New" pitchFamily="49" charset="0"/>
              </a:rPr>
              <a:t> x = 0;</a:t>
            </a:r>
          </a:p>
          <a:p>
            <a:pPr>
              <a:buFont typeface="Wingdings" pitchFamily="2" charset="2"/>
              <a:buChar char="q"/>
            </a:pPr>
            <a:r>
              <a:rPr lang="en-US" altLang="en-US" dirty="0"/>
              <a:t>Thread 1 performs</a:t>
            </a:r>
            <a:br>
              <a:rPr lang="en-US" altLang="en-US" dirty="0"/>
            </a:br>
            <a:br>
              <a:rPr lang="en-US" altLang="en-US" dirty="0"/>
            </a:br>
            <a:r>
              <a:rPr lang="en-US" altLang="en-US" dirty="0">
                <a:latin typeface="Courier New" pitchFamily="49" charset="0"/>
                <a:cs typeface="Courier New" pitchFamily="49" charset="0"/>
              </a:rPr>
              <a:t>while (!flag)</a:t>
            </a:r>
            <a:br>
              <a:rPr lang="en-US" altLang="en-US" dirty="0">
                <a:latin typeface="Courier New" pitchFamily="49" charset="0"/>
                <a:cs typeface="Courier New" pitchFamily="49" charset="0"/>
              </a:rPr>
            </a:br>
            <a:r>
              <a:rPr lang="en-US" altLang="en-US" dirty="0">
                <a:latin typeface="Courier New" pitchFamily="49" charset="0"/>
                <a:cs typeface="Courier New" pitchFamily="49" charset="0"/>
              </a:rPr>
              <a:t>	;</a:t>
            </a:r>
            <a:br>
              <a:rPr lang="en-US" altLang="en-US" dirty="0">
                <a:latin typeface="Courier New" pitchFamily="49" charset="0"/>
                <a:cs typeface="Courier New" pitchFamily="49" charset="0"/>
              </a:rPr>
            </a:br>
            <a:r>
              <a:rPr lang="en-US" altLang="en-US" dirty="0">
                <a:latin typeface="Courier New" pitchFamily="49" charset="0"/>
                <a:cs typeface="Courier New" pitchFamily="49" charset="0"/>
              </a:rPr>
              <a:t>print x</a:t>
            </a:r>
          </a:p>
          <a:p>
            <a:pPr>
              <a:buFont typeface="Wingdings" pitchFamily="2" charset="2"/>
              <a:buChar char="q"/>
            </a:pPr>
            <a:r>
              <a:rPr lang="en-US" altLang="en-US" dirty="0"/>
              <a:t>Thread 2 performs</a:t>
            </a:r>
            <a:br>
              <a:rPr lang="en-US" altLang="en-US" dirty="0"/>
            </a:br>
            <a:br>
              <a:rPr lang="en-US" altLang="en-US" dirty="0"/>
            </a:br>
            <a:r>
              <a:rPr lang="en-US" altLang="en-US" dirty="0">
                <a:latin typeface="Courier New" pitchFamily="49" charset="0"/>
                <a:cs typeface="Courier New" pitchFamily="49" charset="0"/>
              </a:rPr>
              <a:t>x = 100;</a:t>
            </a:r>
            <a:br>
              <a:rPr lang="en-US" altLang="en-US" dirty="0">
                <a:latin typeface="Courier New" pitchFamily="49" charset="0"/>
                <a:cs typeface="Courier New" pitchFamily="49" charset="0"/>
              </a:rPr>
            </a:br>
            <a:r>
              <a:rPr lang="en-US" altLang="en-US" dirty="0">
                <a:latin typeface="Courier New" pitchFamily="49" charset="0"/>
                <a:cs typeface="Courier New" pitchFamily="49" charset="0"/>
              </a:rPr>
              <a:t>flag = true</a:t>
            </a:r>
          </a:p>
          <a:p>
            <a:pPr>
              <a:buFont typeface="Wingdings" pitchFamily="2" charset="2"/>
              <a:buChar char="q"/>
            </a:pPr>
            <a:r>
              <a:rPr lang="en-US" altLang="en-US" dirty="0"/>
              <a:t>What is the expected output?</a:t>
            </a:r>
          </a:p>
        </p:txBody>
      </p:sp>
    </p:spTree>
    <p:extLst>
      <p:ext uri="{BB962C8B-B14F-4D97-AF65-F5344CB8AC3E}">
        <p14:creationId xmlns:p14="http://schemas.microsoft.com/office/powerpoint/2010/main" val="144476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noChangeArrowheads="1"/>
          </p:cNvSpPr>
          <p:nvPr>
            <p:ph type="title"/>
          </p:nvPr>
        </p:nvSpPr>
        <p:spPr/>
        <p:txBody>
          <a:bodyPr/>
          <a:lstStyle/>
          <a:p>
            <a:pPr algn="l"/>
            <a:r>
              <a:rPr lang="en-US" altLang="en-US"/>
              <a:t>Peterson’s Solution</a:t>
            </a:r>
          </a:p>
        </p:txBody>
      </p:sp>
      <p:sp>
        <p:nvSpPr>
          <p:cNvPr id="33794" name="Content Placeholder 2"/>
          <p:cNvSpPr>
            <a:spLocks noGrp="1" noChangeArrowheads="1"/>
          </p:cNvSpPr>
          <p:nvPr>
            <p:ph idx="1"/>
          </p:nvPr>
        </p:nvSpPr>
        <p:spPr>
          <a:xfrm>
            <a:off x="284163" y="1945709"/>
            <a:ext cx="8574087" cy="3992563"/>
          </a:xfrm>
        </p:spPr>
        <p:txBody>
          <a:bodyPr>
            <a:normAutofit fontScale="85000" lnSpcReduction="20000"/>
          </a:bodyPr>
          <a:lstStyle/>
          <a:p>
            <a:pPr>
              <a:spcBef>
                <a:spcPts val="500"/>
              </a:spcBef>
              <a:buFont typeface="Wingdings" pitchFamily="2" charset="2"/>
              <a:buChar char="q"/>
            </a:pPr>
            <a:r>
              <a:rPr lang="en-US" altLang="en-US" dirty="0"/>
              <a:t>100 is the expected output.</a:t>
            </a:r>
          </a:p>
          <a:p>
            <a:pPr>
              <a:spcBef>
                <a:spcPts val="500"/>
              </a:spcBef>
              <a:buFont typeface="Wingdings" pitchFamily="2" charset="2"/>
              <a:buChar char="q"/>
            </a:pPr>
            <a:r>
              <a:rPr lang="en-US" altLang="en-US" dirty="0"/>
              <a:t>However, the operations for Thread 2 may be reordered:</a:t>
            </a:r>
            <a:br>
              <a:rPr lang="en-US" altLang="en-US" dirty="0"/>
            </a:br>
            <a:br>
              <a:rPr lang="en-US" altLang="en-US" dirty="0"/>
            </a:br>
            <a:r>
              <a:rPr lang="en-US" altLang="en-US" dirty="0">
                <a:latin typeface="Courier New" pitchFamily="49" charset="0"/>
                <a:cs typeface="Courier New" pitchFamily="49" charset="0"/>
              </a:rPr>
              <a:t>flag = true;</a:t>
            </a:r>
            <a:br>
              <a:rPr lang="en-US" altLang="en-US" dirty="0">
                <a:latin typeface="Courier New" pitchFamily="49" charset="0"/>
                <a:cs typeface="Courier New" pitchFamily="49" charset="0"/>
              </a:rPr>
            </a:br>
            <a:r>
              <a:rPr lang="en-US" altLang="en-US" dirty="0">
                <a:latin typeface="Courier New" pitchFamily="49" charset="0"/>
                <a:cs typeface="Courier New" pitchFamily="49" charset="0"/>
              </a:rPr>
              <a:t>x = 100;</a:t>
            </a:r>
          </a:p>
          <a:p>
            <a:pPr>
              <a:spcBef>
                <a:spcPts val="500"/>
              </a:spcBef>
              <a:buFont typeface="Wingdings" pitchFamily="2" charset="2"/>
              <a:buChar char="q"/>
            </a:pPr>
            <a:r>
              <a:rPr lang="en-US" altLang="en-US" dirty="0"/>
              <a:t>If this occurs, the output may be 0!</a:t>
            </a:r>
          </a:p>
          <a:p>
            <a:pPr>
              <a:spcBef>
                <a:spcPts val="500"/>
              </a:spcBef>
              <a:buFont typeface="Wingdings" pitchFamily="2" charset="2"/>
              <a:buChar char="q"/>
            </a:pPr>
            <a:r>
              <a:rPr lang="en-US" altLang="en-US" dirty="0"/>
              <a:t>The effects of instruction reordering in Peterson’s Solution</a:t>
            </a:r>
          </a:p>
          <a:p>
            <a:pPr>
              <a:spcBef>
                <a:spcPts val="500"/>
              </a:spcBef>
              <a:buFont typeface="Wingdings" pitchFamily="2" charset="2"/>
              <a:buChar char="q"/>
            </a:pPr>
            <a:endParaRPr lang="en-US" altLang="en-US" dirty="0"/>
          </a:p>
          <a:p>
            <a:pPr>
              <a:spcBef>
                <a:spcPts val="500"/>
              </a:spcBef>
              <a:buFont typeface="Wingdings" pitchFamily="2" charset="2"/>
              <a:buChar char="q"/>
            </a:pPr>
            <a:endParaRPr lang="en-US" altLang="en-US" dirty="0"/>
          </a:p>
          <a:p>
            <a:pPr>
              <a:spcBef>
                <a:spcPts val="500"/>
              </a:spcBef>
              <a:buFont typeface="Wingdings" pitchFamily="2" charset="2"/>
              <a:buChar char="q"/>
            </a:pPr>
            <a:endParaRPr lang="en-US" altLang="en-US" dirty="0"/>
          </a:p>
          <a:p>
            <a:pPr>
              <a:spcBef>
                <a:spcPts val="500"/>
              </a:spcBef>
              <a:buFont typeface="Wingdings" pitchFamily="2" charset="2"/>
              <a:buChar char="q"/>
            </a:pPr>
            <a:endParaRPr lang="en-US" altLang="en-US" dirty="0"/>
          </a:p>
          <a:p>
            <a:pPr>
              <a:spcBef>
                <a:spcPts val="500"/>
              </a:spcBef>
              <a:buFont typeface="Wingdings" pitchFamily="2" charset="2"/>
              <a:buChar char="q"/>
            </a:pPr>
            <a:endParaRPr lang="en-US" altLang="en-US" dirty="0"/>
          </a:p>
          <a:p>
            <a:pPr>
              <a:spcBef>
                <a:spcPts val="500"/>
              </a:spcBef>
              <a:buFont typeface="Wingdings" pitchFamily="2" charset="2"/>
              <a:buChar char="q"/>
            </a:pPr>
            <a:r>
              <a:rPr lang="en-US" altLang="en-US" dirty="0"/>
              <a:t>This allows both processes to be in their critical section at the same time!</a:t>
            </a:r>
          </a:p>
        </p:txBody>
      </p:sp>
      <p:pic>
        <p:nvPicPr>
          <p:cNvPr id="33795"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14996" y="4014983"/>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7864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id="{87F4BAFD-2E76-4ABD-8010-F76016C90307}"/>
              </a:ext>
            </a:extLst>
          </p:cNvPr>
          <p:cNvSpPr txBox="1">
            <a:spLocks/>
          </p:cNvSpPr>
          <p:nvPr/>
        </p:nvSpPr>
        <p:spPr>
          <a:xfrm>
            <a:off x="335494" y="1203272"/>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a:t>Operating Systems Concept</a:t>
            </a:r>
          </a:p>
          <a:p>
            <a:pPr lvl="1">
              <a:buFont typeface="Wingdings" pitchFamily="2" charset="2"/>
              <a:buChar char="q"/>
            </a:pPr>
            <a:r>
              <a:rPr lang="en-US" dirty="0"/>
              <a:t>Written by Galvin and </a:t>
            </a:r>
            <a:r>
              <a:rPr lang="en-US" dirty="0" err="1"/>
              <a:t>Silberschatz</a:t>
            </a:r>
            <a:endParaRPr lang="en-US" dirty="0"/>
          </a:p>
          <a:p>
            <a:pPr lvl="1">
              <a:buFont typeface="Wingdings" pitchFamily="2" charset="2"/>
              <a:buChar char="q"/>
            </a:pPr>
            <a:r>
              <a:rPr lang="en-US" dirty="0"/>
              <a:t>Edition: 9</a:t>
            </a:r>
            <a:r>
              <a:rPr lang="en-US" baseline="30000" dirty="0"/>
              <a:t>th</a:t>
            </a:r>
            <a:r>
              <a:rPr lang="en-US" dirty="0"/>
              <a:t> </a:t>
            </a:r>
          </a:p>
        </p:txBody>
      </p:sp>
    </p:spTree>
    <p:extLst>
      <p:ext uri="{BB962C8B-B14F-4D97-AF65-F5344CB8AC3E}">
        <p14:creationId xmlns:p14="http://schemas.microsoft.com/office/powerpoint/2010/main" val="192338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86560"/>
          </a:xfrm>
        </p:spPr>
        <p:txBody>
          <a:bodyPr>
            <a:normAutofit/>
          </a:bodyPr>
          <a:lstStyle/>
          <a:p>
            <a:pPr marL="457200" indent="-457200">
              <a:buAutoNum type="arabicPeriod"/>
            </a:pPr>
            <a:r>
              <a:rPr lang="en-US" sz="2400" dirty="0">
                <a:solidFill>
                  <a:schemeClr val="tx1"/>
                </a:solidFill>
              </a:rPr>
              <a:t>Background</a:t>
            </a:r>
          </a:p>
          <a:p>
            <a:pPr marL="457200" indent="-457200">
              <a:buAutoNum type="arabicPeriod"/>
            </a:pPr>
            <a:r>
              <a:rPr lang="en-US" sz="2400" dirty="0">
                <a:solidFill>
                  <a:schemeClr val="tx1"/>
                </a:solidFill>
              </a:rPr>
              <a:t>The Critical-Section Problem</a:t>
            </a:r>
          </a:p>
          <a:p>
            <a:pPr marL="457200" indent="-457200">
              <a:buAutoNum type="arabicPeriod"/>
            </a:pPr>
            <a:r>
              <a:rPr lang="en-US" sz="2400" dirty="0">
                <a:solidFill>
                  <a:schemeClr val="tx1"/>
                </a:solidFill>
              </a:rPr>
              <a:t>Peterson’s Solution</a:t>
            </a:r>
          </a:p>
          <a:p>
            <a:pPr marL="342900" indent="-342900">
              <a:buAutoNum type="arabicPeriod"/>
            </a:pPr>
            <a:endParaRPr lang="en-US" sz="2000" dirty="0">
              <a:solidFill>
                <a:schemeClr val="tx1"/>
              </a:solidFill>
            </a:endParaRPr>
          </a:p>
          <a:p>
            <a:pPr marL="342900" indent="-342900">
              <a:buAutoNum type="arabicPeriod"/>
            </a:pPr>
            <a:endParaRPr lang="en-US" sz="20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Content Placeholder 2">
            <a:extLst>
              <a:ext uri="{FF2B5EF4-FFF2-40B4-BE49-F238E27FC236}">
                <a16:creationId xmlns:a16="http://schemas.microsoft.com/office/drawing/2014/main" id="{87F4BAFD-2E76-4ABD-8010-F76016C90307}"/>
              </a:ext>
            </a:extLst>
          </p:cNvPr>
          <p:cNvSpPr txBox="1">
            <a:spLocks/>
          </p:cNvSpPr>
          <p:nvPr/>
        </p:nvSpPr>
        <p:spPr>
          <a:xfrm>
            <a:off x="430669" y="1114339"/>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a:t>Operating Systems Concept</a:t>
            </a:r>
          </a:p>
          <a:p>
            <a:pPr lvl="1">
              <a:buFont typeface="Wingdings" pitchFamily="2" charset="2"/>
              <a:buChar char="q"/>
            </a:pPr>
            <a:r>
              <a:rPr lang="en-US" dirty="0"/>
              <a:t>Written by Galvin and </a:t>
            </a:r>
            <a:r>
              <a:rPr lang="en-US" dirty="0" err="1"/>
              <a:t>Silberschatz</a:t>
            </a:r>
            <a:endParaRPr lang="en-US" dirty="0"/>
          </a:p>
          <a:p>
            <a:pPr lvl="1">
              <a:buFont typeface="Wingdings" pitchFamily="2" charset="2"/>
              <a:buChar char="q"/>
            </a:pPr>
            <a:r>
              <a:rPr lang="en-US" dirty="0"/>
              <a:t>Edition: 9</a:t>
            </a:r>
            <a:r>
              <a:rPr lang="en-US" baseline="30000" dirty="0"/>
              <a:t>th</a:t>
            </a:r>
            <a:r>
              <a:rPr lang="en-US" dirty="0"/>
              <a:t> </a:t>
            </a:r>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p:cNvSpPr>
            <a:spLocks noGrp="1" noChangeArrowheads="1"/>
          </p:cNvSpPr>
          <p:nvPr>
            <p:ph type="title"/>
          </p:nvPr>
        </p:nvSpPr>
        <p:spPr/>
        <p:txBody>
          <a:bodyPr/>
          <a:lstStyle/>
          <a:p>
            <a:pPr algn="l" eaLnBrk="1" hangingPunct="1"/>
            <a:r>
              <a:rPr lang="en-US" altLang="en-US"/>
              <a:t>Background</a:t>
            </a:r>
          </a:p>
        </p:txBody>
      </p:sp>
      <p:sp>
        <p:nvSpPr>
          <p:cNvPr id="9218" name="Rectangle 5"/>
          <p:cNvSpPr>
            <a:spLocks noGrp="1" noChangeArrowheads="1"/>
          </p:cNvSpPr>
          <p:nvPr>
            <p:ph idx="1"/>
          </p:nvPr>
        </p:nvSpPr>
        <p:spPr>
          <a:xfrm>
            <a:off x="284163" y="1933183"/>
            <a:ext cx="8574087" cy="3992563"/>
          </a:xfrm>
        </p:spPr>
        <p:txBody>
          <a:bodyPr>
            <a:normAutofit fontScale="85000" lnSpcReduction="10000"/>
          </a:bodyPr>
          <a:lstStyle/>
          <a:p>
            <a:pPr>
              <a:buFont typeface="Wingdings" pitchFamily="2" charset="2"/>
              <a:buChar char="q"/>
            </a:pPr>
            <a:r>
              <a:rPr lang="en-US" altLang="en-US" dirty="0"/>
              <a:t>Processes can execute concurrently</a:t>
            </a:r>
          </a:p>
          <a:p>
            <a:pPr lvl="1">
              <a:buFont typeface="Wingdings" pitchFamily="2" charset="2"/>
              <a:buChar char="q"/>
            </a:pPr>
            <a:r>
              <a:rPr lang="en-US" altLang="en-US" dirty="0">
                <a:solidFill>
                  <a:srgbClr val="FF0000"/>
                </a:solidFill>
              </a:rPr>
              <a:t>May be interrupted at any time, partially completing execution</a:t>
            </a:r>
          </a:p>
          <a:p>
            <a:pPr>
              <a:buFont typeface="Wingdings" pitchFamily="2" charset="2"/>
              <a:buChar char="q"/>
            </a:pPr>
            <a:r>
              <a:rPr lang="en-US" altLang="en-US" dirty="0">
                <a:solidFill>
                  <a:srgbClr val="FF0000"/>
                </a:solidFill>
              </a:rPr>
              <a:t>Concurrent access to shared data</a:t>
            </a:r>
            <a:r>
              <a:rPr lang="en-US" altLang="en-US" dirty="0"/>
              <a:t> may result in </a:t>
            </a:r>
            <a:r>
              <a:rPr lang="en-US" altLang="en-US" dirty="0">
                <a:solidFill>
                  <a:srgbClr val="FF0000"/>
                </a:solidFill>
              </a:rPr>
              <a:t>data inconsistency</a:t>
            </a:r>
          </a:p>
          <a:p>
            <a:pPr>
              <a:buFont typeface="Wingdings" pitchFamily="2" charset="2"/>
              <a:buChar char="q"/>
            </a:pPr>
            <a:r>
              <a:rPr lang="en-US" altLang="en-US" dirty="0"/>
              <a:t>Maintaining data consistency requires mechanisms to ensure the </a:t>
            </a:r>
            <a:r>
              <a:rPr lang="en-US" altLang="en-US" dirty="0">
                <a:solidFill>
                  <a:srgbClr val="FF0000"/>
                </a:solidFill>
              </a:rPr>
              <a:t>orderly</a:t>
            </a:r>
            <a:r>
              <a:rPr lang="en-US" altLang="en-US" dirty="0">
                <a:solidFill>
                  <a:srgbClr val="00B050"/>
                </a:solidFill>
              </a:rPr>
              <a:t> execution of cooperating processes</a:t>
            </a:r>
          </a:p>
          <a:p>
            <a:pPr>
              <a:buFont typeface="Wingdings" pitchFamily="2" charset="2"/>
              <a:buChar char="q"/>
            </a:pPr>
            <a:r>
              <a:rPr lang="en-US" altLang="en-US" dirty="0"/>
              <a:t>Illustration of the problem:</a:t>
            </a:r>
            <a:br>
              <a:rPr lang="en-US" altLang="en-US" dirty="0"/>
            </a:br>
            <a:r>
              <a:rPr lang="en-US" altLang="en-US" dirty="0"/>
              <a:t>Suppose that we wanted to provide a solution to the </a:t>
            </a:r>
            <a:r>
              <a:rPr lang="en-US" altLang="en-US" b="1" dirty="0">
                <a:solidFill>
                  <a:srgbClr val="00B0F0"/>
                </a:solidFill>
              </a:rPr>
              <a:t>consumer-producer problem</a:t>
            </a:r>
            <a:r>
              <a:rPr lang="en-US" altLang="en-US" dirty="0"/>
              <a:t> that fills </a:t>
            </a:r>
            <a:r>
              <a:rPr lang="en-US" altLang="en-US" b="1" i="1" dirty="0">
                <a:solidFill>
                  <a:srgbClr val="000000"/>
                </a:solidFill>
              </a:rPr>
              <a:t>all</a:t>
            </a:r>
            <a:r>
              <a:rPr lang="en-US" altLang="en-US" dirty="0">
                <a:solidFill>
                  <a:srgbClr val="000000"/>
                </a:solidFill>
              </a:rPr>
              <a:t> </a:t>
            </a:r>
            <a:r>
              <a:rPr lang="en-US" altLang="en-US" dirty="0"/>
              <a:t>the buffers. We can do so by having an integer </a:t>
            </a:r>
            <a:r>
              <a:rPr lang="en-US" altLang="en-US" b="1" dirty="0">
                <a:solidFill>
                  <a:srgbClr val="FF0000"/>
                </a:solidFill>
                <a:latin typeface="Courier" pitchFamily="-84" charset="0"/>
              </a:rPr>
              <a:t>counter</a:t>
            </a:r>
            <a:r>
              <a:rPr lang="en-US" altLang="en-US" b="1" dirty="0">
                <a:solidFill>
                  <a:srgbClr val="FF0000"/>
                </a:solidFill>
              </a:rPr>
              <a:t> </a:t>
            </a:r>
            <a:r>
              <a:rPr lang="en-US" altLang="en-US" dirty="0">
                <a:solidFill>
                  <a:srgbClr val="FF0000"/>
                </a:solidFill>
              </a:rPr>
              <a:t>that keeps track of the number of full buffers.  </a:t>
            </a:r>
            <a:r>
              <a:rPr lang="en-US" altLang="en-US" dirty="0"/>
              <a:t>Initially, </a:t>
            </a:r>
            <a:r>
              <a:rPr lang="en-US" altLang="en-US" b="1" dirty="0">
                <a:latin typeface="Courier" pitchFamily="-84" charset="0"/>
              </a:rPr>
              <a:t>counter</a:t>
            </a:r>
            <a:r>
              <a:rPr lang="en-US" altLang="en-US" dirty="0">
                <a:latin typeface="Courier" pitchFamily="-84" charset="0"/>
              </a:rPr>
              <a:t> </a:t>
            </a:r>
            <a:r>
              <a:rPr lang="en-US" altLang="en-US" dirty="0"/>
              <a:t>is set to 0. It is incremented by the producer after it produces a new buffer and is decremented by the consumer after it consumes a buffer.</a:t>
            </a:r>
          </a:p>
        </p:txBody>
      </p:sp>
    </p:spTree>
    <p:extLst>
      <p:ext uri="{BB962C8B-B14F-4D97-AF65-F5344CB8AC3E}">
        <p14:creationId xmlns:p14="http://schemas.microsoft.com/office/powerpoint/2010/main" val="9245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a:bodyPr>
          <a:lstStyle/>
          <a:p>
            <a:pPr algn="l" eaLnBrk="1" hangingPunct="1"/>
            <a:r>
              <a:rPr lang="en-US" altLang="en-US"/>
              <a:t>Producer </a:t>
            </a:r>
          </a:p>
        </p:txBody>
      </p:sp>
      <p:sp>
        <p:nvSpPr>
          <p:cNvPr id="11266" name="Rectangle 3"/>
          <p:cNvSpPr>
            <a:spLocks noGrp="1" noChangeArrowheads="1"/>
          </p:cNvSpPr>
          <p:nvPr>
            <p:ph idx="1"/>
          </p:nvPr>
        </p:nvSpPr>
        <p:spPr>
          <a:xfrm>
            <a:off x="644409" y="1821828"/>
            <a:ext cx="5958522" cy="3731949"/>
          </a:xfrm>
        </p:spPr>
        <p:txBody>
          <a:bodyPr>
            <a:normAutofit fontScale="92500" lnSpcReduction="20000"/>
          </a:bodyPr>
          <a:lstStyle/>
          <a:p>
            <a:pPr marL="0" indent="0">
              <a:buFont typeface="Monotype Sorts" pitchFamily="-84" charset="2"/>
              <a:buNone/>
            </a:pPr>
            <a:r>
              <a:rPr lang="en-US" altLang="en-US" sz="1700" dirty="0">
                <a:latin typeface="Courier New" pitchFamily="49" charset="0"/>
              </a:rPr>
              <a:t>while (true) {</a:t>
            </a:r>
            <a:br>
              <a:rPr lang="en-US" altLang="en-US" sz="1700" dirty="0">
                <a:latin typeface="Courier New" pitchFamily="49" charset="0"/>
              </a:rPr>
            </a:br>
            <a:r>
              <a:rPr lang="en-US" altLang="en-US" sz="1700" dirty="0">
                <a:latin typeface="Courier New" pitchFamily="49" charset="0"/>
              </a:rPr>
              <a:t>	/* produce an item in next produced */ </a:t>
            </a:r>
          </a:p>
          <a:p>
            <a:pPr marL="0" indent="0">
              <a:buFont typeface="Monotype Sorts" pitchFamily="-84" charset="2"/>
              <a:buNone/>
            </a:pPr>
            <a:r>
              <a:rPr lang="en-US" altLang="en-US" sz="1700" dirty="0">
                <a:latin typeface="Courier New" pitchFamily="49" charset="0"/>
              </a:rPr>
              <a:t>	</a:t>
            </a:r>
          </a:p>
          <a:p>
            <a:pPr marL="0" indent="0">
              <a:buFont typeface="Monotype Sorts" pitchFamily="-84" charset="2"/>
              <a:buNone/>
            </a:pPr>
            <a:r>
              <a:rPr lang="en-US" altLang="en-US" sz="1700" dirty="0">
                <a:latin typeface="Courier New" pitchFamily="49" charset="0"/>
              </a:rPr>
              <a:t>	while (counter == BUFFER_SIZE)  </a:t>
            </a:r>
          </a:p>
          <a:p>
            <a:pPr marL="0" indent="0">
              <a:buFont typeface="Monotype Sorts" pitchFamily="-84" charset="2"/>
              <a:buNone/>
            </a:pPr>
            <a:r>
              <a:rPr lang="en-US" altLang="en-US" sz="1700" dirty="0">
                <a:latin typeface="Courier New" pitchFamily="49" charset="0"/>
              </a:rPr>
              <a:t>		; /* do nothing */ </a:t>
            </a:r>
          </a:p>
          <a:p>
            <a:pPr marL="0" indent="0">
              <a:buFont typeface="Monotype Sorts" pitchFamily="-84" charset="2"/>
              <a:buNone/>
            </a:pPr>
            <a:r>
              <a:rPr lang="en-US" altLang="en-US" sz="1700" dirty="0">
                <a:latin typeface="Courier New" pitchFamily="49" charset="0"/>
              </a:rPr>
              <a:t>	buffer[in] = </a:t>
            </a:r>
            <a:r>
              <a:rPr lang="en-US" altLang="en-US" sz="1700" dirty="0" err="1">
                <a:latin typeface="Courier New" pitchFamily="49" charset="0"/>
              </a:rPr>
              <a:t>next_produced</a:t>
            </a:r>
            <a:r>
              <a:rPr lang="en-US" altLang="en-US" sz="1700" dirty="0">
                <a:latin typeface="Courier New" pitchFamily="49" charset="0"/>
              </a:rPr>
              <a:t>; </a:t>
            </a:r>
          </a:p>
          <a:p>
            <a:pPr marL="0" indent="0">
              <a:buFont typeface="Monotype Sorts" pitchFamily="-84" charset="2"/>
              <a:buNone/>
            </a:pPr>
            <a:r>
              <a:rPr lang="en-US" altLang="en-US" sz="1700" dirty="0">
                <a:latin typeface="Courier New" pitchFamily="49" charset="0"/>
              </a:rPr>
              <a:t>	</a:t>
            </a:r>
            <a:r>
              <a:rPr lang="en-US" altLang="en-US" sz="1700" dirty="0">
                <a:solidFill>
                  <a:srgbClr val="FF0000"/>
                </a:solidFill>
                <a:latin typeface="Courier New" pitchFamily="49" charset="0"/>
              </a:rPr>
              <a:t>in </a:t>
            </a:r>
            <a:r>
              <a:rPr lang="en-US" altLang="en-US" sz="1700" dirty="0">
                <a:latin typeface="Courier New" pitchFamily="49" charset="0"/>
              </a:rPr>
              <a:t>= (in + 1) % BUFFER_SIZE; </a:t>
            </a:r>
          </a:p>
          <a:p>
            <a:pPr marL="0" indent="0">
              <a:buFont typeface="Monotype Sorts" pitchFamily="-84" charset="2"/>
              <a:buNone/>
            </a:pPr>
            <a:r>
              <a:rPr lang="en-US" altLang="en-US" sz="1700" dirty="0">
                <a:latin typeface="Courier New" pitchFamily="49" charset="0"/>
              </a:rPr>
              <a:t>	</a:t>
            </a:r>
            <a:r>
              <a:rPr lang="en-US" altLang="en-US" sz="1700" dirty="0">
                <a:solidFill>
                  <a:srgbClr val="FF0000"/>
                </a:solidFill>
                <a:latin typeface="Courier New" pitchFamily="49" charset="0"/>
              </a:rPr>
              <a:t>counter++; </a:t>
            </a:r>
          </a:p>
          <a:p>
            <a:pPr marL="0" indent="0">
              <a:buFont typeface="Monotype Sorts" pitchFamily="-84" charset="2"/>
              <a:buNone/>
            </a:pPr>
            <a:r>
              <a:rPr lang="en-US" altLang="en-US" sz="1700" dirty="0">
                <a:latin typeface="Courier New" pitchFamily="49" charset="0"/>
              </a:rPr>
              <a:t>} </a:t>
            </a:r>
          </a:p>
        </p:txBody>
      </p:sp>
      <p:pic>
        <p:nvPicPr>
          <p:cNvPr id="2" name="Picture 1">
            <a:extLst>
              <a:ext uri="{FF2B5EF4-FFF2-40B4-BE49-F238E27FC236}">
                <a16:creationId xmlns:a16="http://schemas.microsoft.com/office/drawing/2014/main" id="{32D70F07-78B0-9E43-9C9B-02C92F950D9F}"/>
              </a:ext>
            </a:extLst>
          </p:cNvPr>
          <p:cNvPicPr>
            <a:picLocks noChangeAspect="1"/>
          </p:cNvPicPr>
          <p:nvPr/>
        </p:nvPicPr>
        <p:blipFill>
          <a:blip r:embed="rId3"/>
          <a:stretch>
            <a:fillRect/>
          </a:stretch>
        </p:blipFill>
        <p:spPr>
          <a:xfrm>
            <a:off x="4961218" y="4770783"/>
            <a:ext cx="4182782" cy="2087217"/>
          </a:xfrm>
          <a:prstGeom prst="rect">
            <a:avLst/>
          </a:prstGeom>
        </p:spPr>
      </p:pic>
    </p:spTree>
    <p:extLst>
      <p:ext uri="{BB962C8B-B14F-4D97-AF65-F5344CB8AC3E}">
        <p14:creationId xmlns:p14="http://schemas.microsoft.com/office/powerpoint/2010/main" val="56113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normAutofit/>
          </a:bodyPr>
          <a:lstStyle/>
          <a:p>
            <a:pPr algn="l" eaLnBrk="1" hangingPunct="1"/>
            <a:r>
              <a:rPr lang="en-US" altLang="en-US"/>
              <a:t>Consumer</a:t>
            </a:r>
          </a:p>
        </p:txBody>
      </p:sp>
      <p:sp>
        <p:nvSpPr>
          <p:cNvPr id="13314" name="Rectangle 3"/>
          <p:cNvSpPr>
            <a:spLocks noGrp="1" noChangeArrowheads="1"/>
          </p:cNvSpPr>
          <p:nvPr>
            <p:ph idx="1"/>
          </p:nvPr>
        </p:nvSpPr>
        <p:spPr>
          <a:xfrm>
            <a:off x="284163" y="1945709"/>
            <a:ext cx="7076747" cy="3992563"/>
          </a:xfrm>
        </p:spPr>
        <p:txBody>
          <a:bodyPr/>
          <a:lstStyle/>
          <a:p>
            <a:pPr marL="0" indent="0">
              <a:buFont typeface="Monotype Sorts" pitchFamily="-84" charset="2"/>
              <a:buNone/>
            </a:pPr>
            <a:r>
              <a:rPr lang="en-US" altLang="en-US" sz="1600" dirty="0">
                <a:latin typeface="Courier New" pitchFamily="49" charset="0"/>
              </a:rPr>
              <a:t>while (true) {</a:t>
            </a:r>
          </a:p>
          <a:p>
            <a:pPr marL="0" indent="0">
              <a:buFont typeface="Monotype Sorts" pitchFamily="-84" charset="2"/>
              <a:buNone/>
            </a:pPr>
            <a:r>
              <a:rPr lang="en-US" altLang="en-US" sz="1600" dirty="0">
                <a:latin typeface="Courier New" pitchFamily="49" charset="0"/>
              </a:rPr>
              <a:t>	while (counter == 0) </a:t>
            </a:r>
          </a:p>
          <a:p>
            <a:pPr marL="0" indent="0">
              <a:buFont typeface="Monotype Sorts" pitchFamily="-84" charset="2"/>
              <a:buNone/>
            </a:pPr>
            <a:r>
              <a:rPr lang="en-US" altLang="en-US" sz="1600" dirty="0">
                <a:latin typeface="Courier New" pitchFamily="49" charset="0"/>
              </a:rPr>
              <a:t>		; /* do nothing */ </a:t>
            </a:r>
          </a:p>
          <a:p>
            <a:pPr marL="0" indent="0">
              <a:buFont typeface="Monotype Sorts" pitchFamily="-84" charset="2"/>
              <a:buNone/>
            </a:pPr>
            <a:r>
              <a:rPr lang="en-US" altLang="en-US" sz="1600" dirty="0">
                <a:latin typeface="Courier New" pitchFamily="49" charset="0"/>
              </a:rPr>
              <a:t>	</a:t>
            </a:r>
            <a:r>
              <a:rPr lang="en-US" altLang="en-US" sz="1600" dirty="0" err="1">
                <a:latin typeface="Courier New" pitchFamily="49" charset="0"/>
              </a:rPr>
              <a:t>next_consumed</a:t>
            </a:r>
            <a:r>
              <a:rPr lang="en-US" altLang="en-US" sz="1600" dirty="0">
                <a:latin typeface="Courier New" pitchFamily="49" charset="0"/>
              </a:rPr>
              <a:t> = buffer[out]; </a:t>
            </a:r>
          </a:p>
          <a:p>
            <a:pPr marL="0" indent="0">
              <a:buFont typeface="Monotype Sorts" pitchFamily="-84" charset="2"/>
              <a:buNone/>
            </a:pPr>
            <a:r>
              <a:rPr lang="en-US" altLang="en-US" sz="1600" dirty="0">
                <a:latin typeface="Courier New" pitchFamily="49" charset="0"/>
              </a:rPr>
              <a:t>	</a:t>
            </a:r>
            <a:r>
              <a:rPr lang="en-US" altLang="en-US" sz="1600" dirty="0">
                <a:solidFill>
                  <a:srgbClr val="FF0000"/>
                </a:solidFill>
                <a:latin typeface="Courier New" pitchFamily="49" charset="0"/>
              </a:rPr>
              <a:t>out</a:t>
            </a:r>
            <a:r>
              <a:rPr lang="en-US" altLang="en-US" sz="1600" dirty="0">
                <a:latin typeface="Courier New" pitchFamily="49" charset="0"/>
              </a:rPr>
              <a:t> = (out + 1) % BUFFER_SIZE; 	</a:t>
            </a:r>
          </a:p>
          <a:p>
            <a:pPr marL="0" indent="0">
              <a:buFont typeface="Monotype Sorts" pitchFamily="-84" charset="2"/>
              <a:buNone/>
            </a:pPr>
            <a:r>
              <a:rPr lang="en-US" altLang="en-US" sz="1600" dirty="0">
                <a:latin typeface="Courier New" pitchFamily="49" charset="0"/>
              </a:rPr>
              <a:t>        </a:t>
            </a:r>
            <a:r>
              <a:rPr lang="en-US" altLang="en-US" sz="1600" dirty="0">
                <a:solidFill>
                  <a:srgbClr val="FF0000"/>
                </a:solidFill>
                <a:latin typeface="Courier New" pitchFamily="49" charset="0"/>
              </a:rPr>
              <a:t>counter--; </a:t>
            </a:r>
          </a:p>
          <a:p>
            <a:pPr marL="0" indent="0">
              <a:buFont typeface="Monotype Sorts" pitchFamily="-84" charset="2"/>
              <a:buNone/>
            </a:pPr>
            <a:r>
              <a:rPr lang="en-US" altLang="en-US" sz="1600" dirty="0">
                <a:latin typeface="Courier New" pitchFamily="49" charset="0"/>
              </a:rPr>
              <a:t>	/* consume the item in next consumed */ </a:t>
            </a:r>
          </a:p>
          <a:p>
            <a:pPr marL="0" indent="0">
              <a:buFont typeface="Monotype Sorts" pitchFamily="-84" charset="2"/>
              <a:buNone/>
            </a:pPr>
            <a:r>
              <a:rPr lang="en-US" altLang="en-US" sz="1600" dirty="0">
                <a:latin typeface="Courier New" pitchFamily="49" charset="0"/>
              </a:rPr>
              <a:t>} </a:t>
            </a:r>
          </a:p>
        </p:txBody>
      </p:sp>
      <p:pic>
        <p:nvPicPr>
          <p:cNvPr id="4" name="Picture 3">
            <a:extLst>
              <a:ext uri="{FF2B5EF4-FFF2-40B4-BE49-F238E27FC236}">
                <a16:creationId xmlns:a16="http://schemas.microsoft.com/office/drawing/2014/main" id="{BCCF563A-6C91-9745-AF37-3467A5B0BF7F}"/>
              </a:ext>
            </a:extLst>
          </p:cNvPr>
          <p:cNvPicPr>
            <a:picLocks noChangeAspect="1"/>
          </p:cNvPicPr>
          <p:nvPr/>
        </p:nvPicPr>
        <p:blipFill>
          <a:blip r:embed="rId3"/>
          <a:stretch>
            <a:fillRect/>
          </a:stretch>
        </p:blipFill>
        <p:spPr>
          <a:xfrm>
            <a:off x="5200649" y="1738853"/>
            <a:ext cx="3657601" cy="2548336"/>
          </a:xfrm>
          <a:prstGeom prst="rect">
            <a:avLst/>
          </a:prstGeom>
        </p:spPr>
      </p:pic>
    </p:spTree>
    <p:extLst>
      <p:ext uri="{BB962C8B-B14F-4D97-AF65-F5344CB8AC3E}">
        <p14:creationId xmlns:p14="http://schemas.microsoft.com/office/powerpoint/2010/main" val="412443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026"/>
          <p:cNvSpPr>
            <a:spLocks noGrp="1" noChangeArrowheads="1"/>
          </p:cNvSpPr>
          <p:nvPr>
            <p:ph type="title"/>
          </p:nvPr>
        </p:nvSpPr>
        <p:spPr/>
        <p:txBody>
          <a:bodyPr>
            <a:normAutofit/>
          </a:bodyPr>
          <a:lstStyle/>
          <a:p>
            <a:pPr algn="l" eaLnBrk="1" hangingPunct="1"/>
            <a:r>
              <a:rPr lang="en-US" altLang="en-US"/>
              <a:t>Race Condition</a:t>
            </a:r>
          </a:p>
        </p:txBody>
      </p:sp>
      <p:sp>
        <p:nvSpPr>
          <p:cNvPr id="15362" name="Rectangle 1027"/>
          <p:cNvSpPr>
            <a:spLocks noGrp="1" noChangeArrowheads="1"/>
          </p:cNvSpPr>
          <p:nvPr>
            <p:ph idx="1"/>
          </p:nvPr>
        </p:nvSpPr>
        <p:spPr>
          <a:xfrm>
            <a:off x="284163" y="1945709"/>
            <a:ext cx="8574087" cy="3992563"/>
          </a:xfrm>
        </p:spPr>
        <p:txBody>
          <a:bodyPr/>
          <a:lstStyle/>
          <a:p>
            <a:pPr>
              <a:lnSpc>
                <a:spcPct val="90000"/>
              </a:lnSpc>
              <a:buFont typeface="Wingdings" pitchFamily="2" charset="2"/>
              <a:buChar char="q"/>
            </a:pPr>
            <a:r>
              <a:rPr lang="en-US" dirty="0"/>
              <a:t>A </a:t>
            </a:r>
            <a:r>
              <a:rPr lang="en-US" b="1" dirty="0"/>
              <a:t>race condition</a:t>
            </a:r>
            <a:r>
              <a:rPr lang="en-US" dirty="0"/>
              <a:t> is an undesirable situation that occurs when a device or system attempts to perform </a:t>
            </a:r>
            <a:r>
              <a:rPr lang="en-US" dirty="0">
                <a:solidFill>
                  <a:srgbClr val="FF0000"/>
                </a:solidFill>
              </a:rPr>
              <a:t>two or more operations at the same time</a:t>
            </a:r>
            <a:r>
              <a:rPr lang="en-US" dirty="0"/>
              <a:t>, but because of the nature of the device or system, the </a:t>
            </a:r>
            <a:r>
              <a:rPr lang="en-US" dirty="0">
                <a:solidFill>
                  <a:srgbClr val="FF0000"/>
                </a:solidFill>
              </a:rPr>
              <a:t>operations must be done in the proper sequence </a:t>
            </a:r>
            <a:r>
              <a:rPr lang="en-US" dirty="0"/>
              <a:t>to be done correctly.</a:t>
            </a:r>
          </a:p>
          <a:p>
            <a:pPr>
              <a:lnSpc>
                <a:spcPct val="90000"/>
              </a:lnSpc>
              <a:buFont typeface="Wingdings" pitchFamily="2" charset="2"/>
              <a:buChar char="q"/>
            </a:pPr>
            <a:endParaRPr lang="en-US" dirty="0"/>
          </a:p>
          <a:p>
            <a:pPr>
              <a:lnSpc>
                <a:spcPct val="90000"/>
              </a:lnSpc>
              <a:buFont typeface="Wingdings" pitchFamily="2" charset="2"/>
              <a:buChar char="q"/>
            </a:pPr>
            <a:r>
              <a:rPr lang="en-US" dirty="0"/>
              <a:t>A </a:t>
            </a:r>
            <a:r>
              <a:rPr lang="en-US" b="1" dirty="0"/>
              <a:t>race condition</a:t>
            </a:r>
            <a:r>
              <a:rPr lang="en-US" dirty="0"/>
              <a:t> occurs when </a:t>
            </a:r>
            <a:r>
              <a:rPr lang="en-US" dirty="0">
                <a:solidFill>
                  <a:srgbClr val="00B0F0"/>
                </a:solidFill>
              </a:rPr>
              <a:t>two or more threads </a:t>
            </a:r>
            <a:r>
              <a:rPr lang="en-US" dirty="0"/>
              <a:t>can access </a:t>
            </a:r>
            <a:r>
              <a:rPr lang="en-US" dirty="0">
                <a:solidFill>
                  <a:srgbClr val="00B0F0"/>
                </a:solidFill>
              </a:rPr>
              <a:t>shared data</a:t>
            </a:r>
            <a:r>
              <a:rPr lang="en-US" dirty="0"/>
              <a:t> and they </a:t>
            </a:r>
            <a:r>
              <a:rPr lang="en-US" dirty="0">
                <a:solidFill>
                  <a:srgbClr val="00B0F0"/>
                </a:solidFill>
              </a:rPr>
              <a:t>try to change it at the same time</a:t>
            </a:r>
            <a:r>
              <a:rPr lang="en-US" dirty="0"/>
              <a:t>.</a:t>
            </a:r>
          </a:p>
        </p:txBody>
      </p:sp>
    </p:spTree>
    <p:extLst>
      <p:ext uri="{BB962C8B-B14F-4D97-AF65-F5344CB8AC3E}">
        <p14:creationId xmlns:p14="http://schemas.microsoft.com/office/powerpoint/2010/main" val="217152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p:cNvSpPr>
            <a:spLocks noGrp="1" noChangeArrowheads="1"/>
          </p:cNvSpPr>
          <p:nvPr>
            <p:ph type="title"/>
          </p:nvPr>
        </p:nvSpPr>
        <p:spPr/>
        <p:txBody>
          <a:bodyPr>
            <a:normAutofit/>
          </a:bodyPr>
          <a:lstStyle/>
          <a:p>
            <a:pPr algn="l" eaLnBrk="1" hangingPunct="1"/>
            <a:r>
              <a:rPr lang="en-US" altLang="en-US"/>
              <a:t>Race Condition</a:t>
            </a:r>
          </a:p>
        </p:txBody>
      </p:sp>
      <p:sp>
        <p:nvSpPr>
          <p:cNvPr id="17410" name="Rectangle 1027"/>
          <p:cNvSpPr>
            <a:spLocks noGrp="1" noChangeArrowheads="1"/>
          </p:cNvSpPr>
          <p:nvPr>
            <p:ph idx="1"/>
          </p:nvPr>
        </p:nvSpPr>
        <p:spPr>
          <a:xfrm>
            <a:off x="284163" y="1920657"/>
            <a:ext cx="8574087" cy="3992563"/>
          </a:xfrm>
        </p:spPr>
        <p:txBody>
          <a:bodyPr>
            <a:normAutofit fontScale="92500" lnSpcReduction="10000"/>
          </a:bodyPr>
          <a:lstStyle/>
          <a:p>
            <a:pPr>
              <a:lnSpc>
                <a:spcPct val="90000"/>
              </a:lnSpc>
              <a:buFont typeface="Wingdings" pitchFamily="2" charset="2"/>
              <a:buChar char="q"/>
            </a:pPr>
            <a:r>
              <a:rPr lang="en-US" altLang="en-US" b="1" dirty="0">
                <a:solidFill>
                  <a:srgbClr val="000000"/>
                </a:solidFill>
                <a:latin typeface="Courier New" pitchFamily="49" charset="0"/>
              </a:rPr>
              <a:t>counter++ </a:t>
            </a:r>
            <a:r>
              <a:rPr lang="en-US" altLang="en-US" sz="1600" dirty="0"/>
              <a:t>could be implemented as</a:t>
            </a:r>
            <a:br>
              <a:rPr lang="en-US" altLang="en-US" sz="1600" dirty="0"/>
            </a:br>
            <a:br>
              <a:rPr lang="en-US" altLang="en-US" sz="1600" dirty="0"/>
            </a:br>
            <a:r>
              <a:rPr lang="en-US" altLang="en-US" sz="1600" b="1" dirty="0">
                <a:latin typeface="Courier New" pitchFamily="49" charset="0"/>
              </a:rPr>
              <a:t>     </a:t>
            </a:r>
            <a:r>
              <a:rPr lang="en-US" altLang="en-US" sz="1600" b="1" dirty="0">
                <a:solidFill>
                  <a:srgbClr val="0000FF"/>
                </a:solidFill>
                <a:latin typeface="Courier New" pitchFamily="49" charset="0"/>
              </a:rPr>
              <a:t>register1 = counter</a:t>
            </a:r>
            <a:br>
              <a:rPr lang="en-US" altLang="en-US" sz="1600" b="1" dirty="0">
                <a:solidFill>
                  <a:srgbClr val="0000FF"/>
                </a:solidFill>
                <a:latin typeface="Courier New" pitchFamily="49" charset="0"/>
              </a:rPr>
            </a:br>
            <a:r>
              <a:rPr lang="en-US" altLang="en-US" sz="1600" b="1" dirty="0">
                <a:solidFill>
                  <a:srgbClr val="0000FF"/>
                </a:solidFill>
                <a:latin typeface="Courier New" pitchFamily="49" charset="0"/>
              </a:rPr>
              <a:t>     register1 = register1 + 1</a:t>
            </a:r>
            <a:br>
              <a:rPr lang="en-US" altLang="en-US" sz="1600" b="1" dirty="0">
                <a:solidFill>
                  <a:srgbClr val="0000FF"/>
                </a:solidFill>
                <a:latin typeface="Courier New" pitchFamily="49" charset="0"/>
              </a:rPr>
            </a:br>
            <a:r>
              <a:rPr lang="en-US" altLang="en-US" sz="1600" b="1" dirty="0">
                <a:solidFill>
                  <a:srgbClr val="0000FF"/>
                </a:solidFill>
                <a:latin typeface="Courier New" pitchFamily="49" charset="0"/>
              </a:rPr>
              <a:t>     counter = register1</a:t>
            </a:r>
            <a:endParaRPr lang="en-US" altLang="en-US" sz="800" dirty="0">
              <a:solidFill>
                <a:srgbClr val="0000FF"/>
              </a:solidFill>
            </a:endParaRPr>
          </a:p>
          <a:p>
            <a:pPr>
              <a:lnSpc>
                <a:spcPct val="90000"/>
              </a:lnSpc>
              <a:buFont typeface="Wingdings" pitchFamily="2" charset="2"/>
              <a:buChar char="q"/>
            </a:pPr>
            <a:r>
              <a:rPr lang="en-US" altLang="en-US" b="1" dirty="0">
                <a:solidFill>
                  <a:srgbClr val="000000"/>
                </a:solidFill>
                <a:latin typeface="Courier New" pitchFamily="49" charset="0"/>
              </a:rPr>
              <a:t>counter--</a:t>
            </a:r>
            <a:r>
              <a:rPr lang="en-US" altLang="en-US" sz="1600" b="1" dirty="0">
                <a:solidFill>
                  <a:schemeClr val="tx2"/>
                </a:solidFill>
                <a:latin typeface="Courier New" pitchFamily="49" charset="0"/>
              </a:rPr>
              <a:t> </a:t>
            </a:r>
            <a:r>
              <a:rPr lang="en-US" altLang="en-US" sz="1600" dirty="0"/>
              <a:t>could be implemented as</a:t>
            </a:r>
            <a:br>
              <a:rPr lang="en-US" altLang="en-US" sz="1600" dirty="0"/>
            </a:br>
            <a:br>
              <a:rPr lang="en-US" altLang="en-US" sz="1600" dirty="0"/>
            </a:br>
            <a:r>
              <a:rPr lang="en-US" altLang="en-US" sz="1600" b="1" dirty="0">
                <a:latin typeface="Courier New" pitchFamily="49" charset="0"/>
              </a:rPr>
              <a:t>     </a:t>
            </a:r>
            <a:r>
              <a:rPr lang="en-US" altLang="en-US" sz="1600" b="1" dirty="0">
                <a:solidFill>
                  <a:schemeClr val="tx2"/>
                </a:solidFill>
                <a:latin typeface="Courier New" pitchFamily="49" charset="0"/>
              </a:rPr>
              <a:t>register2 = counter</a:t>
            </a:r>
            <a:br>
              <a:rPr lang="en-US" altLang="en-US" sz="1600" b="1" dirty="0">
                <a:solidFill>
                  <a:schemeClr val="tx2"/>
                </a:solidFill>
                <a:latin typeface="Courier New" pitchFamily="49" charset="0"/>
              </a:rPr>
            </a:br>
            <a:r>
              <a:rPr lang="en-US" altLang="en-US" sz="1600" b="1" dirty="0">
                <a:solidFill>
                  <a:schemeClr val="tx2"/>
                </a:solidFill>
                <a:latin typeface="Courier New" pitchFamily="49" charset="0"/>
              </a:rPr>
              <a:t>     register2 = register2 - 1</a:t>
            </a:r>
            <a:br>
              <a:rPr lang="en-US" altLang="en-US" sz="1600" b="1" dirty="0">
                <a:solidFill>
                  <a:schemeClr val="tx2"/>
                </a:solidFill>
                <a:latin typeface="Courier New" pitchFamily="49" charset="0"/>
              </a:rPr>
            </a:br>
            <a:r>
              <a:rPr lang="en-US" altLang="en-US" sz="1600" b="1" dirty="0">
                <a:solidFill>
                  <a:schemeClr val="tx2"/>
                </a:solidFill>
                <a:latin typeface="Courier New" pitchFamily="49" charset="0"/>
              </a:rPr>
              <a:t>     counter = register2</a:t>
            </a:r>
            <a:endParaRPr lang="en-US" altLang="en-US" sz="800" dirty="0">
              <a:solidFill>
                <a:schemeClr val="tx2"/>
              </a:solidFill>
            </a:endParaRPr>
          </a:p>
          <a:p>
            <a:pPr>
              <a:lnSpc>
                <a:spcPct val="90000"/>
              </a:lnSpc>
              <a:buFont typeface="Wingdings" pitchFamily="2" charset="2"/>
              <a:buChar char="q"/>
            </a:pPr>
            <a:r>
              <a:rPr lang="en-US" altLang="en-US" sz="1600" dirty="0"/>
              <a:t>Consider this execution interleaving with </a:t>
            </a:r>
            <a:r>
              <a:rPr lang="ja-JP" altLang="en-US" sz="1600" dirty="0"/>
              <a:t>“</a:t>
            </a:r>
            <a:r>
              <a:rPr lang="en-US" altLang="ja-JP" sz="1600" dirty="0"/>
              <a:t>count = 5</a:t>
            </a:r>
            <a:r>
              <a:rPr lang="ja-JP" altLang="en-US" sz="1600" dirty="0"/>
              <a:t>”</a:t>
            </a:r>
            <a:r>
              <a:rPr lang="en-US" altLang="ja-JP" sz="1600" dirty="0"/>
              <a:t> initially:</a:t>
            </a:r>
          </a:p>
          <a:p>
            <a:pPr marL="457200" lvl="1" indent="0">
              <a:lnSpc>
                <a:spcPct val="90000"/>
              </a:lnSpc>
              <a:buNone/>
            </a:pPr>
            <a:r>
              <a:rPr lang="en-US" altLang="en-US" sz="1600" dirty="0"/>
              <a:t>S0: producer execute </a:t>
            </a:r>
            <a:r>
              <a:rPr lang="en-US" altLang="en-US" sz="1600" b="1" dirty="0">
                <a:solidFill>
                  <a:srgbClr val="0000FF"/>
                </a:solidFill>
                <a:latin typeface="Courier New" pitchFamily="49" charset="0"/>
              </a:rPr>
              <a:t>register1 = counter</a:t>
            </a:r>
            <a:r>
              <a:rPr lang="en-US" altLang="en-US" sz="1600" b="1" dirty="0">
                <a:latin typeface="Courier New" pitchFamily="49" charset="0"/>
              </a:rPr>
              <a:t>         </a:t>
            </a:r>
            <a:r>
              <a:rPr lang="en-US" altLang="en-US" sz="1600" dirty="0"/>
              <a:t>{register1 = 5}</a:t>
            </a:r>
            <a:br>
              <a:rPr lang="en-US" altLang="en-US" sz="1600" dirty="0"/>
            </a:br>
            <a:r>
              <a:rPr lang="en-US" altLang="en-US" sz="1600" dirty="0"/>
              <a:t>S1: producer execute </a:t>
            </a:r>
            <a:r>
              <a:rPr lang="en-US" altLang="en-US" sz="1600" b="1" dirty="0">
                <a:solidFill>
                  <a:srgbClr val="0000FF"/>
                </a:solidFill>
                <a:latin typeface="Courier New" pitchFamily="49" charset="0"/>
              </a:rPr>
              <a:t>register1 = register1 + 1   </a:t>
            </a:r>
            <a:r>
              <a:rPr lang="en-US" altLang="en-US" sz="1600" dirty="0"/>
              <a:t>{register1 = 6} </a:t>
            </a:r>
            <a:br>
              <a:rPr lang="en-US" altLang="en-US" sz="1600" dirty="0"/>
            </a:br>
            <a:r>
              <a:rPr lang="en-US" altLang="en-US" sz="1600" dirty="0"/>
              <a:t>S2: consumer execute </a:t>
            </a:r>
            <a:r>
              <a:rPr lang="en-US" altLang="en-US" sz="1600" b="1" dirty="0">
                <a:solidFill>
                  <a:schemeClr val="tx2"/>
                </a:solidFill>
                <a:latin typeface="Courier New" pitchFamily="49" charset="0"/>
              </a:rPr>
              <a:t>register2 = counter</a:t>
            </a:r>
            <a:r>
              <a:rPr lang="en-US" altLang="en-US" sz="1600" b="1" dirty="0">
                <a:latin typeface="Courier New" pitchFamily="49" charset="0"/>
              </a:rPr>
              <a:t>        </a:t>
            </a:r>
            <a:r>
              <a:rPr lang="en-US" altLang="en-US" sz="1600" dirty="0"/>
              <a:t>{register2 = 5} </a:t>
            </a:r>
            <a:br>
              <a:rPr lang="en-US" altLang="en-US" sz="1600" dirty="0"/>
            </a:br>
            <a:r>
              <a:rPr lang="en-US" altLang="en-US" sz="1600" dirty="0"/>
              <a:t>S3: consumer execute </a:t>
            </a:r>
            <a:r>
              <a:rPr lang="en-US" altLang="en-US" sz="1600" b="1" dirty="0">
                <a:solidFill>
                  <a:schemeClr val="tx2"/>
                </a:solidFill>
                <a:latin typeface="Courier New" pitchFamily="49" charset="0"/>
              </a:rPr>
              <a:t>register2 = register2 – 1  </a:t>
            </a:r>
            <a:r>
              <a:rPr lang="en-US" altLang="en-US" sz="1600" dirty="0"/>
              <a:t>{register2 = 4} </a:t>
            </a:r>
            <a:br>
              <a:rPr lang="en-US" altLang="en-US" sz="1600" dirty="0"/>
            </a:br>
            <a:r>
              <a:rPr lang="en-US" altLang="en-US" sz="1600" dirty="0"/>
              <a:t>S4: producer execute </a:t>
            </a:r>
            <a:r>
              <a:rPr lang="en-US" altLang="en-US" sz="1600" b="1" dirty="0">
                <a:solidFill>
                  <a:srgbClr val="0000FF"/>
                </a:solidFill>
                <a:latin typeface="Courier New" pitchFamily="49" charset="0"/>
              </a:rPr>
              <a:t>counter = register1         </a:t>
            </a:r>
            <a:r>
              <a:rPr lang="en-US" altLang="en-US" sz="1600" dirty="0"/>
              <a:t>{counter = 6 } </a:t>
            </a:r>
            <a:br>
              <a:rPr lang="en-US" altLang="en-US" sz="1600" dirty="0"/>
            </a:br>
            <a:r>
              <a:rPr lang="en-US" altLang="en-US" sz="1600" dirty="0"/>
              <a:t>S5: consumer execute </a:t>
            </a:r>
            <a:r>
              <a:rPr lang="en-US" altLang="en-US" sz="1600" b="1" dirty="0">
                <a:solidFill>
                  <a:schemeClr val="tx2"/>
                </a:solidFill>
                <a:latin typeface="Courier New" pitchFamily="49" charset="0"/>
              </a:rPr>
              <a:t>counter = register2        </a:t>
            </a:r>
            <a:r>
              <a:rPr lang="en-US" altLang="en-US" sz="1600" dirty="0"/>
              <a:t>{counter = 4}</a:t>
            </a:r>
          </a:p>
          <a:p>
            <a:pPr lvl="1">
              <a:lnSpc>
                <a:spcPct val="90000"/>
              </a:lnSpc>
              <a:buFont typeface="Wingdings" pitchFamily="2" charset="2"/>
              <a:buChar char="q"/>
            </a:pPr>
            <a:endParaRPr lang="en-US" altLang="en-US" dirty="0"/>
          </a:p>
        </p:txBody>
      </p:sp>
    </p:spTree>
    <p:extLst>
      <p:ext uri="{BB962C8B-B14F-4D97-AF65-F5344CB8AC3E}">
        <p14:creationId xmlns:p14="http://schemas.microsoft.com/office/powerpoint/2010/main" val="202143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noChangeArrowheads="1"/>
          </p:cNvSpPr>
          <p:nvPr>
            <p:ph type="title"/>
          </p:nvPr>
        </p:nvSpPr>
        <p:spPr/>
        <p:txBody>
          <a:bodyPr/>
          <a:lstStyle/>
          <a:p>
            <a:pPr algn="l"/>
            <a:r>
              <a:rPr lang="en-US" altLang="en-US"/>
              <a:t>Race Condition</a:t>
            </a:r>
          </a:p>
        </p:txBody>
      </p:sp>
      <p:sp>
        <p:nvSpPr>
          <p:cNvPr id="19458" name="Content Placeholder 2"/>
          <p:cNvSpPr>
            <a:spLocks noGrp="1" noChangeArrowheads="1"/>
          </p:cNvSpPr>
          <p:nvPr>
            <p:ph idx="1"/>
          </p:nvPr>
        </p:nvSpPr>
        <p:spPr>
          <a:xfrm>
            <a:off x="284163" y="1933183"/>
            <a:ext cx="8574087" cy="3992563"/>
          </a:xfrm>
        </p:spPr>
        <p:txBody>
          <a:bodyPr>
            <a:normAutofit fontScale="70000" lnSpcReduction="20000"/>
          </a:bodyPr>
          <a:lstStyle/>
          <a:p>
            <a:pPr>
              <a:buFont typeface="Wingdings" pitchFamily="2" charset="2"/>
              <a:buChar char="q"/>
            </a:pPr>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 using the </a:t>
            </a:r>
            <a:r>
              <a:rPr lang="en-US" altLang="en-US" dirty="0">
                <a:latin typeface="Courier New" pitchFamily="49" charset="0"/>
                <a:cs typeface="Courier New" pitchFamily="49" charset="0"/>
              </a:rPr>
              <a:t>fork() </a:t>
            </a:r>
            <a:r>
              <a:rPr lang="en-US" altLang="en-US" dirty="0"/>
              <a:t>system call</a:t>
            </a:r>
          </a:p>
          <a:p>
            <a:pPr>
              <a:buFont typeface="Wingdings" pitchFamily="2" charset="2"/>
              <a:buChar char="q"/>
            </a:pPr>
            <a:r>
              <a:rPr lang="en-US" altLang="en-US" dirty="0"/>
              <a:t>Race condition on kernel variable </a:t>
            </a:r>
            <a:r>
              <a:rPr lang="en-US" altLang="en-US" dirty="0" err="1">
                <a:latin typeface="Courier New" pitchFamily="49" charset="0"/>
                <a:cs typeface="Courier New"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pPr>
              <a:buFont typeface="Wingdings" pitchFamily="2" charset="2"/>
              <a:buChar char="q"/>
            </a:pPr>
            <a:r>
              <a:rPr lang="en-US" altLang="en-US" dirty="0">
                <a:solidFill>
                  <a:srgbClr val="FF0000"/>
                </a:solidFill>
              </a:rPr>
              <a:t>Unless there is </a:t>
            </a:r>
            <a:r>
              <a:rPr lang="en-US" altLang="en-US" dirty="0">
                <a:solidFill>
                  <a:schemeClr val="bg2">
                    <a:lumMod val="75000"/>
                  </a:schemeClr>
                </a:solidFill>
              </a:rPr>
              <a:t>mutual exclusion</a:t>
            </a:r>
            <a:r>
              <a:rPr lang="en-US" altLang="en-US" dirty="0">
                <a:solidFill>
                  <a:srgbClr val="FF0000"/>
                </a:solidFill>
              </a:rPr>
              <a:t>, the same </a:t>
            </a:r>
            <a:r>
              <a:rPr lang="en-US" altLang="en-US" dirty="0" err="1">
                <a:solidFill>
                  <a:srgbClr val="FF0000"/>
                </a:solidFill>
              </a:rPr>
              <a:t>pid</a:t>
            </a:r>
            <a:r>
              <a:rPr lang="en-US" altLang="en-US" dirty="0">
                <a:solidFill>
                  <a:srgbClr val="FF0000"/>
                </a:solidFill>
              </a:rPr>
              <a:t> could be assigned to two different processes!</a:t>
            </a:r>
          </a:p>
          <a:p>
            <a:pPr>
              <a:buFont typeface="Wingdings" pitchFamily="2" charset="2"/>
              <a:buChar char="q"/>
            </a:pPr>
            <a:endParaRPr lang="en-US" altLang="en-US" dirty="0"/>
          </a:p>
        </p:txBody>
      </p:sp>
      <p:pic>
        <p:nvPicPr>
          <p:cNvPr id="19459"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668044" y="2943617"/>
            <a:ext cx="4271375" cy="214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614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noChangeArrowheads="1"/>
          </p:cNvSpPr>
          <p:nvPr>
            <p:ph type="title"/>
          </p:nvPr>
        </p:nvSpPr>
        <p:spPr/>
        <p:txBody>
          <a:bodyPr>
            <a:normAutofit/>
          </a:bodyPr>
          <a:lstStyle/>
          <a:p>
            <a:pPr algn="l"/>
            <a:r>
              <a:rPr lang="en-US" altLang="en-US"/>
              <a:t>Critical Section Problem</a:t>
            </a:r>
          </a:p>
        </p:txBody>
      </p:sp>
      <p:sp>
        <p:nvSpPr>
          <p:cNvPr id="20482" name="Content Placeholder 2"/>
          <p:cNvSpPr>
            <a:spLocks noGrp="1" noChangeArrowheads="1"/>
          </p:cNvSpPr>
          <p:nvPr>
            <p:ph idx="1"/>
          </p:nvPr>
        </p:nvSpPr>
        <p:spPr>
          <a:xfrm>
            <a:off x="284163" y="1958235"/>
            <a:ext cx="8574087" cy="3992563"/>
          </a:xfrm>
        </p:spPr>
        <p:txBody>
          <a:bodyPr>
            <a:normAutofit fontScale="92500" lnSpcReduction="10000"/>
          </a:bodyPr>
          <a:lstStyle/>
          <a:p>
            <a:pPr>
              <a:buFont typeface="Wingdings" pitchFamily="2" charset="2"/>
              <a:buChar char="q"/>
            </a:pPr>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pPr>
              <a:buFont typeface="Wingdings" pitchFamily="2" charset="2"/>
              <a:buChar char="q"/>
            </a:pPr>
            <a:r>
              <a:rPr lang="en-US" altLang="en-US" dirty="0"/>
              <a:t>Each process has </a:t>
            </a:r>
            <a:r>
              <a:rPr lang="en-US" altLang="en-US" b="1" dirty="0">
                <a:solidFill>
                  <a:srgbClr val="FF0000"/>
                </a:solidFill>
              </a:rPr>
              <a:t>critical section </a:t>
            </a:r>
            <a:r>
              <a:rPr lang="en-US" altLang="en-US" dirty="0">
                <a:solidFill>
                  <a:srgbClr val="FF0000"/>
                </a:solidFill>
              </a:rPr>
              <a:t>segment of code</a:t>
            </a:r>
          </a:p>
          <a:p>
            <a:pPr lvl="1">
              <a:buFont typeface="Wingdings" pitchFamily="2" charset="2"/>
              <a:buChar char="q"/>
            </a:pPr>
            <a:r>
              <a:rPr lang="en-US" altLang="en-US" dirty="0"/>
              <a:t>Process may be change common variables, updating table, writing file, etc.</a:t>
            </a:r>
          </a:p>
          <a:p>
            <a:pPr lvl="1">
              <a:buFont typeface="Wingdings" pitchFamily="2" charset="2"/>
              <a:buChar char="q"/>
            </a:pPr>
            <a:r>
              <a:rPr lang="en-US" altLang="en-US" dirty="0"/>
              <a:t>When one process is in critical section, no other process may be in its critical section</a:t>
            </a:r>
          </a:p>
          <a:p>
            <a:pPr>
              <a:buFont typeface="Wingdings" pitchFamily="2" charset="2"/>
              <a:buChar char="q"/>
            </a:pPr>
            <a:r>
              <a:rPr lang="en-US" altLang="en-US" b="1" i="1" dirty="0"/>
              <a:t>Critical section problem </a:t>
            </a:r>
            <a:r>
              <a:rPr lang="en-US" altLang="en-US" dirty="0"/>
              <a:t>is to design protocol to solve this</a:t>
            </a:r>
          </a:p>
          <a:p>
            <a:pPr>
              <a:buFont typeface="Wingdings" pitchFamily="2" charset="2"/>
              <a:buChar char="q"/>
            </a:pPr>
            <a:r>
              <a:rPr lang="en-US" altLang="en-US" dirty="0"/>
              <a:t>Each process must ask permission to enter critical section in </a:t>
            </a:r>
            <a:r>
              <a:rPr lang="en-US" altLang="en-US" b="1" dirty="0">
                <a:solidFill>
                  <a:srgbClr val="3366FF"/>
                </a:solidFill>
              </a:rPr>
              <a:t>entry section</a:t>
            </a:r>
            <a:r>
              <a:rPr lang="en-US" altLang="en-US" dirty="0"/>
              <a:t>, may follow critical section with </a:t>
            </a:r>
            <a:r>
              <a:rPr lang="en-US" altLang="en-US" b="1" dirty="0">
                <a:solidFill>
                  <a:srgbClr val="3366FF"/>
                </a:solidFill>
              </a:rPr>
              <a:t>exit section</a:t>
            </a:r>
            <a:r>
              <a:rPr lang="en-US" altLang="en-US" dirty="0"/>
              <a:t>, then </a:t>
            </a:r>
            <a:r>
              <a:rPr lang="en-US" altLang="en-US" b="1" dirty="0">
                <a:solidFill>
                  <a:srgbClr val="3366FF"/>
                </a:solidFill>
              </a:rPr>
              <a:t>remainder section</a:t>
            </a:r>
          </a:p>
          <a:p>
            <a:pPr>
              <a:buFont typeface="Wingdings" pitchFamily="2" charset="2"/>
              <a:buChar char="q"/>
            </a:pPr>
            <a:endParaRPr lang="en-US" altLang="en-US" b="1" dirty="0">
              <a:solidFill>
                <a:srgbClr val="3366FF"/>
              </a:solidFill>
            </a:endParaRPr>
          </a:p>
          <a:p>
            <a:pPr>
              <a:buFont typeface="Wingdings" pitchFamily="2" charset="2"/>
              <a:buChar char="q"/>
            </a:pPr>
            <a:endParaRPr lang="en-US" altLang="en-US" dirty="0"/>
          </a:p>
        </p:txBody>
      </p:sp>
    </p:spTree>
    <p:extLst>
      <p:ext uri="{BB962C8B-B14F-4D97-AF65-F5344CB8AC3E}">
        <p14:creationId xmlns:p14="http://schemas.microsoft.com/office/powerpoint/2010/main" val="51014822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1582</TotalTime>
  <Words>1624</Words>
  <Application>Microsoft Office PowerPoint</Application>
  <PresentationFormat>On-screen Show (4:3)</PresentationFormat>
  <Paragraphs>236</Paragraphs>
  <Slides>20</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Corbel</vt:lpstr>
      <vt:lpstr>Courier</vt:lpstr>
      <vt:lpstr>Courier New</vt:lpstr>
      <vt:lpstr>Monotype Sorts</vt:lpstr>
      <vt:lpstr>Times New Roman</vt:lpstr>
      <vt:lpstr>Wingdings</vt:lpstr>
      <vt:lpstr>Wingdings 2</vt:lpstr>
      <vt:lpstr>Spectrum</vt:lpstr>
      <vt:lpstr>Synchronization Tools</vt:lpstr>
      <vt:lpstr>Lecture Outline</vt:lpstr>
      <vt:lpstr>Background</vt:lpstr>
      <vt:lpstr>Producer </vt:lpstr>
      <vt:lpstr>Consumer</vt:lpstr>
      <vt:lpstr>Race Condition</vt:lpstr>
      <vt:lpstr>Race Condition</vt:lpstr>
      <vt:lpstr>Race Condition</vt:lpstr>
      <vt:lpstr>Critical Section Problem</vt:lpstr>
      <vt:lpstr>Critical Section</vt:lpstr>
      <vt:lpstr>Solution to Critical-Section Problem (Conditions/Laws/Properties)</vt:lpstr>
      <vt:lpstr>Critical-Section Handling in OS </vt:lpstr>
      <vt:lpstr>Peterson’s Solution</vt:lpstr>
      <vt:lpstr>Algorithm for Process Pi</vt:lpstr>
      <vt:lpstr>Peterson’s Solution (cont’d)</vt:lpstr>
      <vt:lpstr>Peterson’s Solution</vt:lpstr>
      <vt:lpstr>Peterson’s Solution</vt:lpstr>
      <vt:lpstr>Peterson’s Solution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Noboranjan Dey</cp:lastModifiedBy>
  <cp:revision>88</cp:revision>
  <dcterms:created xsi:type="dcterms:W3CDTF">2018-12-10T17:20:29Z</dcterms:created>
  <dcterms:modified xsi:type="dcterms:W3CDTF">2024-04-02T09:30:59Z</dcterms:modified>
</cp:coreProperties>
</file>