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77" r:id="rId4"/>
    <p:sldId id="278" r:id="rId5"/>
    <p:sldId id="279" r:id="rId6"/>
    <p:sldId id="280" r:id="rId7"/>
    <p:sldId id="31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319" r:id="rId22"/>
    <p:sldId id="294" r:id="rId23"/>
    <p:sldId id="295" r:id="rId24"/>
    <p:sldId id="296" r:id="rId25"/>
    <p:sldId id="297" r:id="rId26"/>
    <p:sldId id="298" r:id="rId27"/>
    <p:sldId id="299" r:id="rId28"/>
    <p:sldId id="320" r:id="rId29"/>
    <p:sldId id="321" r:id="rId30"/>
    <p:sldId id="322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264" r:id="rId50"/>
    <p:sldId id="26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78292"/>
  </p:normalViewPr>
  <p:slideViewPr>
    <p:cSldViewPr snapToGrid="0" snapToObjects="1">
      <p:cViewPr varScale="1">
        <p:scale>
          <a:sx n="49" d="100"/>
          <a:sy n="49" d="100"/>
        </p:scale>
        <p:origin x="19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A7CB8557-4565-41AC-8649-A823A232F724}"/>
    <pc:docChg chg="modSld">
      <pc:chgData name="Noboranjan Dey" userId="1ac59fc9-aae8-46a4-899e-44860e6a6e60" providerId="ADAL" clId="{A7CB8557-4565-41AC-8649-A823A232F724}" dt="2024-04-24T02:21:09.884" v="47" actId="20577"/>
      <pc:docMkLst>
        <pc:docMk/>
      </pc:docMkLst>
      <pc:sldChg chg="modSp mod">
        <pc:chgData name="Noboranjan Dey" userId="1ac59fc9-aae8-46a4-899e-44860e6a6e60" providerId="ADAL" clId="{A7CB8557-4565-41AC-8649-A823A232F724}" dt="2024-04-24T02:21:09.884" v="47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A7CB8557-4565-41AC-8649-A823A232F724}" dt="2024-04-24T02:21:09.884" v="4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ma Kamal Chaity" userId="0a142dbb-f898-468d-b158-61e6f6b84dcd" providerId="ADAL" clId="{C736B271-F0F8-487D-B5F7-5C87BD12F304}"/>
    <pc:docChg chg="modSld">
      <pc:chgData name="Syma Kamal Chaity" userId="0a142dbb-f898-468d-b158-61e6f6b84dcd" providerId="ADAL" clId="{C736B271-F0F8-487D-B5F7-5C87BD12F304}" dt="2023-12-05T03:22:46.261" v="0" actId="9405"/>
      <pc:docMkLst>
        <pc:docMk/>
      </pc:docMkLst>
      <pc:sldChg chg="addSp mod">
        <pc:chgData name="Syma Kamal Chaity" userId="0a142dbb-f898-468d-b158-61e6f6b84dcd" providerId="ADAL" clId="{C736B271-F0F8-487D-B5F7-5C87BD12F304}" dt="2023-12-05T03:22:46.261" v="0" actId="9405"/>
        <pc:sldMkLst>
          <pc:docMk/>
          <pc:sldMk cId="1394200168" sldId="320"/>
        </pc:sldMkLst>
        <pc:inkChg chg="add">
          <ac:chgData name="Syma Kamal Chaity" userId="0a142dbb-f898-468d-b158-61e6f6b84dcd" providerId="ADAL" clId="{C736B271-F0F8-487D-B5F7-5C87BD12F304}" dt="2023-12-05T03:22:46.261" v="0" actId="9405"/>
          <ac:inkMkLst>
            <pc:docMk/>
            <pc:sldMk cId="1394200168" sldId="320"/>
            <ac:inkMk id="3" creationId="{2C813D3F-CE9A-09B5-F432-A5B1350C0AB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03:2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1 384 0 0,'0'0'-8'0'0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BB41CD-F945-437A-8194-DAB20AC2CAFC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C44020-8951-4366-BBE6-FF0E5B9694B8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Ignorance (Ostrich Method).. Performance / Speed &gt; Correctness (extra code).. Windows stuck but does not add extra code</a:t>
            </a:r>
          </a:p>
          <a:p>
            <a:r>
              <a:rPr lang="en-US" altLang="en-US" b="1" dirty="0">
                <a:latin typeface="Times New Roman" pitchFamily="18" charset="0"/>
              </a:rPr>
              <a:t>Prevention</a:t>
            </a:r>
          </a:p>
          <a:p>
            <a:r>
              <a:rPr lang="en-US" altLang="en-US" b="1" dirty="0">
                <a:latin typeface="Times New Roman" pitchFamily="18" charset="0"/>
              </a:rPr>
              <a:t>Avoidance</a:t>
            </a:r>
          </a:p>
          <a:p>
            <a:r>
              <a:rPr lang="en-US" altLang="en-US" dirty="0">
                <a:latin typeface="Times New Roman" pitchFamily="18" charset="0"/>
              </a:rPr>
              <a:t>Detection and Recovery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75785-0EF4-4EAC-87DC-76A85A18C363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E10A8-ED10-4D22-996A-54CBE3C266F9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Can not request a lower rank/numbered resource</a:t>
            </a:r>
          </a:p>
          <a:p>
            <a:endParaRPr lang="en-BD" dirty="0"/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A6E046-BB67-4C0D-A133-89274D6D6D5C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1. RAG scheme</a:t>
            </a:r>
          </a:p>
          <a:p>
            <a:r>
              <a:rPr lang="en-US" altLang="en-US" dirty="0">
                <a:latin typeface="Times New Roman" pitchFamily="18" charset="0"/>
              </a:rPr>
              <a:t>2. Bankers Algo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5CA5B7-0681-42A5-A56C-0640B3AD7F4B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 process 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Has-&gt; resource already in use/using/holding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Max-&gt;Total number of resources required/needed to finish the whole task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Free-&gt; Available resources / free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A---6…6=9… task done A terminated ..return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B---2..2=4.. Task done B terminated.. Return all resources..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C---5…5=7..task done C terminated. 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Available-3-2=1+4=5-5=0+7=7-6=1+9=10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Sequence= B-&gt;C-&gt;A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alt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Sequence=A-&gt;B-&gt;..wrong order.. system is in deadlock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to wait but ultimately all of them got their required resources.. So no deadlock happened ..each process were satisfied ..safe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Safe: A sequence (scheduling order) in which each process finish / run till end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Unsafe: Wrong sequence (scheduling order) in which some process stuck/ deadlock happen.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itchFamily="18" charset="0"/>
              </a:rPr>
              <a:t>( Figure Source: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Firoz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Sherasiya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Computer Engineering Department of Darshan Institute of Engineering &amp; Technology, Rajkot. ) 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ABE580-9B1C-411C-85E8-45CDE8C05540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515D07-F612-4D54-B65D-BBD3860669B2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Resource  = First mutex and second mutex</a:t>
            </a:r>
          </a:p>
          <a:p>
            <a:r>
              <a:rPr lang="en-BD" dirty="0"/>
              <a:t>Process/Thread = Thread one and thread two</a:t>
            </a:r>
          </a:p>
          <a:p>
            <a:r>
              <a:rPr lang="en-BD" dirty="0"/>
              <a:t>Thread one = Using first mutex and requesting second mutex</a:t>
            </a:r>
          </a:p>
          <a:p>
            <a:r>
              <a:rPr lang="en-BD" dirty="0"/>
              <a:t>Thread two = Using second mutex and requesting first mutex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927EC7-5A55-4959-8E09-70BBEF3F2CEE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4B175B-CE24-4313-8267-E986754352F7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C73121F-DA0C-4D15-B351-FFBCB59ED606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Check Request of each process with the available resources and try to fulfill any request.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request (0,1)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request (1,0)</a:t>
            </a:r>
          </a:p>
          <a:p>
            <a:r>
              <a:rPr lang="en-US" altLang="en-US" dirty="0">
                <a:latin typeface="Times New Roman" pitchFamily="18" charset="0"/>
              </a:rPr>
              <a:t>Available (0,0)</a:t>
            </a:r>
          </a:p>
          <a:p>
            <a:r>
              <a:rPr lang="en-US" altLang="en-US" dirty="0">
                <a:latin typeface="Times New Roman" pitchFamily="18" charset="0"/>
              </a:rPr>
              <a:t>System can not fulfill request of P1, P2</a:t>
            </a:r>
          </a:p>
        </p:txBody>
      </p:sp>
    </p:spTree>
    <p:extLst>
      <p:ext uri="{BB962C8B-B14F-4D97-AF65-F5344CB8AC3E}">
        <p14:creationId xmlns:p14="http://schemas.microsoft.com/office/powerpoint/2010/main" val="195435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So, No deadlock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RAG -&gt; Cycle -&gt; Always deadlock if single instacne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Available resource (0,0).. (1,0)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P1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P2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P3 (1,1)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P1-&gt; P2-&gt;P3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P2 -&gt; P1 -&gt; P3</a:t>
            </a:r>
          </a:p>
        </p:txBody>
      </p:sp>
    </p:spTree>
    <p:extLst>
      <p:ext uri="{BB962C8B-B14F-4D97-AF65-F5344CB8AC3E}">
        <p14:creationId xmlns:p14="http://schemas.microsoft.com/office/powerpoint/2010/main" val="560450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81710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6570DDE-AF27-45E5-AB9E-7E124A94F065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9D0C13-0918-4C3C-B085-984ADFDB9E3A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resources currently allocated to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additional resources that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still request to complete its task.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Banker’s algorithm consists of Safety algorithm and Resource request algorithm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38ACCF-FB44-494C-BB19-F540D5E326A5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both threads are in wait state, waiting for each other to release locks. 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 is a race around condition that who will release the lock first.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none of them is ready to release lock, so this is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condition.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run this kind of program, it will be look like execution is paused.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(Figure and Text Curtesy: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geeksforgeeks.org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9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ADD055-303E-49D7-BAD3-638E0CAF8716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F7DF85-CECB-4738-9B7C-499C8EC3F2C0}" type="slidenum">
              <a:rPr lang="en-US" altLang="en-US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OS E/D SUMMER WILL START FROM HERE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              </a:t>
            </a:r>
            <a:r>
              <a:rPr lang="en-US" altLang="en-US" i="1" dirty="0"/>
              <a:t>ABC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Matrix ?  Max-</a:t>
            </a:r>
            <a:r>
              <a:rPr lang="en-US" altLang="en-US" dirty="0" err="1">
                <a:latin typeface="Times New Roman" pitchFamily="18" charset="0"/>
              </a:rPr>
              <a:t>Alloc</a:t>
            </a:r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Is it safe state ?</a:t>
            </a:r>
          </a:p>
          <a:p>
            <a:r>
              <a:rPr lang="en-US" altLang="en-US" dirty="0">
                <a:latin typeface="Times New Roman" pitchFamily="18" charset="0"/>
              </a:rPr>
              <a:t>If yes then find safe sequence..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Total </a:t>
            </a:r>
            <a:r>
              <a:rPr lang="en-US" altLang="en-US" dirty="0" err="1">
                <a:latin typeface="Times New Roman" pitchFamily="18" charset="0"/>
              </a:rPr>
              <a:t>infor</a:t>
            </a:r>
            <a:r>
              <a:rPr lang="en-US" altLang="en-US" dirty="0">
                <a:latin typeface="Times New Roman" pitchFamily="18" charset="0"/>
              </a:rPr>
              <a:t> resource and instances – allocation total = available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D97C4E-DFD2-4790-A2D1-32C84BF8E996}" type="slidenum">
              <a:rPr lang="en-US" altLang="en-US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//Available resource A(3) B(3) C(2) – 1 2 2 = 2 1 0 + 3 2 2 = 5 3 2 – 0 1 1 = 5 2 1 + 2 2 2 = 7 4 3- 4 3 1 = 3 1 2 + 4 3 3 = 7 4 5 – 7 4 3 = 0 0 2 + 7 5 3 = 7 5 5-6 0 0 = 1 5 5+ 9 0 2 = 10 5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B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3 2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2 2 (P1)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1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2 2 (P1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3 2 (Available after P1 leaves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1 1 (P3)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2 1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2 2 (P3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(P0)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0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(P0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0 0 (P2)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9 0 2(P2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5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1 (P4)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2 4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3 (P4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7 (Final 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Safe sequence= </a:t>
            </a:r>
            <a:r>
              <a:rPr lang="en-US" altLang="en-US" b="1" dirty="0"/>
              <a:t>P1, P3, P0, P2, P4 (possible safe sequence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Available Resources  332-122=210+322=532-011=521+222=743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r>
              <a:rPr lang="en-US" altLang="en-US" dirty="0">
                <a:latin typeface="Times New Roman" pitchFamily="18" charset="0"/>
              </a:rPr>
              <a:t>Safe Sequence: </a:t>
            </a:r>
            <a:r>
              <a:rPr lang="en-US" altLang="en-US" b="1" dirty="0">
                <a:latin typeface="Times New Roman" pitchFamily="18" charset="0"/>
              </a:rPr>
              <a:t>P1 -&gt; P3 -&gt; P4-&gt;P0 -&gt;P2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78BE96-FC46-43A0-95CA-C69EB0CEA9D1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Can request (1, 0 , 2) by P1 be granted immediately?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Available = Available - Request  3 3 2 – 1 0 2 = 2 3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Allocation = Allocation + Request  2 0 0 + 1 0 2 = 3 0 2 (P1)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= Need – Request  1 2 2 – 1 0 2 = 0 2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2 3 0 – 0 2 0 = 2 1 0+3 2 2 = 5 3 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Safe sequence : P1 - &gt; P3…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A02ED7-2857-4803-A345-8CD913A2E1AE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itchFamily="18" charset="0"/>
              </a:rPr>
              <a:t>Upto</a:t>
            </a:r>
            <a:r>
              <a:rPr lang="en-US" altLang="en-US" dirty="0">
                <a:latin typeface="Times New Roman" pitchFamily="18" charset="0"/>
              </a:rPr>
              <a:t> this slide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59732B-04D9-4060-8E9C-FFFCDD9770BD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30E13E-EDBE-4B5F-BE27-C67266E09419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39CF66-2C7E-4384-BA01-8A7045786600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500A43-10D6-426A-9B89-85ABD03B059C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6C054-E781-4A5B-8BA3-36098FA503B4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ABA5EAF-DAA8-419D-B99B-7556C0BC7AA1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0B1366-2AA2-4566-B055-32B07E9B19B1}" type="slidenum">
              <a:rPr lang="en-US" altLang="en-US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CE3F77-2DF8-42DC-A778-FE27A07B38F3}" type="slidenum">
              <a:rPr lang="en-US" altLang="en-US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14FA2C-1EAD-4C1F-BFBA-E46F7F78E5F8}" type="slidenum">
              <a:rPr lang="en-US" altLang="en-US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7DC0428-D64B-4F2D-B489-070C342BFE6B}" type="slidenum">
              <a:rPr lang="en-US" altLang="en-US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A029920-CE8D-4C62-97FC-DBE1D6706D67}" type="slidenum">
              <a:rPr lang="en-US" altLang="en-US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31142-78BF-4090-8EF1-EE51CC9C3F2A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51066A-4A1B-463B-9E0B-48D0A46EB28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T1 using R2 requesting R1</a:t>
            </a:r>
          </a:p>
          <a:p>
            <a:r>
              <a:rPr lang="en-US" altLang="en-US" dirty="0">
                <a:latin typeface="Times New Roman" pitchFamily="18" charset="0"/>
              </a:rPr>
              <a:t>T2 using R2 R1 requesting R3</a:t>
            </a:r>
          </a:p>
          <a:p>
            <a:r>
              <a:rPr lang="en-US" altLang="en-US" dirty="0">
                <a:latin typeface="Times New Roman" pitchFamily="18" charset="0"/>
              </a:rPr>
              <a:t>T3 using R3 requesting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So deadlock situation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AAA2C7-D39D-45C1-92AE-A9F7C46E5FAE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T2 is holding / using one instance of R1</a:t>
            </a:r>
          </a:p>
          <a:p>
            <a:r>
              <a:rPr lang="en-US" altLang="en-US" dirty="0">
                <a:latin typeface="Times New Roman" pitchFamily="18" charset="0"/>
              </a:rPr>
              <a:t>T4 is holding / using one instance of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Are T2 and T4 requesting for any other resources? No.. So, both T2 and T4 can be removed/ finished their task</a:t>
            </a:r>
          </a:p>
          <a:p>
            <a:r>
              <a:rPr lang="en-US" altLang="en-US" dirty="0">
                <a:latin typeface="Times New Roman" pitchFamily="18" charset="0"/>
              </a:rPr>
              <a:t>R1 and R2 each will gain one additional resource </a:t>
            </a:r>
          </a:p>
          <a:p>
            <a:r>
              <a:rPr lang="en-US" altLang="en-US" dirty="0">
                <a:latin typeface="Times New Roman" pitchFamily="18" charset="0"/>
              </a:rPr>
              <a:t>T1 and T3 will get their desired resources.. </a:t>
            </a:r>
          </a:p>
          <a:p>
            <a:r>
              <a:rPr lang="en-US" altLang="en-US" dirty="0">
                <a:latin typeface="Times New Roman" pitchFamily="18" charset="0"/>
              </a:rPr>
              <a:t>No deadlock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3A9ADE-D565-459D-9892-36FBC0C7B2F9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Deadlocks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671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Resource Allocation Graph Example</a:t>
            </a:r>
            <a:endParaRPr lang="en-US" dirty="0"/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08" y="2043330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1A4819-5B96-1944-9989-98383A8F591A}"/>
              </a:ext>
            </a:extLst>
          </p:cNvPr>
          <p:cNvSpPr/>
          <p:nvPr/>
        </p:nvSpPr>
        <p:spPr>
          <a:xfrm>
            <a:off x="223554" y="2345908"/>
            <a:ext cx="60499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One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Two instances of R2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One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Three instance of R4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T1 holds one instance of R2 and is waiting for an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T2 holds one instance of R1, one instance of R2, and is waiting for an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T3 is holds one instance of R3</a:t>
            </a:r>
          </a:p>
        </p:txBody>
      </p:sp>
    </p:spTree>
    <p:extLst>
      <p:ext uri="{BB962C8B-B14F-4D97-AF65-F5344CB8AC3E}">
        <p14:creationId xmlns:p14="http://schemas.microsoft.com/office/powerpoint/2010/main" val="23603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/>
              <a:t>Resource Allocation Graph With A Deadlock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3" y="1861690"/>
            <a:ext cx="3040628" cy="44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Graph With A Cycle But </a:t>
            </a:r>
            <a:r>
              <a:rPr lang="en-US" altLang="en-US" dirty="0">
                <a:solidFill>
                  <a:srgbClr val="FF0000"/>
                </a:solidFill>
              </a:rPr>
              <a:t>No Deadlock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62321"/>
            <a:ext cx="349408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8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84056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itchFamily="18" charset="2"/>
              </a:rPr>
              <a:t> no deadlock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graph contains a cycle 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14036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prevention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avoidance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 the system to enter a deadlock state and then recover (Detection and recovery)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Ignore the problem and pretend that deadlocks never occur in the system. (ignorance)</a:t>
            </a:r>
          </a:p>
        </p:txBody>
      </p:sp>
    </p:spTree>
    <p:extLst>
      <p:ext uri="{BB962C8B-B14F-4D97-AF65-F5344CB8AC3E}">
        <p14:creationId xmlns:p14="http://schemas.microsoft.com/office/powerpoint/2010/main" val="356491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Prevention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283912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Low resource utilization; starvation possible</a:t>
            </a:r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284163" y="1805857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  <p:extLst>
      <p:ext uri="{BB962C8B-B14F-4D97-AF65-F5344CB8AC3E}">
        <p14:creationId xmlns:p14="http://schemas.microsoft.com/office/powerpoint/2010/main" val="373375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Deadlock Prevention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27650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types, and require that </a:t>
            </a:r>
            <a:r>
              <a:rPr lang="en-US" altLang="en-US" dirty="0">
                <a:solidFill>
                  <a:srgbClr val="FF0000"/>
                </a:solidFill>
              </a:rPr>
              <a:t>each process requests resources in an increasing order </a:t>
            </a:r>
            <a:r>
              <a:rPr lang="en-US" altLang="en-US" dirty="0"/>
              <a:t>of enumeration</a:t>
            </a:r>
          </a:p>
        </p:txBody>
      </p:sp>
    </p:spTree>
    <p:extLst>
      <p:ext uri="{BB962C8B-B14F-4D97-AF65-F5344CB8AC3E}">
        <p14:creationId xmlns:p14="http://schemas.microsoft.com/office/powerpoint/2010/main" val="34962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Circular Wait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5457541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Invalidating the circular wait condition is most common.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Simply assign each resource (i.e. </a:t>
            </a:r>
            <a:r>
              <a:rPr lang="en-US" dirty="0" err="1"/>
              <a:t>mutex</a:t>
            </a:r>
            <a:r>
              <a:rPr lang="en-US" dirty="0"/>
              <a:t> locks) a unique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Resources must be acquired in order.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dirty="0"/>
            </a:br>
            <a:r>
              <a:rPr lang="en-US" dirty="0"/>
              <a:t>code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thread_two</a:t>
            </a:r>
            <a:r>
              <a:rPr lang="en-US" dirty="0"/>
              <a:t> could not be </a:t>
            </a:r>
            <a:br>
              <a:rPr lang="en-US" dirty="0"/>
            </a:br>
            <a:r>
              <a:rPr lang="en-US" dirty="0"/>
              <a:t>written as follows:</a:t>
            </a:r>
          </a:p>
        </p:txBody>
      </p:sp>
      <p:pic>
        <p:nvPicPr>
          <p:cNvPr id="92163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387687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/>
          <p:cNvCxnSpPr>
            <a:cxnSpLocks noChangeShapeType="1"/>
          </p:cNvCxnSpPr>
          <p:nvPr/>
        </p:nvCxnSpPr>
        <p:spPr bwMode="auto">
          <a:xfrm flipV="1">
            <a:off x="2863264" y="5198301"/>
            <a:ext cx="3136703" cy="352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930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Avoidance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508554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0" y="186872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53127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a system is in safe state </a:t>
            </a:r>
            <a:r>
              <a:rPr lang="en-US" altLang="en-US" dirty="0">
                <a:sym typeface="Symbol" pitchFamily="18" charset="2"/>
              </a:rPr>
              <a:t> no deadlocks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31081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in Multithreaded Applications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Characterization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Methods for Handling Deadlocks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Prevention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Avoidance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Detection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Recovery from Deadlock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 State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2908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an available resource, </a:t>
            </a:r>
            <a:r>
              <a:rPr lang="en-US" altLang="en-US" dirty="0">
                <a:solidFill>
                  <a:srgbClr val="FF0000"/>
                </a:solidFill>
              </a:rPr>
              <a:t>system/OS must decide if immediate allocation leaves the system in a safe state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That is: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31745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Safe &amp; Unsafe State Cont. (Example)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8526E0-CDF0-2D47-B4F8-3241AD79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" y="1743996"/>
            <a:ext cx="4452729" cy="30734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5E81F-8A10-B64F-908D-FC5066595F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32" y="2262121"/>
            <a:ext cx="4580087" cy="273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6903-D77E-FC42-82AF-03993EEDCDEC}"/>
              </a:ext>
            </a:extLst>
          </p:cNvPr>
          <p:cNvSpPr txBox="1"/>
          <p:nvPr/>
        </p:nvSpPr>
        <p:spPr>
          <a:xfrm>
            <a:off x="1936414" y="4817401"/>
            <a:ext cx="5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Safe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764F-7964-6A4B-8DB6-6BAC2AFEE642}"/>
              </a:ext>
            </a:extLst>
          </p:cNvPr>
          <p:cNvSpPr txBox="1"/>
          <p:nvPr/>
        </p:nvSpPr>
        <p:spPr>
          <a:xfrm>
            <a:off x="6853955" y="3748722"/>
            <a:ext cx="8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293140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Safe, Unsafe, Deadlock State </a:t>
            </a:r>
          </a:p>
        </p:txBody>
      </p:sp>
      <p:pic>
        <p:nvPicPr>
          <p:cNvPr id="3584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0603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1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Avoidance Algorithms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Single instance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Use a resource-allocation graph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instances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Use the Banker’</a:t>
            </a:r>
            <a:r>
              <a:rPr lang="en-US" altLang="ja-JP" dirty="0">
                <a:solidFill>
                  <a:srgbClr val="FF0000"/>
                </a:solidFill>
              </a:rPr>
              <a:t>s Algorithm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9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Claim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indicated that process </a:t>
            </a:r>
            <a:r>
              <a:rPr lang="en-US" altLang="en-US" i="1" dirty="0" err="1">
                <a:sym typeface="Symbol" pitchFamily="18" charset="2"/>
              </a:rPr>
              <a:t>P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may request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; represented by a dashed line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Claim edge converts to request edge when a process requests a resource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Resources must be claimed </a:t>
            </a:r>
            <a:r>
              <a:rPr lang="en-US" altLang="en-US" i="1" dirty="0">
                <a:sym typeface="Symbol" pitchFamily="18" charset="2"/>
              </a:rPr>
              <a:t>a priori</a:t>
            </a:r>
            <a:r>
              <a:rPr lang="en-US" altLang="en-US" dirty="0">
                <a:sym typeface="Symbol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81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</a:t>
            </a:r>
          </a:p>
        </p:txBody>
      </p:sp>
      <p:pic>
        <p:nvPicPr>
          <p:cNvPr id="4198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229591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/>
              <a:t>Unsafe State In Resource-Allocation Graph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2052050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  <p:extLst>
      <p:ext uri="{BB962C8B-B14F-4D97-AF65-F5344CB8AC3E}">
        <p14:creationId xmlns:p14="http://schemas.microsoft.com/office/powerpoint/2010/main" val="53787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52525"/>
              </p:ext>
            </p:extLst>
          </p:nvPr>
        </p:nvGraphicFramePr>
        <p:xfrm>
          <a:off x="4039849" y="1979222"/>
          <a:ext cx="501683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9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16B2CF-EFDB-3847-87D5-CF138319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542"/>
            <a:ext cx="3880714" cy="305891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D35D0A-853A-7A4F-92B5-53891448D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11789"/>
              </p:ext>
            </p:extLst>
          </p:nvPr>
        </p:nvGraphicFramePr>
        <p:xfrm>
          <a:off x="4029559" y="4004086"/>
          <a:ext cx="44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77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282222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2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436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6DF16-E53B-7F48-9EA8-297421F26384}"/>
              </a:ext>
            </a:extLst>
          </p:cNvPr>
          <p:cNvSpPr txBox="1"/>
          <p:nvPr/>
        </p:nvSpPr>
        <p:spPr>
          <a:xfrm>
            <a:off x="3880714" y="5858286"/>
            <a:ext cx="34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No available resource so deadlock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813D3F-CE9A-09B5-F432-A5B1350C0AB4}"/>
                  </a:ext>
                </a:extLst>
              </p14:cNvPr>
              <p14:cNvContentPartPr/>
              <p14:nvPr/>
            </p14:nvContentPartPr>
            <p14:xfrm>
              <a:off x="7946686" y="282620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813D3F-CE9A-09B5-F432-A5B1350C0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7686" y="28175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20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64692"/>
              </p:ext>
            </p:extLst>
          </p:nvPr>
        </p:nvGraphicFramePr>
        <p:xfrm>
          <a:off x="4443412" y="2094737"/>
          <a:ext cx="45450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830386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0---------------0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879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6470D39-6CF6-E848-8A40-A9C0128A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38"/>
              </p:ext>
            </p:extLst>
          </p:nvPr>
        </p:nvGraphicFramePr>
        <p:xfrm>
          <a:off x="284162" y="4548843"/>
          <a:ext cx="87042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172921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  <a:gridCol w="2143155">
                  <a:extLst>
                    <a:ext uri="{9D8B030D-6E8A-4147-A177-3AD203B41FA5}">
                      <a16:colId xmlns:a16="http://schemas.microsoft.com/office/drawing/2014/main" val="1477710248"/>
                    </a:ext>
                  </a:extLst>
                </a:gridCol>
                <a:gridCol w="2961721">
                  <a:extLst>
                    <a:ext uri="{9D8B030D-6E8A-4147-A177-3AD203B41FA5}">
                      <a16:colId xmlns:a16="http://schemas.microsoft.com/office/drawing/2014/main" val="125822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Need/Request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Executed and Terminated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83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DD08CD6-DBED-AE4A-96BC-ECC70C50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1598222"/>
            <a:ext cx="4116386" cy="29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consists of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 types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, . . .,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m</a:t>
            </a:r>
            <a:endParaRPr lang="en-US" altLang="en-US" baseline="-250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CPU cycles, memory space, I/O devices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resource type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has 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instances.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utilizes a resource as follows (Sequence of use):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request (ask OS for a resource instance)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use (if granted)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Release (done with the instance)</a:t>
            </a:r>
          </a:p>
        </p:txBody>
      </p:sp>
    </p:spTree>
    <p:extLst>
      <p:ext uri="{BB962C8B-B14F-4D97-AF65-F5344CB8AC3E}">
        <p14:creationId xmlns:p14="http://schemas.microsoft.com/office/powerpoint/2010/main" val="2401020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Multiple Instance) 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A2E15-7196-C34D-89F2-34979B9E4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6" y="1930400"/>
            <a:ext cx="6083300" cy="368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31B3B-86BA-EC40-B9D0-BA17066C35AE}"/>
              </a:ext>
            </a:extLst>
          </p:cNvPr>
          <p:cNvSpPr txBox="1"/>
          <p:nvPr/>
        </p:nvSpPr>
        <p:spPr>
          <a:xfrm>
            <a:off x="2200275" y="6072188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Deadlock or not? Identify. Do at home. </a:t>
            </a:r>
          </a:p>
        </p:txBody>
      </p:sp>
    </p:spTree>
    <p:extLst>
      <p:ext uri="{BB962C8B-B14F-4D97-AF65-F5344CB8AC3E}">
        <p14:creationId xmlns:p14="http://schemas.microsoft.com/office/powerpoint/2010/main" val="15588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Banker’s</a:t>
            </a:r>
            <a:r>
              <a:rPr lang="en-US" altLang="en-US" dirty="0"/>
              <a:t> Algorithm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3385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Data Structures for the Banker’</a:t>
            </a:r>
            <a:r>
              <a:rPr lang="en-US" altLang="ja-JP" sz="3600" dirty="0"/>
              <a:t>s Algorithm </a:t>
            </a:r>
            <a:endParaRPr lang="en-US" altLang="en-US" sz="36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443460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Vector of length </a:t>
            </a:r>
            <a:r>
              <a:rPr lang="en-US" altLang="en-US" i="1" dirty="0">
                <a:solidFill>
                  <a:srgbClr val="FF0000"/>
                </a:solidFill>
              </a:rPr>
              <a:t>m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  <a:r>
              <a:rPr lang="en-US" altLang="en-US" dirty="0"/>
              <a:t>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B050"/>
                </a:solidFill>
              </a:rPr>
              <a:t>Max</a:t>
            </a:r>
            <a:r>
              <a:rPr lang="en-US" altLang="en-US" i="1" dirty="0"/>
              <a:t>: </a:t>
            </a:r>
            <a:r>
              <a:rPr lang="en-US" altLang="en-US" i="1" dirty="0">
                <a:solidFill>
                  <a:srgbClr val="00B050"/>
                </a:solidFill>
              </a:rPr>
              <a:t>n x m</a:t>
            </a:r>
            <a:r>
              <a:rPr lang="en-US" altLang="en-US" dirty="0">
                <a:solidFill>
                  <a:srgbClr val="00B050"/>
                </a:solidFill>
              </a:rPr>
              <a:t> matrix</a:t>
            </a:r>
            <a:r>
              <a:rPr lang="en-US" altLang="en-US" dirty="0"/>
              <a:t>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: 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x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matrix</a:t>
            </a:r>
            <a:r>
              <a:rPr lang="en-US" altLang="en-US" dirty="0"/>
              <a:t>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Need</a:t>
            </a:r>
            <a:r>
              <a:rPr lang="en-US" altLang="en-US" i="1" dirty="0">
                <a:solidFill>
                  <a:srgbClr val="FF0000"/>
                </a:solidFill>
              </a:rPr>
              <a:t>:  n </a:t>
            </a:r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i="1" dirty="0">
                <a:solidFill>
                  <a:srgbClr val="FF0000"/>
                </a:solidFill>
              </a:rPr>
              <a:t> m</a:t>
            </a:r>
            <a:r>
              <a:rPr lang="en-US" altLang="en-US" dirty="0">
                <a:solidFill>
                  <a:srgbClr val="FF0000"/>
                </a:solidFill>
              </a:rPr>
              <a:t> matrix</a:t>
            </a:r>
            <a:r>
              <a:rPr lang="en-US" altLang="en-US" dirty="0"/>
              <a:t>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ingdings" pitchFamily="2" charset="2"/>
              <a:buChar char="q"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84163" y="1950243"/>
            <a:ext cx="839738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Let </a:t>
            </a:r>
            <a:r>
              <a:rPr kumimoji="0" lang="en-US" altLang="en-US" i="1" dirty="0">
                <a:solidFill>
                  <a:srgbClr val="FF0000"/>
                </a:solidFill>
              </a:rPr>
              <a:t>n</a:t>
            </a:r>
            <a:r>
              <a:rPr kumimoji="0" lang="en-US" altLang="en-US" dirty="0">
                <a:solidFill>
                  <a:srgbClr val="FF0000"/>
                </a:solidFill>
              </a:rPr>
              <a:t> = number of processes, and </a:t>
            </a:r>
            <a:r>
              <a:rPr kumimoji="0" lang="en-US" altLang="en-US" i="1" dirty="0">
                <a:solidFill>
                  <a:srgbClr val="FF0000"/>
                </a:solidFill>
              </a:rPr>
              <a:t>m </a:t>
            </a:r>
            <a:r>
              <a:rPr kumimoji="0" lang="en-US" altLang="en-US" dirty="0">
                <a:solidFill>
                  <a:srgbClr val="FF0000"/>
                </a:solidFill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293735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Safety Algorithm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	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i="1" dirty="0">
                <a:sym typeface="Symbol" pitchFamily="18" charset="2"/>
              </a:rPr>
              <a:t>i </a:t>
            </a:r>
            <a:r>
              <a:rPr lang="en-US" altLang="en-US" dirty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3. 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21564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Resource-Request Algorithm for Process </a:t>
            </a:r>
            <a:r>
              <a:rPr lang="en-US" altLang="en-US" sz="3600" i="1"/>
              <a:t>P</a:t>
            </a:r>
            <a:r>
              <a:rPr lang="en-US" altLang="en-US" sz="3600" i="1" baseline="-25000"/>
              <a:t>i</a:t>
            </a:r>
            <a:endParaRPr lang="en-US" altLang="en-US" sz="360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dirty="0">
                <a:sym typeface="Symbol" pitchFamily="18" charset="2"/>
              </a:rPr>
              <a:t>, go to step 3.  Otherwise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b="1" dirty="0">
                <a:sym typeface="Symbol" pitchFamily="18" charset="2"/>
              </a:rPr>
              <a:t> = </a:t>
            </a:r>
            <a:r>
              <a:rPr lang="en-US" altLang="en-US" b="1" i="1" dirty="0">
                <a:sym typeface="Symbol" pitchFamily="18" charset="2"/>
              </a:rPr>
              <a:t>Available  </a:t>
            </a:r>
            <a:r>
              <a:rPr lang="en-US" altLang="en-US" b="1" dirty="0">
                <a:sym typeface="Symbol" pitchFamily="18" charset="2"/>
              </a:rPr>
              <a:t>–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baseline="-25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 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+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–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safe  the resources are allocated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unsafe 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54085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 of Banker’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80305" y="1983287"/>
            <a:ext cx="8796270" cy="43917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5 processes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3 resource types: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       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 (10 instances), 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 (5 instances), and </a:t>
            </a: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dirty="0">
                <a:solidFill>
                  <a:srgbClr val="FF0000"/>
                </a:solidFill>
              </a:rPr>
              <a:t> (7 instances)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       </a:t>
            </a:r>
            <a:r>
              <a:rPr lang="en-US" altLang="en-US" u="sng" dirty="0">
                <a:highlight>
                  <a:srgbClr val="FFFF00"/>
                </a:highlight>
              </a:rPr>
              <a:t>Process	     </a:t>
            </a:r>
            <a:r>
              <a:rPr lang="en-US" altLang="en-US" i="1" u="sng" dirty="0"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	    </a:t>
            </a:r>
            <a:r>
              <a:rPr lang="en-US" altLang="en-US" i="1" u="sng" dirty="0">
                <a:highlight>
                  <a:srgbClr val="FFFF00"/>
                </a:highlight>
              </a:rPr>
              <a:t>Max</a:t>
            </a:r>
            <a:r>
              <a:rPr lang="en-US" altLang="en-US" i="1" dirty="0">
                <a:highlight>
                  <a:srgbClr val="FFFF00"/>
                </a:highlight>
              </a:rPr>
              <a:t>	</a:t>
            </a:r>
            <a:r>
              <a:rPr lang="en-US" altLang="en-US" i="1" u="sng" dirty="0">
                <a:highlight>
                  <a:srgbClr val="FF0000"/>
                </a:highlight>
              </a:rPr>
              <a:t>Available</a:t>
            </a:r>
            <a:endParaRPr lang="en-US" altLang="en-US" i="1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>
                <a:highlight>
                  <a:srgbClr val="FFFF00"/>
                </a:highlight>
              </a:rPr>
              <a:t>			A B C	       A B C 	</a:t>
            </a:r>
            <a:r>
              <a:rPr lang="en-US" altLang="en-US" i="1" dirty="0">
                <a:highlight>
                  <a:srgbClr val="FF0000"/>
                </a:highlight>
              </a:rPr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0	</a:t>
            </a:r>
            <a:r>
              <a:rPr lang="en-US" altLang="en-US" dirty="0">
                <a:highlight>
                  <a:srgbClr val="FFFF00"/>
                </a:highlight>
              </a:rPr>
              <a:t>0 1 0	        7 5 3 	</a:t>
            </a:r>
            <a:r>
              <a:rPr lang="en-US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3 3 2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1	</a:t>
            </a:r>
            <a:r>
              <a:rPr lang="en-US" altLang="en-US" dirty="0">
                <a:highlight>
                  <a:srgbClr val="FFFF00"/>
                </a:highlight>
              </a:rPr>
              <a:t>2 0 0 	        3 2 2 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	3 0 2 	        9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3</a:t>
            </a:r>
            <a:r>
              <a:rPr lang="en-US" altLang="en-US" dirty="0">
                <a:highlight>
                  <a:srgbClr val="FFFF00"/>
                </a:highlight>
              </a:rPr>
              <a:t>	2 1 1 	        2 2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4</a:t>
            </a:r>
            <a:r>
              <a:rPr lang="en-US" altLang="en-US" dirty="0">
                <a:highlight>
                  <a:srgbClr val="FFFF00"/>
                </a:highlight>
              </a:rPr>
              <a:t>	0 0 2	        4 3 3  	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995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0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1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6479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Example: 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Request (1,0,2)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itchFamily="18" charset="2"/>
              </a:rPr>
              <a:t> Available (that is, (1,0,2)  (3,3,2)  true</a:t>
            </a:r>
            <a:endParaRPr lang="en-US" altLang="en-US" i="1" dirty="0">
              <a:sym typeface="Symbol" pitchFamily="18" charset="2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</a:t>
            </a:r>
            <a:r>
              <a:rPr lang="en-US" altLang="en-US" dirty="0">
                <a:solidFill>
                  <a:srgbClr val="FF0000"/>
                </a:solidFill>
              </a:rPr>
              <a:t>2 3 0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</a:t>
            </a:r>
            <a:r>
              <a:rPr lang="en-US" altLang="en-US" dirty="0">
                <a:solidFill>
                  <a:srgbClr val="FF0000"/>
                </a:solidFill>
              </a:rPr>
              <a:t>3 0 2                0 2 0 </a:t>
            </a:r>
            <a:r>
              <a:rPr lang="en-US" altLang="en-US" dirty="0"/>
              <a:t>	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(3,3,0)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4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(0,2,10)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0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1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Detection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57993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Single Instance of Each Resource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3366FF"/>
                </a:solidFill>
              </a:rPr>
              <a:t>wait-for </a:t>
            </a:r>
            <a:r>
              <a:rPr lang="en-US" altLang="en-US" dirty="0"/>
              <a:t>graph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Nodes are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r>
              <a:rPr lang="en-US" altLang="en-US" b="1" i="1" baseline="-25000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if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is waiting for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i="1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4644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Deadlock in Multithreaded Application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Two </a:t>
            </a:r>
            <a:r>
              <a:rPr lang="en-US" dirty="0" err="1"/>
              <a:t>mutex</a:t>
            </a:r>
            <a:r>
              <a:rPr lang="en-US" dirty="0"/>
              <a:t> locks are created an initialized:</a:t>
            </a:r>
          </a:p>
        </p:txBody>
      </p:sp>
      <p:pic>
        <p:nvPicPr>
          <p:cNvPr id="8806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6700"/>
            <a:ext cx="4495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4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Resource-Allocation Graph and  Wait-for Graph</a:t>
            </a:r>
          </a:p>
        </p:txBody>
      </p:sp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1773085" y="5661025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810125" y="5661025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955800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0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70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 Algorithm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 0</a:t>
            </a:r>
            <a:r>
              <a:rPr lang="en-US" altLang="en-US" dirty="0">
                <a:sym typeface="Symbol" pitchFamily="18" charset="2"/>
              </a:rPr>
              <a:t>, then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</a:t>
            </a:r>
            <a:r>
              <a:rPr lang="en-US" altLang="en-US" b="1" i="1" dirty="0">
                <a:sym typeface="Symbol" pitchFamily="18" charset="2"/>
              </a:rPr>
              <a:t>= false</a:t>
            </a:r>
            <a:r>
              <a:rPr lang="en-US" altLang="en-US" dirty="0">
                <a:sym typeface="Symbol" pitchFamily="18" charset="2"/>
              </a:rPr>
              <a:t>; otherwise,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= </a:t>
            </a:r>
            <a:r>
              <a:rPr lang="en-US" altLang="en-US" b="1" i="1" dirty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2.	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	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dirty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exists, go to step 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65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Detection Algorithm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3.	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  </a:t>
            </a:r>
            <a:r>
              <a:rPr lang="en-US" altLang="en-US" b="1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] == </a:t>
            </a:r>
            <a:r>
              <a:rPr lang="en-US" altLang="en-US" b="1" i="1" dirty="0">
                <a:sym typeface="Symbol" pitchFamily="18" charset="2"/>
              </a:rPr>
              <a:t>false</a:t>
            </a:r>
            <a:r>
              <a:rPr lang="en-US" altLang="en-US" dirty="0">
                <a:sym typeface="Symbol" pitchFamily="18" charset="2"/>
              </a:rPr>
              <a:t>, then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852488" y="4788792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1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 of Detection Algorithm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 A B C 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 0 1 0               0 0 0 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 2 0 0 	  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 3 0 3               0 0 0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076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92427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Detection-Algorithm Usage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When, and how often, to invoke depends on: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often a deadlock is likely to occur?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many processes will need to be rolled back?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51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Process Termination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290905" y="1995813"/>
            <a:ext cx="8567345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2701995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Resource Preemption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Rollback</a:t>
            </a:r>
            <a:r>
              <a:rPr lang="en-US" altLang="en-US" dirty="0"/>
              <a:t> – return to some previous safe state, restart process for that state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 (define number of rollback)</a:t>
            </a:r>
          </a:p>
        </p:txBody>
      </p:sp>
    </p:spTree>
    <p:extLst>
      <p:ext uri="{BB962C8B-B14F-4D97-AF65-F5344CB8AC3E}">
        <p14:creationId xmlns:p14="http://schemas.microsoft.com/office/powerpoint/2010/main" val="1606804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15798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8909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08" y="1896331"/>
            <a:ext cx="3402987" cy="4304779"/>
          </a:xfrm>
        </p:spPr>
      </p:pic>
    </p:spTree>
    <p:extLst>
      <p:ext uri="{BB962C8B-B14F-4D97-AF65-F5344CB8AC3E}">
        <p14:creationId xmlns:p14="http://schemas.microsoft.com/office/powerpoint/2010/main" val="3613960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Deadlock is possible if </a:t>
            </a:r>
            <a:r>
              <a:rPr lang="en-US" dirty="0">
                <a:solidFill>
                  <a:srgbClr val="FF0000"/>
                </a:solidFill>
              </a:rPr>
              <a:t>thread 1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thread 2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Thread 1 then waits for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thread 2 waits for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Can be illustrated with a </a:t>
            </a:r>
            <a:r>
              <a:rPr lang="en-US" b="1" dirty="0"/>
              <a:t>resource allocation graph (RAG)</a:t>
            </a:r>
            <a:r>
              <a:rPr lang="en-US" dirty="0"/>
              <a:t>:</a:t>
            </a: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803803"/>
            <a:ext cx="57499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D7B6E0-1FCB-3041-9D66-30A73CA3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984306"/>
            <a:ext cx="8522333" cy="3753885"/>
          </a:xfrm>
        </p:spPr>
      </p:pic>
    </p:spTree>
    <p:extLst>
      <p:ext uri="{BB962C8B-B14F-4D97-AF65-F5344CB8AC3E}">
        <p14:creationId xmlns:p14="http://schemas.microsoft.com/office/powerpoint/2010/main" val="32514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233808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is waiting for a resource that is held by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rgbClr val="00B05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baseline="-25000" dirty="0">
                <a:solidFill>
                  <a:schemeClr val="accent1"/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is waiting for a resource that is held by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dirty="0"/>
              <a:t>, and </a:t>
            </a:r>
            <a:r>
              <a:rPr lang="en-US" altLang="en-US" i="1" dirty="0" err="1">
                <a:solidFill>
                  <a:srgbClr val="C00000"/>
                </a:solidFill>
              </a:rPr>
              <a:t>P</a:t>
            </a:r>
            <a:r>
              <a:rPr lang="en-US" altLang="en-US" baseline="-25000" dirty="0" err="1">
                <a:solidFill>
                  <a:srgbClr val="C00000"/>
                </a:solidFill>
              </a:rPr>
              <a:t>n</a:t>
            </a:r>
            <a:r>
              <a:rPr lang="en-US" altLang="en-US" dirty="0">
                <a:solidFill>
                  <a:srgbClr val="C0000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C00000"/>
                </a:solidFill>
              </a:rPr>
              <a:t>P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1766888"/>
            <a:ext cx="826149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Deadlock can arise if four conditions hold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743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(RAG)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37752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V is partitioned into two types: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itchFamily="2" charset="2"/>
              <a:buChar char="q"/>
            </a:pPr>
            <a:endParaRPr lang="en-US" altLang="en-US" sz="9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request edge (WANT TO USE)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assignment edge (USING)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i="1" baseline="-25000" dirty="0">
                <a:sym typeface="Symbol" pitchFamily="18" charset="2"/>
              </a:rPr>
              <a:t>i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4163" y="1930769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sz="2000" dirty="0"/>
              <a:t>A set of </a:t>
            </a:r>
            <a:r>
              <a:rPr kumimoji="0" lang="en-US" altLang="en-US" sz="2000" dirty="0">
                <a:solidFill>
                  <a:srgbClr val="FF0000"/>
                </a:solidFill>
              </a:rPr>
              <a:t>vertices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V</a:t>
            </a:r>
            <a:r>
              <a:rPr kumimoji="0" lang="en-US" altLang="en-US" sz="2000" dirty="0">
                <a:solidFill>
                  <a:srgbClr val="FF0000"/>
                </a:solidFill>
              </a:rPr>
              <a:t> and a set of edges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E</a:t>
            </a:r>
            <a:r>
              <a:rPr kumimoji="0" lang="en-US" altLang="en-US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3661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4009</TotalTime>
  <Words>4182</Words>
  <Application>Microsoft Office PowerPoint</Application>
  <PresentationFormat>On-screen Show (4:3)</PresentationFormat>
  <Paragraphs>560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Corbel</vt:lpstr>
      <vt:lpstr>Courier New</vt:lpstr>
      <vt:lpstr>Monotype Sorts</vt:lpstr>
      <vt:lpstr>Symbol</vt:lpstr>
      <vt:lpstr>Times New Roman</vt:lpstr>
      <vt:lpstr>Wingdings</vt:lpstr>
      <vt:lpstr>Spectrum</vt:lpstr>
      <vt:lpstr>Deadlocks</vt:lpstr>
      <vt:lpstr>Lecture Outline</vt:lpstr>
      <vt:lpstr>System Model</vt:lpstr>
      <vt:lpstr>Deadlock in Multithreaded Application</vt:lpstr>
      <vt:lpstr>Deadlock in Multithreaded Application</vt:lpstr>
      <vt:lpstr>Deadlock in Multithreaded Application</vt:lpstr>
      <vt:lpstr>Deadlock in Multithreaded Application</vt:lpstr>
      <vt:lpstr>Deadlock Characterization</vt:lpstr>
      <vt:lpstr>Resource-Allocation Graph (RAG)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(cont’d)</vt:lpstr>
      <vt:lpstr>Circular Wait</vt:lpstr>
      <vt:lpstr>Deadlock Avoidance</vt:lpstr>
      <vt:lpstr>Basic Facts</vt:lpstr>
      <vt:lpstr>Safe State</vt:lpstr>
      <vt:lpstr>Safe &amp; Unsafe State Cont. (Example)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Resource-Allocation Graph Algorithm (Example- Single Instance)</vt:lpstr>
      <vt:lpstr>Resource-Allocation Graph Algorithm (Example- Single Instance)</vt:lpstr>
      <vt:lpstr>Resource-Allocation Graph Algorithm (Example- Multiple Instance) Exercise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(cont’d)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(cont’d)</vt:lpstr>
      <vt:lpstr>Example of Detection Algorithm</vt:lpstr>
      <vt:lpstr>Example (cont’d)</vt:lpstr>
      <vt:lpstr>Detection-Algorithm Usage</vt:lpstr>
      <vt:lpstr>Recovery from Deadlock:  Process Termination</vt:lpstr>
      <vt:lpstr>Recovery from Deadlock:  Resource Preemption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177</cp:revision>
  <dcterms:created xsi:type="dcterms:W3CDTF">2018-12-10T17:20:29Z</dcterms:created>
  <dcterms:modified xsi:type="dcterms:W3CDTF">2024-04-24T02:21:14Z</dcterms:modified>
</cp:coreProperties>
</file>