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274" r:id="rId4"/>
    <p:sldId id="275" r:id="rId5"/>
    <p:sldId id="276" r:id="rId6"/>
    <p:sldId id="277" r:id="rId7"/>
    <p:sldId id="278" r:id="rId8"/>
    <p:sldId id="279" r:id="rId9"/>
    <p:sldId id="282" r:id="rId10"/>
    <p:sldId id="283" r:id="rId11"/>
    <p:sldId id="284" r:id="rId12"/>
    <p:sldId id="285" r:id="rId13"/>
    <p:sldId id="286" r:id="rId14"/>
    <p:sldId id="287" r:id="rId15"/>
    <p:sldId id="288" r:id="rId16"/>
    <p:sldId id="289" r:id="rId17"/>
    <p:sldId id="290" r:id="rId18"/>
    <p:sldId id="291" r:id="rId19"/>
    <p:sldId id="292" r:id="rId20"/>
    <p:sldId id="325" r:id="rId21"/>
    <p:sldId id="326" r:id="rId22"/>
    <p:sldId id="295" r:id="rId23"/>
    <p:sldId id="303" r:id="rId24"/>
    <p:sldId id="317" r:id="rId25"/>
    <p:sldId id="318" r:id="rId26"/>
    <p:sldId id="319" r:id="rId27"/>
    <p:sldId id="320" r:id="rId28"/>
    <p:sldId id="321" r:id="rId29"/>
    <p:sldId id="322" r:id="rId30"/>
    <p:sldId id="323" r:id="rId31"/>
    <p:sldId id="264" r:id="rId32"/>
    <p:sldId id="26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98" autoAdjust="0"/>
    <p:restoredTop sz="79487" autoAdjust="0"/>
  </p:normalViewPr>
  <p:slideViewPr>
    <p:cSldViewPr snapToGrid="0" snapToObjects="1">
      <p:cViewPr varScale="1">
        <p:scale>
          <a:sx n="50" d="100"/>
          <a:sy n="50" d="100"/>
        </p:scale>
        <p:origin x="1672" y="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Noboranjan Dey" userId="1ac59fc9-aae8-46a4-899e-44860e6a6e60" providerId="ADAL" clId="{49A159A3-75B0-4D88-BE0A-09AE0E0A9BFD}"/>
    <pc:docChg chg="modSld">
      <pc:chgData name="Noboranjan Dey" userId="1ac59fc9-aae8-46a4-899e-44860e6a6e60" providerId="ADAL" clId="{49A159A3-75B0-4D88-BE0A-09AE0E0A9BFD}" dt="2024-03-27T04:26:53.479" v="31" actId="20577"/>
      <pc:docMkLst>
        <pc:docMk/>
      </pc:docMkLst>
      <pc:sldChg chg="modSp mod">
        <pc:chgData name="Noboranjan Dey" userId="1ac59fc9-aae8-46a4-899e-44860e6a6e60" providerId="ADAL" clId="{49A159A3-75B0-4D88-BE0A-09AE0E0A9BFD}" dt="2024-03-27T03:51:26.321" v="15" actId="20577"/>
        <pc:sldMkLst>
          <pc:docMk/>
          <pc:sldMk cId="700707328" sldId="256"/>
        </pc:sldMkLst>
        <pc:graphicFrameChg chg="modGraphic">
          <ac:chgData name="Noboranjan Dey" userId="1ac59fc9-aae8-46a4-899e-44860e6a6e60" providerId="ADAL" clId="{49A159A3-75B0-4D88-BE0A-09AE0E0A9BFD}" dt="2024-03-27T03:51:26.321" v="15" actId="20577"/>
          <ac:graphicFrameMkLst>
            <pc:docMk/>
            <pc:sldMk cId="700707328" sldId="256"/>
            <ac:graphicFrameMk id="7" creationId="{29FF08AD-7519-4C4A-8E0D-640DF5BB5E58}"/>
          </ac:graphicFrameMkLst>
        </pc:graphicFrameChg>
      </pc:sldChg>
      <pc:sldChg chg="modNotesTx">
        <pc:chgData name="Noboranjan Dey" userId="1ac59fc9-aae8-46a4-899e-44860e6a6e60" providerId="ADAL" clId="{49A159A3-75B0-4D88-BE0A-09AE0E0A9BFD}" dt="2024-03-27T04:26:53.479" v="31" actId="20577"/>
        <pc:sldMkLst>
          <pc:docMk/>
          <pc:sldMk cId="3891020765" sldId="278"/>
        </pc:sldMkLst>
      </pc:sldChg>
      <pc:sldChg chg="modNotesTx">
        <pc:chgData name="Noboranjan Dey" userId="1ac59fc9-aae8-46a4-899e-44860e6a6e60" providerId="ADAL" clId="{49A159A3-75B0-4D88-BE0A-09AE0E0A9BFD}" dt="2024-03-27T04:05:56.988" v="21" actId="20577"/>
        <pc:sldMkLst>
          <pc:docMk/>
          <pc:sldMk cId="1731283482" sldId="288"/>
        </pc:sldMkLst>
      </pc:sldChg>
      <pc:sldChg chg="modNotesTx">
        <pc:chgData name="Noboranjan Dey" userId="1ac59fc9-aae8-46a4-899e-44860e6a6e60" providerId="ADAL" clId="{49A159A3-75B0-4D88-BE0A-09AE0E0A9BFD}" dt="2024-03-27T04:18:44.582" v="25" actId="20577"/>
        <pc:sldMkLst>
          <pc:docMk/>
          <pc:sldMk cId="2087538853" sldId="290"/>
        </pc:sldMkLst>
      </pc:sldChg>
      <pc:sldChg chg="modNotesTx">
        <pc:chgData name="Noboranjan Dey" userId="1ac59fc9-aae8-46a4-899e-44860e6a6e60" providerId="ADAL" clId="{49A159A3-75B0-4D88-BE0A-09AE0E0A9BFD}" dt="2024-03-27T04:13:26.117" v="22"/>
        <pc:sldMkLst>
          <pc:docMk/>
          <pc:sldMk cId="906696428" sldId="325"/>
        </pc:sldMkLst>
      </pc:sldChg>
    </pc:docChg>
  </pc:docChgLst>
  <pc:docChgLst>
    <pc:chgData name="Noboranjan Dey" userId="1ac59fc9-aae8-46a4-899e-44860e6a6e60" providerId="ADAL" clId="{301AFB5E-3655-4EFB-A2F7-1C74D46ABAD7}"/>
    <pc:docChg chg="modSld">
      <pc:chgData name="Noboranjan Dey" userId="1ac59fc9-aae8-46a4-899e-44860e6a6e60" providerId="ADAL" clId="{301AFB5E-3655-4EFB-A2F7-1C74D46ABAD7}" dt="2024-03-26T16:22:53.989" v="0"/>
      <pc:docMkLst>
        <pc:docMk/>
      </pc:docMkLst>
      <pc:sldChg chg="modNotesTx">
        <pc:chgData name="Noboranjan Dey" userId="1ac59fc9-aae8-46a4-899e-44860e6a6e60" providerId="ADAL" clId="{301AFB5E-3655-4EFB-A2F7-1C74D46ABAD7}" dt="2024-03-26T16:22:53.989" v="0"/>
        <pc:sldMkLst>
          <pc:docMk/>
          <pc:sldMk cId="2087538853" sldId="29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C62E78-F200-4C4C-BC42-C27AC9E77916}" type="datetimeFigureOut">
              <a:rPr lang="en-US" smtClean="0"/>
              <a:t>3/27/2024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6B0FEB-E303-4A4A-A013-42557A45CDD4}" type="slidenum">
              <a:rPr lang="en-US" smtClean="0"/>
              <a:t>‹#›</a:t>
            </a:fld>
            <a:endParaRPr lang="en-US"/>
          </a:p>
        </p:txBody>
      </p:sp>
    </p:spTree>
    <p:extLst>
      <p:ext uri="{BB962C8B-B14F-4D97-AF65-F5344CB8AC3E}">
        <p14:creationId xmlns:p14="http://schemas.microsoft.com/office/powerpoint/2010/main" val="3546720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37695923-97CD-45E1-846C-559F1813464B}" type="slidenum">
              <a:rPr lang="en-US" altLang="en-US">
                <a:latin typeface="Times New Roman" pitchFamily="18" charset="0"/>
              </a:rPr>
              <a:pPr/>
              <a:t>3</a:t>
            </a:fld>
            <a:endParaRPr lang="en-US" altLang="en-US">
              <a:latin typeface="Times New Roman"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F43ABDF4-39B5-4D7F-9DFB-5808050295A6}" type="slidenum">
              <a:rPr lang="en-US" altLang="en-US">
                <a:latin typeface="Times New Roman" pitchFamily="18" charset="0"/>
              </a:rPr>
              <a:pPr/>
              <a:t>15</a:t>
            </a:fld>
            <a:endParaRPr lang="en-US" altLang="en-US">
              <a:latin typeface="Times New Roman"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800" dirty="0">
                <a:effectLst/>
                <a:latin typeface="Calibri" panose="020F0502020204030204" pitchFamily="34" charset="0"/>
                <a:ea typeface="Calibri" panose="020F0502020204030204" pitchFamily="34" charset="0"/>
                <a:cs typeface="Vrinda" panose="020B0502040204020203" pitchFamily="34" charset="0"/>
              </a:rPr>
              <a:t>Symmetric multiprocessing (SMP),</a:t>
            </a:r>
            <a:r>
              <a:rPr lang="en-US" sz="1800" b="1" dirty="0">
                <a:effectLst/>
                <a:latin typeface="Calibri" panose="020F0502020204030204" pitchFamily="34" charset="0"/>
                <a:ea typeface="Calibri" panose="020F0502020204030204" pitchFamily="34" charset="0"/>
                <a:cs typeface="Vrinda" panose="020B0502040204020203" pitchFamily="34" charset="0"/>
              </a:rPr>
              <a:t> </a:t>
            </a:r>
            <a:r>
              <a:rPr lang="en-US" sz="1800" dirty="0">
                <a:effectLst/>
                <a:latin typeface="Calibri" panose="020F0502020204030204" pitchFamily="34" charset="0"/>
                <a:ea typeface="Calibri" panose="020F0502020204030204" pitchFamily="34" charset="0"/>
                <a:cs typeface="Vrinda" panose="020B0502040204020203" pitchFamily="34" charset="0"/>
              </a:rPr>
              <a:t>where each processor is self-scheduling.</a:t>
            </a:r>
            <a:endParaRPr lang="en-US" altLang="en-US" dirty="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4FF03665-E515-41CD-BA0C-4C27F86462C4}" type="slidenum">
              <a:rPr lang="en-US" altLang="en-US">
                <a:latin typeface="Times New Roman" pitchFamily="18" charset="0"/>
              </a:rPr>
              <a:pPr/>
              <a:t>16</a:t>
            </a:fld>
            <a:endParaRPr lang="en-US" altLang="en-US">
              <a:latin typeface="Times New Roman"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1" dirty="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just">
              <a:lnSpc>
                <a:spcPct val="115000"/>
              </a:lnSpc>
              <a:spcBef>
                <a:spcPts val="0"/>
              </a:spcBef>
              <a:spcAft>
                <a:spcPts val="1000"/>
              </a:spcAft>
            </a:pPr>
            <a:r>
              <a:rPr lang="en-US" sz="1800" dirty="0">
                <a:solidFill>
                  <a:srgbClr val="FF0000"/>
                </a:solidFill>
                <a:effectLst/>
                <a:latin typeface="Calibri" panose="020F0502020204030204" pitchFamily="34" charset="0"/>
                <a:ea typeface="Calibri" panose="020F0502020204030204" pitchFamily="34" charset="0"/>
                <a:cs typeface="Vrinda" panose="020B0502040204020203" pitchFamily="34" charset="0"/>
              </a:rPr>
              <a:t>Non-uniform memory access, or NUMA, is a method of configuring a cluster of microprocessors in a multiprocessing system so they can share memory locally. The idea is to improve the system's performance and allow it to expand as processing needs evolve.</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p>
            <a:pPr marL="0" marR="0" algn="just">
              <a:lnSpc>
                <a:spcPct val="115000"/>
              </a:lnSpc>
              <a:spcBef>
                <a:spcPts val="0"/>
              </a:spcBef>
              <a:spcAft>
                <a:spcPts val="1000"/>
              </a:spcAft>
            </a:pPr>
            <a:r>
              <a:rPr lang="en-US" sz="1800" dirty="0">
                <a:solidFill>
                  <a:srgbClr val="FF0000"/>
                </a:solidFill>
                <a:effectLst/>
                <a:latin typeface="Calibri" panose="020F0502020204030204" pitchFamily="34" charset="0"/>
                <a:ea typeface="Calibri" panose="020F0502020204030204" pitchFamily="34" charset="0"/>
                <a:cs typeface="Vrinda" panose="020B0502040204020203" pitchFamily="34" charset="0"/>
              </a:rPr>
              <a:t>In a NUMA setup, the individual processors in a computing system share local memory and can work together. Data can flow smoothly and quickly since it goes through intermediate memory instead of a main bus</a:t>
            </a:r>
            <a:endParaRPr lang="en-US" sz="1800" dirty="0">
              <a:effectLst/>
              <a:latin typeface="Calibri" panose="020F0502020204030204" pitchFamily="34" charset="0"/>
              <a:ea typeface="Calibri" panose="020F0502020204030204" pitchFamily="34" charset="0"/>
              <a:cs typeface="Vrinda" panose="020B0502040204020203"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0" i="0" dirty="0">
                <a:solidFill>
                  <a:srgbClr val="040C28"/>
                </a:solidFill>
                <a:effectLst/>
                <a:latin typeface="Google Sans"/>
              </a:rPr>
              <a:t>Interrupt Service Routine</a:t>
            </a:r>
            <a:r>
              <a:rPr lang="en-US" b="0" i="0" dirty="0">
                <a:solidFill>
                  <a:srgbClr val="1F1F1F"/>
                </a:solidFill>
                <a:effectLst/>
                <a:latin typeface="Google Sans"/>
              </a:rPr>
              <a:t> (ISR)</a:t>
            </a:r>
            <a:endParaRPr lang="en-US" altLang="en-US" dirty="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8E9CB7B5-FF94-4168-B70F-7DDA603A1E3C}" type="slidenum">
              <a:rPr lang="en-US" altLang="en-US">
                <a:latin typeface="Times New Roman" pitchFamily="18" charset="0"/>
              </a:rPr>
              <a:pPr/>
              <a:t>23</a:t>
            </a:fld>
            <a:endParaRPr lang="en-US" altLang="en-US">
              <a:latin typeface="Times New Roman"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88420EFD-80B2-493C-8AB2-D2E25A52C74D}" type="slidenum">
              <a:rPr lang="en-US" altLang="en-US">
                <a:latin typeface="Times New Roman" pitchFamily="18" charset="0"/>
              </a:rPr>
              <a:pPr/>
              <a:t>24</a:t>
            </a:fld>
            <a:endParaRPr lang="en-US" altLang="en-US">
              <a:latin typeface="Times New Roman" pitchFamily="18"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5808C45C-A1BA-4E4A-83E3-0DF9F9DFCADE}" type="slidenum">
              <a:rPr lang="en-US" altLang="en-US">
                <a:latin typeface="Times New Roman" pitchFamily="18" charset="0"/>
              </a:rPr>
              <a:pPr/>
              <a:t>5</a:t>
            </a:fld>
            <a:endParaRPr lang="en-US" altLang="en-US">
              <a:latin typeface="Times New Roman"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itchFamily="18" charset="0"/>
              </a:rPr>
              <a:t>Parameters will be discussed after the next slide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491F3094-075E-472A-9998-78BF443A684D}" type="slidenum">
              <a:rPr lang="en-US" altLang="en-US">
                <a:latin typeface="Times New Roman" pitchFamily="18" charset="0"/>
              </a:rPr>
              <a:pPr/>
              <a:t>25</a:t>
            </a:fld>
            <a:endParaRPr lang="en-US" altLang="en-US">
              <a:latin typeface="Times New Roman" pitchFamily="18"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6B0FEB-E303-4A4A-A013-42557A45CDD4}" type="slidenum">
              <a:rPr lang="en-US" smtClean="0"/>
              <a:t>28</a:t>
            </a:fld>
            <a:endParaRPr lang="en-US"/>
          </a:p>
        </p:txBody>
      </p:sp>
    </p:spTree>
    <p:extLst>
      <p:ext uri="{BB962C8B-B14F-4D97-AF65-F5344CB8AC3E}">
        <p14:creationId xmlns:p14="http://schemas.microsoft.com/office/powerpoint/2010/main" val="22755853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F79A22D6-10F8-45AA-89A1-254144F6B3DD}" type="slidenum">
              <a:rPr lang="en-US" altLang="en-US">
                <a:latin typeface="Times New Roman" pitchFamily="18" charset="0"/>
              </a:rPr>
              <a:pPr/>
              <a:t>29</a:t>
            </a:fld>
            <a:endParaRPr lang="en-US" altLang="en-US">
              <a:latin typeface="Times New Roman" pitchFamily="18"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C110EFF9-E2C4-4598-BB72-C88E7FDEE8CF}" type="slidenum">
              <a:rPr lang="en-US" altLang="en-US">
                <a:latin typeface="Times New Roman" pitchFamily="18" charset="0"/>
              </a:rPr>
              <a:pPr/>
              <a:t>6</a:t>
            </a:fld>
            <a:endParaRPr lang="en-US" altLang="en-US">
              <a:latin typeface="Times New Roman"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844B43FF-CE50-4184-B70C-5904F4DE651F}" type="slidenum">
              <a:rPr lang="en-US" altLang="en-US">
                <a:latin typeface="Times New Roman" pitchFamily="18" charset="0"/>
              </a:rPr>
              <a:pPr/>
              <a:t>7</a:t>
            </a:fld>
            <a:endParaRPr lang="en-US" altLang="en-US">
              <a:latin typeface="Times New Roman"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800" dirty="0">
                <a:solidFill>
                  <a:srgbClr val="FF0000"/>
                </a:solidFill>
                <a:effectLst/>
                <a:latin typeface="Calibri" panose="020F0502020204030204" pitchFamily="34" charset="0"/>
                <a:ea typeface="Calibri" panose="020F0502020204030204" pitchFamily="34" charset="0"/>
                <a:cs typeface="Vrinda" panose="020B0502040204020203" pitchFamily="34" charset="0"/>
              </a:rPr>
              <a:t>lightweight process(LWP)</a:t>
            </a:r>
            <a:endParaRPr lang="en-US" altLang="en-US" dirty="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BE32A17F-1C25-4FF0-BCC3-4DA63B9F9487}" type="slidenum">
              <a:rPr lang="en-US" altLang="en-US">
                <a:latin typeface="Times New Roman" pitchFamily="18" charset="0"/>
              </a:rPr>
              <a:pPr/>
              <a:t>8</a:t>
            </a:fld>
            <a:endParaRPr lang="en-US" altLang="en-US">
              <a:latin typeface="Times New Roman"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46BD1F1A-0665-4331-ACC4-BFE13A097F99}" type="slidenum">
              <a:rPr lang="en-US" altLang="en-US">
                <a:latin typeface="Times New Roman" pitchFamily="18" charset="0"/>
              </a:rPr>
              <a:pPr/>
              <a:t>9</a:t>
            </a:fld>
            <a:endParaRPr lang="en-US" altLang="en-US">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200" b="0" i="0" u="none" strike="noStrike" kern="1200" dirty="0">
                <a:solidFill>
                  <a:schemeClr val="tx1"/>
                </a:solidFill>
                <a:effectLst/>
                <a:latin typeface="+mn-lt"/>
                <a:ea typeface="+mn-ea"/>
                <a:cs typeface="+mn-cs"/>
              </a:rPr>
              <a:t>When processor accesses </a:t>
            </a:r>
            <a:r>
              <a:rPr lang="en-GB" sz="1200" b="1" i="0" u="none" strike="noStrike" kern="1200" dirty="0">
                <a:solidFill>
                  <a:schemeClr val="tx1"/>
                </a:solidFill>
                <a:effectLst/>
                <a:latin typeface="+mn-lt"/>
                <a:ea typeface="+mn-ea"/>
                <a:cs typeface="+mn-cs"/>
              </a:rPr>
              <a:t>memory</a:t>
            </a:r>
            <a:r>
              <a:rPr lang="en-GB" sz="1200" b="0" i="0" u="none" strike="noStrike" kern="1200" dirty="0">
                <a:solidFill>
                  <a:schemeClr val="tx1"/>
                </a:solidFill>
                <a:effectLst/>
                <a:latin typeface="+mn-lt"/>
                <a:ea typeface="+mn-ea"/>
                <a:cs typeface="+mn-cs"/>
              </a:rPr>
              <a:t> then it spends a significant amount of time waiting for the data to become available. This situation is called </a:t>
            </a:r>
            <a:r>
              <a:rPr lang="en-GB" sz="1200" b="1" i="0" u="none" strike="noStrike" kern="1200" dirty="0">
                <a:solidFill>
                  <a:schemeClr val="tx1"/>
                </a:solidFill>
                <a:effectLst/>
                <a:latin typeface="+mn-lt"/>
                <a:ea typeface="+mn-ea"/>
                <a:cs typeface="+mn-cs"/>
              </a:rPr>
              <a:t>MEMORY STALL</a:t>
            </a:r>
            <a:r>
              <a:rPr lang="en-GB" sz="1200" b="0" i="0" u="none" strike="noStrike" kern="1200" dirty="0">
                <a:solidFill>
                  <a:schemeClr val="tx1"/>
                </a:solidFill>
                <a:effectLst/>
                <a:latin typeface="+mn-lt"/>
                <a:ea typeface="+mn-ea"/>
                <a:cs typeface="+mn-cs"/>
              </a:rPr>
              <a:t>. It occurs for various reasons such as </a:t>
            </a:r>
            <a:r>
              <a:rPr lang="en-GB" sz="1200" b="1" i="0" u="none" strike="noStrike" kern="1200" dirty="0">
                <a:solidFill>
                  <a:schemeClr val="tx1"/>
                </a:solidFill>
                <a:effectLst/>
                <a:latin typeface="+mn-lt"/>
                <a:ea typeface="+mn-ea"/>
                <a:cs typeface="+mn-cs"/>
              </a:rPr>
              <a:t>cache miss</a:t>
            </a:r>
            <a:r>
              <a:rPr lang="en-GB" sz="1200" b="0" i="0" u="none" strike="noStrike" kern="1200" dirty="0">
                <a:solidFill>
                  <a:schemeClr val="tx1"/>
                </a:solidFill>
                <a:effectLst/>
                <a:latin typeface="+mn-lt"/>
                <a:ea typeface="+mn-ea"/>
                <a:cs typeface="+mn-cs"/>
              </a:rPr>
              <a:t>, which is accessing the data that is not in the cache </a:t>
            </a:r>
            <a:r>
              <a:rPr lang="en-GB" sz="1200" b="1" i="0" u="none" strike="noStrike" kern="1200" dirty="0">
                <a:solidFill>
                  <a:schemeClr val="tx1"/>
                </a:solidFill>
                <a:effectLst/>
                <a:latin typeface="+mn-lt"/>
                <a:ea typeface="+mn-ea"/>
                <a:cs typeface="+mn-cs"/>
              </a:rPr>
              <a:t>memory</a:t>
            </a:r>
            <a:r>
              <a:rPr lang="en-GB" sz="1200" b="0" i="0" u="none" strike="noStrike" kern="1200" dirty="0">
                <a:solidFill>
                  <a:schemeClr val="tx1"/>
                </a:solidFill>
                <a:effectLst/>
                <a:latin typeface="+mn-lt"/>
                <a:ea typeface="+mn-ea"/>
                <a:cs typeface="+mn-cs"/>
              </a:rPr>
              <a:t>.</a:t>
            </a:r>
            <a:endParaRPr lang="en-US" altLang="en-US" dirty="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6B0FEB-E303-4A4A-A013-42557A45CDD4}" type="slidenum">
              <a:rPr lang="en-US" smtClean="0"/>
              <a:t>14</a:t>
            </a:fld>
            <a:endParaRPr lang="en-US"/>
          </a:p>
        </p:txBody>
      </p:sp>
    </p:spTree>
    <p:extLst>
      <p:ext uri="{BB962C8B-B14F-4D97-AF65-F5344CB8AC3E}">
        <p14:creationId xmlns:p14="http://schemas.microsoft.com/office/powerpoint/2010/main" val="29612992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3/27/2024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3/27/2024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3/27/2024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3/27/2024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en-US" dirty="0"/>
              <a:t>CPU Scheduling</a:t>
            </a:r>
            <a:r>
              <a:rPr lang="en-US" altLang="en-US" sz="1800" dirty="0"/>
              <a:t>(cont’d)</a:t>
            </a:r>
            <a:r>
              <a:rPr lang="en-US" sz="1800" dirty="0"/>
              <a:t> </a:t>
            </a:r>
          </a:p>
        </p:txBody>
      </p:sp>
      <p:sp>
        <p:nvSpPr>
          <p:cNvPr id="3" name="Subtitle 2"/>
          <p:cNvSpPr>
            <a:spLocks noGrp="1"/>
          </p:cNvSpPr>
          <p:nvPr>
            <p:ph type="subTitle" idx="1"/>
          </p:nvPr>
        </p:nvSpPr>
        <p:spPr>
          <a:xfrm>
            <a:off x="476205" y="1532427"/>
            <a:ext cx="2789509" cy="484632"/>
          </a:xfrm>
        </p:spPr>
        <p:txBody>
          <a:bodyPr/>
          <a:lstStyle/>
          <a:p>
            <a:r>
              <a:rPr lang="en-US" dirty="0"/>
              <a:t>Course Code: CSC 2209</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87564778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07</a:t>
                      </a:r>
                    </a:p>
                  </a:txBody>
                  <a:tcPr/>
                </a:tc>
                <a:tc>
                  <a:txBody>
                    <a:bodyPr/>
                    <a:lstStyle/>
                    <a:p>
                      <a:r>
                        <a:rPr lang="en-US" dirty="0"/>
                        <a:t>Week No:</a:t>
                      </a:r>
                    </a:p>
                  </a:txBody>
                  <a:tcPr/>
                </a:tc>
                <a:tc>
                  <a:txBody>
                    <a:bodyPr/>
                    <a:lstStyle/>
                    <a:p>
                      <a:r>
                        <a:rPr lang="en-US" dirty="0"/>
                        <a:t>07</a:t>
                      </a:r>
                    </a:p>
                  </a:txBody>
                  <a:tcPr/>
                </a:tc>
                <a:tc>
                  <a:txBody>
                    <a:bodyPr/>
                    <a:lstStyle/>
                    <a:p>
                      <a:r>
                        <a:rPr lang="en-US" dirty="0"/>
                        <a:t>Semester:</a:t>
                      </a:r>
                    </a:p>
                  </a:txBody>
                  <a:tcPr/>
                </a:tc>
                <a:tc>
                  <a:txBody>
                    <a:bodyPr/>
                    <a:lstStyle/>
                    <a:p>
                      <a:r>
                        <a:rPr lang="en-US" dirty="0"/>
                        <a:t>Fall 22-23</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NOBORANJAN DEY</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Operating Systems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noChangeArrowheads="1"/>
          </p:cNvSpPr>
          <p:nvPr>
            <p:ph type="title"/>
          </p:nvPr>
        </p:nvSpPr>
        <p:spPr/>
        <p:txBody>
          <a:bodyPr/>
          <a:lstStyle/>
          <a:p>
            <a:pPr algn="l"/>
            <a:r>
              <a:rPr lang="en-US" altLang="en-US"/>
              <a:t>Multiple-Processor Scheduling</a:t>
            </a:r>
          </a:p>
        </p:txBody>
      </p:sp>
      <p:sp>
        <p:nvSpPr>
          <p:cNvPr id="69635" name="Content Placeholder 2"/>
          <p:cNvSpPr>
            <a:spLocks noGrp="1" noChangeArrowheads="1"/>
          </p:cNvSpPr>
          <p:nvPr>
            <p:ph idx="1"/>
          </p:nvPr>
        </p:nvSpPr>
        <p:spPr>
          <a:xfrm>
            <a:off x="284163" y="1958235"/>
            <a:ext cx="8574087" cy="3992563"/>
          </a:xfrm>
        </p:spPr>
        <p:txBody>
          <a:bodyPr/>
          <a:lstStyle/>
          <a:p>
            <a:pPr>
              <a:spcBef>
                <a:spcPts val="500"/>
              </a:spcBef>
              <a:buFont typeface="Wingdings" pitchFamily="2" charset="2"/>
              <a:buChar char="q"/>
            </a:pPr>
            <a:r>
              <a:rPr lang="en-US" altLang="en-US" dirty="0">
                <a:solidFill>
                  <a:srgbClr val="FF0000"/>
                </a:solidFill>
              </a:rPr>
              <a:t>Symmetric multiprocessing (SMP) </a:t>
            </a:r>
            <a:r>
              <a:rPr lang="en-US" altLang="en-US" dirty="0"/>
              <a:t>is where each processor is self scheduling.</a:t>
            </a:r>
          </a:p>
          <a:p>
            <a:pPr>
              <a:spcBef>
                <a:spcPts val="500"/>
              </a:spcBef>
              <a:buFont typeface="Wingdings" pitchFamily="2" charset="2"/>
              <a:buChar char="q"/>
            </a:pPr>
            <a:r>
              <a:rPr lang="en-US" altLang="en-US" dirty="0"/>
              <a:t>All threads may be in a common ready queue (a)</a:t>
            </a:r>
          </a:p>
          <a:p>
            <a:pPr>
              <a:spcBef>
                <a:spcPts val="500"/>
              </a:spcBef>
              <a:buFont typeface="Wingdings" pitchFamily="2" charset="2"/>
              <a:buChar char="q"/>
            </a:pPr>
            <a:r>
              <a:rPr lang="en-US" altLang="en-US" dirty="0">
                <a:solidFill>
                  <a:srgbClr val="FF0000"/>
                </a:solidFill>
              </a:rPr>
              <a:t>Each processor may have its own private queue </a:t>
            </a:r>
            <a:r>
              <a:rPr lang="en-US" altLang="en-US" dirty="0"/>
              <a:t>of threads (b)</a:t>
            </a:r>
          </a:p>
        </p:txBody>
      </p:sp>
      <p:pic>
        <p:nvPicPr>
          <p:cNvPr id="69636" name="Picture 3"/>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78280" y="3653389"/>
            <a:ext cx="5699342" cy="2397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9378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noChangeArrowheads="1"/>
          </p:cNvSpPr>
          <p:nvPr>
            <p:ph type="title"/>
          </p:nvPr>
        </p:nvSpPr>
        <p:spPr/>
        <p:txBody>
          <a:bodyPr>
            <a:normAutofit/>
          </a:bodyPr>
          <a:lstStyle/>
          <a:p>
            <a:pPr algn="l" eaLnBrk="1" hangingPunct="1"/>
            <a:r>
              <a:rPr lang="en-US" altLang="en-US"/>
              <a:t>Multicore Processors</a:t>
            </a:r>
          </a:p>
        </p:txBody>
      </p:sp>
      <p:sp>
        <p:nvSpPr>
          <p:cNvPr id="70659" name="Content Placeholder 2"/>
          <p:cNvSpPr>
            <a:spLocks noGrp="1" noChangeArrowheads="1"/>
          </p:cNvSpPr>
          <p:nvPr>
            <p:ph idx="1"/>
          </p:nvPr>
        </p:nvSpPr>
        <p:spPr>
          <a:xfrm>
            <a:off x="284163" y="2008339"/>
            <a:ext cx="8574087" cy="3992563"/>
          </a:xfrm>
        </p:spPr>
        <p:txBody>
          <a:bodyPr/>
          <a:lstStyle/>
          <a:p>
            <a:pPr>
              <a:spcBef>
                <a:spcPts val="500"/>
              </a:spcBef>
              <a:buFont typeface="Wingdings" pitchFamily="2" charset="2"/>
              <a:buChar char="q"/>
            </a:pPr>
            <a:r>
              <a:rPr lang="en-US" altLang="en-US" dirty="0"/>
              <a:t>Recent trend to place </a:t>
            </a:r>
            <a:r>
              <a:rPr lang="en-US" altLang="en-US" b="1" dirty="0"/>
              <a:t>multiple processor cores on same physical chip</a:t>
            </a:r>
          </a:p>
          <a:p>
            <a:pPr>
              <a:spcBef>
                <a:spcPts val="500"/>
              </a:spcBef>
              <a:buFont typeface="Wingdings" pitchFamily="2" charset="2"/>
              <a:buChar char="q"/>
            </a:pPr>
            <a:r>
              <a:rPr lang="en-US" altLang="en-US" dirty="0">
                <a:solidFill>
                  <a:srgbClr val="FF0000"/>
                </a:solidFill>
              </a:rPr>
              <a:t>Faster and consumes less power</a:t>
            </a:r>
          </a:p>
          <a:p>
            <a:pPr>
              <a:spcBef>
                <a:spcPts val="500"/>
              </a:spcBef>
              <a:buFont typeface="Wingdings" pitchFamily="2" charset="2"/>
              <a:buChar char="q"/>
            </a:pPr>
            <a:r>
              <a:rPr lang="en-US" altLang="en-US" dirty="0">
                <a:solidFill>
                  <a:srgbClr val="FF0000"/>
                </a:solidFill>
              </a:rPr>
              <a:t>Multiple threads per core also growing</a:t>
            </a:r>
          </a:p>
          <a:p>
            <a:pPr lvl="1">
              <a:spcBef>
                <a:spcPts val="500"/>
              </a:spcBef>
              <a:buFont typeface="Wingdings" pitchFamily="2" charset="2"/>
              <a:buChar char="q"/>
            </a:pPr>
            <a:r>
              <a:rPr lang="en-US" altLang="en-US" dirty="0"/>
              <a:t>Takes advantage of </a:t>
            </a:r>
            <a:r>
              <a:rPr lang="en-US" altLang="en-US" b="1" dirty="0"/>
              <a:t>memory stall </a:t>
            </a:r>
            <a:r>
              <a:rPr lang="en-US" altLang="en-US" dirty="0"/>
              <a:t>to make progress on another thread while memory retrieve happens</a:t>
            </a:r>
          </a:p>
        </p:txBody>
      </p:sp>
      <p:pic>
        <p:nvPicPr>
          <p:cNvPr id="70660" name="Picture 1"/>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0949" y="4502302"/>
            <a:ext cx="6102350"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2336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noChangeArrowheads="1"/>
          </p:cNvSpPr>
          <p:nvPr>
            <p:ph type="title"/>
          </p:nvPr>
        </p:nvSpPr>
        <p:spPr/>
        <p:txBody>
          <a:bodyPr>
            <a:normAutofit/>
          </a:bodyPr>
          <a:lstStyle/>
          <a:p>
            <a:pPr algn="l" eaLnBrk="1" hangingPunct="1"/>
            <a:r>
              <a:rPr lang="en-US" altLang="en-US"/>
              <a:t>Multithreaded Multicore System</a:t>
            </a:r>
          </a:p>
        </p:txBody>
      </p:sp>
      <p:pic>
        <p:nvPicPr>
          <p:cNvPr id="72707" name="Picture 2"/>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55867" y="3226214"/>
            <a:ext cx="6969125"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8" name="TextBox 3"/>
          <p:cNvSpPr txBox="1">
            <a:spLocks noChangeArrowheads="1"/>
          </p:cNvSpPr>
          <p:nvPr/>
        </p:nvSpPr>
        <p:spPr bwMode="auto">
          <a:xfrm>
            <a:off x="284163" y="1939817"/>
            <a:ext cx="71278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Helvetica" pitchFamily="-84" charset="0"/>
                <a:ea typeface="MS PGothic" pitchFamily="34" charset="-128"/>
              </a:defRPr>
            </a:lvl1pPr>
            <a:lvl2pPr>
              <a:defRPr kumimoji="1">
                <a:solidFill>
                  <a:schemeClr val="tx1"/>
                </a:solidFill>
                <a:latin typeface="Helvetica" pitchFamily="-84" charset="0"/>
                <a:ea typeface="MS PGothic" pitchFamily="34" charset="-128"/>
              </a:defRPr>
            </a:lvl2pPr>
            <a:lvl3pPr marL="1143000">
              <a:defRPr kumimoji="1">
                <a:solidFill>
                  <a:schemeClr val="tx1"/>
                </a:solidFill>
                <a:latin typeface="Helvetica" pitchFamily="-84" charset="0"/>
                <a:ea typeface="MS PGothic" pitchFamily="34" charset="-128"/>
              </a:defRPr>
            </a:lvl3pPr>
            <a:lvl4pPr marL="1600200">
              <a:defRPr kumimoji="1">
                <a:solidFill>
                  <a:schemeClr val="tx1"/>
                </a:solidFill>
                <a:latin typeface="Helvetica" pitchFamily="-84" charset="0"/>
                <a:ea typeface="MS PGothic" pitchFamily="34" charset="-128"/>
              </a:defRPr>
            </a:lvl4pPr>
            <a:lvl5pPr marL="2057400">
              <a:defRPr kumimoji="1">
                <a:solidFill>
                  <a:schemeClr val="tx1"/>
                </a:solidFill>
                <a:latin typeface="Helvetica" pitchFamily="-84" charset="0"/>
                <a:ea typeface="MS PGothic" pitchFamily="34" charset="-128"/>
              </a:defRPr>
            </a:lvl5pPr>
            <a:lvl6pPr marL="2514600">
              <a:defRPr kumimoji="1">
                <a:solidFill>
                  <a:schemeClr val="tx1"/>
                </a:solidFill>
                <a:latin typeface="Helvetica" pitchFamily="-84" charset="0"/>
                <a:ea typeface="MS PGothic" pitchFamily="34" charset="-128"/>
              </a:defRPr>
            </a:lvl6pPr>
            <a:lvl7pPr marL="2971800">
              <a:defRPr kumimoji="1">
                <a:solidFill>
                  <a:schemeClr val="tx1"/>
                </a:solidFill>
                <a:latin typeface="Helvetica" pitchFamily="-84" charset="0"/>
                <a:ea typeface="MS PGothic" pitchFamily="34" charset="-128"/>
              </a:defRPr>
            </a:lvl7pPr>
            <a:lvl8pPr marL="3429000">
              <a:defRPr kumimoji="1">
                <a:solidFill>
                  <a:schemeClr val="tx1"/>
                </a:solidFill>
                <a:latin typeface="Helvetica" pitchFamily="-84" charset="0"/>
                <a:ea typeface="MS PGothic" pitchFamily="34" charset="-128"/>
              </a:defRPr>
            </a:lvl8pPr>
            <a:lvl9pPr marL="3886200">
              <a:defRPr kumimoji="1">
                <a:solidFill>
                  <a:schemeClr val="tx1"/>
                </a:solidFill>
                <a:latin typeface="Helvetica" pitchFamily="-84" charset="0"/>
                <a:ea typeface="MS PGothic" pitchFamily="34" charset="-128"/>
              </a:defRPr>
            </a:lvl9pPr>
          </a:lstStyle>
          <a:p>
            <a:r>
              <a:rPr kumimoji="0" lang="en-US" altLang="en-US" dirty="0">
                <a:solidFill>
                  <a:srgbClr val="FF0000"/>
                </a:solidFill>
                <a:latin typeface="Verdana" pitchFamily="34" charset="0"/>
              </a:rPr>
              <a:t>Each core has &gt; 1 hardware threads. </a:t>
            </a:r>
          </a:p>
          <a:p>
            <a:endParaRPr kumimoji="0" lang="en-US" altLang="en-US" dirty="0">
              <a:latin typeface="Verdana" pitchFamily="34" charset="0"/>
            </a:endParaRPr>
          </a:p>
          <a:p>
            <a:r>
              <a:rPr kumimoji="0" lang="en-US" altLang="en-US" dirty="0">
                <a:latin typeface="Verdana" pitchFamily="34" charset="0"/>
              </a:rPr>
              <a:t>If one thread has a memory stall, switch to another thread!</a:t>
            </a:r>
          </a:p>
        </p:txBody>
      </p:sp>
    </p:spTree>
    <p:extLst>
      <p:ext uri="{BB962C8B-B14F-4D97-AF65-F5344CB8AC3E}">
        <p14:creationId xmlns:p14="http://schemas.microsoft.com/office/powerpoint/2010/main" val="2718488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noChangeArrowheads="1"/>
          </p:cNvSpPr>
          <p:nvPr>
            <p:ph type="title"/>
          </p:nvPr>
        </p:nvSpPr>
        <p:spPr/>
        <p:txBody>
          <a:bodyPr/>
          <a:lstStyle/>
          <a:p>
            <a:pPr algn="l"/>
            <a:r>
              <a:rPr lang="en-US" altLang="en-US" dirty="0"/>
              <a:t>Multithreaded Multicore System</a:t>
            </a:r>
          </a:p>
        </p:txBody>
      </p:sp>
      <p:sp>
        <p:nvSpPr>
          <p:cNvPr id="74755" name="Content Placeholder 2"/>
          <p:cNvSpPr>
            <a:spLocks noGrp="1" noChangeArrowheads="1"/>
          </p:cNvSpPr>
          <p:nvPr>
            <p:ph idx="1"/>
          </p:nvPr>
        </p:nvSpPr>
        <p:spPr>
          <a:xfrm>
            <a:off x="284164" y="1969848"/>
            <a:ext cx="5765908" cy="3992563"/>
          </a:xfrm>
        </p:spPr>
        <p:txBody>
          <a:bodyPr>
            <a:normAutofit lnSpcReduction="10000"/>
          </a:bodyPr>
          <a:lstStyle/>
          <a:p>
            <a:pPr>
              <a:buFont typeface="Wingdings" pitchFamily="2" charset="2"/>
              <a:buChar char="q"/>
            </a:pPr>
            <a:r>
              <a:rPr lang="en-US" altLang="en-US" b="1" dirty="0"/>
              <a:t>Chip-multithreading</a:t>
            </a:r>
            <a:r>
              <a:rPr lang="en-US" altLang="en-US" dirty="0"/>
              <a:t> (CMT) assigns each core multiple hardware threads. (Intel refers to this as </a:t>
            </a:r>
            <a:r>
              <a:rPr lang="en-US" altLang="en-US" b="1" dirty="0" err="1">
                <a:solidFill>
                  <a:srgbClr val="00B050"/>
                </a:solidFill>
              </a:rPr>
              <a:t>hyperthreading</a:t>
            </a:r>
            <a:r>
              <a:rPr lang="en-US" altLang="en-US" dirty="0"/>
              <a:t>.)</a:t>
            </a:r>
            <a:br>
              <a:rPr lang="en-US" altLang="en-US" dirty="0"/>
            </a:br>
            <a:br>
              <a:rPr lang="en-US" altLang="en-US" dirty="0"/>
            </a:br>
            <a:br>
              <a:rPr lang="en-US" altLang="en-US" dirty="0"/>
            </a:br>
            <a:br>
              <a:rPr lang="en-US" altLang="en-US" dirty="0"/>
            </a:br>
            <a:endParaRPr lang="en-US" altLang="en-US" dirty="0"/>
          </a:p>
          <a:p>
            <a:pPr>
              <a:buFont typeface="Wingdings" pitchFamily="2" charset="2"/>
              <a:buChar char="q"/>
            </a:pPr>
            <a:r>
              <a:rPr lang="en-US" altLang="en-US" dirty="0">
                <a:solidFill>
                  <a:srgbClr val="FF0000"/>
                </a:solidFill>
              </a:rPr>
              <a:t>On a quad-core system with 2 hardware threads per core, the operating system sees 8 </a:t>
            </a:r>
            <a:r>
              <a:rPr lang="en-US" altLang="en-US" dirty="0">
                <a:solidFill>
                  <a:srgbClr val="00B050"/>
                </a:solidFill>
              </a:rPr>
              <a:t>logical</a:t>
            </a:r>
            <a:r>
              <a:rPr lang="en-US" altLang="en-US" dirty="0">
                <a:solidFill>
                  <a:srgbClr val="FF0000"/>
                </a:solidFill>
              </a:rPr>
              <a:t> processors.</a:t>
            </a:r>
          </a:p>
        </p:txBody>
      </p:sp>
      <p:pic>
        <p:nvPicPr>
          <p:cNvPr id="74756" name="Picture 3"/>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64531" y="1797159"/>
            <a:ext cx="2993719" cy="432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5595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noChangeArrowheads="1"/>
          </p:cNvSpPr>
          <p:nvPr>
            <p:ph type="title"/>
          </p:nvPr>
        </p:nvSpPr>
        <p:spPr/>
        <p:txBody>
          <a:bodyPr/>
          <a:lstStyle/>
          <a:p>
            <a:pPr algn="l"/>
            <a:r>
              <a:rPr lang="en-US" altLang="en-US" dirty="0"/>
              <a:t>Multithreaded Multicore System</a:t>
            </a:r>
          </a:p>
        </p:txBody>
      </p:sp>
      <p:sp>
        <p:nvSpPr>
          <p:cNvPr id="75779" name="Content Placeholder 2"/>
          <p:cNvSpPr>
            <a:spLocks noGrp="1" noChangeArrowheads="1"/>
          </p:cNvSpPr>
          <p:nvPr>
            <p:ph idx="1"/>
          </p:nvPr>
        </p:nvSpPr>
        <p:spPr>
          <a:xfrm>
            <a:off x="162838" y="1908131"/>
            <a:ext cx="4709787" cy="3992563"/>
          </a:xfrm>
        </p:spPr>
        <p:txBody>
          <a:bodyPr>
            <a:normAutofit fontScale="85000" lnSpcReduction="10000"/>
          </a:bodyPr>
          <a:lstStyle/>
          <a:p>
            <a:pPr>
              <a:buFont typeface="Wingdings" pitchFamily="2" charset="2"/>
              <a:buChar char="q"/>
            </a:pPr>
            <a:r>
              <a:rPr lang="en-US" altLang="en-US" dirty="0"/>
              <a:t>Two levels </a:t>
            </a:r>
            <a:r>
              <a:rPr lang="en-US" altLang="en-US" dirty="0">
                <a:solidFill>
                  <a:srgbClr val="FF0000"/>
                </a:solidFill>
              </a:rPr>
              <a:t>of scheduling:</a:t>
            </a:r>
            <a:br>
              <a:rPr lang="en-US" altLang="en-US" dirty="0">
                <a:solidFill>
                  <a:srgbClr val="FF0000"/>
                </a:solidFill>
              </a:rPr>
            </a:br>
            <a:endParaRPr lang="en-US" altLang="en-US" dirty="0">
              <a:solidFill>
                <a:srgbClr val="FF0000"/>
              </a:solidFill>
            </a:endParaRPr>
          </a:p>
          <a:p>
            <a:pPr>
              <a:buFont typeface="Arial" pitchFamily="34" charset="0"/>
              <a:buAutoNum type="arabicPeriod"/>
            </a:pPr>
            <a:r>
              <a:rPr lang="en-US" altLang="en-US" dirty="0"/>
              <a:t>The </a:t>
            </a:r>
            <a:r>
              <a:rPr lang="en-US" altLang="en-US" dirty="0">
                <a:solidFill>
                  <a:srgbClr val="FF0000"/>
                </a:solidFill>
              </a:rPr>
              <a:t>operating system deciding which software thread to run on a logical CPU</a:t>
            </a:r>
            <a:br>
              <a:rPr lang="en-US" altLang="en-US" dirty="0"/>
            </a:br>
            <a:br>
              <a:rPr lang="en-US" altLang="en-US" dirty="0"/>
            </a:br>
            <a:endParaRPr lang="en-US" altLang="en-US" dirty="0"/>
          </a:p>
          <a:p>
            <a:pPr>
              <a:buFont typeface="Arial" pitchFamily="34" charset="0"/>
              <a:buAutoNum type="arabicPeriod"/>
            </a:pPr>
            <a:r>
              <a:rPr lang="en-US" altLang="en-US" dirty="0"/>
              <a:t>How each core decides which hardware thread to run on the physical core.</a:t>
            </a:r>
            <a:br>
              <a:rPr lang="en-US" altLang="en-US" dirty="0"/>
            </a:br>
            <a:br>
              <a:rPr lang="en-US" altLang="en-US" dirty="0"/>
            </a:br>
            <a:br>
              <a:rPr lang="en-US" altLang="en-US" dirty="0"/>
            </a:br>
            <a:endParaRPr lang="en-US" altLang="en-US" dirty="0"/>
          </a:p>
        </p:txBody>
      </p:sp>
      <p:pic>
        <p:nvPicPr>
          <p:cNvPr id="75780" name="Picture 4"/>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864861" y="2131187"/>
            <a:ext cx="4093597" cy="3180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2578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Autofit/>
          </a:bodyPr>
          <a:lstStyle/>
          <a:p>
            <a:pPr algn="l" eaLnBrk="1" hangingPunct="1"/>
            <a:r>
              <a:rPr lang="en-US" altLang="en-US" sz="3200" dirty="0"/>
              <a:t>Multiple-Processor Scheduling – </a:t>
            </a:r>
            <a:r>
              <a:rPr lang="en-US" altLang="en-US" sz="3200" dirty="0">
                <a:solidFill>
                  <a:srgbClr val="FF0000"/>
                </a:solidFill>
              </a:rPr>
              <a:t>Load Balancing</a:t>
            </a:r>
          </a:p>
        </p:txBody>
      </p:sp>
      <p:sp>
        <p:nvSpPr>
          <p:cNvPr id="76803" name="Rectangle 3"/>
          <p:cNvSpPr>
            <a:spLocks noGrp="1" noChangeArrowheads="1"/>
          </p:cNvSpPr>
          <p:nvPr>
            <p:ph idx="1"/>
          </p:nvPr>
        </p:nvSpPr>
        <p:spPr>
          <a:xfrm>
            <a:off x="284163" y="1945709"/>
            <a:ext cx="8574087" cy="3992563"/>
          </a:xfrm>
        </p:spPr>
        <p:txBody>
          <a:bodyPr/>
          <a:lstStyle/>
          <a:p>
            <a:pPr>
              <a:buFont typeface="Wingdings" pitchFamily="2" charset="2"/>
              <a:buChar char="q"/>
            </a:pPr>
            <a:r>
              <a:rPr lang="en-US" altLang="en-US" dirty="0"/>
              <a:t>If SMP, need to keep all CPUs loaded for efficiency</a:t>
            </a:r>
          </a:p>
          <a:p>
            <a:pPr>
              <a:buFont typeface="Wingdings" pitchFamily="2" charset="2"/>
              <a:buChar char="q"/>
            </a:pPr>
            <a:r>
              <a:rPr lang="en-US" altLang="en-US" b="1" dirty="0">
                <a:solidFill>
                  <a:srgbClr val="3366FF"/>
                </a:solidFill>
              </a:rPr>
              <a:t>Load balancing </a:t>
            </a:r>
            <a:r>
              <a:rPr lang="en-US" altLang="en-US" dirty="0"/>
              <a:t>attempts to keep workload evenly distributed</a:t>
            </a:r>
          </a:p>
          <a:p>
            <a:pPr>
              <a:buFont typeface="Wingdings" pitchFamily="2" charset="2"/>
              <a:buChar char="q"/>
            </a:pPr>
            <a:r>
              <a:rPr lang="en-US" altLang="en-US" b="1" dirty="0">
                <a:solidFill>
                  <a:srgbClr val="3366FF"/>
                </a:solidFill>
              </a:rPr>
              <a:t>Push migration </a:t>
            </a:r>
            <a:r>
              <a:rPr lang="en-US" altLang="en-US" dirty="0"/>
              <a:t>– periodic task checks </a:t>
            </a:r>
            <a:r>
              <a:rPr lang="en-US" altLang="en-US" dirty="0">
                <a:solidFill>
                  <a:srgbClr val="FF0000"/>
                </a:solidFill>
              </a:rPr>
              <a:t>load on each processor, </a:t>
            </a:r>
            <a:r>
              <a:rPr lang="en-US" altLang="en-US" dirty="0"/>
              <a:t>and if found, pushes task from overloaded CPU to other CPUs</a:t>
            </a:r>
            <a:endParaRPr lang="en-US" altLang="en-US" b="1" dirty="0">
              <a:solidFill>
                <a:srgbClr val="3366FF"/>
              </a:solidFill>
            </a:endParaRPr>
          </a:p>
          <a:p>
            <a:pPr>
              <a:buFont typeface="Wingdings" pitchFamily="2" charset="2"/>
              <a:buChar char="q"/>
            </a:pPr>
            <a:r>
              <a:rPr lang="en-US" altLang="en-US" b="1" dirty="0">
                <a:solidFill>
                  <a:srgbClr val="3366FF"/>
                </a:solidFill>
              </a:rPr>
              <a:t>Pull migration </a:t>
            </a:r>
            <a:r>
              <a:rPr lang="en-US" altLang="en-US" dirty="0"/>
              <a:t>– </a:t>
            </a:r>
            <a:r>
              <a:rPr lang="en-US" altLang="en-US" dirty="0">
                <a:solidFill>
                  <a:srgbClr val="FF0000"/>
                </a:solidFill>
              </a:rPr>
              <a:t>idle processors pulls waiting task from busy processor</a:t>
            </a:r>
          </a:p>
          <a:p>
            <a:pPr>
              <a:buFont typeface="Wingdings" pitchFamily="2" charset="2"/>
              <a:buChar char="q"/>
            </a:pPr>
            <a:endParaRPr lang="en-US" altLang="en-US" sz="800" dirty="0"/>
          </a:p>
        </p:txBody>
      </p:sp>
    </p:spTree>
    <p:extLst>
      <p:ext uri="{BB962C8B-B14F-4D97-AF65-F5344CB8AC3E}">
        <p14:creationId xmlns:p14="http://schemas.microsoft.com/office/powerpoint/2010/main" val="1731283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noAutofit/>
          </a:bodyPr>
          <a:lstStyle/>
          <a:p>
            <a:pPr algn="l" eaLnBrk="1" hangingPunct="1"/>
            <a:r>
              <a:rPr lang="en-US" altLang="en-US" sz="2800"/>
              <a:t>Multiple-Processor Scheduling – Processor Affinity</a:t>
            </a:r>
          </a:p>
        </p:txBody>
      </p:sp>
      <p:sp>
        <p:nvSpPr>
          <p:cNvPr id="78851" name="Rectangle 3"/>
          <p:cNvSpPr>
            <a:spLocks noGrp="1" noChangeArrowheads="1"/>
          </p:cNvSpPr>
          <p:nvPr>
            <p:ph idx="1"/>
          </p:nvPr>
        </p:nvSpPr>
        <p:spPr>
          <a:xfrm>
            <a:off x="284163" y="1958235"/>
            <a:ext cx="8574087" cy="3992563"/>
          </a:xfrm>
        </p:spPr>
        <p:txBody>
          <a:bodyPr>
            <a:normAutofit fontScale="85000" lnSpcReduction="10000"/>
          </a:bodyPr>
          <a:lstStyle/>
          <a:p>
            <a:pPr>
              <a:buFont typeface="Wingdings" pitchFamily="2" charset="2"/>
              <a:buChar char="q"/>
            </a:pPr>
            <a:r>
              <a:rPr lang="en-US" altLang="en-US"/>
              <a:t>When a thread has been running on one processor, the cache contents of that processor stores the memory accesses by that thread.</a:t>
            </a:r>
          </a:p>
          <a:p>
            <a:pPr>
              <a:buFont typeface="Wingdings" pitchFamily="2" charset="2"/>
              <a:buChar char="q"/>
            </a:pPr>
            <a:r>
              <a:rPr lang="en-US" altLang="en-US"/>
              <a:t>We refer to this as a thread having affinity for a processor (i.e. “processor affinity”)</a:t>
            </a:r>
          </a:p>
          <a:p>
            <a:pPr>
              <a:buFont typeface="Wingdings" pitchFamily="2" charset="2"/>
              <a:buChar char="q"/>
            </a:pPr>
            <a:r>
              <a:rPr lang="en-US" altLang="en-US"/>
              <a:t>Load balancing may affect processor affinity as a thread may be moved from one processor to another to balance loads, yet that thread loses the contents of what it had in the cache of the processor it was moved off of.</a:t>
            </a:r>
          </a:p>
          <a:p>
            <a:pPr>
              <a:buFont typeface="Wingdings" pitchFamily="2" charset="2"/>
              <a:buChar char="q"/>
            </a:pPr>
            <a:r>
              <a:rPr lang="en-US" altLang="en-US" b="1"/>
              <a:t>Soft affinity </a:t>
            </a:r>
            <a:r>
              <a:rPr lang="en-US" altLang="en-US"/>
              <a:t>– the operating system attempts to keep a thread running on the same processor, but no guarantees.</a:t>
            </a:r>
          </a:p>
          <a:p>
            <a:pPr>
              <a:buFont typeface="Wingdings" pitchFamily="2" charset="2"/>
              <a:buChar char="q"/>
            </a:pPr>
            <a:r>
              <a:rPr lang="en-US" altLang="en-US" b="1"/>
              <a:t>Hard affinity </a:t>
            </a:r>
            <a:r>
              <a:rPr lang="en-US" altLang="en-US"/>
              <a:t>– allows a process to specify a set of processors it may run on.</a:t>
            </a:r>
          </a:p>
          <a:p>
            <a:pPr>
              <a:buFont typeface="Wingdings" pitchFamily="2" charset="2"/>
              <a:buChar char="q"/>
            </a:pPr>
            <a:endParaRPr lang="en-US" altLang="en-US" sz="800"/>
          </a:p>
        </p:txBody>
      </p:sp>
    </p:spTree>
    <p:extLst>
      <p:ext uri="{BB962C8B-B14F-4D97-AF65-F5344CB8AC3E}">
        <p14:creationId xmlns:p14="http://schemas.microsoft.com/office/powerpoint/2010/main" val="1987872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noChangeArrowheads="1"/>
          </p:cNvSpPr>
          <p:nvPr>
            <p:ph type="title"/>
          </p:nvPr>
        </p:nvSpPr>
        <p:spPr/>
        <p:txBody>
          <a:bodyPr>
            <a:normAutofit/>
          </a:bodyPr>
          <a:lstStyle/>
          <a:p>
            <a:pPr algn="l" eaLnBrk="1" hangingPunct="1"/>
            <a:r>
              <a:rPr lang="en-US" altLang="en-US"/>
              <a:t>NUMA and CPU Scheduling</a:t>
            </a:r>
          </a:p>
        </p:txBody>
      </p:sp>
      <p:pic>
        <p:nvPicPr>
          <p:cNvPr id="80899" name="Picture 1" descr="6_09.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05718" y="2586886"/>
            <a:ext cx="6262687" cy="376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0" name="TextBox 1"/>
          <p:cNvSpPr txBox="1">
            <a:spLocks noChangeArrowheads="1"/>
          </p:cNvSpPr>
          <p:nvPr/>
        </p:nvSpPr>
        <p:spPr bwMode="auto">
          <a:xfrm>
            <a:off x="284163" y="1890670"/>
            <a:ext cx="66357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Helvetica" pitchFamily="-84" charset="0"/>
                <a:ea typeface="MS PGothic" pitchFamily="34" charset="-128"/>
              </a:defRPr>
            </a:lvl1pPr>
            <a:lvl2pPr>
              <a:defRPr kumimoji="1">
                <a:solidFill>
                  <a:schemeClr val="tx1"/>
                </a:solidFill>
                <a:latin typeface="Helvetica" pitchFamily="-84" charset="0"/>
                <a:ea typeface="MS PGothic" pitchFamily="34" charset="-128"/>
              </a:defRPr>
            </a:lvl2pPr>
            <a:lvl3pPr marL="1143000">
              <a:defRPr kumimoji="1">
                <a:solidFill>
                  <a:schemeClr val="tx1"/>
                </a:solidFill>
                <a:latin typeface="Helvetica" pitchFamily="-84" charset="0"/>
                <a:ea typeface="MS PGothic" pitchFamily="34" charset="-128"/>
              </a:defRPr>
            </a:lvl3pPr>
            <a:lvl4pPr marL="1600200">
              <a:defRPr kumimoji="1">
                <a:solidFill>
                  <a:schemeClr val="tx1"/>
                </a:solidFill>
                <a:latin typeface="Helvetica" pitchFamily="-84" charset="0"/>
                <a:ea typeface="MS PGothic" pitchFamily="34" charset="-128"/>
              </a:defRPr>
            </a:lvl4pPr>
            <a:lvl5pPr marL="2057400">
              <a:defRPr kumimoji="1">
                <a:solidFill>
                  <a:schemeClr val="tx1"/>
                </a:solidFill>
                <a:latin typeface="Helvetica" pitchFamily="-84" charset="0"/>
                <a:ea typeface="MS PGothic" pitchFamily="34" charset="-128"/>
              </a:defRPr>
            </a:lvl5pPr>
            <a:lvl6pPr marL="2514600">
              <a:defRPr kumimoji="1">
                <a:solidFill>
                  <a:schemeClr val="tx1"/>
                </a:solidFill>
                <a:latin typeface="Helvetica" pitchFamily="-84" charset="0"/>
                <a:ea typeface="MS PGothic" pitchFamily="34" charset="-128"/>
              </a:defRPr>
            </a:lvl6pPr>
            <a:lvl7pPr marL="2971800">
              <a:defRPr kumimoji="1">
                <a:solidFill>
                  <a:schemeClr val="tx1"/>
                </a:solidFill>
                <a:latin typeface="Helvetica" pitchFamily="-84" charset="0"/>
                <a:ea typeface="MS PGothic" pitchFamily="34" charset="-128"/>
              </a:defRPr>
            </a:lvl7pPr>
            <a:lvl8pPr marL="3429000">
              <a:defRPr kumimoji="1">
                <a:solidFill>
                  <a:schemeClr val="tx1"/>
                </a:solidFill>
                <a:latin typeface="Helvetica" pitchFamily="-84" charset="0"/>
                <a:ea typeface="MS PGothic" pitchFamily="34" charset="-128"/>
              </a:defRPr>
            </a:lvl8pPr>
            <a:lvl9pPr marL="3886200">
              <a:defRPr kumimoji="1">
                <a:solidFill>
                  <a:schemeClr val="tx1"/>
                </a:solidFill>
                <a:latin typeface="Helvetica" pitchFamily="-84" charset="0"/>
                <a:ea typeface="MS PGothic" pitchFamily="34" charset="-128"/>
              </a:defRPr>
            </a:lvl9pPr>
          </a:lstStyle>
          <a:p>
            <a:r>
              <a:rPr kumimoji="0" lang="en-US" altLang="en-US" dirty="0">
                <a:latin typeface="Verdana" pitchFamily="34" charset="0"/>
              </a:rPr>
              <a:t>If the operating system is </a:t>
            </a:r>
            <a:r>
              <a:rPr kumimoji="0" lang="en-US" altLang="en-US" b="1" dirty="0">
                <a:latin typeface="Verdana" pitchFamily="34" charset="0"/>
              </a:rPr>
              <a:t>NUMA-aware</a:t>
            </a:r>
            <a:r>
              <a:rPr kumimoji="0" lang="en-US" altLang="en-US" dirty="0">
                <a:latin typeface="Verdana" pitchFamily="34" charset="0"/>
              </a:rPr>
              <a:t>, it will assign </a:t>
            </a:r>
            <a:br>
              <a:rPr kumimoji="0" lang="en-US" altLang="en-US" dirty="0">
                <a:latin typeface="Verdana" pitchFamily="34" charset="0"/>
              </a:rPr>
            </a:br>
            <a:r>
              <a:rPr kumimoji="0" lang="en-US" altLang="en-US" dirty="0">
                <a:latin typeface="Verdana" pitchFamily="34" charset="0"/>
              </a:rPr>
              <a:t>memory closes to the CPU the thread is running on. </a:t>
            </a:r>
          </a:p>
        </p:txBody>
      </p:sp>
    </p:spTree>
    <p:extLst>
      <p:ext uri="{BB962C8B-B14F-4D97-AF65-F5344CB8AC3E}">
        <p14:creationId xmlns:p14="http://schemas.microsoft.com/office/powerpoint/2010/main" val="2087538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noChangeArrowheads="1"/>
          </p:cNvSpPr>
          <p:nvPr>
            <p:ph type="title"/>
          </p:nvPr>
        </p:nvSpPr>
        <p:spPr/>
        <p:txBody>
          <a:bodyPr>
            <a:normAutofit/>
          </a:bodyPr>
          <a:lstStyle/>
          <a:p>
            <a:pPr algn="l" eaLnBrk="1" hangingPunct="1"/>
            <a:r>
              <a:rPr lang="en-US" altLang="en-US"/>
              <a:t>Real-Time CPU Scheduling</a:t>
            </a:r>
          </a:p>
        </p:txBody>
      </p:sp>
      <p:sp>
        <p:nvSpPr>
          <p:cNvPr id="82947" name="Content Placeholder 2"/>
          <p:cNvSpPr>
            <a:spLocks noGrp="1" noChangeArrowheads="1"/>
          </p:cNvSpPr>
          <p:nvPr>
            <p:ph idx="1"/>
          </p:nvPr>
        </p:nvSpPr>
        <p:spPr>
          <a:xfrm>
            <a:off x="284163" y="1970761"/>
            <a:ext cx="8574087" cy="3992563"/>
          </a:xfrm>
        </p:spPr>
        <p:txBody>
          <a:bodyPr/>
          <a:lstStyle/>
          <a:p>
            <a:pPr>
              <a:buFont typeface="Wingdings" pitchFamily="2" charset="2"/>
              <a:buChar char="q"/>
            </a:pPr>
            <a:r>
              <a:rPr lang="en-US" altLang="en-US" dirty="0"/>
              <a:t>Can present obvious challenges</a:t>
            </a:r>
          </a:p>
          <a:p>
            <a:pPr>
              <a:buFont typeface="Wingdings" pitchFamily="2" charset="2"/>
              <a:buChar char="q"/>
            </a:pPr>
            <a:r>
              <a:rPr lang="en-US" altLang="en-US" b="1" dirty="0">
                <a:solidFill>
                  <a:srgbClr val="3366FF"/>
                </a:solidFill>
              </a:rPr>
              <a:t>Soft real-time systems </a:t>
            </a:r>
            <a:r>
              <a:rPr lang="en-US" altLang="en-US" dirty="0"/>
              <a:t>– Critical real-time tasks have the highest priority, but no guarantee as to when tasks will be scheduled</a:t>
            </a:r>
          </a:p>
          <a:p>
            <a:pPr>
              <a:buFont typeface="Wingdings" pitchFamily="2" charset="2"/>
              <a:buChar char="q"/>
            </a:pPr>
            <a:r>
              <a:rPr lang="en-US" altLang="en-US" b="1" dirty="0">
                <a:solidFill>
                  <a:srgbClr val="3366FF"/>
                </a:solidFill>
              </a:rPr>
              <a:t>Hard real-time systems</a:t>
            </a:r>
            <a:r>
              <a:rPr lang="en-US" altLang="en-US" dirty="0"/>
              <a:t> – task must be serviced by its deadline</a:t>
            </a:r>
          </a:p>
          <a:p>
            <a:pPr marL="457200" lvl="1" indent="0">
              <a:buNone/>
            </a:pPr>
            <a:endParaRPr lang="en-US" altLang="en-US" dirty="0"/>
          </a:p>
        </p:txBody>
      </p:sp>
    </p:spTree>
    <p:extLst>
      <p:ext uri="{BB962C8B-B14F-4D97-AF65-F5344CB8AC3E}">
        <p14:creationId xmlns:p14="http://schemas.microsoft.com/office/powerpoint/2010/main" val="2237726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noChangeArrowheads="1"/>
          </p:cNvSpPr>
          <p:nvPr>
            <p:ph type="title"/>
          </p:nvPr>
        </p:nvSpPr>
        <p:spPr/>
        <p:txBody>
          <a:bodyPr>
            <a:normAutofit/>
          </a:bodyPr>
          <a:lstStyle/>
          <a:p>
            <a:pPr algn="l" eaLnBrk="1" hangingPunct="1"/>
            <a:r>
              <a:rPr lang="en-US" altLang="en-US"/>
              <a:t>Real-Time CPU Scheduling</a:t>
            </a:r>
          </a:p>
        </p:txBody>
      </p:sp>
      <p:sp>
        <p:nvSpPr>
          <p:cNvPr id="84995" name="Content Placeholder 2"/>
          <p:cNvSpPr>
            <a:spLocks noGrp="1" noChangeArrowheads="1"/>
          </p:cNvSpPr>
          <p:nvPr>
            <p:ph idx="1"/>
          </p:nvPr>
        </p:nvSpPr>
        <p:spPr>
          <a:xfrm>
            <a:off x="284163" y="1657349"/>
            <a:ext cx="8574087" cy="3992563"/>
          </a:xfrm>
        </p:spPr>
        <p:txBody>
          <a:bodyPr>
            <a:normAutofit/>
          </a:bodyPr>
          <a:lstStyle/>
          <a:p>
            <a:pPr marL="0" indent="0">
              <a:spcBef>
                <a:spcPts val="500"/>
              </a:spcBef>
              <a:buNone/>
            </a:pPr>
            <a:endParaRPr lang="en-US" altLang="en-US" dirty="0"/>
          </a:p>
          <a:p>
            <a:pPr>
              <a:spcBef>
                <a:spcPts val="500"/>
              </a:spcBef>
              <a:buFont typeface="Wingdings" pitchFamily="2" charset="2"/>
              <a:buChar char="q"/>
            </a:pPr>
            <a:r>
              <a:rPr lang="en-US" altLang="en-US" dirty="0"/>
              <a:t>Event latency – the amount of time that elapses from when an event occurs to when it is serviced.</a:t>
            </a:r>
          </a:p>
          <a:p>
            <a:pPr>
              <a:spcBef>
                <a:spcPts val="500"/>
              </a:spcBef>
              <a:buFont typeface="Wingdings" pitchFamily="2" charset="2"/>
              <a:buChar char="q"/>
            </a:pPr>
            <a:r>
              <a:rPr lang="en-US" altLang="en-US" dirty="0"/>
              <a:t>Two types of latencies affect performance</a:t>
            </a:r>
          </a:p>
          <a:p>
            <a:pPr lvl="1">
              <a:spcBef>
                <a:spcPts val="500"/>
              </a:spcBef>
              <a:buFont typeface="Wingdings" pitchFamily="2" charset="2"/>
              <a:buChar char="q"/>
            </a:pPr>
            <a:r>
              <a:rPr lang="en-US" altLang="en-US" b="1" dirty="0"/>
              <a:t>Interrupt latency </a:t>
            </a:r>
            <a:r>
              <a:rPr lang="en-US" altLang="en-US" dirty="0"/>
              <a:t>– time from arrival of interrupt to start of routine that services interrupt</a:t>
            </a:r>
          </a:p>
          <a:p>
            <a:pPr lvl="1">
              <a:spcBef>
                <a:spcPts val="500"/>
              </a:spcBef>
              <a:buFont typeface="Wingdings" pitchFamily="2" charset="2"/>
              <a:buChar char="q"/>
            </a:pPr>
            <a:r>
              <a:rPr lang="en-US" altLang="en-US" b="1" dirty="0"/>
              <a:t>Dispatch latency </a:t>
            </a:r>
            <a:r>
              <a:rPr lang="en-US" altLang="en-US" dirty="0"/>
              <a:t>– time for schedule to take current process off CPU and switch to another</a:t>
            </a:r>
          </a:p>
          <a:p>
            <a:pPr>
              <a:spcBef>
                <a:spcPts val="500"/>
              </a:spcBef>
              <a:buFont typeface="Wingdings" pitchFamily="2" charset="2"/>
              <a:buChar char="q"/>
            </a:pPr>
            <a:endParaRPr lang="en-US" altLang="en-US" dirty="0"/>
          </a:p>
          <a:p>
            <a:pPr marL="457200" lvl="1" indent="0">
              <a:spcBef>
                <a:spcPts val="500"/>
              </a:spcBef>
              <a:buNone/>
            </a:pPr>
            <a:endParaRPr lang="en-US" altLang="en-US" dirty="0"/>
          </a:p>
        </p:txBody>
      </p:sp>
      <p:pic>
        <p:nvPicPr>
          <p:cNvPr id="84996" name="Picture 1"/>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818357" y="4755451"/>
            <a:ext cx="3724926" cy="1889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9989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886560"/>
          </a:xfrm>
        </p:spPr>
        <p:txBody>
          <a:bodyPr>
            <a:normAutofit/>
          </a:bodyPr>
          <a:lstStyle/>
          <a:p>
            <a:pPr marL="457200" indent="-457200">
              <a:buAutoNum type="arabicPeriod"/>
            </a:pPr>
            <a:r>
              <a:rPr lang="en-US" sz="2400" dirty="0">
                <a:solidFill>
                  <a:schemeClr val="tx1"/>
                </a:solidFill>
              </a:rPr>
              <a:t>Thread Scheduling</a:t>
            </a:r>
          </a:p>
          <a:p>
            <a:pPr marL="457200" indent="-457200">
              <a:buAutoNum type="arabicPeriod"/>
            </a:pPr>
            <a:r>
              <a:rPr lang="en-US" sz="2400" dirty="0">
                <a:solidFill>
                  <a:schemeClr val="tx1"/>
                </a:solidFill>
              </a:rPr>
              <a:t>Multi-Processor Scheduling</a:t>
            </a:r>
          </a:p>
          <a:p>
            <a:pPr marL="457200" indent="-457200">
              <a:buAutoNum type="arabicPeriod"/>
            </a:pPr>
            <a:r>
              <a:rPr lang="en-US" sz="2400" dirty="0">
                <a:solidFill>
                  <a:schemeClr val="tx1"/>
                </a:solidFill>
              </a:rPr>
              <a:t>Real-Time CPU Scheduling</a:t>
            </a:r>
          </a:p>
          <a:p>
            <a:pPr marL="457200" indent="-457200">
              <a:buAutoNum type="arabicPeriod"/>
            </a:pPr>
            <a:r>
              <a:rPr lang="en-US" sz="2400" dirty="0">
                <a:solidFill>
                  <a:schemeClr val="tx1"/>
                </a:solidFill>
              </a:rPr>
              <a:t>Operating Systems Examples</a:t>
            </a:r>
          </a:p>
          <a:p>
            <a:pPr marL="457200" indent="-457200">
              <a:buAutoNum type="arabicPeriod"/>
            </a:pPr>
            <a:r>
              <a:rPr lang="en-US" sz="2400" dirty="0">
                <a:solidFill>
                  <a:schemeClr val="tx1"/>
                </a:solidFill>
              </a:rPr>
              <a:t>Algorithm Evaluation</a:t>
            </a:r>
          </a:p>
          <a:p>
            <a:pPr marL="342900" indent="-342900">
              <a:buAutoNum type="arabicPeriod"/>
            </a:pPr>
            <a:endParaRPr lang="en-US" sz="2000" dirty="0">
              <a:solidFill>
                <a:schemeClr val="tx1"/>
              </a:solidFill>
            </a:endParaRPr>
          </a:p>
          <a:p>
            <a:pPr marL="342900" indent="-342900">
              <a:buAutoNum type="arabicPeriod"/>
            </a:pPr>
            <a:endParaRPr lang="en-US" sz="2000"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noChangeArrowheads="1"/>
          </p:cNvSpPr>
          <p:nvPr>
            <p:ph type="title"/>
          </p:nvPr>
        </p:nvSpPr>
        <p:spPr/>
        <p:txBody>
          <a:bodyPr>
            <a:normAutofit/>
          </a:bodyPr>
          <a:lstStyle/>
          <a:p>
            <a:pPr algn="l" eaLnBrk="1" hangingPunct="1"/>
            <a:r>
              <a:rPr lang="en-US" altLang="en-US" dirty="0"/>
              <a:t>Interrupt Latency</a:t>
            </a:r>
          </a:p>
        </p:txBody>
      </p:sp>
      <p:pic>
        <p:nvPicPr>
          <p:cNvPr id="6" name="Picture 2"/>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470411" y="2255555"/>
            <a:ext cx="3800475" cy="359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6696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noChangeArrowheads="1"/>
          </p:cNvSpPr>
          <p:nvPr>
            <p:ph type="title"/>
          </p:nvPr>
        </p:nvSpPr>
        <p:spPr/>
        <p:txBody>
          <a:bodyPr>
            <a:normAutofit/>
          </a:bodyPr>
          <a:lstStyle/>
          <a:p>
            <a:pPr algn="l" eaLnBrk="1" hangingPunct="1"/>
            <a:r>
              <a:rPr lang="en-US" altLang="en-US" dirty="0"/>
              <a:t>Dispatch Latency</a:t>
            </a:r>
          </a:p>
        </p:txBody>
      </p:sp>
      <p:sp>
        <p:nvSpPr>
          <p:cNvPr id="5" name="Content Placeholder 2"/>
          <p:cNvSpPr>
            <a:spLocks noGrp="1" noChangeArrowheads="1"/>
          </p:cNvSpPr>
          <p:nvPr>
            <p:ph idx="1"/>
          </p:nvPr>
        </p:nvSpPr>
        <p:spPr>
          <a:xfrm>
            <a:off x="284163" y="1860289"/>
            <a:ext cx="3774270" cy="4530725"/>
          </a:xfrm>
        </p:spPr>
        <p:txBody>
          <a:bodyPr>
            <a:normAutofit/>
          </a:bodyPr>
          <a:lstStyle/>
          <a:p>
            <a:pPr>
              <a:buFont typeface="Wingdings" pitchFamily="2" charset="2"/>
              <a:buChar char="q"/>
            </a:pPr>
            <a:r>
              <a:rPr lang="en-US" altLang="en-US" dirty="0"/>
              <a:t>Conflict phase of dispatch latency:</a:t>
            </a:r>
          </a:p>
          <a:p>
            <a:pPr lvl="1">
              <a:buFont typeface="Wingdings" pitchFamily="2" charset="2"/>
              <a:buChar char="q"/>
            </a:pPr>
            <a:r>
              <a:rPr lang="en-US" altLang="en-US" dirty="0"/>
              <a:t>Preemption of any process running in kernel mode</a:t>
            </a:r>
          </a:p>
          <a:p>
            <a:pPr lvl="1">
              <a:buFont typeface="Wingdings" pitchFamily="2" charset="2"/>
              <a:buChar char="q"/>
            </a:pPr>
            <a:r>
              <a:rPr lang="en-US" altLang="en-US" dirty="0"/>
              <a:t>Release by low-priority process of resources needed by high-priority processes</a:t>
            </a:r>
          </a:p>
          <a:p>
            <a:pPr>
              <a:buFont typeface="Wingdings" pitchFamily="2" charset="2"/>
              <a:buChar char="q"/>
            </a:pPr>
            <a:endParaRPr lang="en-US" altLang="en-US" dirty="0"/>
          </a:p>
          <a:p>
            <a:pPr marL="457200" lvl="1" indent="0">
              <a:buNone/>
            </a:pPr>
            <a:endParaRPr lang="en-US" altLang="en-US" dirty="0"/>
          </a:p>
        </p:txBody>
      </p:sp>
      <p:pic>
        <p:nvPicPr>
          <p:cNvPr id="7" name="Picture 1"/>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207985" y="2472759"/>
            <a:ext cx="4462462" cy="327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2546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noChangeArrowheads="1"/>
          </p:cNvSpPr>
          <p:nvPr>
            <p:ph type="title"/>
          </p:nvPr>
        </p:nvSpPr>
        <p:spPr/>
        <p:txBody>
          <a:bodyPr>
            <a:normAutofit/>
          </a:bodyPr>
          <a:lstStyle/>
          <a:p>
            <a:pPr algn="l" eaLnBrk="1" hangingPunct="1"/>
            <a:r>
              <a:rPr lang="en-US" altLang="en-US"/>
              <a:t>Priority-based Scheduling</a:t>
            </a:r>
          </a:p>
        </p:txBody>
      </p:sp>
      <p:sp>
        <p:nvSpPr>
          <p:cNvPr id="90115" name="Content Placeholder 2"/>
          <p:cNvSpPr>
            <a:spLocks noGrp="1" noChangeArrowheads="1"/>
          </p:cNvSpPr>
          <p:nvPr>
            <p:ph idx="1"/>
          </p:nvPr>
        </p:nvSpPr>
        <p:spPr>
          <a:xfrm>
            <a:off x="284163" y="1920657"/>
            <a:ext cx="8574087" cy="3992563"/>
          </a:xfrm>
        </p:spPr>
        <p:txBody>
          <a:bodyPr>
            <a:normAutofit/>
          </a:bodyPr>
          <a:lstStyle/>
          <a:p>
            <a:pPr>
              <a:spcBef>
                <a:spcPts val="500"/>
              </a:spcBef>
              <a:buFont typeface="Wingdings" pitchFamily="2" charset="2"/>
              <a:buChar char="q"/>
            </a:pPr>
            <a:r>
              <a:rPr lang="en-US" altLang="en-US" dirty="0"/>
              <a:t>For real-time scheduling, scheduler must support preemptive, priority-based scheduling</a:t>
            </a:r>
          </a:p>
          <a:p>
            <a:pPr lvl="1">
              <a:spcBef>
                <a:spcPts val="500"/>
              </a:spcBef>
              <a:buFont typeface="Wingdings" pitchFamily="2" charset="2"/>
              <a:buChar char="q"/>
            </a:pPr>
            <a:r>
              <a:rPr lang="en-US" altLang="en-US" sz="1400" dirty="0"/>
              <a:t>But only guarantees soft real-time</a:t>
            </a:r>
          </a:p>
          <a:p>
            <a:pPr>
              <a:spcBef>
                <a:spcPts val="500"/>
              </a:spcBef>
              <a:buFont typeface="Wingdings" pitchFamily="2" charset="2"/>
              <a:buChar char="q"/>
            </a:pPr>
            <a:r>
              <a:rPr lang="en-US" altLang="en-US" dirty="0"/>
              <a:t>For hard real-time must also provide ability to meet deadlines</a:t>
            </a:r>
          </a:p>
          <a:p>
            <a:pPr>
              <a:spcBef>
                <a:spcPts val="500"/>
              </a:spcBef>
              <a:buFont typeface="Wingdings" pitchFamily="2" charset="2"/>
              <a:buChar char="q"/>
            </a:pPr>
            <a:r>
              <a:rPr lang="en-US" altLang="en-US" dirty="0"/>
              <a:t>Processes have new characteristics: </a:t>
            </a:r>
            <a:r>
              <a:rPr lang="en-US" altLang="en-US" b="1" dirty="0">
                <a:solidFill>
                  <a:srgbClr val="3366FF"/>
                </a:solidFill>
              </a:rPr>
              <a:t>periodic</a:t>
            </a:r>
            <a:r>
              <a:rPr lang="en-US" altLang="en-US" dirty="0"/>
              <a:t> ones require CPU at constant intervals</a:t>
            </a:r>
          </a:p>
          <a:p>
            <a:pPr lvl="1">
              <a:spcBef>
                <a:spcPts val="500"/>
              </a:spcBef>
              <a:buFont typeface="Wingdings" pitchFamily="2" charset="2"/>
              <a:buChar char="q"/>
            </a:pPr>
            <a:r>
              <a:rPr lang="en-US" altLang="en-US" sz="1400" dirty="0"/>
              <a:t>Has processing time </a:t>
            </a:r>
            <a:r>
              <a:rPr lang="en-US" altLang="en-US" sz="1400" i="1" dirty="0"/>
              <a:t>t</a:t>
            </a:r>
            <a:r>
              <a:rPr lang="en-US" altLang="en-US" sz="1400" dirty="0"/>
              <a:t>, deadline </a:t>
            </a:r>
            <a:r>
              <a:rPr lang="en-US" altLang="en-US" sz="1400" i="1" dirty="0"/>
              <a:t>d, </a:t>
            </a:r>
            <a:r>
              <a:rPr lang="en-US" altLang="en-US" sz="1400" dirty="0"/>
              <a:t>period </a:t>
            </a:r>
            <a:r>
              <a:rPr lang="en-US" altLang="en-US" sz="1400" i="1" dirty="0"/>
              <a:t>p</a:t>
            </a:r>
          </a:p>
          <a:p>
            <a:pPr lvl="1">
              <a:spcBef>
                <a:spcPts val="500"/>
              </a:spcBef>
              <a:buFont typeface="Wingdings" pitchFamily="2" charset="2"/>
              <a:buChar char="q"/>
            </a:pPr>
            <a:r>
              <a:rPr lang="en-US" altLang="en-US" sz="1400" dirty="0"/>
              <a:t>0 ≤ </a:t>
            </a:r>
            <a:r>
              <a:rPr lang="en-US" altLang="en-US" sz="1400" i="1" dirty="0"/>
              <a:t>t</a:t>
            </a:r>
            <a:r>
              <a:rPr lang="en-US" altLang="en-US" sz="1400" dirty="0"/>
              <a:t> ≤ </a:t>
            </a:r>
            <a:r>
              <a:rPr lang="en-US" altLang="en-US" sz="1400" i="1" dirty="0"/>
              <a:t>d</a:t>
            </a:r>
            <a:r>
              <a:rPr lang="en-US" altLang="en-US" sz="1400" dirty="0"/>
              <a:t> ≤ </a:t>
            </a:r>
            <a:r>
              <a:rPr lang="en-US" altLang="en-US" sz="1400" i="1" dirty="0"/>
              <a:t>p</a:t>
            </a:r>
          </a:p>
          <a:p>
            <a:pPr lvl="1">
              <a:spcBef>
                <a:spcPts val="500"/>
              </a:spcBef>
              <a:buFont typeface="Wingdings" pitchFamily="2" charset="2"/>
              <a:buChar char="q"/>
            </a:pPr>
            <a:r>
              <a:rPr lang="en-US" altLang="en-US" sz="1400" b="1" dirty="0">
                <a:solidFill>
                  <a:srgbClr val="3366FF"/>
                </a:solidFill>
              </a:rPr>
              <a:t>Rate</a:t>
            </a:r>
            <a:r>
              <a:rPr lang="en-US" altLang="en-US" sz="1400" dirty="0"/>
              <a:t> of periodic task is 1/</a:t>
            </a:r>
            <a:r>
              <a:rPr lang="en-US" altLang="en-US" sz="1400" i="1" dirty="0"/>
              <a:t>p</a:t>
            </a:r>
            <a:endParaRPr lang="en-US" altLang="en-US" sz="1400" dirty="0"/>
          </a:p>
          <a:p>
            <a:pPr lvl="1">
              <a:spcBef>
                <a:spcPts val="500"/>
              </a:spcBef>
              <a:buFont typeface="Wingdings" pitchFamily="2" charset="2"/>
              <a:buChar char="q"/>
            </a:pPr>
            <a:endParaRPr lang="en-US" altLang="en-US" dirty="0"/>
          </a:p>
          <a:p>
            <a:pPr>
              <a:spcBef>
                <a:spcPts val="500"/>
              </a:spcBef>
              <a:buFont typeface="Wingdings" pitchFamily="2" charset="2"/>
              <a:buChar char="q"/>
            </a:pPr>
            <a:endParaRPr lang="en-US" altLang="en-US" dirty="0"/>
          </a:p>
          <a:p>
            <a:pPr marL="457200" lvl="1" indent="0">
              <a:spcBef>
                <a:spcPts val="500"/>
              </a:spcBef>
              <a:buNone/>
            </a:pPr>
            <a:endParaRPr lang="en-US" altLang="en-US" dirty="0"/>
          </a:p>
        </p:txBody>
      </p:sp>
      <p:pic>
        <p:nvPicPr>
          <p:cNvPr id="90116" name="Picture 1"/>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850068" y="5118676"/>
            <a:ext cx="5319713" cy="158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3239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normAutofit/>
          </a:bodyPr>
          <a:lstStyle/>
          <a:p>
            <a:pPr algn="l" eaLnBrk="1" hangingPunct="1"/>
            <a:r>
              <a:rPr lang="en-US" altLang="en-US"/>
              <a:t>Operating System Examples</a:t>
            </a:r>
          </a:p>
        </p:txBody>
      </p:sp>
      <p:sp>
        <p:nvSpPr>
          <p:cNvPr id="106499" name="Rectangle 3"/>
          <p:cNvSpPr>
            <a:spLocks noGrp="1" noChangeArrowheads="1"/>
          </p:cNvSpPr>
          <p:nvPr>
            <p:ph idx="1"/>
          </p:nvPr>
        </p:nvSpPr>
        <p:spPr>
          <a:xfrm>
            <a:off x="284163" y="1945709"/>
            <a:ext cx="7076747" cy="3992563"/>
          </a:xfrm>
        </p:spPr>
        <p:txBody>
          <a:bodyPr>
            <a:normAutofit/>
          </a:bodyPr>
          <a:lstStyle/>
          <a:p>
            <a:pPr>
              <a:buFont typeface="Wingdings" pitchFamily="2" charset="2"/>
              <a:buChar char="q"/>
            </a:pPr>
            <a:endParaRPr lang="en-US" altLang="en-US" dirty="0"/>
          </a:p>
          <a:p>
            <a:pPr>
              <a:buFont typeface="Wingdings" pitchFamily="2" charset="2"/>
              <a:buChar char="q"/>
            </a:pPr>
            <a:r>
              <a:rPr lang="en-US" altLang="en-US" dirty="0"/>
              <a:t>Linux scheduling</a:t>
            </a:r>
          </a:p>
          <a:p>
            <a:pPr>
              <a:buFont typeface="Wingdings" pitchFamily="2" charset="2"/>
              <a:buChar char="q"/>
            </a:pPr>
            <a:endParaRPr lang="en-US" altLang="en-US" dirty="0"/>
          </a:p>
          <a:p>
            <a:pPr>
              <a:buFont typeface="Wingdings" pitchFamily="2" charset="2"/>
              <a:buChar char="q"/>
            </a:pPr>
            <a:r>
              <a:rPr lang="en-US" altLang="en-US" dirty="0"/>
              <a:t>Windows scheduling</a:t>
            </a:r>
          </a:p>
          <a:p>
            <a:pPr>
              <a:buFont typeface="Wingdings" pitchFamily="2" charset="2"/>
              <a:buChar char="q"/>
            </a:pPr>
            <a:endParaRPr lang="en-US" altLang="en-US" dirty="0"/>
          </a:p>
          <a:p>
            <a:pPr>
              <a:buFont typeface="Wingdings" pitchFamily="2" charset="2"/>
              <a:buChar char="q"/>
            </a:pPr>
            <a:r>
              <a:rPr lang="en-US" altLang="en-US" dirty="0"/>
              <a:t>Solaris scheduling</a:t>
            </a:r>
          </a:p>
        </p:txBody>
      </p:sp>
    </p:spTree>
    <p:extLst>
      <p:ext uri="{BB962C8B-B14F-4D97-AF65-F5344CB8AC3E}">
        <p14:creationId xmlns:p14="http://schemas.microsoft.com/office/powerpoint/2010/main" val="535718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normAutofit/>
          </a:bodyPr>
          <a:lstStyle/>
          <a:p>
            <a:pPr algn="l" eaLnBrk="1" hangingPunct="1"/>
            <a:r>
              <a:rPr lang="en-US" altLang="en-US"/>
              <a:t>Algorithm Evaluation</a:t>
            </a:r>
          </a:p>
        </p:txBody>
      </p:sp>
      <p:sp>
        <p:nvSpPr>
          <p:cNvPr id="128003" name="Rectangle 3"/>
          <p:cNvSpPr>
            <a:spLocks noGrp="1" noChangeArrowheads="1"/>
          </p:cNvSpPr>
          <p:nvPr>
            <p:ph idx="1"/>
          </p:nvPr>
        </p:nvSpPr>
        <p:spPr>
          <a:xfrm>
            <a:off x="284163" y="1824831"/>
            <a:ext cx="8574087" cy="3992563"/>
          </a:xfrm>
        </p:spPr>
        <p:txBody>
          <a:bodyPr/>
          <a:lstStyle/>
          <a:p>
            <a:pPr>
              <a:spcBef>
                <a:spcPts val="500"/>
              </a:spcBef>
              <a:buFont typeface="Wingdings" pitchFamily="2" charset="2"/>
              <a:buChar char="q"/>
            </a:pPr>
            <a:r>
              <a:rPr lang="en-US" altLang="en-US" dirty="0"/>
              <a:t>How to select CPU-scheduling algorithm for an OS?</a:t>
            </a:r>
          </a:p>
          <a:p>
            <a:pPr>
              <a:spcBef>
                <a:spcPts val="500"/>
              </a:spcBef>
              <a:buFont typeface="Wingdings" pitchFamily="2" charset="2"/>
              <a:buChar char="q"/>
            </a:pPr>
            <a:r>
              <a:rPr lang="en-US" altLang="en-US" dirty="0"/>
              <a:t>Determine criteria, then evaluate algorithms</a:t>
            </a:r>
          </a:p>
          <a:p>
            <a:pPr>
              <a:spcBef>
                <a:spcPts val="500"/>
              </a:spcBef>
              <a:buFont typeface="Wingdings" pitchFamily="2" charset="2"/>
              <a:buChar char="q"/>
            </a:pPr>
            <a:r>
              <a:rPr lang="en-US" altLang="en-US" b="1" dirty="0">
                <a:solidFill>
                  <a:srgbClr val="3366FF"/>
                </a:solidFill>
              </a:rPr>
              <a:t>Deterministic modeling</a:t>
            </a:r>
          </a:p>
          <a:p>
            <a:pPr lvl="1">
              <a:spcBef>
                <a:spcPts val="500"/>
              </a:spcBef>
              <a:buFont typeface="Wingdings" pitchFamily="2" charset="2"/>
              <a:buChar char="q"/>
            </a:pPr>
            <a:r>
              <a:rPr lang="en-US" altLang="en-US" dirty="0"/>
              <a:t>Type of </a:t>
            </a:r>
            <a:r>
              <a:rPr lang="en-US" altLang="en-US" b="1" dirty="0">
                <a:solidFill>
                  <a:srgbClr val="3366FF"/>
                </a:solidFill>
              </a:rPr>
              <a:t>analytic evaluation</a:t>
            </a:r>
          </a:p>
          <a:p>
            <a:pPr lvl="1">
              <a:spcBef>
                <a:spcPts val="500"/>
              </a:spcBef>
              <a:buFont typeface="Wingdings" pitchFamily="2" charset="2"/>
              <a:buChar char="q"/>
            </a:pPr>
            <a:r>
              <a:rPr lang="en-US" altLang="en-US" dirty="0"/>
              <a:t>Takes a particular predetermined workload and defines the performance of each algorithm  for that workload</a:t>
            </a:r>
          </a:p>
          <a:p>
            <a:pPr>
              <a:spcBef>
                <a:spcPts val="500"/>
              </a:spcBef>
              <a:buFont typeface="Wingdings" pitchFamily="2" charset="2"/>
              <a:buChar char="q"/>
            </a:pPr>
            <a:r>
              <a:rPr lang="en-US" altLang="en-US" dirty="0"/>
              <a:t>Consider 5 processes arriving at time 0:</a:t>
            </a:r>
          </a:p>
        </p:txBody>
      </p:sp>
      <p:pic>
        <p:nvPicPr>
          <p:cNvPr id="128004" name="Picture 1"/>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401888" y="4708525"/>
            <a:ext cx="1897062"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3668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normAutofit/>
          </a:bodyPr>
          <a:lstStyle/>
          <a:p>
            <a:pPr algn="l" eaLnBrk="1" hangingPunct="1"/>
            <a:r>
              <a:rPr lang="en-US" altLang="en-US"/>
              <a:t>Deterministic Evaluation</a:t>
            </a:r>
          </a:p>
        </p:txBody>
      </p:sp>
      <p:sp>
        <p:nvSpPr>
          <p:cNvPr id="130051" name="Rectangle 3"/>
          <p:cNvSpPr>
            <a:spLocks noGrp="1" noChangeArrowheads="1"/>
          </p:cNvSpPr>
          <p:nvPr>
            <p:ph idx="1"/>
          </p:nvPr>
        </p:nvSpPr>
        <p:spPr>
          <a:xfrm>
            <a:off x="284163" y="1958235"/>
            <a:ext cx="7076747" cy="3992563"/>
          </a:xfrm>
        </p:spPr>
        <p:txBody>
          <a:bodyPr>
            <a:normAutofit/>
          </a:bodyPr>
          <a:lstStyle/>
          <a:p>
            <a:pPr>
              <a:buFont typeface="Wingdings" pitchFamily="2" charset="2"/>
              <a:buChar char="q"/>
            </a:pPr>
            <a:r>
              <a:rPr lang="en-US" altLang="en-US" sz="2000" dirty="0"/>
              <a:t>For each algorithm, calculate minimum average waiting time</a:t>
            </a:r>
          </a:p>
          <a:p>
            <a:pPr>
              <a:buFont typeface="Wingdings" pitchFamily="2" charset="2"/>
              <a:buChar char="q"/>
            </a:pPr>
            <a:r>
              <a:rPr lang="en-US" altLang="en-US" sz="2000" dirty="0"/>
              <a:t>Simple and fast, but requires exact numbers for input, applies only to those inputs</a:t>
            </a:r>
          </a:p>
          <a:p>
            <a:pPr lvl="1">
              <a:buFont typeface="Wingdings" pitchFamily="2" charset="2"/>
              <a:buChar char="q"/>
            </a:pPr>
            <a:r>
              <a:rPr lang="en-US" altLang="en-US" sz="1800" dirty="0"/>
              <a:t>FCS is 28ms:</a:t>
            </a:r>
          </a:p>
          <a:p>
            <a:pPr>
              <a:buFont typeface="Wingdings" pitchFamily="2" charset="2"/>
              <a:buChar char="q"/>
            </a:pPr>
            <a:endParaRPr lang="en-US" altLang="en-US" sz="2000" dirty="0"/>
          </a:p>
          <a:p>
            <a:pPr lvl="1">
              <a:buFont typeface="Wingdings" pitchFamily="2" charset="2"/>
              <a:buChar char="q"/>
            </a:pPr>
            <a:r>
              <a:rPr lang="en-US" altLang="en-US" sz="1800" dirty="0"/>
              <a:t>Non-preemptive SFJ is 13ms:</a:t>
            </a:r>
          </a:p>
          <a:p>
            <a:pPr marL="0" indent="0">
              <a:buNone/>
            </a:pPr>
            <a:endParaRPr lang="en-US" altLang="en-US" sz="2000" dirty="0"/>
          </a:p>
          <a:p>
            <a:pPr lvl="1">
              <a:buFont typeface="Wingdings" pitchFamily="2" charset="2"/>
              <a:buChar char="q"/>
            </a:pPr>
            <a:r>
              <a:rPr lang="en-US" altLang="en-US" sz="1800" dirty="0"/>
              <a:t>RR is 23ms:</a:t>
            </a:r>
          </a:p>
          <a:p>
            <a:pPr>
              <a:buFont typeface="Wingdings" pitchFamily="2" charset="2"/>
              <a:buChar char="q"/>
            </a:pPr>
            <a:endParaRPr lang="en-US" altLang="en-US" sz="2000" dirty="0"/>
          </a:p>
        </p:txBody>
      </p:sp>
      <p:pic>
        <p:nvPicPr>
          <p:cNvPr id="130052" name="Picture 2"/>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409069" y="4436888"/>
            <a:ext cx="4445000" cy="623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53" name="Picture 3"/>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367001" y="3569918"/>
            <a:ext cx="4529137" cy="641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54" name="Picture 4"/>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367001" y="5378210"/>
            <a:ext cx="44450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7125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noChangeArrowheads="1"/>
          </p:cNvSpPr>
          <p:nvPr>
            <p:ph type="title"/>
          </p:nvPr>
        </p:nvSpPr>
        <p:spPr/>
        <p:txBody>
          <a:bodyPr/>
          <a:lstStyle/>
          <a:p>
            <a:pPr algn="l"/>
            <a:r>
              <a:rPr lang="en-US" altLang="en-US"/>
              <a:t>Queueing Models</a:t>
            </a:r>
          </a:p>
        </p:txBody>
      </p:sp>
      <p:sp>
        <p:nvSpPr>
          <p:cNvPr id="132099" name="Content Placeholder 2"/>
          <p:cNvSpPr>
            <a:spLocks noGrp="1" noChangeArrowheads="1"/>
          </p:cNvSpPr>
          <p:nvPr>
            <p:ph idx="1"/>
          </p:nvPr>
        </p:nvSpPr>
        <p:spPr>
          <a:xfrm>
            <a:off x="284163" y="1995813"/>
            <a:ext cx="8574087" cy="3992563"/>
          </a:xfrm>
        </p:spPr>
        <p:txBody>
          <a:bodyPr>
            <a:normAutofit/>
          </a:bodyPr>
          <a:lstStyle/>
          <a:p>
            <a:pPr>
              <a:buFont typeface="Wingdings" pitchFamily="2" charset="2"/>
              <a:buChar char="q"/>
            </a:pPr>
            <a:r>
              <a:rPr lang="en-US" altLang="en-US" dirty="0"/>
              <a:t>Describes the arrival of processes, and CPU and I/O bursts probabilistically</a:t>
            </a:r>
          </a:p>
          <a:p>
            <a:pPr lvl="1">
              <a:buFont typeface="Wingdings" pitchFamily="2" charset="2"/>
              <a:buChar char="q"/>
            </a:pPr>
            <a:r>
              <a:rPr lang="en-US" altLang="en-US" dirty="0"/>
              <a:t>Commonly exponential, and described by mean</a:t>
            </a:r>
          </a:p>
          <a:p>
            <a:pPr lvl="1">
              <a:buFont typeface="Wingdings" pitchFamily="2" charset="2"/>
              <a:buChar char="q"/>
            </a:pPr>
            <a:r>
              <a:rPr lang="en-US" altLang="en-US" dirty="0"/>
              <a:t>Computes average throughput, utilization, waiting time, </a:t>
            </a:r>
            <a:r>
              <a:rPr lang="en-US" altLang="en-US" dirty="0" err="1"/>
              <a:t>etc</a:t>
            </a:r>
            <a:endParaRPr lang="en-US" altLang="en-US" dirty="0"/>
          </a:p>
          <a:p>
            <a:pPr>
              <a:buFont typeface="Wingdings" pitchFamily="2" charset="2"/>
              <a:buChar char="q"/>
            </a:pPr>
            <a:r>
              <a:rPr lang="en-US" altLang="en-US" dirty="0"/>
              <a:t>Computer system described as network of servers, each with queue of waiting processes</a:t>
            </a:r>
          </a:p>
          <a:p>
            <a:pPr lvl="1">
              <a:buFont typeface="Wingdings" pitchFamily="2" charset="2"/>
              <a:buChar char="q"/>
            </a:pPr>
            <a:r>
              <a:rPr lang="en-US" altLang="en-US" dirty="0"/>
              <a:t>Knowing arrival rates and service rates</a:t>
            </a:r>
          </a:p>
          <a:p>
            <a:pPr lvl="1">
              <a:buFont typeface="Wingdings" pitchFamily="2" charset="2"/>
              <a:buChar char="q"/>
            </a:pPr>
            <a:r>
              <a:rPr lang="en-US" altLang="en-US" dirty="0"/>
              <a:t>Computes utilization, average queue length, average wait time, </a:t>
            </a:r>
            <a:r>
              <a:rPr lang="en-US" altLang="en-US" dirty="0" err="1"/>
              <a:t>etc</a:t>
            </a:r>
            <a:endParaRPr lang="en-US" altLang="en-US" dirty="0"/>
          </a:p>
        </p:txBody>
      </p:sp>
    </p:spTree>
    <p:extLst>
      <p:ext uri="{BB962C8B-B14F-4D97-AF65-F5344CB8AC3E}">
        <p14:creationId xmlns:p14="http://schemas.microsoft.com/office/powerpoint/2010/main" val="960199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noChangeArrowheads="1"/>
          </p:cNvSpPr>
          <p:nvPr>
            <p:ph type="title"/>
          </p:nvPr>
        </p:nvSpPr>
        <p:spPr/>
        <p:txBody>
          <a:bodyPr/>
          <a:lstStyle/>
          <a:p>
            <a:pPr algn="l"/>
            <a:r>
              <a:rPr lang="en-US" altLang="en-US" dirty="0"/>
              <a:t>Little’</a:t>
            </a:r>
            <a:r>
              <a:rPr lang="en-US" altLang="ja-JP" dirty="0"/>
              <a:t>s Formula</a:t>
            </a:r>
            <a:endParaRPr lang="en-US" altLang="en-US" dirty="0"/>
          </a:p>
        </p:txBody>
      </p:sp>
      <p:sp>
        <p:nvSpPr>
          <p:cNvPr id="133123" name="Content Placeholder 2"/>
          <p:cNvSpPr>
            <a:spLocks noGrp="1" noChangeArrowheads="1"/>
          </p:cNvSpPr>
          <p:nvPr>
            <p:ph idx="1"/>
          </p:nvPr>
        </p:nvSpPr>
        <p:spPr>
          <a:xfrm>
            <a:off x="284163" y="2008339"/>
            <a:ext cx="8574087" cy="3992563"/>
          </a:xfrm>
        </p:spPr>
        <p:txBody>
          <a:bodyPr>
            <a:normAutofit fontScale="92500" lnSpcReduction="20000"/>
          </a:bodyPr>
          <a:lstStyle/>
          <a:p>
            <a:pPr>
              <a:buFont typeface="Wingdings" pitchFamily="2" charset="2"/>
              <a:buChar char="q"/>
            </a:pPr>
            <a:r>
              <a:rPr lang="en-US" altLang="en-US" i="1" dirty="0"/>
              <a:t>n</a:t>
            </a:r>
            <a:r>
              <a:rPr lang="en-US" altLang="en-US" dirty="0"/>
              <a:t> = average queue length</a:t>
            </a:r>
          </a:p>
          <a:p>
            <a:pPr>
              <a:buFont typeface="Wingdings" pitchFamily="2" charset="2"/>
              <a:buChar char="q"/>
            </a:pPr>
            <a:r>
              <a:rPr lang="en-US" altLang="en-US" i="1" dirty="0"/>
              <a:t>W</a:t>
            </a:r>
            <a:r>
              <a:rPr lang="en-US" altLang="en-US" dirty="0"/>
              <a:t> = average waiting time in queue</a:t>
            </a:r>
          </a:p>
          <a:p>
            <a:pPr>
              <a:buFont typeface="Wingdings" pitchFamily="2" charset="2"/>
              <a:buChar char="q"/>
            </a:pPr>
            <a:r>
              <a:rPr lang="en-US" altLang="en-US" i="1" dirty="0"/>
              <a:t>λ</a:t>
            </a:r>
            <a:r>
              <a:rPr lang="en-US" altLang="en-US" dirty="0"/>
              <a:t> = average arrival rate into queue</a:t>
            </a:r>
          </a:p>
          <a:p>
            <a:pPr>
              <a:buFont typeface="Wingdings" pitchFamily="2" charset="2"/>
              <a:buChar char="q"/>
            </a:pPr>
            <a:r>
              <a:rPr lang="en-US" altLang="en-US" dirty="0"/>
              <a:t>Little</a:t>
            </a:r>
            <a:r>
              <a:rPr lang="ja-JP" altLang="en-US" dirty="0"/>
              <a:t>’</a:t>
            </a:r>
            <a:r>
              <a:rPr lang="en-US" altLang="ja-JP" dirty="0"/>
              <a:t>s law – in steady state, processes leaving queue must equal processes arriving, thus:</a:t>
            </a:r>
            <a:br>
              <a:rPr lang="en-US" altLang="ja-JP" dirty="0"/>
            </a:br>
            <a:r>
              <a:rPr lang="en-US" altLang="ja-JP" dirty="0"/>
              <a:t>      </a:t>
            </a:r>
            <a:r>
              <a:rPr lang="en-US" altLang="ja-JP" i="1" dirty="0"/>
              <a:t>n </a:t>
            </a:r>
            <a:r>
              <a:rPr lang="en-US" altLang="ja-JP" dirty="0"/>
              <a:t>= </a:t>
            </a:r>
            <a:r>
              <a:rPr lang="en-US" altLang="ja-JP" i="1" dirty="0"/>
              <a:t>λ </a:t>
            </a:r>
            <a:r>
              <a:rPr lang="en-US" altLang="ja-JP" dirty="0"/>
              <a:t>x</a:t>
            </a:r>
            <a:r>
              <a:rPr lang="en-US" altLang="ja-JP" i="1" dirty="0"/>
              <a:t> W</a:t>
            </a:r>
          </a:p>
          <a:p>
            <a:pPr lvl="1">
              <a:buFont typeface="Wingdings" pitchFamily="2" charset="2"/>
              <a:buChar char="q"/>
            </a:pPr>
            <a:r>
              <a:rPr lang="en-US" altLang="en-US" dirty="0"/>
              <a:t>Valid for any scheduling algorithm and arrival distribution</a:t>
            </a:r>
          </a:p>
          <a:p>
            <a:pPr>
              <a:buFont typeface="Wingdings" pitchFamily="2" charset="2"/>
              <a:buChar char="q"/>
            </a:pPr>
            <a:r>
              <a:rPr lang="en-US" altLang="en-US" dirty="0"/>
              <a:t>For example, if on average 7 processes arrive per second, and normally 14 processes in queue, then average wait time per process = 2 seconds</a:t>
            </a:r>
          </a:p>
        </p:txBody>
      </p:sp>
    </p:spTree>
    <p:extLst>
      <p:ext uri="{BB962C8B-B14F-4D97-AF65-F5344CB8AC3E}">
        <p14:creationId xmlns:p14="http://schemas.microsoft.com/office/powerpoint/2010/main" val="3610669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p:cNvSpPr>
            <a:spLocks noGrp="1" noChangeArrowheads="1"/>
          </p:cNvSpPr>
          <p:nvPr>
            <p:ph type="title"/>
          </p:nvPr>
        </p:nvSpPr>
        <p:spPr/>
        <p:txBody>
          <a:bodyPr/>
          <a:lstStyle/>
          <a:p>
            <a:pPr algn="l"/>
            <a:r>
              <a:rPr lang="en-US" altLang="en-US"/>
              <a:t>Simulations</a:t>
            </a:r>
          </a:p>
        </p:txBody>
      </p:sp>
      <p:sp>
        <p:nvSpPr>
          <p:cNvPr id="134147" name="Content Placeholder 2"/>
          <p:cNvSpPr>
            <a:spLocks noGrp="1" noChangeArrowheads="1"/>
          </p:cNvSpPr>
          <p:nvPr>
            <p:ph idx="1"/>
          </p:nvPr>
        </p:nvSpPr>
        <p:spPr>
          <a:xfrm>
            <a:off x="284163" y="1995813"/>
            <a:ext cx="8574087" cy="3992563"/>
          </a:xfrm>
        </p:spPr>
        <p:txBody>
          <a:bodyPr>
            <a:normAutofit/>
          </a:bodyPr>
          <a:lstStyle/>
          <a:p>
            <a:pPr>
              <a:buFont typeface="Wingdings" pitchFamily="2" charset="2"/>
              <a:buChar char="q"/>
            </a:pPr>
            <a:r>
              <a:rPr lang="en-US" altLang="en-US" dirty="0" err="1"/>
              <a:t>Queueing</a:t>
            </a:r>
            <a:r>
              <a:rPr lang="en-US" altLang="en-US" dirty="0"/>
              <a:t> models limited</a:t>
            </a:r>
          </a:p>
          <a:p>
            <a:pPr>
              <a:buFont typeface="Wingdings" pitchFamily="2" charset="2"/>
              <a:buChar char="q"/>
            </a:pPr>
            <a:r>
              <a:rPr lang="en-US" altLang="en-US" b="1" dirty="0">
                <a:solidFill>
                  <a:srgbClr val="3366FF"/>
                </a:solidFill>
              </a:rPr>
              <a:t>Simulations</a:t>
            </a:r>
            <a:r>
              <a:rPr lang="en-US" altLang="en-US" b="1" dirty="0"/>
              <a:t> </a:t>
            </a:r>
            <a:r>
              <a:rPr lang="en-US" altLang="en-US" dirty="0"/>
              <a:t>more accurate</a:t>
            </a:r>
          </a:p>
          <a:p>
            <a:pPr lvl="1">
              <a:buFont typeface="Wingdings" pitchFamily="2" charset="2"/>
              <a:buChar char="q"/>
            </a:pPr>
            <a:r>
              <a:rPr lang="en-US" altLang="en-US" dirty="0"/>
              <a:t>Programmed model of computer system</a:t>
            </a:r>
          </a:p>
          <a:p>
            <a:pPr lvl="1">
              <a:buFont typeface="Wingdings" pitchFamily="2" charset="2"/>
              <a:buChar char="q"/>
            </a:pPr>
            <a:r>
              <a:rPr lang="en-US" altLang="en-US" dirty="0"/>
              <a:t>Clock is a variable</a:t>
            </a:r>
          </a:p>
          <a:p>
            <a:pPr lvl="1">
              <a:buFont typeface="Wingdings" pitchFamily="2" charset="2"/>
              <a:buChar char="q"/>
            </a:pPr>
            <a:r>
              <a:rPr lang="en-US" altLang="en-US" dirty="0"/>
              <a:t>Gather statistics  indicating algorithm performance</a:t>
            </a:r>
          </a:p>
          <a:p>
            <a:pPr lvl="1">
              <a:buFont typeface="Wingdings" pitchFamily="2" charset="2"/>
              <a:buChar char="q"/>
            </a:pPr>
            <a:r>
              <a:rPr lang="en-US" altLang="en-US" dirty="0"/>
              <a:t>Data to drive simulation gathered via</a:t>
            </a:r>
          </a:p>
          <a:p>
            <a:pPr lvl="2">
              <a:buFont typeface="Wingdings" pitchFamily="2" charset="2"/>
              <a:buChar char="q"/>
            </a:pPr>
            <a:r>
              <a:rPr lang="en-US" altLang="en-US" dirty="0"/>
              <a:t>Random number generator according to probabilities</a:t>
            </a:r>
          </a:p>
          <a:p>
            <a:pPr lvl="2">
              <a:buFont typeface="Wingdings" pitchFamily="2" charset="2"/>
              <a:buChar char="q"/>
            </a:pPr>
            <a:r>
              <a:rPr lang="en-US" altLang="en-US" dirty="0"/>
              <a:t>Distributions defined mathematically or empirically</a:t>
            </a:r>
          </a:p>
          <a:p>
            <a:pPr lvl="2">
              <a:buFont typeface="Wingdings" pitchFamily="2" charset="2"/>
              <a:buChar char="q"/>
            </a:pPr>
            <a:r>
              <a:rPr lang="en-US" altLang="en-US" dirty="0"/>
              <a:t>Trace tapes record sequences of real events in real systems</a:t>
            </a:r>
          </a:p>
          <a:p>
            <a:pPr lvl="2">
              <a:buFont typeface="Wingdings" pitchFamily="2" charset="2"/>
              <a:buChar char="q"/>
            </a:pPr>
            <a:endParaRPr lang="en-US" altLang="en-US" dirty="0"/>
          </a:p>
          <a:p>
            <a:pPr lvl="1">
              <a:buFont typeface="Wingdings" pitchFamily="2" charset="2"/>
              <a:buChar char="q"/>
            </a:pPr>
            <a:endParaRPr lang="en-US" altLang="en-US" dirty="0"/>
          </a:p>
        </p:txBody>
      </p:sp>
    </p:spTree>
    <p:extLst>
      <p:ext uri="{BB962C8B-B14F-4D97-AF65-F5344CB8AC3E}">
        <p14:creationId xmlns:p14="http://schemas.microsoft.com/office/powerpoint/2010/main" val="29986512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rmAutofit/>
          </a:bodyPr>
          <a:lstStyle/>
          <a:p>
            <a:pPr algn="l" eaLnBrk="1" hangingPunct="1"/>
            <a:r>
              <a:rPr lang="en-US" altLang="en-US" sz="3600"/>
              <a:t>Evaluation of CPU Schedulers by Simulation</a:t>
            </a:r>
          </a:p>
        </p:txBody>
      </p:sp>
      <p:pic>
        <p:nvPicPr>
          <p:cNvPr id="135171" name="Picture 1"/>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32393" y="2049333"/>
            <a:ext cx="5953125" cy="370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4710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altLang="en-US"/>
              <a:t>Multilevel Queue</a:t>
            </a:r>
          </a:p>
        </p:txBody>
      </p:sp>
      <p:sp>
        <p:nvSpPr>
          <p:cNvPr id="52227" name="Rectangle 3"/>
          <p:cNvSpPr>
            <a:spLocks noGrp="1" noChangeArrowheads="1"/>
          </p:cNvSpPr>
          <p:nvPr>
            <p:ph idx="1"/>
          </p:nvPr>
        </p:nvSpPr>
        <p:spPr>
          <a:xfrm>
            <a:off x="284163" y="1954418"/>
            <a:ext cx="5786437" cy="4564819"/>
          </a:xfrm>
        </p:spPr>
        <p:txBody>
          <a:bodyPr/>
          <a:lstStyle/>
          <a:p>
            <a:pPr>
              <a:buFont typeface="Wingdings" pitchFamily="2" charset="2"/>
              <a:buChar char="q"/>
            </a:pPr>
            <a:r>
              <a:rPr lang="en-US" altLang="en-US" dirty="0"/>
              <a:t>With priority scheduling, have separate queues for each priority.</a:t>
            </a:r>
          </a:p>
          <a:p>
            <a:pPr>
              <a:buFont typeface="Wingdings" pitchFamily="2" charset="2"/>
              <a:buChar char="q"/>
            </a:pPr>
            <a:r>
              <a:rPr lang="en-US" altLang="en-US" dirty="0"/>
              <a:t>Schedule the process in the highest-priority queue!</a:t>
            </a:r>
          </a:p>
          <a:p>
            <a:pPr>
              <a:buFont typeface="Wingdings" pitchFamily="2" charset="2"/>
              <a:buChar char="q"/>
            </a:pPr>
            <a:r>
              <a:rPr lang="en-US" altLang="en-US" dirty="0"/>
              <a:t>Priority 0 ready queue = RR</a:t>
            </a:r>
          </a:p>
          <a:p>
            <a:pPr>
              <a:buFont typeface="Wingdings" pitchFamily="2" charset="2"/>
              <a:buChar char="q"/>
            </a:pPr>
            <a:r>
              <a:rPr lang="en-US" altLang="en-US" dirty="0"/>
              <a:t>Priority 1 ready queue = FCFS</a:t>
            </a:r>
          </a:p>
          <a:p>
            <a:pPr>
              <a:buFont typeface="Wingdings" pitchFamily="2" charset="2"/>
              <a:buChar char="q"/>
            </a:pPr>
            <a:r>
              <a:rPr lang="en-US" altLang="en-US" dirty="0"/>
              <a:t>CPU Scheduling algo queue &amp; process</a:t>
            </a:r>
          </a:p>
        </p:txBody>
      </p:sp>
      <p:pic>
        <p:nvPicPr>
          <p:cNvPr id="52228" name="Picture 1"/>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632189" y="2346195"/>
            <a:ext cx="3073400" cy="339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67436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p:cNvSpPr>
            <a:spLocks noGrp="1" noChangeArrowheads="1"/>
          </p:cNvSpPr>
          <p:nvPr>
            <p:ph type="title"/>
          </p:nvPr>
        </p:nvSpPr>
        <p:spPr/>
        <p:txBody>
          <a:bodyPr>
            <a:normAutofit/>
          </a:bodyPr>
          <a:lstStyle/>
          <a:p>
            <a:pPr algn="l"/>
            <a:r>
              <a:rPr lang="en-US" altLang="en-US"/>
              <a:t>Implementation</a:t>
            </a:r>
          </a:p>
        </p:txBody>
      </p:sp>
      <p:sp>
        <p:nvSpPr>
          <p:cNvPr id="137219" name="Content Placeholder 2"/>
          <p:cNvSpPr txBox="1">
            <a:spLocks/>
          </p:cNvSpPr>
          <p:nvPr/>
        </p:nvSpPr>
        <p:spPr bwMode="auto">
          <a:xfrm>
            <a:off x="284162" y="1821863"/>
            <a:ext cx="8574087"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7" tIns="45709" rIns="91417" bIns="45709"/>
          <a:lstStyle>
            <a:lvl1pPr marL="488950" indent="-488950" defTabSz="1304925">
              <a:defRPr>
                <a:solidFill>
                  <a:schemeClr val="tx1"/>
                </a:solidFill>
                <a:latin typeface="Verdana" pitchFamily="34" charset="0"/>
                <a:ea typeface="MS PGothic" pitchFamily="34" charset="-128"/>
              </a:defRPr>
            </a:lvl1pPr>
            <a:lvl2pPr marL="1141413" indent="-488950" defTabSz="1304925">
              <a:defRPr>
                <a:solidFill>
                  <a:schemeClr val="tx1"/>
                </a:solidFill>
                <a:latin typeface="Verdana" pitchFamily="34" charset="0"/>
                <a:ea typeface="MS PGothic" pitchFamily="34" charset="-128"/>
              </a:defRPr>
            </a:lvl2pPr>
            <a:lvl3pPr marL="1550988" indent="-325438" defTabSz="1304925">
              <a:defRPr>
                <a:solidFill>
                  <a:schemeClr val="tx1"/>
                </a:solidFill>
                <a:latin typeface="Verdana" pitchFamily="34" charset="0"/>
                <a:ea typeface="MS PGothic" pitchFamily="34" charset="-128"/>
              </a:defRPr>
            </a:lvl3pPr>
            <a:lvl4pPr marL="1600200" indent="-228600" defTabSz="1304925">
              <a:defRPr>
                <a:solidFill>
                  <a:schemeClr val="tx1"/>
                </a:solidFill>
                <a:latin typeface="Verdana" pitchFamily="34" charset="0"/>
                <a:ea typeface="MS PGothic" pitchFamily="34" charset="-128"/>
              </a:defRPr>
            </a:lvl4pPr>
            <a:lvl5pPr marL="2057400" indent="-228600" defTabSz="1304925">
              <a:defRPr>
                <a:solidFill>
                  <a:schemeClr val="tx1"/>
                </a:solidFill>
                <a:latin typeface="Verdana" pitchFamily="34" charset="0"/>
                <a:ea typeface="MS PGothic" pitchFamily="34" charset="-128"/>
              </a:defRPr>
            </a:lvl5pPr>
            <a:lvl6pPr marL="2514600" indent="-228600" defTabSz="1304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1304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1304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1304925"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35000"/>
              </a:spcBef>
              <a:buClr>
                <a:srgbClr val="993300"/>
              </a:buClr>
              <a:buSzPct val="90000"/>
              <a:buFont typeface="Wingdings" pitchFamily="2" charset="2"/>
              <a:buChar char="q"/>
            </a:pPr>
            <a:r>
              <a:rPr kumimoji="1" lang="en-US" altLang="en-US" dirty="0">
                <a:latin typeface="Helvetica" pitchFamily="-84" charset="0"/>
              </a:rPr>
              <a:t>Even simulations have limited accuracy</a:t>
            </a:r>
          </a:p>
          <a:p>
            <a:pPr>
              <a:spcBef>
                <a:spcPct val="35000"/>
              </a:spcBef>
              <a:buClr>
                <a:srgbClr val="993300"/>
              </a:buClr>
              <a:buSzPct val="90000"/>
              <a:buFont typeface="Wingdings" pitchFamily="2" charset="2"/>
              <a:buChar char="q"/>
            </a:pPr>
            <a:r>
              <a:rPr kumimoji="1" lang="en-US" altLang="en-US" dirty="0">
                <a:latin typeface="Helvetica" pitchFamily="-84" charset="0"/>
              </a:rPr>
              <a:t>Just implement new scheduler and test in real systems</a:t>
            </a:r>
          </a:p>
          <a:p>
            <a:pPr lvl="1">
              <a:spcBef>
                <a:spcPct val="35000"/>
              </a:spcBef>
              <a:buClr>
                <a:srgbClr val="993300"/>
              </a:buClr>
              <a:buSzPct val="90000"/>
              <a:buFont typeface="Wingdings" pitchFamily="2" charset="2"/>
              <a:buChar char="q"/>
            </a:pPr>
            <a:r>
              <a:rPr kumimoji="1" lang="en-US" altLang="en-US" dirty="0">
                <a:latin typeface="Helvetica" pitchFamily="-84" charset="0"/>
              </a:rPr>
              <a:t>High cost, high risk</a:t>
            </a:r>
          </a:p>
          <a:p>
            <a:pPr lvl="1">
              <a:spcBef>
                <a:spcPct val="35000"/>
              </a:spcBef>
              <a:buClr>
                <a:srgbClr val="993300"/>
              </a:buClr>
              <a:buSzPct val="90000"/>
              <a:buFont typeface="Wingdings" pitchFamily="2" charset="2"/>
              <a:buChar char="q"/>
            </a:pPr>
            <a:r>
              <a:rPr kumimoji="1" lang="en-US" altLang="en-US" dirty="0">
                <a:latin typeface="Helvetica" pitchFamily="-84" charset="0"/>
              </a:rPr>
              <a:t>Environments vary</a:t>
            </a:r>
          </a:p>
          <a:p>
            <a:pPr>
              <a:spcBef>
                <a:spcPct val="35000"/>
              </a:spcBef>
              <a:buClr>
                <a:srgbClr val="993300"/>
              </a:buClr>
              <a:buSzPct val="90000"/>
              <a:buFont typeface="Wingdings" pitchFamily="2" charset="2"/>
              <a:buChar char="q"/>
            </a:pPr>
            <a:r>
              <a:rPr kumimoji="1" lang="en-US" altLang="en-US" dirty="0">
                <a:latin typeface="Helvetica" pitchFamily="-84" charset="0"/>
              </a:rPr>
              <a:t>Most flexible schedulers can be modified per-site or per-system</a:t>
            </a:r>
          </a:p>
          <a:p>
            <a:pPr>
              <a:spcBef>
                <a:spcPct val="35000"/>
              </a:spcBef>
              <a:buClr>
                <a:srgbClr val="993300"/>
              </a:buClr>
              <a:buSzPct val="90000"/>
              <a:buFont typeface="Wingdings" pitchFamily="2" charset="2"/>
              <a:buChar char="q"/>
            </a:pPr>
            <a:r>
              <a:rPr kumimoji="1" lang="en-US" altLang="en-US" dirty="0">
                <a:latin typeface="Helvetica" pitchFamily="-84" charset="0"/>
              </a:rPr>
              <a:t>Or APIs to modify priorities</a:t>
            </a:r>
          </a:p>
          <a:p>
            <a:pPr>
              <a:spcBef>
                <a:spcPct val="35000"/>
              </a:spcBef>
              <a:buClr>
                <a:srgbClr val="993300"/>
              </a:buClr>
              <a:buSzPct val="90000"/>
              <a:buFont typeface="Wingdings" pitchFamily="2" charset="2"/>
              <a:buChar char="q"/>
            </a:pPr>
            <a:r>
              <a:rPr kumimoji="1" lang="en-US" altLang="en-US" dirty="0">
                <a:latin typeface="Helvetica" pitchFamily="-84" charset="0"/>
              </a:rPr>
              <a:t>But again environments vary</a:t>
            </a:r>
          </a:p>
          <a:p>
            <a:pPr>
              <a:spcBef>
                <a:spcPct val="35000"/>
              </a:spcBef>
              <a:buClr>
                <a:srgbClr val="993300"/>
              </a:buClr>
              <a:buSzPct val="90000"/>
              <a:buFont typeface="Wingdings" pitchFamily="2" charset="2"/>
              <a:buChar char="q"/>
            </a:pPr>
            <a:endParaRPr kumimoji="1" lang="en-US" altLang="en-US" dirty="0">
              <a:latin typeface="Helvetica" pitchFamily="-84" charset="0"/>
            </a:endParaRPr>
          </a:p>
          <a:p>
            <a:pPr lvl="2">
              <a:spcBef>
                <a:spcPct val="35000"/>
              </a:spcBef>
              <a:buClr>
                <a:srgbClr val="009900"/>
              </a:buClr>
              <a:buSzPct val="75000"/>
              <a:buFont typeface="Wingdings" pitchFamily="2" charset="2"/>
              <a:buChar char="q"/>
            </a:pPr>
            <a:endParaRPr kumimoji="1" lang="en-US" altLang="en-US" dirty="0">
              <a:latin typeface="Helvetica" pitchFamily="-84" charset="0"/>
            </a:endParaRPr>
          </a:p>
          <a:p>
            <a:pPr lvl="1">
              <a:spcBef>
                <a:spcPct val="35000"/>
              </a:spcBef>
              <a:buClr>
                <a:srgbClr val="CC6600"/>
              </a:buClr>
              <a:buSzPct val="80000"/>
              <a:buFont typeface="Wingdings" pitchFamily="2" charset="2"/>
              <a:buChar char="q"/>
            </a:pPr>
            <a:endParaRPr kumimoji="1" lang="en-US" altLang="en-US" dirty="0">
              <a:latin typeface="Helvetica" pitchFamily="-84" charset="0"/>
            </a:endParaRPr>
          </a:p>
        </p:txBody>
      </p:sp>
    </p:spTree>
    <p:extLst>
      <p:ext uri="{BB962C8B-B14F-4D97-AF65-F5344CB8AC3E}">
        <p14:creationId xmlns:p14="http://schemas.microsoft.com/office/powerpoint/2010/main" val="1757300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Content Placeholder 2">
            <a:extLst>
              <a:ext uri="{FF2B5EF4-FFF2-40B4-BE49-F238E27FC236}">
                <a16:creationId xmlns:a16="http://schemas.microsoft.com/office/drawing/2014/main" id="{87F4BAFD-2E76-4ABD-8010-F76016C90307}"/>
              </a:ext>
            </a:extLst>
          </p:cNvPr>
          <p:cNvSpPr txBox="1">
            <a:spLocks/>
          </p:cNvSpPr>
          <p:nvPr/>
        </p:nvSpPr>
        <p:spPr>
          <a:xfrm>
            <a:off x="335494" y="1203272"/>
            <a:ext cx="8229600" cy="3775604"/>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buFont typeface="Wingdings" pitchFamily="2" charset="2"/>
              <a:buChar char="q"/>
            </a:pPr>
            <a:r>
              <a:rPr lang="en-US" dirty="0"/>
              <a:t>Operating Systems Concept</a:t>
            </a:r>
          </a:p>
          <a:p>
            <a:pPr lvl="1">
              <a:buFont typeface="Wingdings" pitchFamily="2" charset="2"/>
              <a:buChar char="q"/>
            </a:pPr>
            <a:r>
              <a:rPr lang="en-US" dirty="0"/>
              <a:t>Written by Galvin and </a:t>
            </a:r>
            <a:r>
              <a:rPr lang="en-US" dirty="0" err="1"/>
              <a:t>Silberschatz</a:t>
            </a:r>
            <a:endParaRPr lang="en-US" dirty="0"/>
          </a:p>
          <a:p>
            <a:pPr lvl="1">
              <a:buFont typeface="Wingdings" pitchFamily="2" charset="2"/>
              <a:buChar char="q"/>
            </a:pPr>
            <a:r>
              <a:rPr lang="en-US" dirty="0"/>
              <a:t>Edition: 9</a:t>
            </a:r>
            <a:r>
              <a:rPr lang="en-US" baseline="30000" dirty="0"/>
              <a:t>th</a:t>
            </a:r>
            <a:r>
              <a:rPr lang="en-US" dirty="0"/>
              <a:t> </a:t>
            </a:r>
          </a:p>
        </p:txBody>
      </p:sp>
    </p:spTree>
    <p:extLst>
      <p:ext uri="{BB962C8B-B14F-4D97-AF65-F5344CB8AC3E}">
        <p14:creationId xmlns:p14="http://schemas.microsoft.com/office/powerpoint/2010/main" val="19233823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Content Placeholder 2">
            <a:extLst>
              <a:ext uri="{FF2B5EF4-FFF2-40B4-BE49-F238E27FC236}">
                <a16:creationId xmlns:a16="http://schemas.microsoft.com/office/drawing/2014/main" id="{87F4BAFD-2E76-4ABD-8010-F76016C90307}"/>
              </a:ext>
            </a:extLst>
          </p:cNvPr>
          <p:cNvSpPr txBox="1">
            <a:spLocks/>
          </p:cNvSpPr>
          <p:nvPr/>
        </p:nvSpPr>
        <p:spPr>
          <a:xfrm>
            <a:off x="430669" y="1114339"/>
            <a:ext cx="8229600" cy="3775604"/>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buFont typeface="Wingdings" pitchFamily="2" charset="2"/>
              <a:buChar char="q"/>
            </a:pPr>
            <a:r>
              <a:rPr lang="en-US" dirty="0"/>
              <a:t>Operating Systems Concept</a:t>
            </a:r>
          </a:p>
          <a:p>
            <a:pPr lvl="1">
              <a:buFont typeface="Wingdings" pitchFamily="2" charset="2"/>
              <a:buChar char="q"/>
            </a:pPr>
            <a:r>
              <a:rPr lang="en-US" dirty="0"/>
              <a:t>Written by Galvin and </a:t>
            </a:r>
            <a:r>
              <a:rPr lang="en-US" dirty="0" err="1"/>
              <a:t>Silberschatz</a:t>
            </a:r>
            <a:endParaRPr lang="en-US" dirty="0"/>
          </a:p>
          <a:p>
            <a:pPr lvl="1">
              <a:buFont typeface="Wingdings" pitchFamily="2" charset="2"/>
              <a:buChar char="q"/>
            </a:pPr>
            <a:r>
              <a:rPr lang="en-US" dirty="0"/>
              <a:t>Edition: 9</a:t>
            </a:r>
            <a:r>
              <a:rPr lang="en-US" baseline="30000" dirty="0"/>
              <a:t>th</a:t>
            </a:r>
            <a:r>
              <a:rPr lang="en-US" dirty="0"/>
              <a:t> </a:t>
            </a:r>
          </a:p>
        </p:txBody>
      </p:sp>
    </p:spTree>
    <p:extLst>
      <p:ext uri="{BB962C8B-B14F-4D97-AF65-F5344CB8AC3E}">
        <p14:creationId xmlns:p14="http://schemas.microsoft.com/office/powerpoint/2010/main" val="3224969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noChangeArrowheads="1"/>
          </p:cNvSpPr>
          <p:nvPr>
            <p:ph type="title"/>
          </p:nvPr>
        </p:nvSpPr>
        <p:spPr/>
        <p:txBody>
          <a:bodyPr/>
          <a:lstStyle/>
          <a:p>
            <a:pPr algn="l"/>
            <a:r>
              <a:rPr lang="en-US" altLang="en-US" dirty="0"/>
              <a:t>Multilevel Queue</a:t>
            </a:r>
          </a:p>
        </p:txBody>
      </p:sp>
      <p:sp>
        <p:nvSpPr>
          <p:cNvPr id="54275" name="Content Placeholder 2"/>
          <p:cNvSpPr>
            <a:spLocks noGrp="1" noChangeArrowheads="1"/>
          </p:cNvSpPr>
          <p:nvPr>
            <p:ph idx="1"/>
          </p:nvPr>
        </p:nvSpPr>
        <p:spPr>
          <a:xfrm>
            <a:off x="284163" y="1977132"/>
            <a:ext cx="7076747" cy="3992563"/>
          </a:xfrm>
        </p:spPr>
        <p:txBody>
          <a:bodyPr/>
          <a:lstStyle/>
          <a:p>
            <a:pPr>
              <a:buFont typeface="Wingdings" pitchFamily="2" charset="2"/>
              <a:buChar char="q"/>
            </a:pPr>
            <a:r>
              <a:rPr lang="en-US" altLang="en-US" dirty="0"/>
              <a:t>Prioritization based upon process type</a:t>
            </a:r>
          </a:p>
        </p:txBody>
      </p:sp>
      <p:pic>
        <p:nvPicPr>
          <p:cNvPr id="54276" name="Picture 3"/>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741216" y="2611176"/>
            <a:ext cx="5583238" cy="297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3899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a:bodyPr>
          <a:lstStyle/>
          <a:p>
            <a:pPr algn="l" eaLnBrk="1" hangingPunct="1"/>
            <a:r>
              <a:rPr lang="en-US" altLang="en-US" dirty="0"/>
              <a:t>Multilevel </a:t>
            </a:r>
            <a:r>
              <a:rPr lang="en-US" altLang="en-US" dirty="0">
                <a:solidFill>
                  <a:srgbClr val="FF0000"/>
                </a:solidFill>
              </a:rPr>
              <a:t>Feedback</a:t>
            </a:r>
            <a:r>
              <a:rPr lang="en-US" altLang="en-US" dirty="0"/>
              <a:t> Queue</a:t>
            </a:r>
          </a:p>
        </p:txBody>
      </p:sp>
      <p:sp>
        <p:nvSpPr>
          <p:cNvPr id="55299" name="Rectangle 3"/>
          <p:cNvSpPr>
            <a:spLocks noGrp="1" noChangeArrowheads="1"/>
          </p:cNvSpPr>
          <p:nvPr>
            <p:ph idx="1"/>
          </p:nvPr>
        </p:nvSpPr>
        <p:spPr>
          <a:xfrm>
            <a:off x="284163" y="1995813"/>
            <a:ext cx="8574087" cy="3992563"/>
          </a:xfrm>
        </p:spPr>
        <p:txBody>
          <a:bodyPr>
            <a:normAutofit lnSpcReduction="10000"/>
          </a:bodyPr>
          <a:lstStyle/>
          <a:p>
            <a:pPr>
              <a:buFont typeface="Wingdings" pitchFamily="2" charset="2"/>
              <a:buChar char="q"/>
            </a:pPr>
            <a:r>
              <a:rPr lang="en-US" altLang="en-US" dirty="0">
                <a:solidFill>
                  <a:schemeClr val="bg2">
                    <a:lumMod val="75000"/>
                  </a:schemeClr>
                </a:solidFill>
              </a:rPr>
              <a:t>A process can move between the various queues; </a:t>
            </a:r>
            <a:r>
              <a:rPr lang="en-US" altLang="en-US" dirty="0">
                <a:solidFill>
                  <a:srgbClr val="FF0000"/>
                </a:solidFill>
              </a:rPr>
              <a:t>aging can be implemented this way</a:t>
            </a:r>
          </a:p>
          <a:p>
            <a:pPr>
              <a:buFont typeface="Wingdings" pitchFamily="2" charset="2"/>
              <a:buChar char="q"/>
            </a:pPr>
            <a:r>
              <a:rPr lang="en-US" altLang="en-US" dirty="0">
                <a:solidFill>
                  <a:srgbClr val="FF0000"/>
                </a:solidFill>
              </a:rPr>
              <a:t>Multilevel-feedback-queue scheduler </a:t>
            </a:r>
            <a:r>
              <a:rPr lang="en-US" altLang="en-US" dirty="0"/>
              <a:t>defined by the following </a:t>
            </a:r>
            <a:r>
              <a:rPr lang="en-US" altLang="en-US" dirty="0">
                <a:solidFill>
                  <a:srgbClr val="FF0000"/>
                </a:solidFill>
              </a:rPr>
              <a:t>parameters:</a:t>
            </a:r>
          </a:p>
          <a:p>
            <a:pPr lvl="1">
              <a:buFont typeface="Wingdings" pitchFamily="2" charset="2"/>
              <a:buChar char="q"/>
            </a:pPr>
            <a:r>
              <a:rPr lang="en-US" altLang="en-US" dirty="0"/>
              <a:t>number of queues</a:t>
            </a:r>
          </a:p>
          <a:p>
            <a:pPr lvl="1">
              <a:buFont typeface="Wingdings" pitchFamily="2" charset="2"/>
              <a:buChar char="q"/>
            </a:pPr>
            <a:r>
              <a:rPr lang="en-US" altLang="en-US" dirty="0"/>
              <a:t>scheduling algorithms for each queue</a:t>
            </a:r>
          </a:p>
          <a:p>
            <a:pPr lvl="1">
              <a:buFont typeface="Wingdings" pitchFamily="2" charset="2"/>
              <a:buChar char="q"/>
            </a:pPr>
            <a:r>
              <a:rPr lang="en-US" altLang="en-US" dirty="0"/>
              <a:t>method used to determine when to </a:t>
            </a:r>
            <a:r>
              <a:rPr lang="en-US" altLang="en-US" dirty="0">
                <a:solidFill>
                  <a:srgbClr val="FF0000"/>
                </a:solidFill>
              </a:rPr>
              <a:t>upgrade</a:t>
            </a:r>
            <a:r>
              <a:rPr lang="en-US" altLang="en-US" dirty="0"/>
              <a:t> a process</a:t>
            </a:r>
          </a:p>
          <a:p>
            <a:pPr lvl="1">
              <a:buFont typeface="Wingdings" pitchFamily="2" charset="2"/>
              <a:buChar char="q"/>
            </a:pPr>
            <a:r>
              <a:rPr lang="en-US" altLang="en-US" dirty="0"/>
              <a:t>method used to determine when to </a:t>
            </a:r>
            <a:r>
              <a:rPr lang="en-US" altLang="en-US" dirty="0">
                <a:solidFill>
                  <a:srgbClr val="FF0000"/>
                </a:solidFill>
              </a:rPr>
              <a:t>demote</a:t>
            </a:r>
            <a:r>
              <a:rPr lang="en-US" altLang="en-US" dirty="0"/>
              <a:t> a process</a:t>
            </a:r>
          </a:p>
          <a:p>
            <a:pPr lvl="1">
              <a:buFont typeface="Wingdings" pitchFamily="2" charset="2"/>
              <a:buChar char="q"/>
            </a:pPr>
            <a:r>
              <a:rPr lang="en-US" altLang="en-US" dirty="0"/>
              <a:t>method used to determine which queue a process will enter when that process needs service</a:t>
            </a:r>
          </a:p>
        </p:txBody>
      </p:sp>
    </p:spTree>
    <p:extLst>
      <p:ext uri="{BB962C8B-B14F-4D97-AF65-F5344CB8AC3E}">
        <p14:creationId xmlns:p14="http://schemas.microsoft.com/office/powerpoint/2010/main" val="280080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fontScale="90000"/>
          </a:bodyPr>
          <a:lstStyle/>
          <a:p>
            <a:pPr algn="l" eaLnBrk="1" hangingPunct="1"/>
            <a:r>
              <a:rPr lang="en-US" altLang="en-US" dirty="0">
                <a:solidFill>
                  <a:srgbClr val="FF0000"/>
                </a:solidFill>
              </a:rPr>
              <a:t>Example</a:t>
            </a:r>
            <a:r>
              <a:rPr lang="en-US" altLang="en-US" dirty="0"/>
              <a:t> of Multilevel Feedback Queue</a:t>
            </a:r>
          </a:p>
        </p:txBody>
      </p:sp>
      <p:sp>
        <p:nvSpPr>
          <p:cNvPr id="57347" name="Rectangle 3"/>
          <p:cNvSpPr>
            <a:spLocks noGrp="1" noChangeArrowheads="1"/>
          </p:cNvSpPr>
          <p:nvPr>
            <p:ph idx="1"/>
          </p:nvPr>
        </p:nvSpPr>
        <p:spPr>
          <a:xfrm>
            <a:off x="284163" y="1958235"/>
            <a:ext cx="7783391" cy="4279727"/>
          </a:xfrm>
        </p:spPr>
        <p:txBody>
          <a:bodyPr>
            <a:normAutofit/>
          </a:bodyPr>
          <a:lstStyle/>
          <a:p>
            <a:pPr>
              <a:buFont typeface="Wingdings" pitchFamily="2" charset="2"/>
              <a:buChar char="q"/>
            </a:pPr>
            <a:r>
              <a:rPr lang="en-US" altLang="en-US" sz="2800" dirty="0"/>
              <a:t>Three queues: </a:t>
            </a:r>
          </a:p>
          <a:p>
            <a:pPr lvl="1">
              <a:buFont typeface="Wingdings" pitchFamily="2" charset="2"/>
              <a:buChar char="q"/>
            </a:pPr>
            <a:r>
              <a:rPr lang="en-US" altLang="en-US" sz="1600" i="1" dirty="0"/>
              <a:t>Q</a:t>
            </a:r>
            <a:r>
              <a:rPr lang="en-US" altLang="en-US" sz="1600" baseline="-25000" dirty="0"/>
              <a:t>0</a:t>
            </a:r>
            <a:r>
              <a:rPr lang="en-US" altLang="en-US" sz="1600" dirty="0"/>
              <a:t> – RR with time quantum 8 milliseconds</a:t>
            </a:r>
          </a:p>
          <a:p>
            <a:pPr lvl="1">
              <a:buFont typeface="Wingdings" pitchFamily="2" charset="2"/>
              <a:buChar char="q"/>
            </a:pPr>
            <a:r>
              <a:rPr lang="en-US" altLang="en-US" sz="1600" i="1" dirty="0"/>
              <a:t>Q</a:t>
            </a:r>
            <a:r>
              <a:rPr lang="en-US" altLang="en-US" sz="1600" baseline="-25000" dirty="0"/>
              <a:t>1</a:t>
            </a:r>
            <a:r>
              <a:rPr lang="en-US" altLang="en-US" sz="1600" dirty="0"/>
              <a:t> – RR time quantum 16 milliseconds</a:t>
            </a:r>
          </a:p>
          <a:p>
            <a:pPr lvl="1">
              <a:buFont typeface="Wingdings" pitchFamily="2" charset="2"/>
              <a:buChar char="q"/>
            </a:pPr>
            <a:r>
              <a:rPr lang="en-US" altLang="en-US" sz="1600" i="1" dirty="0"/>
              <a:t>Q</a:t>
            </a:r>
            <a:r>
              <a:rPr lang="en-US" altLang="en-US" sz="1600" baseline="-25000" dirty="0"/>
              <a:t>2</a:t>
            </a:r>
            <a:r>
              <a:rPr lang="en-US" altLang="en-US" sz="1600" dirty="0"/>
              <a:t> – FCFS</a:t>
            </a:r>
          </a:p>
          <a:p>
            <a:pPr>
              <a:buFont typeface="Wingdings" pitchFamily="2" charset="2"/>
              <a:buChar char="q"/>
            </a:pPr>
            <a:r>
              <a:rPr lang="en-US" altLang="en-US" sz="2800" dirty="0"/>
              <a:t>Scheduling</a:t>
            </a:r>
          </a:p>
          <a:p>
            <a:pPr lvl="1">
              <a:buFont typeface="Wingdings" pitchFamily="2" charset="2"/>
              <a:buChar char="q"/>
            </a:pPr>
            <a:r>
              <a:rPr lang="en-US" altLang="en-US" sz="1600" dirty="0"/>
              <a:t>A new job enters queue </a:t>
            </a:r>
            <a:r>
              <a:rPr lang="en-US" altLang="en-US" sz="1600" i="1" dirty="0"/>
              <a:t>Q</a:t>
            </a:r>
            <a:r>
              <a:rPr lang="en-US" altLang="en-US" sz="1600" i="1" baseline="-25000" dirty="0"/>
              <a:t>0</a:t>
            </a:r>
            <a:r>
              <a:rPr lang="en-US" altLang="en-US" sz="1600" i="1" dirty="0"/>
              <a:t> </a:t>
            </a:r>
            <a:r>
              <a:rPr lang="en-US" altLang="en-US" sz="1600" dirty="0"/>
              <a:t>which is served</a:t>
            </a:r>
            <a:r>
              <a:rPr lang="en-US" altLang="en-US" sz="1600" i="1" dirty="0"/>
              <a:t> </a:t>
            </a:r>
            <a:r>
              <a:rPr lang="en-US" altLang="en-US" sz="1600" dirty="0"/>
              <a:t>RR</a:t>
            </a:r>
          </a:p>
          <a:p>
            <a:pPr lvl="2">
              <a:buFont typeface="Wingdings" pitchFamily="2" charset="2"/>
              <a:buChar char="q"/>
            </a:pPr>
            <a:r>
              <a:rPr lang="en-US" altLang="en-US" sz="1600" dirty="0"/>
              <a:t>When it gains CPU, job receives 8 milliseconds</a:t>
            </a:r>
          </a:p>
          <a:p>
            <a:pPr lvl="2">
              <a:buFont typeface="Wingdings" pitchFamily="2" charset="2"/>
              <a:buChar char="q"/>
            </a:pPr>
            <a:r>
              <a:rPr lang="en-US" altLang="en-US" sz="1600" dirty="0">
                <a:solidFill>
                  <a:srgbClr val="FF0000"/>
                </a:solidFill>
              </a:rPr>
              <a:t>If it does not finish in 8 milliseconds, job is moved to queue </a:t>
            </a:r>
            <a:r>
              <a:rPr lang="en-US" altLang="en-US" sz="1600" i="1" dirty="0">
                <a:solidFill>
                  <a:srgbClr val="FF0000"/>
                </a:solidFill>
              </a:rPr>
              <a:t>Q</a:t>
            </a:r>
            <a:r>
              <a:rPr lang="en-US" altLang="en-US" sz="1600" baseline="-25000" dirty="0">
                <a:solidFill>
                  <a:srgbClr val="FF0000"/>
                </a:solidFill>
              </a:rPr>
              <a:t>1</a:t>
            </a:r>
            <a:endParaRPr lang="en-US" altLang="en-US" sz="1600" dirty="0">
              <a:solidFill>
                <a:srgbClr val="FF0000"/>
              </a:solidFill>
            </a:endParaRPr>
          </a:p>
          <a:p>
            <a:pPr lvl="1">
              <a:buFont typeface="Wingdings" pitchFamily="2" charset="2"/>
              <a:buChar char="q"/>
            </a:pPr>
            <a:r>
              <a:rPr lang="en-US" altLang="en-US" sz="1600" dirty="0"/>
              <a:t>At </a:t>
            </a:r>
            <a:r>
              <a:rPr lang="en-US" altLang="en-US" sz="1600" i="1" dirty="0"/>
              <a:t>Q</a:t>
            </a:r>
            <a:r>
              <a:rPr lang="en-US" altLang="en-US" sz="1600" baseline="-25000" dirty="0"/>
              <a:t>1</a:t>
            </a:r>
            <a:r>
              <a:rPr lang="en-US" altLang="en-US" sz="1600" dirty="0"/>
              <a:t> job is again served RR and receives 16 additional milliseconds</a:t>
            </a:r>
          </a:p>
          <a:p>
            <a:pPr lvl="2">
              <a:buFont typeface="Wingdings" pitchFamily="2" charset="2"/>
              <a:buChar char="q"/>
            </a:pPr>
            <a:r>
              <a:rPr lang="en-US" altLang="en-US" sz="1600" dirty="0">
                <a:solidFill>
                  <a:srgbClr val="FF0000"/>
                </a:solidFill>
              </a:rPr>
              <a:t>If it still does not complete, it is preempted and moved to queue </a:t>
            </a:r>
            <a:r>
              <a:rPr lang="en-US" altLang="en-US" sz="1600" i="1" dirty="0">
                <a:solidFill>
                  <a:srgbClr val="FF0000"/>
                </a:solidFill>
              </a:rPr>
              <a:t>Q</a:t>
            </a:r>
            <a:r>
              <a:rPr lang="en-US" altLang="en-US" sz="1600" baseline="-25000" dirty="0">
                <a:solidFill>
                  <a:srgbClr val="FF0000"/>
                </a:solidFill>
              </a:rPr>
              <a:t>2</a:t>
            </a:r>
            <a:r>
              <a:rPr lang="en-US" altLang="en-US" sz="1600" dirty="0">
                <a:solidFill>
                  <a:srgbClr val="FF0000"/>
                </a:solidFill>
              </a:rPr>
              <a:t> </a:t>
            </a:r>
            <a:r>
              <a:rPr lang="en-US" altLang="en-US" sz="1600" dirty="0"/>
              <a:t>served FCFS. </a:t>
            </a:r>
            <a:r>
              <a:rPr lang="en-US" altLang="en-US" sz="1600" baseline="-25000" dirty="0"/>
              <a:t> </a:t>
            </a:r>
            <a:endParaRPr lang="en-US" altLang="en-US" sz="1600" dirty="0"/>
          </a:p>
        </p:txBody>
      </p:sp>
      <p:pic>
        <p:nvPicPr>
          <p:cNvPr id="57348" name="Picture 1"/>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297814" y="1958235"/>
            <a:ext cx="3560436" cy="2162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0277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normAutofit/>
          </a:bodyPr>
          <a:lstStyle/>
          <a:p>
            <a:pPr algn="l" eaLnBrk="1" hangingPunct="1"/>
            <a:r>
              <a:rPr lang="en-US" altLang="en-US"/>
              <a:t>Thread Scheduling</a:t>
            </a:r>
          </a:p>
        </p:txBody>
      </p:sp>
      <p:sp>
        <p:nvSpPr>
          <p:cNvPr id="59395" name="Rectangle 3"/>
          <p:cNvSpPr>
            <a:spLocks noGrp="1" noChangeArrowheads="1"/>
          </p:cNvSpPr>
          <p:nvPr>
            <p:ph idx="1"/>
          </p:nvPr>
        </p:nvSpPr>
        <p:spPr>
          <a:xfrm>
            <a:off x="284163" y="1920657"/>
            <a:ext cx="8574087" cy="3992563"/>
          </a:xfrm>
        </p:spPr>
        <p:txBody>
          <a:bodyPr>
            <a:normAutofit fontScale="92500"/>
          </a:bodyPr>
          <a:lstStyle/>
          <a:p>
            <a:pPr>
              <a:buFont typeface="Wingdings" pitchFamily="2" charset="2"/>
              <a:buChar char="q"/>
            </a:pPr>
            <a:r>
              <a:rPr lang="en-US" altLang="en-US" dirty="0"/>
              <a:t>Distinction between user-level and kernel-level threads</a:t>
            </a:r>
          </a:p>
          <a:p>
            <a:pPr>
              <a:buFont typeface="Wingdings" pitchFamily="2" charset="2"/>
              <a:buChar char="q"/>
            </a:pPr>
            <a:r>
              <a:rPr lang="en-US" altLang="en-US" dirty="0"/>
              <a:t>When threads supported, threads scheduled, not processes</a:t>
            </a:r>
          </a:p>
          <a:p>
            <a:pPr>
              <a:buFont typeface="Wingdings" pitchFamily="2" charset="2"/>
              <a:buChar char="q"/>
            </a:pPr>
            <a:r>
              <a:rPr lang="en-US" altLang="en-US" dirty="0"/>
              <a:t>Many-to-one and many-to-many models, thread library schedules user-level threads to run on LWP</a:t>
            </a:r>
          </a:p>
          <a:p>
            <a:pPr lvl="1">
              <a:buFont typeface="Wingdings" pitchFamily="2" charset="2"/>
              <a:buChar char="q"/>
            </a:pPr>
            <a:r>
              <a:rPr lang="en-US" altLang="en-US" dirty="0"/>
              <a:t>Known as </a:t>
            </a:r>
            <a:r>
              <a:rPr lang="en-US" altLang="en-US" b="1" dirty="0">
                <a:solidFill>
                  <a:srgbClr val="3366FF"/>
                </a:solidFill>
              </a:rPr>
              <a:t>process-contention scope </a:t>
            </a:r>
            <a:r>
              <a:rPr lang="en-US" altLang="en-US" b="1" dirty="0"/>
              <a:t>(</a:t>
            </a:r>
            <a:r>
              <a:rPr lang="en-US" altLang="en-US" b="1" dirty="0">
                <a:solidFill>
                  <a:srgbClr val="3366FF"/>
                </a:solidFill>
              </a:rPr>
              <a:t>PCS</a:t>
            </a:r>
            <a:r>
              <a:rPr lang="en-US" altLang="en-US" b="1" dirty="0"/>
              <a:t>) </a:t>
            </a:r>
            <a:r>
              <a:rPr lang="en-US" altLang="en-US" dirty="0"/>
              <a:t>since scheduling competition is within the process</a:t>
            </a:r>
          </a:p>
          <a:p>
            <a:pPr lvl="1">
              <a:buFont typeface="Wingdings" pitchFamily="2" charset="2"/>
              <a:buChar char="q"/>
            </a:pPr>
            <a:r>
              <a:rPr lang="en-US" altLang="en-US" dirty="0"/>
              <a:t>Typically done via priority set by programmer</a:t>
            </a:r>
          </a:p>
          <a:p>
            <a:pPr>
              <a:buFont typeface="Wingdings" pitchFamily="2" charset="2"/>
              <a:buChar char="q"/>
            </a:pPr>
            <a:r>
              <a:rPr lang="en-US" altLang="en-US" dirty="0"/>
              <a:t>Kernel thread scheduled onto available CPU is </a:t>
            </a:r>
            <a:r>
              <a:rPr lang="en-US" altLang="en-US" b="1" dirty="0">
                <a:solidFill>
                  <a:srgbClr val="3366FF"/>
                </a:solidFill>
              </a:rPr>
              <a:t>system-contention scope</a:t>
            </a:r>
            <a:r>
              <a:rPr lang="en-US" altLang="en-US" b="1" dirty="0"/>
              <a:t> (</a:t>
            </a:r>
            <a:r>
              <a:rPr lang="en-US" altLang="en-US" b="1" dirty="0">
                <a:solidFill>
                  <a:srgbClr val="3366FF"/>
                </a:solidFill>
              </a:rPr>
              <a:t>SCS</a:t>
            </a:r>
            <a:r>
              <a:rPr lang="en-US" altLang="en-US" b="1" dirty="0"/>
              <a:t>) </a:t>
            </a:r>
            <a:r>
              <a:rPr lang="en-US" altLang="en-US" dirty="0"/>
              <a:t>– competition among all threads in system</a:t>
            </a:r>
          </a:p>
        </p:txBody>
      </p:sp>
    </p:spTree>
    <p:extLst>
      <p:ext uri="{BB962C8B-B14F-4D97-AF65-F5344CB8AC3E}">
        <p14:creationId xmlns:p14="http://schemas.microsoft.com/office/powerpoint/2010/main" val="3891020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a:bodyPr>
          <a:lstStyle/>
          <a:p>
            <a:pPr algn="l" eaLnBrk="1" hangingPunct="1"/>
            <a:r>
              <a:rPr lang="en-US" altLang="en-US"/>
              <a:t>Pthread Scheduling</a:t>
            </a:r>
          </a:p>
        </p:txBody>
      </p:sp>
      <p:sp>
        <p:nvSpPr>
          <p:cNvPr id="61443" name="Rectangle 3"/>
          <p:cNvSpPr>
            <a:spLocks noGrp="1" noChangeArrowheads="1"/>
          </p:cNvSpPr>
          <p:nvPr>
            <p:ph idx="1"/>
          </p:nvPr>
        </p:nvSpPr>
        <p:spPr>
          <a:xfrm>
            <a:off x="284163" y="1970761"/>
            <a:ext cx="8471530" cy="3992563"/>
          </a:xfrm>
        </p:spPr>
        <p:txBody>
          <a:bodyPr/>
          <a:lstStyle/>
          <a:p>
            <a:pPr>
              <a:buFont typeface="Wingdings" pitchFamily="2" charset="2"/>
              <a:buChar char="q"/>
            </a:pPr>
            <a:r>
              <a:rPr lang="en-US" altLang="en-US" dirty="0"/>
              <a:t>API allows specifying either PCS or SCS during thread creation</a:t>
            </a:r>
          </a:p>
          <a:p>
            <a:pPr lvl="1">
              <a:buFont typeface="Wingdings" pitchFamily="2" charset="2"/>
              <a:buChar char="q"/>
            </a:pPr>
            <a:r>
              <a:rPr lang="en-US" altLang="en-US" dirty="0"/>
              <a:t>PTHREAD_SCOPE_PROCESS schedules threads using PCS scheduling</a:t>
            </a:r>
          </a:p>
          <a:p>
            <a:pPr lvl="1">
              <a:buFont typeface="Wingdings" pitchFamily="2" charset="2"/>
              <a:buChar char="q"/>
            </a:pPr>
            <a:r>
              <a:rPr lang="en-US" altLang="en-US" dirty="0"/>
              <a:t>PTHREAD_SCOPE_SYSTEM schedules threads using SCS scheduling</a:t>
            </a:r>
          </a:p>
          <a:p>
            <a:pPr>
              <a:buFont typeface="Wingdings" pitchFamily="2" charset="2"/>
              <a:buChar char="q"/>
            </a:pPr>
            <a:r>
              <a:rPr lang="en-US" altLang="en-US" dirty="0"/>
              <a:t>Can be limited by OS – Linux and </a:t>
            </a:r>
            <a:r>
              <a:rPr lang="en-US" altLang="en-US" dirty="0" err="1"/>
              <a:t>macOS</a:t>
            </a:r>
            <a:r>
              <a:rPr lang="en-US" altLang="en-US" dirty="0"/>
              <a:t> only allow PTHREAD_SCOPE_SYSTEM</a:t>
            </a:r>
          </a:p>
        </p:txBody>
      </p:sp>
    </p:spTree>
    <p:extLst>
      <p:ext uri="{BB962C8B-B14F-4D97-AF65-F5344CB8AC3E}">
        <p14:creationId xmlns:p14="http://schemas.microsoft.com/office/powerpoint/2010/main" val="3780836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normAutofit/>
          </a:bodyPr>
          <a:lstStyle/>
          <a:p>
            <a:pPr algn="l" eaLnBrk="1" hangingPunct="1"/>
            <a:r>
              <a:rPr lang="en-US" altLang="en-US"/>
              <a:t>Multiple-Processor Scheduling</a:t>
            </a:r>
          </a:p>
        </p:txBody>
      </p:sp>
      <p:sp>
        <p:nvSpPr>
          <p:cNvPr id="67587" name="Rectangle 3"/>
          <p:cNvSpPr>
            <a:spLocks noGrp="1" noChangeArrowheads="1"/>
          </p:cNvSpPr>
          <p:nvPr>
            <p:ph idx="1"/>
          </p:nvPr>
        </p:nvSpPr>
        <p:spPr>
          <a:xfrm>
            <a:off x="284163" y="1958235"/>
            <a:ext cx="8574087" cy="3992563"/>
          </a:xfrm>
        </p:spPr>
        <p:txBody>
          <a:bodyPr/>
          <a:lstStyle/>
          <a:p>
            <a:pPr>
              <a:buFont typeface="Wingdings" pitchFamily="2" charset="2"/>
              <a:buChar char="q"/>
            </a:pPr>
            <a:r>
              <a:rPr lang="en-US" altLang="en-US" dirty="0"/>
              <a:t>CPU scheduling more complex </a:t>
            </a:r>
            <a:r>
              <a:rPr lang="en-US" altLang="en-US" dirty="0">
                <a:solidFill>
                  <a:srgbClr val="FF0000"/>
                </a:solidFill>
              </a:rPr>
              <a:t>when multiple CPUs are available</a:t>
            </a:r>
          </a:p>
          <a:p>
            <a:pPr>
              <a:buFont typeface="Wingdings" pitchFamily="2" charset="2"/>
              <a:buChar char="q"/>
            </a:pPr>
            <a:r>
              <a:rPr lang="en-US" altLang="en-US" dirty="0" err="1"/>
              <a:t>Multiprocess</a:t>
            </a:r>
            <a:r>
              <a:rPr lang="en-US" altLang="en-US" dirty="0"/>
              <a:t> may be any one of the following architectures:</a:t>
            </a:r>
            <a:endParaRPr lang="en-US" altLang="en-US" sz="800" dirty="0"/>
          </a:p>
          <a:p>
            <a:pPr lvl="1">
              <a:buFont typeface="Wingdings" pitchFamily="2" charset="2"/>
              <a:buChar char="q"/>
            </a:pPr>
            <a:r>
              <a:rPr lang="en-US" altLang="en-US" dirty="0">
                <a:solidFill>
                  <a:srgbClr val="FF0000"/>
                </a:solidFill>
              </a:rPr>
              <a:t>Multicore CPUs</a:t>
            </a:r>
          </a:p>
          <a:p>
            <a:pPr lvl="1">
              <a:buFont typeface="Wingdings" pitchFamily="2" charset="2"/>
              <a:buChar char="q"/>
            </a:pPr>
            <a:r>
              <a:rPr lang="en-US" altLang="en-US" dirty="0"/>
              <a:t>Multithreaded cores</a:t>
            </a:r>
          </a:p>
          <a:p>
            <a:pPr lvl="1">
              <a:buFont typeface="Wingdings" pitchFamily="2" charset="2"/>
              <a:buChar char="q"/>
            </a:pPr>
            <a:r>
              <a:rPr lang="en-US" altLang="en-US" dirty="0"/>
              <a:t>NUMA systems</a:t>
            </a:r>
          </a:p>
          <a:p>
            <a:pPr lvl="1">
              <a:buFont typeface="Wingdings" pitchFamily="2" charset="2"/>
              <a:buChar char="q"/>
            </a:pPr>
            <a:r>
              <a:rPr lang="en-US" altLang="en-US" dirty="0"/>
              <a:t>Heterogeneous multiprocessing</a:t>
            </a:r>
          </a:p>
          <a:p>
            <a:pPr lvl="1">
              <a:buFont typeface="Wingdings" pitchFamily="2" charset="2"/>
              <a:buChar char="q"/>
            </a:pPr>
            <a:endParaRPr lang="en-US" altLang="en-US" b="1" dirty="0">
              <a:solidFill>
                <a:srgbClr val="3366FF"/>
              </a:solidFill>
            </a:endParaRPr>
          </a:p>
        </p:txBody>
      </p:sp>
    </p:spTree>
    <p:extLst>
      <p:ext uri="{BB962C8B-B14F-4D97-AF65-F5344CB8AC3E}">
        <p14:creationId xmlns:p14="http://schemas.microsoft.com/office/powerpoint/2010/main" val="365582244"/>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1188</TotalTime>
  <Words>1541</Words>
  <Application>Microsoft Office PowerPoint</Application>
  <PresentationFormat>On-screen Show (4:3)</PresentationFormat>
  <Paragraphs>207</Paragraphs>
  <Slides>32</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Corbel</vt:lpstr>
      <vt:lpstr>Google Sans</vt:lpstr>
      <vt:lpstr>Helvetica</vt:lpstr>
      <vt:lpstr>Times New Roman</vt:lpstr>
      <vt:lpstr>Verdana</vt:lpstr>
      <vt:lpstr>Wingdings</vt:lpstr>
      <vt:lpstr>Spectrum</vt:lpstr>
      <vt:lpstr>CPU Scheduling(cont’d) </vt:lpstr>
      <vt:lpstr>Lecture Outline</vt:lpstr>
      <vt:lpstr>Multilevel Queue</vt:lpstr>
      <vt:lpstr>Multilevel Queue</vt:lpstr>
      <vt:lpstr>Multilevel Feedback Queue</vt:lpstr>
      <vt:lpstr>Example of Multilevel Feedback Queue</vt:lpstr>
      <vt:lpstr>Thread Scheduling</vt:lpstr>
      <vt:lpstr>Pthread Scheduling</vt:lpstr>
      <vt:lpstr>Multiple-Processor Scheduling</vt:lpstr>
      <vt:lpstr>Multiple-Processor Scheduling</vt:lpstr>
      <vt:lpstr>Multicore Processors</vt:lpstr>
      <vt:lpstr>Multithreaded Multicore System</vt:lpstr>
      <vt:lpstr>Multithreaded Multicore System</vt:lpstr>
      <vt:lpstr>Multithreaded Multicore System</vt:lpstr>
      <vt:lpstr>Multiple-Processor Scheduling – Load Balancing</vt:lpstr>
      <vt:lpstr>Multiple-Processor Scheduling – Processor Affinity</vt:lpstr>
      <vt:lpstr>NUMA and CPU Scheduling</vt:lpstr>
      <vt:lpstr>Real-Time CPU Scheduling</vt:lpstr>
      <vt:lpstr>Real-Time CPU Scheduling</vt:lpstr>
      <vt:lpstr>Interrupt Latency</vt:lpstr>
      <vt:lpstr>Dispatch Latency</vt:lpstr>
      <vt:lpstr>Priority-based Scheduling</vt:lpstr>
      <vt:lpstr>Operating System Examples</vt:lpstr>
      <vt:lpstr>Algorithm Evaluation</vt:lpstr>
      <vt:lpstr>Deterministic Evaluation</vt:lpstr>
      <vt:lpstr>Queueing Models</vt:lpstr>
      <vt:lpstr>Little’s Formula</vt:lpstr>
      <vt:lpstr>Simulations</vt:lpstr>
      <vt:lpstr>Evaluation of CPU Schedulers by Simulation</vt:lpstr>
      <vt:lpstr>Implementation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Noboranjan Dey</cp:lastModifiedBy>
  <cp:revision>56</cp:revision>
  <dcterms:created xsi:type="dcterms:W3CDTF">2018-12-10T17:20:29Z</dcterms:created>
  <dcterms:modified xsi:type="dcterms:W3CDTF">2024-03-27T04:26:56Z</dcterms:modified>
</cp:coreProperties>
</file>