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3" r:id="rId4"/>
    <p:sldId id="286" r:id="rId5"/>
    <p:sldId id="287" r:id="rId6"/>
    <p:sldId id="289" r:id="rId7"/>
    <p:sldId id="290" r:id="rId8"/>
    <p:sldId id="342" r:id="rId9"/>
    <p:sldId id="340" r:id="rId10"/>
    <p:sldId id="291" r:id="rId11"/>
    <p:sldId id="292" r:id="rId12"/>
    <p:sldId id="293" r:id="rId13"/>
    <p:sldId id="294" r:id="rId14"/>
    <p:sldId id="435" r:id="rId15"/>
    <p:sldId id="437" r:id="rId16"/>
    <p:sldId id="352" r:id="rId17"/>
    <p:sldId id="353" r:id="rId18"/>
    <p:sldId id="360" r:id="rId19"/>
    <p:sldId id="361" r:id="rId20"/>
    <p:sldId id="362" r:id="rId21"/>
    <p:sldId id="363" r:id="rId22"/>
    <p:sldId id="419" r:id="rId23"/>
    <p:sldId id="335" r:id="rId24"/>
    <p:sldId id="40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0FE2E-A08B-429A-8E27-0396AE7E57B7}" v="1" dt="2024-04-30T12:41:00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84615" autoAdjust="0"/>
  </p:normalViewPr>
  <p:slideViewPr>
    <p:cSldViewPr snapToGrid="0" snapToObjects="1">
      <p:cViewPr varScale="1">
        <p:scale>
          <a:sx n="53" d="100"/>
          <a:sy n="53" d="100"/>
        </p:scale>
        <p:origin x="19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F0BAA783-FDE3-4B91-B221-DC42646E66B0}"/>
    <pc:docChg chg="modSld">
      <pc:chgData name="SYEDA ANIKA TASNIM" userId="8fb70a1d-16e3-4c86-a699-7b87e9bfa60b" providerId="ADAL" clId="{F0BAA783-FDE3-4B91-B221-DC42646E66B0}" dt="2023-12-03T14:27:27.328" v="8" actId="20577"/>
      <pc:docMkLst>
        <pc:docMk/>
      </pc:docMkLst>
      <pc:sldChg chg="modSp mod">
        <pc:chgData name="SYEDA ANIKA TASNIM" userId="8fb70a1d-16e3-4c86-a699-7b87e9bfa60b" providerId="ADAL" clId="{F0BAA783-FDE3-4B91-B221-DC42646E66B0}" dt="2023-12-03T14:27:27.328" v="8" actId="20577"/>
        <pc:sldMkLst>
          <pc:docMk/>
          <pc:sldMk cId="1331624214" sldId="294"/>
        </pc:sldMkLst>
        <pc:spChg chg="mod">
          <ac:chgData name="SYEDA ANIKA TASNIM" userId="8fb70a1d-16e3-4c86-a699-7b87e9bfa60b" providerId="ADAL" clId="{F0BAA783-FDE3-4B91-B221-DC42646E66B0}" dt="2023-12-03T14:27:27.328" v="8" actId="20577"/>
          <ac:spMkLst>
            <pc:docMk/>
            <pc:sldMk cId="1331624214" sldId="294"/>
            <ac:spMk id="3" creationId="{F2EEB101-B15F-A9EE-A041-3C32B6FEE1C5}"/>
          </ac:spMkLst>
        </pc:spChg>
      </pc:sldChg>
    </pc:docChg>
  </pc:docChgLst>
  <pc:docChgLst>
    <pc:chgData name="Noboranjan Dey" userId="1ac59fc9-aae8-46a4-899e-44860e6a6e60" providerId="ADAL" clId="{6D50FE2E-A08B-429A-8E27-0396AE7E57B7}"/>
    <pc:docChg chg="modSld">
      <pc:chgData name="Noboranjan Dey" userId="1ac59fc9-aae8-46a4-899e-44860e6a6e60" providerId="ADAL" clId="{6D50FE2E-A08B-429A-8E27-0396AE7E57B7}" dt="2024-04-30T12:47:09.115" v="25" actId="20577"/>
      <pc:docMkLst>
        <pc:docMk/>
      </pc:docMkLst>
      <pc:sldChg chg="modSp mod">
        <pc:chgData name="Noboranjan Dey" userId="1ac59fc9-aae8-46a4-899e-44860e6a6e60" providerId="ADAL" clId="{6D50FE2E-A08B-429A-8E27-0396AE7E57B7}" dt="2024-04-30T06:22:08.241" v="17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6D50FE2E-A08B-429A-8E27-0396AE7E57B7}" dt="2024-04-30T06:22:08.241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NotesTx">
        <pc:chgData name="Noboranjan Dey" userId="1ac59fc9-aae8-46a4-899e-44860e6a6e60" providerId="ADAL" clId="{6D50FE2E-A08B-429A-8E27-0396AE7E57B7}" dt="2024-04-30T10:13:45.081" v="20"/>
        <pc:sldMkLst>
          <pc:docMk/>
          <pc:sldMk cId="0" sldId="352"/>
        </pc:sldMkLst>
      </pc:sldChg>
      <pc:sldChg chg="modNotesTx">
        <pc:chgData name="Noboranjan Dey" userId="1ac59fc9-aae8-46a4-899e-44860e6a6e60" providerId="ADAL" clId="{6D50FE2E-A08B-429A-8E27-0396AE7E57B7}" dt="2024-04-30T12:47:09.115" v="25" actId="20577"/>
        <pc:sldMkLst>
          <pc:docMk/>
          <pc:sldMk cId="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CFE72D9-87DE-4F43-A043-B1455487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9DB2FDD-51AF-F246-A747-854A1D2F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3347AF9-CA54-42AC-9FA2-E17F9D18B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0C2A26-FBF5-46FA-899B-D75458F32531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2558D90-8CA8-4F16-A6C4-3F37608C4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7E4D024-6FA4-4D6B-903C-7C347FA1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Paging is a memory management method that allows programs to use virtual memory addresses for efficient memory allocation. 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Whereas, fragmentation is </a:t>
            </a:r>
            <a:r>
              <a:rPr lang="en-US" b="0" i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an inefficient use of memory wherein the memory is divided into small chunks, which leads to the wastage of space</a:t>
            </a:r>
            <a:r>
              <a:rPr lang="en-US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>
              <a:solidFill>
                <a:srgbClr val="040C28"/>
              </a:solidFill>
              <a:effectLst/>
              <a:highlight>
                <a:srgbClr val="D3E3FD"/>
              </a:highlight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When the blocks are allocated to a file in such a manner that every logical block of the file gets a contiguous physical block in the hard disk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then this allocation scheme would be known as a contiguous allocation.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874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8A-4BC4-49E5-0ACC-B58CC934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7135-CA2A-99AA-FAB7-940508F8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767840"/>
            <a:ext cx="8981439" cy="435832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swapped</a:t>
            </a:r>
            <a:r>
              <a:rPr lang="en-US" altLang="en-US" dirty="0"/>
              <a:t> temporarily out of memory to a backing store, and then brought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dirty="0"/>
              <a:t> into memory for continued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Total physical memory space of processes can exceed physical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out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Major part of swap time is transfer time; total transfer time is directly proportional to the amount of memory swapped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System maintains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queue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ready-to-run processes which have memory images on disk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F10C-4995-8CB6-0081-95B65B54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Swapping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32B9-3D43-468C-ECC6-D467E1A6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1" y="1767840"/>
            <a:ext cx="8462010" cy="4358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Does the swapped out process need to swap back in to same physical addresses?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Depends on address binding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Plus consider pending I/O to / from process memory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Modified versions of swapping are found on many systems (i.e., UNIX, Linux, and Windows)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Swapping normally disabled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Started if more than threshold amount of memory allocated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Disabled again once memory demand reduced below threshold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088-4F78-03FC-4E4A-3C41911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Schematic View of Swapping</a:t>
            </a:r>
            <a:endParaRPr lang="en-US" dirty="0"/>
          </a:p>
        </p:txBody>
      </p:sp>
      <p:pic>
        <p:nvPicPr>
          <p:cNvPr id="4" name="Picture 4" descr="8">
            <a:extLst>
              <a:ext uri="{FF2B5EF4-FFF2-40B4-BE49-F238E27FC236}">
                <a16:creationId xmlns:a16="http://schemas.microsoft.com/office/drawing/2014/main" id="{421D1D13-A09C-F162-92EA-3D0DE9E31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910080"/>
            <a:ext cx="4805680" cy="345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7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3BA-30D3-5B75-B937-C2311223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Context Switch Time including Swapping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B101-B15F-A9EE-A041-3C32B6FE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30400"/>
            <a:ext cx="8574087" cy="4195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Context switch time can then be very 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100MB process swapping to hard disk with transfer rate of 50MB/sec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r>
              <a:rPr lang="en-US" altLang="en-US"/>
              <a:t> or 2 sec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Plus swap in of same sized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Total context switch swapping component time of 4000ms (4 seconds)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Can reduce if reduce size of memory swapped – by knowing how much memory really being used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E6FCBF9-24F1-4406-894F-17942C5B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618085"/>
            <a:ext cx="7635875" cy="576262"/>
          </a:xfrm>
        </p:spPr>
        <p:txBody>
          <a:bodyPr/>
          <a:lstStyle/>
          <a:p>
            <a:r>
              <a:rPr lang="en-US" altLang="en-US" sz="2800" dirty="0"/>
              <a:t>Context Switch Time and Swapping (Cont.)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681AA8-7211-4633-A995-73D1EB5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2" y="1871433"/>
            <a:ext cx="7635875" cy="4754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Other constraints as well on swapping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Pending I/O – can’t swap out as I/O would occur to wrong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Or always transfer I/O to kernel space, then to I/O device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buffering</a:t>
            </a:r>
            <a:r>
              <a:rPr lang="en-US" altLang="en-US" dirty="0"/>
              <a:t>, adds overhead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Standard swapping not used in modern operating 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But modified version common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Swap only when free memory extremely 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4735D7-A004-488D-9911-97DF52D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283" y="799360"/>
            <a:ext cx="786923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Swapping with Paging</a:t>
            </a:r>
            <a:endParaRPr lang="en-US" altLang="en-US" sz="2400" dirty="0"/>
          </a:p>
        </p:txBody>
      </p:sp>
      <p:pic>
        <p:nvPicPr>
          <p:cNvPr id="60419" name="Picture 2" descr="W:\os-book\OS10\slide-dir\os-figures\9_20.jpg">
            <a:extLst>
              <a:ext uri="{FF2B5EF4-FFF2-40B4-BE49-F238E27FC236}">
                <a16:creationId xmlns:a16="http://schemas.microsoft.com/office/drawing/2014/main" id="{D7C55644-50F2-4074-8699-2BE71EB4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072851"/>
            <a:ext cx="4875212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383" y="693579"/>
            <a:ext cx="7831137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223" y="1909762"/>
            <a:ext cx="7663186" cy="4999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74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458"/>
            <a:ext cx="7651102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Shuffle memory contents to place all free memory together in one large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I/O problem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Latch job in memory while it is involved in I/O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Do I/O only into OS buffers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52939"/>
            <a:ext cx="8229600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600" y="1754981"/>
            <a:ext cx="8940800" cy="4876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Avoids external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Backing store likewise split into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858" y="549275"/>
            <a:ext cx="7840662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5455" y="1643698"/>
            <a:ext cx="7299325" cy="44831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03" y="433578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Background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Logical and Physical Address Space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Static and Dynamic Loading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Swapping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Fragmentation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Paging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Virtual Memory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670331"/>
            <a:ext cx="7937500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485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62426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610393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64" y="1712912"/>
            <a:ext cx="7604449" cy="4821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20" y="2640013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1992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457" y="1759899"/>
            <a:ext cx="7679094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Only part of the program needs to be in memory for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Logical address space can therefore be much larger than physical address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Allows address spaces to be shared by several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Allows for more efficient process creation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More programs running concurrently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Less I/O needed to load or swap processes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2312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13626"/>
            <a:ext cx="7688424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Usually start at address 0, contiguous addresses until end of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Meanwhile, physical memory organized in page frames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MMU must map logical to physical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Virtual memory can be implemented via: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Demand paging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Written by Galvin and Silberschatz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Edition: 9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B2F8AEF-6638-474E-A15F-3BC2DA0B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Background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92864E3-6570-724A-8309-ED38FBEC3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Main memory and registers are only storage CPU can access directly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Memory unit only sees a stream of: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addresses + read requests, 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Protection of memory required to ensure correct operation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0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8BD32B-EF1F-107B-C7AD-4DCFB27AD3BE}"/>
              </a:ext>
            </a:extLst>
          </p:cNvPr>
          <p:cNvSpPr txBox="1">
            <a:spLocks noChangeArrowheads="1"/>
          </p:cNvSpPr>
          <p:nvPr/>
        </p:nvSpPr>
        <p:spPr>
          <a:xfrm>
            <a:off x="706016" y="1899919"/>
            <a:ext cx="8152234" cy="1662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Need to ensure that a process can access only those addresses in its address space.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6" name="Picture 5" descr="W:\os-book\OS10\slide-dir\os-figures\9_01.jpg">
            <a:extLst>
              <a:ext uri="{FF2B5EF4-FFF2-40B4-BE49-F238E27FC236}">
                <a16:creationId xmlns:a16="http://schemas.microsoft.com/office/drawing/2014/main" id="{BEBAF220-1C13-FCD7-1B09-0C02CA1F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3429000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E1380A3-393D-5DD6-EAB0-BE657C3E0F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02263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F262-DC3C-6397-5B17-E60302D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Hardware Address Protection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B5BC994-B2CB-B5F9-F463-415D0BA0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48" y="1859280"/>
            <a:ext cx="7846491" cy="434904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4" descr="W:\os-book\OS10\slide-dir\os-figures\9_02.jpg">
            <a:extLst>
              <a:ext uri="{FF2B5EF4-FFF2-40B4-BE49-F238E27FC236}">
                <a16:creationId xmlns:a16="http://schemas.microsoft.com/office/drawing/2014/main" id="{97576FFE-E67B-AA13-CE6E-117FBFF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1" y="257175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329F-1C3E-79FB-8136-44CC2431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Address Binding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176F23-D38E-76FD-79F3-3AFD0EF1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889760"/>
            <a:ext cx="8574087" cy="47599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Without support, must be loaded into address 0000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Inconvenient to have first user process physical address always at 0000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How can it not be?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Source code addresses usually symbolic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Linker or loader will bind relocatable addresses to absolute addresses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kumimoji="0" lang="en-US" altLang="en-US" dirty="0"/>
              <a:t>i.e., 74014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Each binding maps one address space to another</a:t>
            </a:r>
          </a:p>
          <a:p>
            <a:pPr>
              <a:buFont typeface="Wingdings" panose="05000000000000000000" pitchFamily="2" charset="2"/>
              <a:buChar char="q"/>
            </a:pPr>
            <a:endParaRPr kumimoji="0" lang="en-US" altLang="en-US" dirty="0"/>
          </a:p>
          <a:p>
            <a:pPr lvl="1">
              <a:buFont typeface="Wingdings" panose="05000000000000000000" pitchFamily="2" charset="2"/>
              <a:buChar char="q"/>
            </a:pP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43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9575-9639-F284-836A-BA8170C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Binding of Instructions and Data to Memory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DCF80-713D-380C-16A8-038D1FA8256B}"/>
              </a:ext>
            </a:extLst>
          </p:cNvPr>
          <p:cNvSpPr txBox="1">
            <a:spLocks noChangeArrowheads="1"/>
          </p:cNvSpPr>
          <p:nvPr/>
        </p:nvSpPr>
        <p:spPr>
          <a:xfrm>
            <a:off x="507091" y="2025158"/>
            <a:ext cx="8433709" cy="386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Address binding of instructions and data to memory addresses can happen at three different stages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2946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624078"/>
            <a:ext cx="8224837" cy="5715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67" y="201898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660401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194" y="1836103"/>
            <a:ext cx="7702615" cy="44688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1922</TotalTime>
  <Words>1590</Words>
  <Application>Microsoft Office PowerPoint</Application>
  <PresentationFormat>On-screen Show (4:3)</PresentationFormat>
  <Paragraphs>192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Google Sans</vt:lpstr>
      <vt:lpstr>Helvetica</vt:lpstr>
      <vt:lpstr>Times New Roman</vt:lpstr>
      <vt:lpstr>Wingdings</vt:lpstr>
      <vt:lpstr>Spectrum</vt:lpstr>
      <vt:lpstr>Operating System Concepts</vt:lpstr>
      <vt:lpstr>Lecture Outline</vt:lpstr>
      <vt:lpstr>Background</vt:lpstr>
      <vt:lpstr>Protection</vt:lpstr>
      <vt:lpstr>Hardware Address Protection</vt:lpstr>
      <vt:lpstr>Address Binding</vt:lpstr>
      <vt:lpstr>Binding of Instructions and Data to Memory</vt:lpstr>
      <vt:lpstr>Dynamic Loading</vt:lpstr>
      <vt:lpstr>Logical vs. Physical Address Space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Swapping with Paging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Virtual memory </vt:lpstr>
      <vt:lpstr>Virtual memory  (Cont.)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69</cp:revision>
  <dcterms:created xsi:type="dcterms:W3CDTF">2018-12-10T17:20:29Z</dcterms:created>
  <dcterms:modified xsi:type="dcterms:W3CDTF">2024-04-30T12:47:13Z</dcterms:modified>
</cp:coreProperties>
</file>