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00" r:id="rId4"/>
    <p:sldId id="302" r:id="rId5"/>
    <p:sldId id="304" r:id="rId6"/>
    <p:sldId id="306" r:id="rId7"/>
    <p:sldId id="307" r:id="rId8"/>
    <p:sldId id="310" r:id="rId9"/>
    <p:sldId id="317" r:id="rId10"/>
    <p:sldId id="314" r:id="rId11"/>
    <p:sldId id="316" r:id="rId12"/>
    <p:sldId id="318" r:id="rId13"/>
    <p:sldId id="337" r:id="rId14"/>
    <p:sldId id="338" r:id="rId15"/>
    <p:sldId id="321" r:id="rId16"/>
    <p:sldId id="322" r:id="rId17"/>
    <p:sldId id="330" r:id="rId18"/>
    <p:sldId id="33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53" d="100"/>
          <a:sy n="53" d="100"/>
        </p:scale>
        <p:origin x="54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8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REQUIREMENTS for specific project classes</a:t>
            </a:r>
            <a:br>
              <a:rPr lang="en-US" dirty="0"/>
            </a:br>
            <a:r>
              <a:rPr lang="en-US" sz="3100" dirty="0"/>
              <a:t>Ch. 06 </a:t>
            </a:r>
            <a:r>
              <a:rPr lang="en-US" sz="3100" b="1" dirty="0"/>
              <a:t>Requirements for Specific Project Classes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94" y="2724045"/>
            <a:ext cx="10993546" cy="590321"/>
          </a:xfrm>
        </p:spPr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83158"/>
            <a:ext cx="10160000" cy="4114442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70827" y="5382950"/>
            <a:ext cx="2419473" cy="49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vs.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031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usage by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180496"/>
            <a:ext cx="1117348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business analyst will need to consider the following three aspects of information delivery: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Delivery mechanism </a:t>
            </a:r>
          </a:p>
          <a:p>
            <a:pPr lvl="2"/>
            <a:r>
              <a:rPr lang="en-US" sz="2000" dirty="0"/>
              <a:t>How is information physically made available to the end user? What tools can the user employ to view it: email applications, portals, mobile devices, others?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Format </a:t>
            </a:r>
          </a:p>
          <a:p>
            <a:pPr lvl="2"/>
            <a:r>
              <a:rPr lang="en-US" sz="2000" dirty="0"/>
              <a:t>In what format is the information delivered: reports, dashboards, raw data, other?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Flexibility </a:t>
            </a:r>
          </a:p>
          <a:p>
            <a:pPr lvl="2"/>
            <a:r>
              <a:rPr lang="en-US" sz="2000" dirty="0"/>
              <a:t>To what extent must the user be able to manipulate the information following delivery?</a:t>
            </a:r>
          </a:p>
        </p:txBody>
      </p:sp>
    </p:spTree>
    <p:extLst>
      <p:ext uri="{BB962C8B-B14F-4D97-AF65-F5344CB8AC3E}">
        <p14:creationId xmlns:p14="http://schemas.microsoft.com/office/powerpoint/2010/main" val="110878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00"/>
            <a:ext cx="11029615" cy="4284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Unfortunately, big data is often only semi-structured or even unstructured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Unstructured data, exemplified by voice mails and text messages, doesn’t lend itself to representation in traditional rows and columns.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challenge with unstructured data is that you have no idea where or how to begin looking for the information you seek.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Semi-structured data sources include email messages.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Because semi-structured data has associated metadata that provides some information about the data’s structure and contents (e.g. subject, to, content, attachment, etc.), you might be able to create structured entity-relationship diagrams and data dictionaries to represent what you do know about the data.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7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6495"/>
            <a:ext cx="11029615" cy="4673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Data sources</a:t>
            </a:r>
          </a:p>
          <a:p>
            <a:pPr lvl="1"/>
            <a:r>
              <a:rPr lang="en-GB" sz="1900" dirty="0"/>
              <a:t>What data attributes do you need? From what sources will you get that data?</a:t>
            </a:r>
          </a:p>
          <a:p>
            <a:pPr lvl="1"/>
            <a:r>
              <a:rPr lang="en-GB" sz="1900" dirty="0"/>
              <a:t>Do you already have each of those data sources available? If not, where is the data? </a:t>
            </a:r>
          </a:p>
          <a:p>
            <a:pPr lvl="1"/>
            <a:r>
              <a:rPr lang="en-GB" sz="1900" dirty="0"/>
              <a:t>What external or internal systems are providing data? (SIM registration with NID)</a:t>
            </a:r>
          </a:p>
          <a:p>
            <a:pPr lvl="1"/>
            <a:r>
              <a:rPr lang="en-GB" sz="1900" dirty="0"/>
              <a:t>How likely are these sources to change over time?</a:t>
            </a:r>
          </a:p>
          <a:p>
            <a:pPr lvl="1"/>
            <a:r>
              <a:rPr lang="en-GB" sz="1900" dirty="0"/>
              <a:t>Is there a need for an initial migration of historical data from an old to a new repository?</a:t>
            </a:r>
          </a:p>
          <a:p>
            <a:pPr marL="0" indent="0">
              <a:buNone/>
            </a:pPr>
            <a:r>
              <a:rPr lang="en-GB" sz="1900" b="1" dirty="0"/>
              <a:t>Data storage</a:t>
            </a:r>
          </a:p>
          <a:p>
            <a:pPr lvl="1"/>
            <a:r>
              <a:rPr lang="en-GB" sz="1900" dirty="0"/>
              <a:t>How much data is there today?</a:t>
            </a:r>
          </a:p>
          <a:p>
            <a:pPr lvl="1"/>
            <a:r>
              <a:rPr lang="en-GB" sz="1900" dirty="0"/>
              <a:t>How much is the data volume expected to grow and over what period of time?</a:t>
            </a:r>
          </a:p>
          <a:p>
            <a:pPr lvl="1"/>
            <a:r>
              <a:rPr lang="en-GB" sz="1900" dirty="0"/>
              <a:t>What types of data do you need to store?</a:t>
            </a:r>
          </a:p>
          <a:p>
            <a:pPr lvl="1"/>
            <a:r>
              <a:rPr lang="en-GB" sz="1900" dirty="0"/>
              <a:t>How long do you need to store the data? How securely must it be stored?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3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396"/>
            <a:ext cx="11308978" cy="4461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Data management and governance</a:t>
            </a:r>
          </a:p>
          <a:p>
            <a:r>
              <a:rPr lang="en-GB" sz="1900" dirty="0"/>
              <a:t>What are the structural characteristics of the data?</a:t>
            </a:r>
          </a:p>
          <a:p>
            <a:r>
              <a:rPr lang="en-GB" sz="1900" dirty="0"/>
              <a:t>How do you expect the data structure or values to change over time?</a:t>
            </a:r>
          </a:p>
          <a:p>
            <a:r>
              <a:rPr lang="en-GB" sz="1900" dirty="0"/>
              <a:t>What data transformations need to occur before the raw data is stored or analysed?</a:t>
            </a:r>
          </a:p>
          <a:p>
            <a:r>
              <a:rPr lang="en-GB" sz="1900" dirty="0"/>
              <a:t>What transformations are needed to standardize the data from different systems?</a:t>
            </a:r>
          </a:p>
          <a:p>
            <a:r>
              <a:rPr lang="en-GB" sz="1900" dirty="0"/>
              <a:t>Under what conditions can old data be deleted? Does old data need to be archived? Destroyed?</a:t>
            </a:r>
          </a:p>
          <a:p>
            <a:r>
              <a:rPr lang="en-GB" sz="1900" dirty="0"/>
              <a:t>What integrity requirements apply to protecting the data from unauthorized access, loss, or corruption?</a:t>
            </a:r>
          </a:p>
          <a:p>
            <a:pPr marL="0" indent="0">
              <a:buNone/>
            </a:pPr>
            <a:r>
              <a:rPr lang="en-GB" sz="1900" b="1" dirty="0"/>
              <a:t>Data extraction</a:t>
            </a:r>
            <a:endParaRPr lang="en-GB" sz="1900" dirty="0"/>
          </a:p>
          <a:p>
            <a:r>
              <a:rPr lang="en-GB" sz="1900" dirty="0"/>
              <a:t>How fast do users expect queries to return results?</a:t>
            </a:r>
          </a:p>
          <a:p>
            <a:r>
              <a:rPr lang="en-GB" sz="1900" dirty="0"/>
              <a:t>Do you need real-time or batched data? If not real-time, then at what frequency do you need it to be batched?</a:t>
            </a:r>
            <a:br>
              <a:rPr lang="en-GB" sz="1900" dirty="0"/>
            </a:br>
            <a:r>
              <a:rPr lang="en-GB" sz="1900" dirty="0"/>
              <a:t>(</a:t>
            </a:r>
            <a:r>
              <a:rPr lang="en-US" dirty="0"/>
              <a:t>Batch processing requires separate programs for input, process &amp; output.  An example is payroll and billing systems)</a:t>
            </a:r>
            <a:endParaRPr lang="en-GB" dirty="0"/>
          </a:p>
          <a:p>
            <a:endParaRPr lang="en-US" sz="19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Defining analyses that transform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To elicit the data analysis requirements, you might ask questions such as the following:</a:t>
            </a:r>
            <a:br>
              <a:rPr lang="en-GB" sz="2200" dirty="0"/>
            </a:br>
            <a:endParaRPr lang="en-GB" sz="2200" dirty="0"/>
          </a:p>
          <a:p>
            <a:pPr lvl="1"/>
            <a:r>
              <a:rPr lang="en-GB" sz="2200" dirty="0"/>
              <a:t>What time frame are you trying to analyse: past, present, or future?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past</a:t>
            </a:r>
            <a:r>
              <a:rPr lang="en-GB" sz="2200" dirty="0"/>
              <a:t>, what kinds of insights about the past are you looking for?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present</a:t>
            </a:r>
            <a:r>
              <a:rPr lang="en-GB" sz="2200" dirty="0"/>
              <a:t>, what do you need to understand about the current situation so that you can take immediate actions?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future</a:t>
            </a:r>
            <a:r>
              <a:rPr lang="en-GB" sz="2200" dirty="0"/>
              <a:t>, what kinds of predictions or decisions do you want to make?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8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Embedded and other real-time systems projects</a:t>
            </a:r>
            <a:br>
              <a:rPr lang="en-GB" dirty="0"/>
            </a:br>
            <a:r>
              <a:rPr lang="en-GB" dirty="0"/>
              <a:t>System requirements, architecture,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43064"/>
            <a:ext cx="1102961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A system’s architecture consists of three elements:</a:t>
            </a:r>
          </a:p>
          <a:p>
            <a:r>
              <a:rPr lang="en-GB" sz="2200" dirty="0"/>
              <a:t>Components of the system, where a component could be a software object or module, </a:t>
            </a:r>
            <a:br>
              <a:rPr lang="en-GB" sz="2200" dirty="0"/>
            </a:br>
            <a:r>
              <a:rPr lang="en-GB" sz="2200" dirty="0"/>
              <a:t>a physical device, or a person </a:t>
            </a:r>
          </a:p>
          <a:p>
            <a:r>
              <a:rPr lang="en-GB" sz="2200" dirty="0"/>
              <a:t>Externally visible properties of the components</a:t>
            </a:r>
          </a:p>
          <a:p>
            <a:r>
              <a:rPr lang="en-GB" sz="2200" dirty="0"/>
              <a:t>Connections between the system components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7" y="3586317"/>
            <a:ext cx="5607483" cy="28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requirements – Real time systems (with deadlines)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184400"/>
            <a:ext cx="11140907" cy="332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Predictability:  </a:t>
            </a:r>
            <a:r>
              <a:rPr lang="en-GB" sz="2100" dirty="0"/>
              <a:t>refers to the repeated, consistent timing of recurring (periodic) event</a:t>
            </a:r>
            <a:br>
              <a:rPr lang="en-GB" sz="2100" dirty="0"/>
            </a:br>
            <a:r>
              <a:rPr lang="en-GB" sz="2100" dirty="0"/>
              <a:t>(e.g. the system shall archive the all the data in every last day of a month)</a:t>
            </a:r>
            <a:br>
              <a:rPr lang="en-GB" sz="2100" dirty="0"/>
            </a:b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Execution time:  </a:t>
            </a:r>
            <a:r>
              <a:rPr lang="en-GB" sz="2100" dirty="0"/>
              <a:t>is the elapsed time from when it is initiated to when it completes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    (e.g. the system shall archive the all the data in every last day of a month from 3-4 am)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Latency:  </a:t>
            </a:r>
            <a:r>
              <a:rPr lang="en-GB" sz="2100" dirty="0"/>
              <a:t>is the time lag between when a trigger event occurs and when the system begins to responds to it</a:t>
            </a:r>
            <a:br>
              <a:rPr lang="en-GB" sz="2100" dirty="0"/>
            </a:br>
            <a:endParaRPr lang="en-GB" sz="21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8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requirements – Real 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86169"/>
            <a:ext cx="11415572" cy="44146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issues to explore regarding the timing and scheduling requirements for a system’s real-time tasks:</a:t>
            </a:r>
            <a:br>
              <a:rPr lang="en-GB" sz="2000" dirty="0"/>
            </a:br>
            <a:endParaRPr lang="en-GB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Periodicity (frequency) of execution of the tasks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Deadlines and tolerances (float) for execution of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Typical and worst-case execution time for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Consequences of missing a deadline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minimum, average, and maximum arrival rate of data in each relevant component state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maximum time before the first input or output is expected after a task initiates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What to do if data is not received within the maximum time before the expected first input (timeout)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sequence in which tasks must run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Tasks that must begin or end execution prior to other tasks beginning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 prioritization, so you know which tasks can interrupt or pre-empt others, and on what basis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Functions that depend on what mode the system is in (e.g. normal mode versus firefighter service mode for an elevator)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2" y="2258873"/>
            <a:ext cx="10644156" cy="3678303"/>
          </a:xfrm>
        </p:spPr>
        <p:txBody>
          <a:bodyPr>
            <a:norm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51652" cy="89711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Packaged solution projects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92" y="2091596"/>
            <a:ext cx="11029615" cy="4360004"/>
          </a:xfrm>
        </p:spPr>
        <p:txBody>
          <a:bodyPr>
            <a:noAutofit/>
          </a:bodyPr>
          <a:lstStyle/>
          <a:p>
            <a:r>
              <a:rPr lang="en-GB" sz="2200" dirty="0"/>
              <a:t>Some organizations acquire and adapt purchased packaged solutions (also called commercial off-the-shelf - COTS products) to meet their software needs, instead of building new systems from scratch</a:t>
            </a:r>
          </a:p>
          <a:p>
            <a:r>
              <a:rPr lang="en-GB" sz="2200" dirty="0"/>
              <a:t>Software as a service (SaaS), or cloud solutions are becoming increasingly available to meet software needs as well</a:t>
            </a:r>
          </a:p>
          <a:p>
            <a:r>
              <a:rPr lang="en-GB" sz="2200" dirty="0"/>
              <a:t>Whether you’re purchasing a package as part or all of the solution for a new project or implementing a solution in the cloud, you still need requirements</a:t>
            </a:r>
          </a:p>
          <a:p>
            <a:r>
              <a:rPr lang="en-GB" sz="2200" dirty="0"/>
              <a:t>Requirements let you evaluate solution candidates so that you can select the most appropriate package, and then they let you adapt the package to meet your needs</a:t>
            </a:r>
          </a:p>
          <a:p>
            <a:r>
              <a:rPr lang="en-GB" sz="2200" dirty="0"/>
              <a:t>COTS packages typically need to be configured, integrated, and extended to work in the target environment.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3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selecting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Developing user requirements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Considering business rules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Defining quality requirements</a:t>
            </a:r>
          </a:p>
          <a:p>
            <a:pPr lvl="1"/>
            <a:r>
              <a:rPr lang="en-GB" sz="2200" dirty="0"/>
              <a:t>Performance, Usability, Modifiability, Interoperability, Integrity, Security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Evaluating solutions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7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implementing packaged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92" y="1888936"/>
            <a:ext cx="7064101" cy="1820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958226"/>
            <a:ext cx="10376225" cy="2582274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challenges with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200" dirty="0">
                <a:solidFill>
                  <a:srgbClr val="C00000"/>
                </a:solidFill>
              </a:rPr>
              <a:t>Too many candidates:  </a:t>
            </a:r>
            <a:r>
              <a:rPr lang="en-GB" sz="2200" dirty="0"/>
              <a:t>there might be many solutions on the market that meet your needs at a first glance.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Too many evaluation criteria:  </a:t>
            </a:r>
            <a:r>
              <a:rPr lang="en-GB" sz="2200" dirty="0"/>
              <a:t>evaluation criteria to only the most important ones (by using business objectives) without doing in-depth requirements. analysis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Vendor misrepresents package capabilities:</a:t>
            </a:r>
            <a:r>
              <a:rPr lang="en-GB" sz="2200" dirty="0"/>
              <a:t>  vendors (non-technical person) are unaware about the customer’s understanding on the product</a:t>
            </a:r>
          </a:p>
          <a:p>
            <a:r>
              <a:rPr lang="en-GB" sz="2200" dirty="0">
                <a:solidFill>
                  <a:srgbClr val="C00000"/>
                </a:solidFill>
              </a:rPr>
              <a:t>Incorrect solution expectations:</a:t>
            </a:r>
            <a:r>
              <a:rPr lang="en-GB" sz="2200" dirty="0"/>
              <a:t>  sometimes a product solution looks great in vendor demonstration, but it doesn’t worked like you expect after installation (user feedback)</a:t>
            </a:r>
          </a:p>
          <a:p>
            <a:r>
              <a:rPr lang="en-GB" sz="2200" dirty="0">
                <a:solidFill>
                  <a:srgbClr val="C00000"/>
                </a:solidFill>
              </a:rPr>
              <a:t>Users reject the solution: </a:t>
            </a:r>
            <a:r>
              <a:rPr lang="en-GB" sz="2200" dirty="0"/>
              <a:t> just because an organization bought the software, there is no guarantee that the users will be interested to it (user involvement)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9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Outsourced Projects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/>
              <a:t>Appropriate levels of requirements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045288"/>
            <a:ext cx="8991600" cy="4355511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Acquirer-supplier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80496"/>
            <a:ext cx="11115507" cy="3678303"/>
          </a:xfrm>
        </p:spPr>
        <p:txBody>
          <a:bodyPr>
            <a:normAutofit/>
          </a:bodyPr>
          <a:lstStyle/>
          <a:p>
            <a:r>
              <a:rPr lang="en-GB" sz="2200" dirty="0"/>
              <a:t>Plan time for multiple review cycles of the requirements</a:t>
            </a:r>
          </a:p>
          <a:p>
            <a:r>
              <a:rPr lang="en-GB" sz="2200" dirty="0"/>
              <a:t>Held requirements workshops followed immediately by tasks to implement several subsystems</a:t>
            </a:r>
          </a:p>
          <a:p>
            <a:r>
              <a:rPr lang="en-GB" sz="2200" dirty="0"/>
              <a:t>Peer reviews and prototypes provide insight into how the supplier is interpreting the requirements</a:t>
            </a:r>
          </a:p>
          <a:p>
            <a:r>
              <a:rPr lang="en-GB" sz="2200" dirty="0"/>
              <a:t>Contract development companies that work on many types of projects might lack the specific domain or company knowledge that is critical to making the right decisions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38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process automation projects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Business process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35939"/>
            <a:ext cx="11029615" cy="47918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analysis (BPA) </a:t>
            </a:r>
          </a:p>
          <a:p>
            <a:pPr lvl="1"/>
            <a:r>
              <a:rPr lang="en-US" sz="2000" dirty="0"/>
              <a:t>involves understanding the processes as a basis for improving them</a:t>
            </a:r>
          </a:p>
          <a:p>
            <a:pPr lvl="1"/>
            <a:r>
              <a:rPr lang="en-US" sz="2000" dirty="0"/>
              <a:t>online home pizza delivery has reduce the delivery time, processing cost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reengineering (BPR) </a:t>
            </a:r>
          </a:p>
          <a:p>
            <a:pPr lvl="1"/>
            <a:r>
              <a:rPr lang="en-US" sz="2000" dirty="0"/>
              <a:t>consists of analyzing and redesigning business processes for greater efficiency and effectiveness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improvement (BPI) </a:t>
            </a:r>
          </a:p>
          <a:p>
            <a:pPr lvl="1"/>
            <a:r>
              <a:rPr lang="en-US" sz="2000" dirty="0"/>
              <a:t>involves measuring and looking for opportunities for incremental process improvement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management (BPM) </a:t>
            </a:r>
          </a:p>
          <a:p>
            <a:pPr lvl="1"/>
            <a:r>
              <a:rPr lang="en-US" sz="2000" dirty="0"/>
              <a:t>encompasses understanding all of the enterprise’s business processes, analyzing them to make them more efficient and effective, and working with organizations to make changes to the processes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model and notation (BPMN): </a:t>
            </a:r>
            <a:r>
              <a:rPr lang="en-US" sz="2000" dirty="0"/>
              <a:t>is a graphical notation for modeling business processes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4251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term big data typically describes a collection of data that is characterized as</a:t>
            </a:r>
            <a:br>
              <a:rPr lang="en-US" sz="2200" dirty="0"/>
            </a:br>
            <a:r>
              <a:rPr lang="en-US" sz="2200" dirty="0">
                <a:solidFill>
                  <a:srgbClr val="C00000"/>
                </a:solidFill>
              </a:rPr>
              <a:t>large volume</a:t>
            </a:r>
            <a:r>
              <a:rPr lang="en-US" sz="2200" dirty="0"/>
              <a:t> (much data exists), </a:t>
            </a:r>
            <a:r>
              <a:rPr lang="en-US" sz="2200" dirty="0">
                <a:solidFill>
                  <a:srgbClr val="C00000"/>
                </a:solidFill>
              </a:rPr>
              <a:t>high velocity </a:t>
            </a:r>
            <a:r>
              <a:rPr lang="en-US" sz="2200" dirty="0"/>
              <a:t>(data flows rapidly into an organization),</a:t>
            </a:r>
            <a:br>
              <a:rPr lang="en-US" sz="2200" dirty="0"/>
            </a:br>
            <a:r>
              <a:rPr lang="en-US" sz="2200" dirty="0"/>
              <a:t>and/or </a:t>
            </a:r>
            <a:r>
              <a:rPr lang="en-US" sz="2200" dirty="0">
                <a:solidFill>
                  <a:srgbClr val="C00000"/>
                </a:solidFill>
              </a:rPr>
              <a:t>highly complex </a:t>
            </a:r>
            <a:r>
              <a:rPr lang="en-US" sz="2200" dirty="0"/>
              <a:t>(the data is diverse).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Managing big data entails discovering, collecting, storing, and processing large quantities of data quickly and effectively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the data objects relate to one another in some logical way, the BA can model those objects by using entity-relationship diagrams (ERDs).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Example: data of GP, Facebook, YouTube, Google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326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1490</TotalTime>
  <Words>1028</Words>
  <Application>Microsoft Office PowerPoint</Application>
  <PresentationFormat>Widescreen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Wingdings</vt:lpstr>
      <vt:lpstr>Wingdings 2</vt:lpstr>
      <vt:lpstr>Dividend</vt:lpstr>
      <vt:lpstr>3. REQUIREMENTS for specific project classes Ch. 06 Requirements for Specific Project Classes</vt:lpstr>
      <vt:lpstr>Packaged solution projects Introduction</vt:lpstr>
      <vt:lpstr>Requirements for selecting packaged solutions</vt:lpstr>
      <vt:lpstr>Requirements for implementing packaged solutions</vt:lpstr>
      <vt:lpstr>Common challenges with packaged solutions</vt:lpstr>
      <vt:lpstr>Outsourced Projects Appropriate levels of requirements detail</vt:lpstr>
      <vt:lpstr>Acquirer-supplier interactions</vt:lpstr>
      <vt:lpstr>Business process automation projects Business process acronyms</vt:lpstr>
      <vt:lpstr>Big data</vt:lpstr>
      <vt:lpstr>BIG Data</vt:lpstr>
      <vt:lpstr>Information usage by people</vt:lpstr>
      <vt:lpstr>Big data - structure</vt:lpstr>
      <vt:lpstr>Data-based requirements</vt:lpstr>
      <vt:lpstr>Data-based requirements</vt:lpstr>
      <vt:lpstr> Defining analyses that transform the data</vt:lpstr>
      <vt:lpstr>Embedded and other real-time systems projects System requirements, architecture, and allocation</vt:lpstr>
      <vt:lpstr>Timing requirements – Real time systems (with deadlines)</vt:lpstr>
      <vt:lpstr>Timing requirements – Real time systems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M. Mahmudul Hasan</cp:lastModifiedBy>
  <cp:revision>343</cp:revision>
  <dcterms:created xsi:type="dcterms:W3CDTF">2015-08-31T11:09:01Z</dcterms:created>
  <dcterms:modified xsi:type="dcterms:W3CDTF">2017-08-09T09:54:03Z</dcterms:modified>
</cp:coreProperties>
</file>