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89" r:id="rId3"/>
    <p:sldId id="303" r:id="rId4"/>
    <p:sldId id="290" r:id="rId5"/>
    <p:sldId id="291" r:id="rId6"/>
    <p:sldId id="293" r:id="rId7"/>
    <p:sldId id="294" r:id="rId8"/>
    <p:sldId id="304" r:id="rId9"/>
    <p:sldId id="295" r:id="rId10"/>
    <p:sldId id="305" r:id="rId11"/>
    <p:sldId id="296" r:id="rId12"/>
    <p:sldId id="297" r:id="rId13"/>
    <p:sldId id="298" r:id="rId14"/>
    <p:sldId id="299" r:id="rId15"/>
    <p:sldId id="301" r:id="rId16"/>
    <p:sldId id="306" r:id="rId17"/>
    <p:sldId id="302"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23/03/2019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3/23/2019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3/23/2019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3/23/2019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3/23/2019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3/23/2019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4. REQUIREMENTS Management</a:t>
            </a:r>
            <a:br>
              <a:rPr lang="en-US" dirty="0"/>
            </a:br>
            <a:r>
              <a:rPr lang="en-US" dirty="0"/>
              <a:t>CH.08 - </a:t>
            </a:r>
            <a:r>
              <a:rPr lang="en-GB" sz="2700" b="1" dirty="0"/>
              <a:t>Requirements Tracing &amp; Tools</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for DOCUMENT BASED APPROACH in tracing</a:t>
            </a:r>
            <a:endParaRPr lang="en-GB" dirty="0"/>
          </a:p>
        </p:txBody>
      </p:sp>
      <p:sp>
        <p:nvSpPr>
          <p:cNvPr id="3" name="Content Placeholder 2"/>
          <p:cNvSpPr>
            <a:spLocks noGrp="1"/>
          </p:cNvSpPr>
          <p:nvPr>
            <p:ph idx="1"/>
          </p:nvPr>
        </p:nvSpPr>
        <p:spPr>
          <a:xfrm>
            <a:off x="581192" y="2140740"/>
            <a:ext cx="11029615" cy="4140791"/>
          </a:xfrm>
        </p:spPr>
        <p:txBody>
          <a:bodyPr>
            <a:noAutofit/>
          </a:bodyPr>
          <a:lstStyle/>
          <a:p>
            <a:r>
              <a:rPr lang="en-GB" sz="2200" dirty="0"/>
              <a:t>Reusing a requirement generally means that the business analyst must copy the text from the original document into another document for each other system or product where the requirement is to be used.</a:t>
            </a:r>
          </a:p>
          <a:p>
            <a:r>
              <a:rPr lang="en-GB" sz="2200" dirty="0"/>
              <a:t>It is difficult for multiple project participants to modify the requirements, particularly if the participants are geographically separated.</a:t>
            </a:r>
          </a:p>
          <a:p>
            <a:r>
              <a:rPr lang="en-GB" sz="2200" dirty="0"/>
              <a:t>There is no convenient place to store proposed requirements that were considered rejected and requirements that were deleted from a baseline.</a:t>
            </a:r>
          </a:p>
          <a:p>
            <a:r>
              <a:rPr lang="en-GB" sz="2200" dirty="0"/>
              <a:t>Identifying missing, duplicate, and unnecessary requirements is difficult.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Slide-13</a:t>
            </a:r>
          </a:p>
        </p:txBody>
      </p:sp>
    </p:spTree>
    <p:extLst>
      <p:ext uri="{BB962C8B-B14F-4D97-AF65-F5344CB8AC3E}">
        <p14:creationId xmlns:p14="http://schemas.microsoft.com/office/powerpoint/2010/main" val="399253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tools</a:t>
            </a:r>
          </a:p>
        </p:txBody>
      </p:sp>
      <p:sp>
        <p:nvSpPr>
          <p:cNvPr id="3" name="Content Placeholder 2"/>
          <p:cNvSpPr>
            <a:spLocks noGrp="1"/>
          </p:cNvSpPr>
          <p:nvPr>
            <p:ph idx="1"/>
          </p:nvPr>
        </p:nvSpPr>
        <p:spPr/>
        <p:txBody>
          <a:bodyPr>
            <a:normAutofit/>
          </a:bodyPr>
          <a:lstStyle/>
          <a:p>
            <a:r>
              <a:rPr lang="en-GB" sz="2400" dirty="0"/>
              <a:t>Elicitation tools – e.g. recording notes during elicitation sessions</a:t>
            </a:r>
          </a:p>
          <a:p>
            <a:r>
              <a:rPr lang="en-GB" sz="2400" dirty="0"/>
              <a:t>Prototyping tools – e.g. electronic mock-ups to full application simulations</a:t>
            </a:r>
          </a:p>
          <a:p>
            <a:r>
              <a:rPr lang="en-GB" sz="2400" dirty="0"/>
              <a:t>Modelling tools – e.g. </a:t>
            </a:r>
            <a:r>
              <a:rPr lang="en-GB" sz="2400"/>
              <a:t>UML</a:t>
            </a:r>
            <a:endParaRPr lang="en-GB" sz="24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Slide-14</a:t>
            </a:r>
          </a:p>
        </p:txBody>
      </p:sp>
    </p:spTree>
    <p:extLst>
      <p:ext uri="{BB962C8B-B14F-4D97-AF65-F5344CB8AC3E}">
        <p14:creationId xmlns:p14="http://schemas.microsoft.com/office/powerpoint/2010/main" val="353826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management tools</a:t>
            </a:r>
          </a:p>
        </p:txBody>
      </p:sp>
      <p:sp>
        <p:nvSpPr>
          <p:cNvPr id="3" name="Content Placeholder 2"/>
          <p:cNvSpPr>
            <a:spLocks noGrp="1"/>
          </p:cNvSpPr>
          <p:nvPr>
            <p:ph idx="1"/>
          </p:nvPr>
        </p:nvSpPr>
        <p:spPr>
          <a:xfrm>
            <a:off x="581192" y="2010679"/>
            <a:ext cx="11029615" cy="4481561"/>
          </a:xfrm>
        </p:spPr>
        <p:txBody>
          <a:bodyPr>
            <a:noAutofit/>
          </a:bodyPr>
          <a:lstStyle/>
          <a:p>
            <a:pPr marL="0" indent="0">
              <a:buNone/>
            </a:pPr>
            <a:r>
              <a:rPr lang="en-GB" sz="2000" dirty="0"/>
              <a:t>Benefits of using an RM tool</a:t>
            </a:r>
          </a:p>
          <a:p>
            <a:pPr lvl="1"/>
            <a:r>
              <a:rPr lang="en-GB" sz="1800" dirty="0"/>
              <a:t>Manage versions and changes</a:t>
            </a:r>
          </a:p>
          <a:p>
            <a:pPr lvl="1"/>
            <a:r>
              <a:rPr lang="en-GB" sz="1800" dirty="0"/>
              <a:t>Store requirements attributes</a:t>
            </a:r>
          </a:p>
          <a:p>
            <a:pPr lvl="1"/>
            <a:r>
              <a:rPr lang="en-GB" sz="1800" dirty="0"/>
              <a:t>Facilitate impact analysis</a:t>
            </a:r>
          </a:p>
          <a:p>
            <a:pPr lvl="1"/>
            <a:r>
              <a:rPr lang="en-GB" sz="1800" dirty="0"/>
              <a:t>Identify missing and extraneous requirements</a:t>
            </a:r>
          </a:p>
          <a:p>
            <a:pPr lvl="1"/>
            <a:r>
              <a:rPr lang="en-GB" sz="1800" dirty="0"/>
              <a:t>Track requirements status</a:t>
            </a:r>
          </a:p>
          <a:p>
            <a:pPr lvl="1"/>
            <a:r>
              <a:rPr lang="en-GB" sz="1800" dirty="0"/>
              <a:t>Control access</a:t>
            </a:r>
          </a:p>
          <a:p>
            <a:pPr lvl="1"/>
            <a:r>
              <a:rPr lang="en-GB" sz="1800" dirty="0"/>
              <a:t>Communicate with stakeholders</a:t>
            </a:r>
          </a:p>
          <a:p>
            <a:pPr lvl="1"/>
            <a:r>
              <a:rPr lang="en-GB" sz="1800" dirty="0"/>
              <a:t>Reuse requirements</a:t>
            </a:r>
          </a:p>
          <a:p>
            <a:pPr lvl="1"/>
            <a:r>
              <a:rPr lang="en-GB" sz="1800" dirty="0"/>
              <a:t>Track issue status</a:t>
            </a:r>
          </a:p>
          <a:p>
            <a:pPr lvl="1"/>
            <a:r>
              <a:rPr lang="en-GB" sz="1800" dirty="0"/>
              <a:t>Generate tailored subsets (database query from requirements combination)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Slide-15</a:t>
            </a:r>
          </a:p>
        </p:txBody>
      </p:sp>
    </p:spTree>
    <p:extLst>
      <p:ext uri="{BB962C8B-B14F-4D97-AF65-F5344CB8AC3E}">
        <p14:creationId xmlns:p14="http://schemas.microsoft.com/office/powerpoint/2010/main" val="6568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RM tool features</a:t>
            </a:r>
            <a:endParaRPr lang="en-GB" dirty="0"/>
          </a:p>
        </p:txBody>
      </p:sp>
      <p:pic>
        <p:nvPicPr>
          <p:cNvPr id="5" name="Picture 4"/>
          <p:cNvPicPr>
            <a:picLocks noChangeAspect="1"/>
          </p:cNvPicPr>
          <p:nvPr/>
        </p:nvPicPr>
        <p:blipFill>
          <a:blip r:embed="rId2"/>
          <a:stretch>
            <a:fillRect/>
          </a:stretch>
        </p:blipFill>
        <p:spPr>
          <a:xfrm>
            <a:off x="1110343" y="1981001"/>
            <a:ext cx="9535886" cy="462880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Slide-16</a:t>
            </a:r>
          </a:p>
        </p:txBody>
      </p:sp>
    </p:spTree>
    <p:extLst>
      <p:ext uri="{BB962C8B-B14F-4D97-AF65-F5344CB8AC3E}">
        <p14:creationId xmlns:p14="http://schemas.microsoft.com/office/powerpoint/2010/main" val="11204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RM tool capabilities</a:t>
            </a:r>
          </a:p>
        </p:txBody>
      </p:sp>
      <p:pic>
        <p:nvPicPr>
          <p:cNvPr id="5" name="Picture 4"/>
          <p:cNvPicPr>
            <a:picLocks noChangeAspect="1"/>
          </p:cNvPicPr>
          <p:nvPr/>
        </p:nvPicPr>
        <p:blipFill>
          <a:blip r:embed="rId2"/>
          <a:stretch>
            <a:fillRect/>
          </a:stretch>
        </p:blipFill>
        <p:spPr>
          <a:xfrm>
            <a:off x="4763200" y="702156"/>
            <a:ext cx="5795100" cy="5746044"/>
          </a:xfrm>
          <a:prstGeom prst="rect">
            <a:avLst/>
          </a:prstGeom>
        </p:spPr>
      </p:pic>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Slide-17</a:t>
            </a:r>
          </a:p>
        </p:txBody>
      </p:sp>
    </p:spTree>
    <p:extLst>
      <p:ext uri="{BB962C8B-B14F-4D97-AF65-F5344CB8AC3E}">
        <p14:creationId xmlns:p14="http://schemas.microsoft.com/office/powerpoint/2010/main" val="241123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the tool and processes</a:t>
            </a:r>
          </a:p>
        </p:txBody>
      </p:sp>
      <p:sp>
        <p:nvSpPr>
          <p:cNvPr id="3" name="Content Placeholder 2"/>
          <p:cNvSpPr>
            <a:spLocks noGrp="1"/>
          </p:cNvSpPr>
          <p:nvPr>
            <p:ph idx="1"/>
          </p:nvPr>
        </p:nvSpPr>
        <p:spPr>
          <a:xfrm>
            <a:off x="581193" y="2099855"/>
            <a:ext cx="11029615" cy="4314009"/>
          </a:xfrm>
        </p:spPr>
        <p:txBody>
          <a:bodyPr>
            <a:noAutofit/>
          </a:bodyPr>
          <a:lstStyle/>
          <a:p>
            <a:r>
              <a:rPr lang="en-GB" sz="2200" dirty="0"/>
              <a:t>Assign an experienced BA to own the tool setup and process adaptations. She will understand the impact of configuration choices and process changes.</a:t>
            </a:r>
          </a:p>
          <a:p>
            <a:r>
              <a:rPr lang="en-GB" sz="2200" dirty="0"/>
              <a:t>Think carefully about the various requirement types that you define. Don’t treat every section of your current SRS template as a separate requirement type, but don’t simply stuff all of the SRS contents into a single requirement type either.</a:t>
            </a:r>
          </a:p>
          <a:p>
            <a:r>
              <a:rPr lang="en-GB" sz="2200" dirty="0"/>
              <a:t>Use the tool to facilitate communication with project stakeholders in various locations. Set the access and change privileges to permit sufficient input to the requirements by various people without giving everyone complete freedom to change everything in the database.</a:t>
            </a:r>
          </a:p>
          <a:p>
            <a:r>
              <a:rPr lang="en-GB" sz="2200" dirty="0"/>
              <a:t>Don’t try to capture requirements directly in an RM tool during your early elicitation workshops. As the requirements begin to stabilize, though, storing them in the tool makes them visible to the workshop participants for refinement.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Slide-19</a:t>
            </a:r>
          </a:p>
        </p:txBody>
      </p:sp>
    </p:spTree>
    <p:extLst>
      <p:ext uri="{BB962C8B-B14F-4D97-AF65-F5344CB8AC3E}">
        <p14:creationId xmlns:p14="http://schemas.microsoft.com/office/powerpoint/2010/main" val="378755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the tool and processes</a:t>
            </a:r>
          </a:p>
        </p:txBody>
      </p:sp>
      <p:sp>
        <p:nvSpPr>
          <p:cNvPr id="3" name="Content Placeholder 2"/>
          <p:cNvSpPr>
            <a:spLocks noGrp="1"/>
          </p:cNvSpPr>
          <p:nvPr>
            <p:ph idx="1"/>
          </p:nvPr>
        </p:nvSpPr>
        <p:spPr>
          <a:xfrm>
            <a:off x="581193" y="2092164"/>
            <a:ext cx="11029615" cy="3915699"/>
          </a:xfrm>
        </p:spPr>
        <p:txBody>
          <a:bodyPr>
            <a:noAutofit/>
          </a:bodyPr>
          <a:lstStyle/>
          <a:p>
            <a:r>
              <a:rPr lang="en-GB" sz="2200" dirty="0"/>
              <a:t>Use RD tools during elicitation activities only if you are confident that they will not slow down the discovery process and waste your stakeholders’ time.</a:t>
            </a:r>
          </a:p>
          <a:p>
            <a:r>
              <a:rPr lang="en-GB" sz="2200" dirty="0"/>
              <a:t>Don’t define trace links until the requirements stabilize. Otherwise, you can count on doing a lot of work to revise the links as requirements continue to evolve.</a:t>
            </a:r>
          </a:p>
          <a:p>
            <a:r>
              <a:rPr lang="en-GB" sz="2200" dirty="0"/>
              <a:t>To accelerate the movement from a document-based paradigm to the use of the tool, set a date after which the tool’s database will be regarded as the definitive (ultimate) repository of the project’s requirements. After that date, requirements residing only in word-processing documents won’t be recognized as valid requirements for integrating them into the tool.</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Slide-20</a:t>
            </a:r>
          </a:p>
        </p:txBody>
      </p:sp>
    </p:spTree>
    <p:extLst>
      <p:ext uri="{BB962C8B-B14F-4D97-AF65-F5344CB8AC3E}">
        <p14:creationId xmlns:p14="http://schemas.microsoft.com/office/powerpoint/2010/main" val="97489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Facilitating user adoption</a:t>
            </a:r>
          </a:p>
        </p:txBody>
      </p:sp>
      <p:sp>
        <p:nvSpPr>
          <p:cNvPr id="3" name="Content Placeholder 2"/>
          <p:cNvSpPr>
            <a:spLocks noGrp="1"/>
          </p:cNvSpPr>
          <p:nvPr>
            <p:ph idx="1"/>
          </p:nvPr>
        </p:nvSpPr>
        <p:spPr>
          <a:xfrm>
            <a:off x="581193" y="1840861"/>
            <a:ext cx="11029615" cy="4795070"/>
          </a:xfrm>
        </p:spPr>
        <p:txBody>
          <a:bodyPr>
            <a:noAutofit/>
          </a:bodyPr>
          <a:lstStyle/>
          <a:p>
            <a:r>
              <a:rPr lang="en-GB" sz="1900" dirty="0"/>
              <a:t>Identify a tool advocate, a local enthusiast who learns the tool’s ins and outs, mentors other users, and sees that it gets employed as intended. This person should be an experienced business analyst who can be the single owner for ensuring tool adoption. This initial tool advocate will work with other users on their projects to ingrain the tool into their daily activities. Then he’ll train and mentor others to support the tool as other projects adopt it.</a:t>
            </a:r>
          </a:p>
          <a:p>
            <a:r>
              <a:rPr lang="en-GB" sz="1900" dirty="0"/>
              <a:t>One of the biggest adoption challenges to overcome is that users don’t believe the tool will actually add any value. Perhaps they haven’t recognized the pain from limitations of their existing manual approaches. Share stories with them about where the lack of a tool caused a negative impact and ask them to think of their own examples.</a:t>
            </a:r>
          </a:p>
          <a:p>
            <a:r>
              <a:rPr lang="en-GB" sz="1900" dirty="0"/>
              <a:t>It is better to train them than to expect them to figure out how best to use the tool on their own. They can undoubtedly deduce the basic operations, but they won’t learn about the full set of tool capabilities and how to exploit them efficiently.</a:t>
            </a:r>
          </a:p>
          <a:p>
            <a:r>
              <a:rPr lang="en-GB" sz="1900" dirty="0"/>
              <a:t>Because you can’t expect instantaneous results, don’t base a project’s success on a tool you’re using for the first time. Begin with a pilot application of the tool on a noncritical project. This will help the organization learn how much effort it takes to administer and support the tool.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Slide-21</a:t>
            </a:r>
          </a:p>
        </p:txBody>
      </p:sp>
    </p:spTree>
    <p:extLst>
      <p:ext uri="{BB962C8B-B14F-4D97-AF65-F5344CB8AC3E}">
        <p14:creationId xmlns:p14="http://schemas.microsoft.com/office/powerpoint/2010/main" val="117950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581193" y="2076993"/>
            <a:ext cx="11029615" cy="4558937"/>
          </a:xfrm>
        </p:spPr>
        <p:txBody>
          <a:bodyPr>
            <a:noAutofit/>
          </a:bodyPr>
          <a:lstStyle/>
          <a:p>
            <a:r>
              <a:rPr lang="en-GB" sz="1900" dirty="0"/>
              <a:t>Karl </a:t>
            </a:r>
            <a:r>
              <a:rPr lang="en-GB" sz="1900" dirty="0" err="1"/>
              <a:t>Wiegers</a:t>
            </a:r>
            <a:r>
              <a:rPr lang="en-GB" sz="1900" dirty="0"/>
              <a:t> and Joy Beatty (Third Edition). Software Requirements. </a:t>
            </a:r>
          </a:p>
        </p:txBody>
      </p:sp>
    </p:spTree>
    <p:extLst>
      <p:ext uri="{BB962C8B-B14F-4D97-AF65-F5344CB8AC3E}">
        <p14:creationId xmlns:p14="http://schemas.microsoft.com/office/powerpoint/2010/main" val="196449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for tracing requirements</a:t>
            </a:r>
          </a:p>
        </p:txBody>
      </p:sp>
      <p:sp>
        <p:nvSpPr>
          <p:cNvPr id="3" name="Content Placeholder 2"/>
          <p:cNvSpPr>
            <a:spLocks noGrp="1"/>
          </p:cNvSpPr>
          <p:nvPr>
            <p:ph idx="1"/>
          </p:nvPr>
        </p:nvSpPr>
        <p:spPr>
          <a:xfrm>
            <a:off x="581193" y="2049868"/>
            <a:ext cx="11029616" cy="4442373"/>
          </a:xfrm>
        </p:spPr>
        <p:txBody>
          <a:bodyPr>
            <a:noAutofit/>
          </a:bodyPr>
          <a:lstStyle/>
          <a:p>
            <a:pPr marL="0" indent="0">
              <a:buNone/>
            </a:pPr>
            <a:r>
              <a:rPr lang="en-GB" sz="2200" dirty="0"/>
              <a:t>Following are some potential benefits of implementing requirements tracing:</a:t>
            </a:r>
          </a:p>
          <a:p>
            <a:r>
              <a:rPr lang="en-GB" sz="2200" dirty="0">
                <a:solidFill>
                  <a:srgbClr val="C00000"/>
                </a:solidFill>
              </a:rPr>
              <a:t>Finding missing requirements </a:t>
            </a:r>
            <a:r>
              <a:rPr lang="en-GB" sz="2200" dirty="0"/>
              <a:t>– look for business requirements that don’t trace to any user requirements, and user requirements that don’t trace to any functional requirements</a:t>
            </a:r>
          </a:p>
          <a:p>
            <a:r>
              <a:rPr lang="en-GB" sz="2200" dirty="0">
                <a:solidFill>
                  <a:srgbClr val="C00000"/>
                </a:solidFill>
              </a:rPr>
              <a:t>Finding unnecessary requirements </a:t>
            </a:r>
            <a:r>
              <a:rPr lang="en-GB" sz="2200" dirty="0"/>
              <a:t>– look for any functional requirements that don’t trace back to user or business requirements and therefore might not be needed. </a:t>
            </a:r>
          </a:p>
          <a:p>
            <a:r>
              <a:rPr lang="en-GB" sz="2200" dirty="0">
                <a:solidFill>
                  <a:srgbClr val="C00000"/>
                </a:solidFill>
              </a:rPr>
              <a:t>Certification and compliance </a:t>
            </a:r>
            <a:r>
              <a:rPr lang="en-GB" sz="2200" dirty="0"/>
              <a:t>– trace information demonstrates requirements demanded for regulatory compliance have been included</a:t>
            </a:r>
          </a:p>
          <a:p>
            <a:r>
              <a:rPr lang="en-GB" sz="2200" dirty="0">
                <a:solidFill>
                  <a:srgbClr val="C00000"/>
                </a:solidFill>
              </a:rPr>
              <a:t>Change impact analysis</a:t>
            </a:r>
            <a:r>
              <a:rPr lang="en-GB" sz="2200" dirty="0"/>
              <a:t> – without trace information, there’s a good chance that you’ll overlook a system element that would be affected if you add, delete, or modify a particular requirements</a:t>
            </a:r>
          </a:p>
          <a:p>
            <a:pPr marL="324000" lvl="1" indent="0">
              <a:buNone/>
            </a:pPr>
            <a:endParaRPr lang="en-GB" sz="2200" dirty="0"/>
          </a:p>
        </p:txBody>
      </p:sp>
      <p:sp>
        <p:nvSpPr>
          <p:cNvPr id="6" name="Slide Number Placeholder 3"/>
          <p:cNvSpPr>
            <a:spLocks noGrp="1"/>
          </p:cNvSpPr>
          <p:nvPr>
            <p:ph type="sldNum" sz="quarter" idx="12"/>
          </p:nvPr>
        </p:nvSpPr>
        <p:spPr>
          <a:xfrm>
            <a:off x="11766177" y="605119"/>
            <a:ext cx="242047" cy="685800"/>
          </a:xfrm>
        </p:spPr>
        <p:txBody>
          <a:bodyPr vert="vert270"/>
          <a:lstStyle/>
          <a:p>
            <a:r>
              <a:rPr lang="en-US" sz="1400" b="1" dirty="0"/>
              <a:t>Slide-4</a:t>
            </a:r>
          </a:p>
        </p:txBody>
      </p:sp>
    </p:spTree>
    <p:extLst>
      <p:ext uri="{BB962C8B-B14F-4D97-AF65-F5344CB8AC3E}">
        <p14:creationId xmlns:p14="http://schemas.microsoft.com/office/powerpoint/2010/main" val="93014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for tracing requirements</a:t>
            </a:r>
          </a:p>
        </p:txBody>
      </p:sp>
      <p:sp>
        <p:nvSpPr>
          <p:cNvPr id="3" name="Content Placeholder 2"/>
          <p:cNvSpPr>
            <a:spLocks noGrp="1"/>
          </p:cNvSpPr>
          <p:nvPr>
            <p:ph idx="1"/>
          </p:nvPr>
        </p:nvSpPr>
        <p:spPr>
          <a:xfrm>
            <a:off x="581193" y="2049868"/>
            <a:ext cx="11029616" cy="4442373"/>
          </a:xfrm>
        </p:spPr>
        <p:txBody>
          <a:bodyPr>
            <a:noAutofit/>
          </a:bodyPr>
          <a:lstStyle/>
          <a:p>
            <a:r>
              <a:rPr lang="en-GB" sz="2200" dirty="0">
                <a:solidFill>
                  <a:srgbClr val="C00000"/>
                </a:solidFill>
              </a:rPr>
              <a:t>Maintenance</a:t>
            </a:r>
            <a:r>
              <a:rPr lang="en-GB" sz="2200" dirty="0"/>
              <a:t> – reliable trace information facilitates your ability to make changes correctly and completely during maintenance. When corporate policies or government regulations change, software systems often must be updated</a:t>
            </a:r>
          </a:p>
          <a:p>
            <a:r>
              <a:rPr lang="en-GB" sz="2200" dirty="0">
                <a:solidFill>
                  <a:srgbClr val="C00000"/>
                </a:solidFill>
              </a:rPr>
              <a:t>Project tracking</a:t>
            </a:r>
            <a:r>
              <a:rPr lang="en-GB" sz="2200" dirty="0"/>
              <a:t> – record the trace data during development will give an accurate record of the implementation status of planned functionality</a:t>
            </a:r>
          </a:p>
          <a:p>
            <a:r>
              <a:rPr lang="en-GB" sz="2200" dirty="0">
                <a:solidFill>
                  <a:srgbClr val="C00000"/>
                </a:solidFill>
              </a:rPr>
              <a:t>Reengineering</a:t>
            </a:r>
            <a:r>
              <a:rPr lang="en-GB" sz="2200" dirty="0"/>
              <a:t> – list the functions in an existing system are replacing and where they are addressed in the next in the new system’s requirements and software components</a:t>
            </a:r>
          </a:p>
          <a:p>
            <a:r>
              <a:rPr lang="en-GB" sz="2200" dirty="0">
                <a:solidFill>
                  <a:srgbClr val="C00000"/>
                </a:solidFill>
              </a:rPr>
              <a:t>Reuse </a:t>
            </a:r>
            <a:r>
              <a:rPr lang="en-GB" sz="2200" dirty="0"/>
              <a:t>– trace information facilitates the reuse of product components by identifying packages of related requirements, designs, code, and test</a:t>
            </a:r>
          </a:p>
          <a:p>
            <a:r>
              <a:rPr lang="en-GB" sz="2200" dirty="0">
                <a:solidFill>
                  <a:srgbClr val="C00000"/>
                </a:solidFill>
              </a:rPr>
              <a:t>Testing</a:t>
            </a:r>
            <a:r>
              <a:rPr lang="en-GB" sz="2200" dirty="0"/>
              <a:t> – when test fails, the links between tests, requirements, and code point developers toward likely areas to examine for the defect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Slide-5</a:t>
            </a:r>
          </a:p>
        </p:txBody>
      </p:sp>
    </p:spTree>
    <p:extLst>
      <p:ext uri="{BB962C8B-B14F-4D97-AF65-F5344CB8AC3E}">
        <p14:creationId xmlns:p14="http://schemas.microsoft.com/office/powerpoint/2010/main" val="386949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requirements traceability matrix</a:t>
            </a:r>
          </a:p>
        </p:txBody>
      </p:sp>
      <p:pic>
        <p:nvPicPr>
          <p:cNvPr id="5" name="Picture 4"/>
          <p:cNvPicPr>
            <a:picLocks noChangeAspect="1"/>
          </p:cNvPicPr>
          <p:nvPr/>
        </p:nvPicPr>
        <p:blipFill>
          <a:blip r:embed="rId2"/>
          <a:stretch>
            <a:fillRect/>
          </a:stretch>
        </p:blipFill>
        <p:spPr>
          <a:xfrm>
            <a:off x="581192" y="1948225"/>
            <a:ext cx="10981113" cy="3094037"/>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Slide-6</a:t>
            </a:r>
          </a:p>
        </p:txBody>
      </p:sp>
      <p:sp>
        <p:nvSpPr>
          <p:cNvPr id="7" name="Content Placeholder 2"/>
          <p:cNvSpPr>
            <a:spLocks noGrp="1"/>
          </p:cNvSpPr>
          <p:nvPr>
            <p:ph idx="1"/>
          </p:nvPr>
        </p:nvSpPr>
        <p:spPr>
          <a:xfrm>
            <a:off x="581192" y="5165593"/>
            <a:ext cx="10215154" cy="1169893"/>
          </a:xfrm>
        </p:spPr>
        <p:txBody>
          <a:bodyPr>
            <a:normAutofit/>
          </a:bodyPr>
          <a:lstStyle/>
          <a:p>
            <a:r>
              <a:rPr lang="en-GB" sz="2000" dirty="0"/>
              <a:t>Table shows how each functional requirements is linked backward to a specific use-case and forward to one or more design, code, and test elements. </a:t>
            </a:r>
          </a:p>
        </p:txBody>
      </p:sp>
    </p:spTree>
    <p:extLst>
      <p:ext uri="{BB962C8B-B14F-4D97-AF65-F5344CB8AC3E}">
        <p14:creationId xmlns:p14="http://schemas.microsoft.com/office/powerpoint/2010/main" val="188777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requirements traceability matrix</a:t>
            </a:r>
          </a:p>
        </p:txBody>
      </p:sp>
      <p:pic>
        <p:nvPicPr>
          <p:cNvPr id="5" name="Picture 4"/>
          <p:cNvPicPr>
            <a:picLocks noChangeAspect="1"/>
          </p:cNvPicPr>
          <p:nvPr/>
        </p:nvPicPr>
        <p:blipFill>
          <a:blip r:embed="rId2"/>
          <a:stretch>
            <a:fillRect/>
          </a:stretch>
        </p:blipFill>
        <p:spPr>
          <a:xfrm>
            <a:off x="748999" y="1963482"/>
            <a:ext cx="9982801" cy="445503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Slide-7</a:t>
            </a:r>
          </a:p>
        </p:txBody>
      </p:sp>
    </p:spTree>
    <p:extLst>
      <p:ext uri="{BB962C8B-B14F-4D97-AF65-F5344CB8AC3E}">
        <p14:creationId xmlns:p14="http://schemas.microsoft.com/office/powerpoint/2010/main" val="188928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Tools for requirements tracing</a:t>
            </a:r>
          </a:p>
        </p:txBody>
      </p:sp>
      <p:pic>
        <p:nvPicPr>
          <p:cNvPr id="5" name="Picture 4"/>
          <p:cNvPicPr>
            <a:picLocks noChangeAspect="1"/>
          </p:cNvPicPr>
          <p:nvPr/>
        </p:nvPicPr>
        <p:blipFill>
          <a:blip r:embed="rId2"/>
          <a:stretch>
            <a:fillRect/>
          </a:stretch>
        </p:blipFill>
        <p:spPr>
          <a:xfrm>
            <a:off x="1332410" y="1945366"/>
            <a:ext cx="8595360" cy="331896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Slide-9</a:t>
            </a:r>
          </a:p>
        </p:txBody>
      </p:sp>
      <p:sp>
        <p:nvSpPr>
          <p:cNvPr id="7" name="Content Placeholder 2"/>
          <p:cNvSpPr>
            <a:spLocks noGrp="1"/>
          </p:cNvSpPr>
          <p:nvPr>
            <p:ph idx="1"/>
          </p:nvPr>
        </p:nvSpPr>
        <p:spPr>
          <a:xfrm>
            <a:off x="809898" y="5493741"/>
            <a:ext cx="10800909" cy="1214803"/>
          </a:xfrm>
        </p:spPr>
        <p:txBody>
          <a:bodyPr>
            <a:normAutofit/>
          </a:bodyPr>
          <a:lstStyle/>
          <a:p>
            <a:r>
              <a:rPr lang="en-GB" sz="2000" dirty="0"/>
              <a:t>If you change UC-3 the requirements traceability matrix in table 29-2 might look table 29-4 the next time you see it. The suspect link indicators (question mark) tells you to check whether functional requirements 3,4, and 6 need to be changed to remain consistent with the modified UC-3</a:t>
            </a:r>
          </a:p>
        </p:txBody>
      </p:sp>
    </p:spTree>
    <p:extLst>
      <p:ext uri="{BB962C8B-B14F-4D97-AF65-F5344CB8AC3E}">
        <p14:creationId xmlns:p14="http://schemas.microsoft.com/office/powerpoint/2010/main" val="17431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tracing procedure</a:t>
            </a:r>
          </a:p>
        </p:txBody>
      </p:sp>
      <p:sp>
        <p:nvSpPr>
          <p:cNvPr id="3" name="Content Placeholder 2"/>
          <p:cNvSpPr>
            <a:spLocks noGrp="1"/>
          </p:cNvSpPr>
          <p:nvPr>
            <p:ph idx="1"/>
          </p:nvPr>
        </p:nvSpPr>
        <p:spPr>
          <a:xfrm>
            <a:off x="581193" y="1931852"/>
            <a:ext cx="11029615" cy="4769394"/>
          </a:xfrm>
        </p:spPr>
        <p:txBody>
          <a:bodyPr>
            <a:noAutofit/>
          </a:bodyPr>
          <a:lstStyle/>
          <a:p>
            <a:r>
              <a:rPr lang="en-GB" sz="2000" dirty="0"/>
              <a:t>Educate the team and your management about the concepts and importance of requirements tracing, your objectives for this activity, where the trace data is stored, and the techniques for defining the links.  Ask all participants to commit to their responsibilities.</a:t>
            </a:r>
          </a:p>
          <a:p>
            <a:r>
              <a:rPr lang="en-GB" sz="2000" dirty="0"/>
              <a:t>Select the link relationships you want to define from the possibilities shown in Figure 29-2. Don’t try to do all of these at once! You’ll be overwhelmed.</a:t>
            </a:r>
          </a:p>
          <a:p>
            <a:r>
              <a:rPr lang="en-GB" sz="2000" dirty="0"/>
              <a:t>Choose the type of traceability matrix you want to use: the single-matrix style shown in Table 29-1 or several matrices like the one illustrated in Table 29-2. Select a mechanism for storing the data: a table in a text document, a spreadsheet, or (much better) a requirements management tool.</a:t>
            </a:r>
          </a:p>
          <a:p>
            <a:r>
              <a:rPr lang="en-GB" sz="2000" dirty="0"/>
              <a:t>Identify the parts of the product for which you want to maintain traceability information. Start with the critical core functions, the high-risk portions, or the portions that you expect will undergo the most maintenance and evolution over the product’s life.</a:t>
            </a:r>
          </a:p>
          <a:p>
            <a:r>
              <a:rPr lang="en-GB" sz="2000" dirty="0"/>
              <a:t>Identify the individuals who will supply each type of link information and the person (most likely a BA) who will coordinate the tracing activities and manage the data.</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Slide-10</a:t>
            </a:r>
          </a:p>
        </p:txBody>
      </p:sp>
    </p:spTree>
    <p:extLst>
      <p:ext uri="{BB962C8B-B14F-4D97-AF65-F5344CB8AC3E}">
        <p14:creationId xmlns:p14="http://schemas.microsoft.com/office/powerpoint/2010/main" val="325133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tracing procedure</a:t>
            </a:r>
          </a:p>
        </p:txBody>
      </p:sp>
      <p:sp>
        <p:nvSpPr>
          <p:cNvPr id="3" name="Content Placeholder 2"/>
          <p:cNvSpPr>
            <a:spLocks noGrp="1"/>
          </p:cNvSpPr>
          <p:nvPr>
            <p:ph idx="1"/>
          </p:nvPr>
        </p:nvSpPr>
        <p:spPr>
          <a:xfrm>
            <a:off x="581192" y="2088606"/>
            <a:ext cx="11029615" cy="4220754"/>
          </a:xfrm>
        </p:spPr>
        <p:txBody>
          <a:bodyPr>
            <a:noAutofit/>
          </a:bodyPr>
          <a:lstStyle/>
          <a:p>
            <a:r>
              <a:rPr lang="en-GB" sz="2000" dirty="0"/>
              <a:t>Modify your development procedures to remind developers to update the links after implementing a requirement or an approved change. The trace data should be updated soon after someone completes a task that creates or changes a link in the requirements chain.</a:t>
            </a:r>
          </a:p>
          <a:p>
            <a:r>
              <a:rPr lang="en-GB" sz="2000" dirty="0"/>
              <a:t>Define the labelling conventions you will use to give each system element a unique identifier so that the elements can be linked together. Chapter “Documenting the requirements,” described several ways to label requirements.</a:t>
            </a:r>
          </a:p>
          <a:p>
            <a:r>
              <a:rPr lang="en-GB" sz="2000" dirty="0"/>
              <a:t>As development proceeds, have each participant provide the requested trace information as they complete small bodies of work. Stress the advantage of ongoing accumulation of the trace data over assembling it at a major milestone or at the end of the project.</a:t>
            </a:r>
          </a:p>
          <a:p>
            <a:r>
              <a:rPr lang="en-GB" sz="2000" dirty="0"/>
              <a:t>Audit the trace information periodically to make sure it’s being kept current. If a requirement is reported as implemented and verified, yet its trace data is incomplete or inaccurate, your requirements tracing process isn’t working as intended.</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Slide-11</a:t>
            </a:r>
          </a:p>
        </p:txBody>
      </p:sp>
    </p:spTree>
    <p:extLst>
      <p:ext uri="{BB962C8B-B14F-4D97-AF65-F5344CB8AC3E}">
        <p14:creationId xmlns:p14="http://schemas.microsoft.com/office/powerpoint/2010/main" val="151248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for DOCUMENT BASED APPROACH in tracing</a:t>
            </a:r>
            <a:endParaRPr lang="en-GB" dirty="0"/>
          </a:p>
        </p:txBody>
      </p:sp>
      <p:sp>
        <p:nvSpPr>
          <p:cNvPr id="3" name="Content Placeholder 2"/>
          <p:cNvSpPr>
            <a:spLocks noGrp="1"/>
          </p:cNvSpPr>
          <p:nvPr>
            <p:ph idx="1"/>
          </p:nvPr>
        </p:nvSpPr>
        <p:spPr>
          <a:xfrm>
            <a:off x="581192" y="2180496"/>
            <a:ext cx="11029615" cy="3867607"/>
          </a:xfrm>
        </p:spPr>
        <p:txBody>
          <a:bodyPr>
            <a:noAutofit/>
          </a:bodyPr>
          <a:lstStyle/>
          <a:p>
            <a:r>
              <a:rPr lang="en-GB" sz="2200" dirty="0"/>
              <a:t>It is difficult to keep the documents current and synchronized.</a:t>
            </a:r>
          </a:p>
          <a:p>
            <a:r>
              <a:rPr lang="en-GB" sz="2200" dirty="0"/>
              <a:t>Communicating changes to all affected team members is a manual process.</a:t>
            </a:r>
          </a:p>
          <a:p>
            <a:r>
              <a:rPr lang="en-GB" sz="2200" dirty="0"/>
              <a:t>It is not easy to store supplementary information—attributes—about each requirement.</a:t>
            </a:r>
          </a:p>
          <a:p>
            <a:r>
              <a:rPr lang="en-GB" sz="2200" dirty="0"/>
              <a:t>It is hard to define links between requirements and other system elements.</a:t>
            </a:r>
          </a:p>
          <a:p>
            <a:r>
              <a:rPr lang="en-GB" sz="2200" dirty="0"/>
              <a:t>Tracking the status of both individual requirements and the set of requirements is cumbersome.</a:t>
            </a:r>
          </a:p>
          <a:p>
            <a:r>
              <a:rPr lang="en-GB" sz="2200" dirty="0"/>
              <a:t>Concurrently managing sets of requirements that are planned for different releases is tricky. When a requirement is deferred from one release to a later one, a BA needs to manually move it from one requirements specification to another.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Slide-12</a:t>
            </a:r>
          </a:p>
        </p:txBody>
      </p:sp>
    </p:spTree>
    <p:extLst>
      <p:ext uri="{BB962C8B-B14F-4D97-AF65-F5344CB8AC3E}">
        <p14:creationId xmlns:p14="http://schemas.microsoft.com/office/powerpoint/2010/main" val="165328725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1225</TotalTime>
  <Words>1571</Words>
  <Application>Microsoft Office PowerPoint</Application>
  <PresentationFormat>Widescreen</PresentationFormat>
  <Paragraphs>93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Gill Sans MT</vt:lpstr>
      <vt:lpstr>Wingdings 2</vt:lpstr>
      <vt:lpstr>Dividend</vt:lpstr>
      <vt:lpstr>4. REQUIREMENTS Management CH.08 - Requirements Tracing &amp; Tools</vt:lpstr>
      <vt:lpstr>Motivations for tracing requirements</vt:lpstr>
      <vt:lpstr>Motivations for tracing requirements</vt:lpstr>
      <vt:lpstr>The requirements traceability matrix</vt:lpstr>
      <vt:lpstr>The requirements traceability matrix</vt:lpstr>
      <vt:lpstr>Tools for requirements tracing</vt:lpstr>
      <vt:lpstr>A requirements tracing procedure</vt:lpstr>
      <vt:lpstr>A requirements tracing procedure</vt:lpstr>
      <vt:lpstr>Limitations for DOCUMENT BASED APPROACH in tracing</vt:lpstr>
      <vt:lpstr>Limitations for DOCUMENT BASED APPROACH in tracing</vt:lpstr>
      <vt:lpstr>Requirements development tools</vt:lpstr>
      <vt:lpstr>Requirements management tools</vt:lpstr>
      <vt:lpstr>RM tool features</vt:lpstr>
      <vt:lpstr>RM tool capabilities</vt:lpstr>
      <vt:lpstr>Setting up the tool and processes</vt:lpstr>
      <vt:lpstr>Setting up the tool and processes</vt:lpstr>
      <vt:lpstr>Facilitating user adoption</vt:lpstr>
      <vt:lpstr>references</vt:lpstr>
    </vt:vector>
  </TitlesOfParts>
  <Company>AIUB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abhijit</cp:lastModifiedBy>
  <cp:revision>303</cp:revision>
  <dcterms:created xsi:type="dcterms:W3CDTF">2015-08-31T11:09:01Z</dcterms:created>
  <dcterms:modified xsi:type="dcterms:W3CDTF">2019-03-23T07:17:26Z</dcterms:modified>
</cp:coreProperties>
</file>