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sldIdLst>
    <p:sldId id="256" r:id="rId2"/>
    <p:sldId id="257" r:id="rId3"/>
    <p:sldId id="258" r:id="rId4"/>
    <p:sldId id="259" r:id="rId5"/>
    <p:sldId id="265" r:id="rId6"/>
    <p:sldId id="266" r:id="rId7"/>
    <p:sldId id="267" r:id="rId8"/>
    <p:sldId id="261" r:id="rId9"/>
    <p:sldId id="273" r:id="rId10"/>
    <p:sldId id="269" r:id="rId11"/>
    <p:sldId id="271" r:id="rId12"/>
    <p:sldId id="270" r:id="rId13"/>
    <p:sldId id="272" r:id="rId14"/>
    <p:sldId id="263" r:id="rId15"/>
    <p:sldId id="274" r:id="rId16"/>
    <p:sldId id="275" r:id="rId17"/>
    <p:sldId id="276" r:id="rId18"/>
    <p:sldId id="277" r:id="rId19"/>
    <p:sldId id="278" r:id="rId20"/>
    <p:sldId id="279" r:id="rId21"/>
    <p:sldId id="280" r:id="rId22"/>
    <p:sldId id="288" r:id="rId23"/>
    <p:sldId id="289" r:id="rId24"/>
    <p:sldId id="281" r:id="rId25"/>
    <p:sldId id="282" r:id="rId26"/>
    <p:sldId id="290" r:id="rId27"/>
    <p:sldId id="283" r:id="rId28"/>
    <p:sldId id="284" r:id="rId29"/>
    <p:sldId id="285"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2" d="100"/>
          <a:sy n="72" d="100"/>
        </p:scale>
        <p:origin x="4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24/01/2017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21B9640-6DED-48AF-B1A5-AEB34C723A6F}" type="datetime1">
              <a:rPr lang="en-US" smtClean="0"/>
              <a:pPr/>
              <a:t>1/24/2017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6E216-8B22-441C-9C0B-68B900B7FDAD}" type="datetime1">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A247A08-C54D-4895-B763-2625993061F2}" type="datetime1">
              <a:rPr lang="en-US" smtClean="0"/>
              <a:pPr/>
              <a:t>1/24/2017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D3179-08A0-4CEA-A82D-0C5D991A8799}" type="datetime1">
              <a:rPr lang="en-US" smtClean="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0C964B3-5CEF-4F7F-88E5-3CEB76845C71}" type="datetime1">
              <a:rPr lang="en-US" smtClean="0"/>
              <a:pPr/>
              <a:t>1/24/2017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4ADFE-E05B-49E5-93F2-293CEB738539}" type="datetime1">
              <a:rPr lang="en-US" smtClean="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A3CE68-9756-423F-879B-CB3DBC6713ED}" type="datetime1">
              <a:rPr lang="en-US" smtClean="0"/>
              <a:pPr/>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C82816-E347-4A24-87B3-C157EAAE1A84}" type="datetime1">
              <a:rPr lang="en-US" smtClean="0"/>
              <a:pPr/>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658A2-C4E4-4DDE-958C-17FA9DC4EFF5}" type="datetime1">
              <a:rPr lang="en-US" smtClean="0"/>
              <a:pPr/>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77D77CE-0DF9-4FB6-BF28-73DB84A86DC4}" type="datetime1">
              <a:rPr lang="en-US" smtClean="0"/>
              <a:pPr/>
              <a:t>1/24/2017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9549DB-A006-437A-8786-01BD5CBAA7EE}" type="datetime1">
              <a:rPr lang="en-US" smtClean="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BA2CD0B-E317-4078-BB1E-7DFF70F3B02D}" type="datetime1">
              <a:rPr lang="en-US" smtClean="0"/>
              <a:pPr/>
              <a:t>1/24/2017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680798"/>
            <a:ext cx="10993549" cy="1095752"/>
          </a:xfrm>
        </p:spPr>
        <p:txBody>
          <a:bodyPr>
            <a:normAutofit fontScale="90000"/>
          </a:bodyPr>
          <a:lstStyle/>
          <a:p>
            <a:r>
              <a:rPr lang="en-US" dirty="0"/>
              <a:t>1. SOFTWARE REQUIREMENTS: WHAT, WHY, &amp; WHO</a:t>
            </a:r>
            <a:br>
              <a:rPr lang="en-US" dirty="0"/>
            </a:br>
            <a:r>
              <a:rPr lang="en-US" b="1" dirty="0"/>
              <a:t>1.1 The Essential software requirement</a:t>
            </a:r>
            <a:endParaRPr lang="en-GB" b="1" dirty="0"/>
          </a:p>
        </p:txBody>
      </p:sp>
      <p:sp>
        <p:nvSpPr>
          <p:cNvPr id="3" name="Subtitle 2"/>
          <p:cNvSpPr>
            <a:spLocks noGrp="1"/>
          </p:cNvSpPr>
          <p:nvPr>
            <p:ph type="subTitle" idx="1"/>
          </p:nvPr>
        </p:nvSpPr>
        <p:spPr>
          <a:xfrm>
            <a:off x="528942" y="2469319"/>
            <a:ext cx="10993546" cy="590321"/>
          </a:xfrm>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endParaRPr lang="en-GB" dirty="0"/>
          </a:p>
        </p:txBody>
      </p:sp>
      <p:sp>
        <p:nvSpPr>
          <p:cNvPr id="3" name="Content Placeholder 2"/>
          <p:cNvSpPr>
            <a:spLocks noGrp="1"/>
          </p:cNvSpPr>
          <p:nvPr>
            <p:ph idx="1"/>
          </p:nvPr>
        </p:nvSpPr>
        <p:spPr>
          <a:xfrm>
            <a:off x="581192" y="1894751"/>
            <a:ext cx="11029615" cy="4349296"/>
          </a:xfrm>
        </p:spPr>
        <p:txBody>
          <a:bodyPr>
            <a:noAutofit/>
          </a:bodyPr>
          <a:lstStyle/>
          <a:p>
            <a:r>
              <a:rPr lang="en-GB" sz="2000" dirty="0"/>
              <a:t>System requirements describe the requirements for a product that is composed of multiple components or subsystems. </a:t>
            </a:r>
          </a:p>
          <a:p>
            <a:r>
              <a:rPr lang="en-GB" sz="2000" dirty="0"/>
              <a:t>A system can be all software or it can include both software and hardware subsystems (e.g. biometric)</a:t>
            </a:r>
          </a:p>
          <a:p>
            <a:r>
              <a:rPr lang="en-GB" sz="2000" dirty="0"/>
              <a:t>People and processes are part of a system, so certain system functions might be allocated to human</a:t>
            </a:r>
          </a:p>
          <a:p>
            <a:r>
              <a:rPr lang="en-GB" sz="2000" i="1" dirty="0">
                <a:solidFill>
                  <a:srgbClr val="C00000"/>
                </a:solidFill>
              </a:rPr>
              <a:t>A good example of a “system” is the cashier’s workstation in a supermarket. There’s a bar code scanner integrated with a scale, as well as a hand-held bar code scanner. The cashier has a keyboard, a display, </a:t>
            </a:r>
            <a:br>
              <a:rPr lang="en-GB" sz="2000" i="1" dirty="0">
                <a:solidFill>
                  <a:srgbClr val="C00000"/>
                </a:solidFill>
              </a:rPr>
            </a:br>
            <a:r>
              <a:rPr lang="en-GB" sz="2000" i="1" dirty="0">
                <a:solidFill>
                  <a:srgbClr val="C00000"/>
                </a:solidFill>
              </a:rPr>
              <a:t>and a cash drawer</a:t>
            </a:r>
          </a:p>
          <a:p>
            <a:r>
              <a:rPr lang="en-GB" sz="2000" dirty="0"/>
              <a:t>The requirements for the system or product as a whole, then, lead the business analyst to derive specific functionality that must be allocated to one or another of those component subsystems, </a:t>
            </a:r>
            <a:br>
              <a:rPr lang="en-GB" sz="2000" dirty="0"/>
            </a:br>
            <a:r>
              <a:rPr lang="en-GB" sz="2000" dirty="0"/>
              <a:t>as well as demanding an understanding of the interfaces between them</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- 10</a:t>
            </a:r>
          </a:p>
        </p:txBody>
      </p:sp>
    </p:spTree>
    <p:extLst>
      <p:ext uri="{BB962C8B-B14F-4D97-AF65-F5344CB8AC3E}">
        <p14:creationId xmlns:p14="http://schemas.microsoft.com/office/powerpoint/2010/main" val="423438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endParaRPr lang="en-GB" dirty="0"/>
          </a:p>
        </p:txBody>
      </p:sp>
      <p:sp>
        <p:nvSpPr>
          <p:cNvPr id="3" name="Content Placeholder 2"/>
          <p:cNvSpPr>
            <a:spLocks noGrp="1"/>
          </p:cNvSpPr>
          <p:nvPr>
            <p:ph idx="1"/>
          </p:nvPr>
        </p:nvSpPr>
        <p:spPr>
          <a:xfrm>
            <a:off x="581192" y="1932302"/>
            <a:ext cx="11029615" cy="4638316"/>
          </a:xfrm>
        </p:spPr>
        <p:txBody>
          <a:bodyPr>
            <a:noAutofit/>
          </a:bodyPr>
          <a:lstStyle/>
          <a:p>
            <a:r>
              <a:rPr lang="en-GB" sz="2200" dirty="0"/>
              <a:t>Non-functional requirement are also known as quality attributes, product requirements that describes a service or performance characteristic of a product (“– </a:t>
            </a:r>
            <a:r>
              <a:rPr lang="en-GB" sz="2200" dirty="0" err="1"/>
              <a:t>ity</a:t>
            </a:r>
            <a:r>
              <a:rPr lang="en-GB" sz="2200" dirty="0"/>
              <a:t>, </a:t>
            </a:r>
            <a:r>
              <a:rPr lang="en-GB" sz="2200" dirty="0" err="1"/>
              <a:t>ilities</a:t>
            </a:r>
            <a:r>
              <a:rPr lang="en-GB" sz="2200" dirty="0"/>
              <a:t>.”)</a:t>
            </a:r>
          </a:p>
          <a:p>
            <a:pPr lvl="0"/>
            <a:r>
              <a:rPr lang="en-GB" sz="2200" dirty="0"/>
              <a:t>Describe the product’s characteristics in various dimensions that are important either to users or to developers and maintainers, such as performance, safety, availability, and portability (</a:t>
            </a:r>
            <a:r>
              <a:rPr lang="en-US" sz="2200" dirty="0"/>
              <a:t>chances of conflicts within non-functional requirements are fairly high)</a:t>
            </a:r>
            <a:endParaRPr lang="en-GB" sz="2200" dirty="0"/>
          </a:p>
          <a:p>
            <a:r>
              <a:rPr lang="en-GB" sz="2200" dirty="0"/>
              <a:t>Other classes of non-functional requirements describe external interfaces between the system and the outside world (usefulness, flexibility, reliability)</a:t>
            </a:r>
          </a:p>
          <a:p>
            <a:r>
              <a:rPr lang="en-GB" sz="2200" dirty="0"/>
              <a:t>These include connections to other software systems, hardware components, and users, as well as communication interfaces (interoperability) </a:t>
            </a:r>
          </a:p>
          <a:p>
            <a:r>
              <a:rPr lang="en-GB" sz="2200" dirty="0"/>
              <a:t>Design and implementation constraints impose restrictions on the options available to the developer during construction of the product (security)</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- 11</a:t>
            </a:r>
          </a:p>
        </p:txBody>
      </p:sp>
    </p:spTree>
    <p:extLst>
      <p:ext uri="{BB962C8B-B14F-4D97-AF65-F5344CB8AC3E}">
        <p14:creationId xmlns:p14="http://schemas.microsoft.com/office/powerpoint/2010/main" val="364209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Rules</a:t>
            </a:r>
            <a:endParaRPr lang="en-GB" dirty="0"/>
          </a:p>
        </p:txBody>
      </p:sp>
      <p:sp>
        <p:nvSpPr>
          <p:cNvPr id="3" name="Content Placeholder 2"/>
          <p:cNvSpPr>
            <a:spLocks noGrp="1"/>
          </p:cNvSpPr>
          <p:nvPr>
            <p:ph idx="1"/>
          </p:nvPr>
        </p:nvSpPr>
        <p:spPr>
          <a:xfrm>
            <a:off x="450563" y="1828434"/>
            <a:ext cx="11029615" cy="4846685"/>
          </a:xfrm>
        </p:spPr>
        <p:txBody>
          <a:bodyPr>
            <a:noAutofit/>
          </a:bodyPr>
          <a:lstStyle/>
          <a:p>
            <a:r>
              <a:rPr lang="en-GB" sz="2200" dirty="0"/>
              <a:t>Business rules include corporate policies, government regulations, industry standards, and computational algorithms</a:t>
            </a:r>
          </a:p>
          <a:p>
            <a:r>
              <a:rPr lang="en-GB" sz="2200" dirty="0"/>
              <a:t>Business rules are not themselves software requirements because they have an existence beyond the boundaries of any specific software application</a:t>
            </a:r>
          </a:p>
          <a:p>
            <a:r>
              <a:rPr lang="en-GB" sz="2200" dirty="0"/>
              <a:t>They often dictate that the system must contain functionality to comply with the relevant  rules (e.g. online purchase limit) </a:t>
            </a:r>
          </a:p>
          <a:p>
            <a:r>
              <a:rPr lang="en-GB" sz="2200" dirty="0"/>
              <a:t>A restriction that is imposed on the choices available to the developer for the design and construction of a product (e.g. no red colour in webpage – Inverse requirements)</a:t>
            </a:r>
          </a:p>
          <a:p>
            <a:r>
              <a:rPr lang="en-GB" sz="2200" dirty="0"/>
              <a:t>Sometimes, as with corporate security policies, business rules are the origin of specific quality attributes that are then implemented in functionality (e.g. firewall) </a:t>
            </a:r>
          </a:p>
          <a:p>
            <a:r>
              <a:rPr lang="en-GB" sz="2200" dirty="0"/>
              <a:t>Therefore, you can trace the origin of certain functional requirements back to a particular business rule</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- 12</a:t>
            </a:r>
          </a:p>
        </p:txBody>
      </p:sp>
    </p:spTree>
    <p:extLst>
      <p:ext uri="{BB962C8B-B14F-4D97-AF65-F5344CB8AC3E}">
        <p14:creationId xmlns:p14="http://schemas.microsoft.com/office/powerpoint/2010/main" val="151535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a:t>
            </a:r>
            <a:endParaRPr lang="en-GB" dirty="0"/>
          </a:p>
        </p:txBody>
      </p:sp>
      <p:sp>
        <p:nvSpPr>
          <p:cNvPr id="3" name="Content Placeholder 2"/>
          <p:cNvSpPr>
            <a:spLocks noGrp="1"/>
          </p:cNvSpPr>
          <p:nvPr>
            <p:ph idx="1"/>
          </p:nvPr>
        </p:nvSpPr>
        <p:spPr>
          <a:xfrm>
            <a:off x="581192" y="2180496"/>
            <a:ext cx="4800867" cy="3678303"/>
          </a:xfrm>
        </p:spPr>
        <p:txBody>
          <a:bodyPr anchor="t" anchorCtr="0">
            <a:noAutofit/>
          </a:bodyPr>
          <a:lstStyle/>
          <a:p>
            <a:r>
              <a:rPr lang="en-GB" sz="2000" dirty="0"/>
              <a:t>A feature consists of one or more logically related system capabilities that provide value to a user and are described by a set of functional requirements</a:t>
            </a:r>
          </a:p>
          <a:p>
            <a:r>
              <a:rPr lang="en-GB" sz="2000" dirty="0"/>
              <a:t>A feature can encompass multiple user requirements, each of which implies that certain functional requirements must be implemented to allow the user to perform the task described by each user requirement</a:t>
            </a:r>
          </a:p>
        </p:txBody>
      </p:sp>
      <p:pic>
        <p:nvPicPr>
          <p:cNvPr id="5" name="Picture 4"/>
          <p:cNvPicPr>
            <a:picLocks noChangeAspect="1"/>
          </p:cNvPicPr>
          <p:nvPr/>
        </p:nvPicPr>
        <p:blipFill>
          <a:blip r:embed="rId2"/>
          <a:stretch>
            <a:fillRect/>
          </a:stretch>
        </p:blipFill>
        <p:spPr>
          <a:xfrm>
            <a:off x="5382059" y="1830256"/>
            <a:ext cx="5702495" cy="4810132"/>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- 13</a:t>
            </a:r>
          </a:p>
        </p:txBody>
      </p:sp>
    </p:spTree>
    <p:extLst>
      <p:ext uri="{BB962C8B-B14F-4D97-AF65-F5344CB8AC3E}">
        <p14:creationId xmlns:p14="http://schemas.microsoft.com/office/powerpoint/2010/main" val="90631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endParaRPr lang="en-GB" dirty="0"/>
          </a:p>
        </p:txBody>
      </p:sp>
      <p:pic>
        <p:nvPicPr>
          <p:cNvPr id="5" name="Picture 4"/>
          <p:cNvPicPr>
            <a:picLocks noChangeAspect="1"/>
          </p:cNvPicPr>
          <p:nvPr/>
        </p:nvPicPr>
        <p:blipFill>
          <a:blip r:embed="rId2"/>
          <a:stretch>
            <a:fillRect/>
          </a:stretch>
        </p:blipFill>
        <p:spPr>
          <a:xfrm>
            <a:off x="2103120" y="1854927"/>
            <a:ext cx="8255726" cy="5003074"/>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- 14</a:t>
            </a:r>
          </a:p>
        </p:txBody>
      </p:sp>
    </p:spTree>
    <p:extLst>
      <p:ext uri="{BB962C8B-B14F-4D97-AF65-F5344CB8AC3E}">
        <p14:creationId xmlns:p14="http://schemas.microsoft.com/office/powerpoint/2010/main" val="1303160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vs. Project Requirements</a:t>
            </a:r>
            <a:endParaRPr lang="en-GB" dirty="0"/>
          </a:p>
        </p:txBody>
      </p:sp>
      <p:sp>
        <p:nvSpPr>
          <p:cNvPr id="3" name="Content Placeholder 2"/>
          <p:cNvSpPr>
            <a:spLocks noGrp="1"/>
          </p:cNvSpPr>
          <p:nvPr>
            <p:ph idx="1"/>
          </p:nvPr>
        </p:nvSpPr>
        <p:spPr>
          <a:xfrm>
            <a:off x="581192" y="1985554"/>
            <a:ext cx="11029615" cy="3873245"/>
          </a:xfrm>
        </p:spPr>
        <p:txBody>
          <a:bodyPr>
            <a:noAutofit/>
          </a:bodyPr>
          <a:lstStyle/>
          <a:p>
            <a:r>
              <a:rPr lang="en-GB" sz="2100" dirty="0"/>
              <a:t>Requirements that describe properties of a software system to be built are called product requirements. </a:t>
            </a:r>
          </a:p>
          <a:p>
            <a:r>
              <a:rPr lang="en-GB" sz="2100" dirty="0"/>
              <a:t>Projects certainly do have other expectations and deliverables that are not a part of the software the team implements, but that are necessary to the successful completion of the project as a whole. These are project requirements but not product requirements.  (maintain schedule deadline of task)</a:t>
            </a:r>
          </a:p>
          <a:p>
            <a:r>
              <a:rPr lang="en-GB" sz="2100" dirty="0"/>
              <a:t>An SRS houses the product requirements, but it should not include design or implementation details (other than known constraints), project plans, test plans, or similar information. </a:t>
            </a:r>
          </a:p>
          <a:p>
            <a:r>
              <a:rPr lang="en-GB" sz="2100" dirty="0"/>
              <a:t>Separate out such items so that requirements development activities can focus on understanding what the team intends to build.</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- 15</a:t>
            </a:r>
          </a:p>
        </p:txBody>
      </p:sp>
    </p:spTree>
    <p:extLst>
      <p:ext uri="{BB962C8B-B14F-4D97-AF65-F5344CB8AC3E}">
        <p14:creationId xmlns:p14="http://schemas.microsoft.com/office/powerpoint/2010/main" val="1032266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Requirements</a:t>
            </a:r>
            <a:endParaRPr lang="en-GB" dirty="0"/>
          </a:p>
        </p:txBody>
      </p:sp>
      <p:sp>
        <p:nvSpPr>
          <p:cNvPr id="3" name="Content Placeholder 2"/>
          <p:cNvSpPr>
            <a:spLocks noGrp="1"/>
          </p:cNvSpPr>
          <p:nvPr>
            <p:ph idx="1"/>
          </p:nvPr>
        </p:nvSpPr>
        <p:spPr>
          <a:xfrm>
            <a:off x="555067" y="1881052"/>
            <a:ext cx="11029615" cy="4794068"/>
          </a:xfrm>
        </p:spPr>
        <p:txBody>
          <a:bodyPr>
            <a:noAutofit/>
          </a:bodyPr>
          <a:lstStyle/>
          <a:p>
            <a:pPr>
              <a:lnSpc>
                <a:spcPct val="120000"/>
              </a:lnSpc>
              <a:spcBef>
                <a:spcPts val="0"/>
              </a:spcBef>
              <a:spcAft>
                <a:spcPts val="0"/>
              </a:spcAft>
            </a:pPr>
            <a:r>
              <a:rPr lang="en-GB" sz="2100" dirty="0"/>
              <a:t>Physical resources the development team needs, such as workstations, special hardware devices, testing labs, testing tools and equipment, team rooms, and videoconferencing equipment.</a:t>
            </a:r>
          </a:p>
          <a:p>
            <a:pPr>
              <a:lnSpc>
                <a:spcPct val="120000"/>
              </a:lnSpc>
              <a:spcBef>
                <a:spcPts val="0"/>
              </a:spcBef>
              <a:spcAft>
                <a:spcPts val="0"/>
              </a:spcAft>
            </a:pPr>
            <a:r>
              <a:rPr lang="en-GB" sz="2100" dirty="0"/>
              <a:t>Staff training (User documentation, including training materials, tutorials, reference manuals, and release notes)</a:t>
            </a:r>
          </a:p>
          <a:p>
            <a:pPr>
              <a:lnSpc>
                <a:spcPct val="120000"/>
              </a:lnSpc>
              <a:spcBef>
                <a:spcPts val="0"/>
              </a:spcBef>
              <a:spcAft>
                <a:spcPts val="0"/>
              </a:spcAft>
            </a:pPr>
            <a:r>
              <a:rPr lang="en-GB" sz="2100" dirty="0"/>
              <a:t>Infrastructure changes needed in the operating environment.</a:t>
            </a:r>
          </a:p>
          <a:p>
            <a:pPr>
              <a:lnSpc>
                <a:spcPct val="120000"/>
              </a:lnSpc>
              <a:spcBef>
                <a:spcPts val="0"/>
              </a:spcBef>
              <a:spcAft>
                <a:spcPts val="0"/>
              </a:spcAft>
            </a:pPr>
            <a:r>
              <a:rPr lang="en-GB" sz="2100" dirty="0"/>
              <a:t>Requirements and procedures for releasing the product, installing it in the operating environment, configuring it, and testing the installation.</a:t>
            </a:r>
          </a:p>
          <a:p>
            <a:pPr>
              <a:lnSpc>
                <a:spcPct val="120000"/>
              </a:lnSpc>
              <a:spcBef>
                <a:spcPts val="0"/>
              </a:spcBef>
              <a:spcAft>
                <a:spcPts val="0"/>
              </a:spcAft>
            </a:pPr>
            <a:r>
              <a:rPr lang="en-GB" sz="2100" dirty="0"/>
              <a:t>Beta testing, manufacturing, packaging, marketing, and distribution requirements.</a:t>
            </a:r>
          </a:p>
          <a:p>
            <a:pPr>
              <a:lnSpc>
                <a:spcPct val="120000"/>
              </a:lnSpc>
              <a:spcBef>
                <a:spcPts val="0"/>
              </a:spcBef>
              <a:spcAft>
                <a:spcPts val="0"/>
              </a:spcAft>
            </a:pPr>
            <a:r>
              <a:rPr lang="en-GB" sz="2100" dirty="0"/>
              <a:t>Customer service-level agreements.</a:t>
            </a:r>
          </a:p>
          <a:p>
            <a:pPr>
              <a:lnSpc>
                <a:spcPct val="120000"/>
              </a:lnSpc>
              <a:spcBef>
                <a:spcPts val="0"/>
              </a:spcBef>
              <a:spcAft>
                <a:spcPts val="0"/>
              </a:spcAft>
            </a:pPr>
            <a:r>
              <a:rPr lang="en-GB" sz="2100" dirty="0"/>
              <a:t>Requirements for obtaining legal protection (patents, trademarks, or copyrights) for intellectual property related to the software.</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- 16</a:t>
            </a:r>
          </a:p>
        </p:txBody>
      </p:sp>
    </p:spTree>
    <p:extLst>
      <p:ext uri="{BB962C8B-B14F-4D97-AF65-F5344CB8AC3E}">
        <p14:creationId xmlns:p14="http://schemas.microsoft.com/office/powerpoint/2010/main" val="1095425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 and management</a:t>
            </a:r>
            <a:endParaRPr lang="en-GB" dirty="0"/>
          </a:p>
        </p:txBody>
      </p:sp>
      <p:pic>
        <p:nvPicPr>
          <p:cNvPr id="5" name="Picture 4"/>
          <p:cNvPicPr>
            <a:picLocks noChangeAspect="1"/>
          </p:cNvPicPr>
          <p:nvPr/>
        </p:nvPicPr>
        <p:blipFill>
          <a:blip r:embed="rId2"/>
          <a:stretch>
            <a:fillRect/>
          </a:stretch>
        </p:blipFill>
        <p:spPr>
          <a:xfrm>
            <a:off x="2417187" y="2180496"/>
            <a:ext cx="7182505" cy="3678303"/>
          </a:xfrm>
          <a:prstGeom prst="rect">
            <a:avLst/>
          </a:prstGeom>
        </p:spPr>
      </p:pic>
      <p:sp>
        <p:nvSpPr>
          <p:cNvPr id="7"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- 17</a:t>
            </a:r>
          </a:p>
        </p:txBody>
      </p:sp>
    </p:spTree>
    <p:extLst>
      <p:ext uri="{BB962C8B-B14F-4D97-AF65-F5344CB8AC3E}">
        <p14:creationId xmlns:p14="http://schemas.microsoft.com/office/powerpoint/2010/main" val="262854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 </a:t>
            </a:r>
            <a:r>
              <a:rPr lang="en-US" b="1" dirty="0"/>
              <a:t>ELICITATION</a:t>
            </a:r>
            <a:endParaRPr lang="en-GB" b="1" dirty="0"/>
          </a:p>
        </p:txBody>
      </p:sp>
      <p:sp>
        <p:nvSpPr>
          <p:cNvPr id="3" name="Content Placeholder 2"/>
          <p:cNvSpPr>
            <a:spLocks noGrp="1"/>
          </p:cNvSpPr>
          <p:nvPr>
            <p:ph idx="1"/>
          </p:nvPr>
        </p:nvSpPr>
        <p:spPr>
          <a:xfrm>
            <a:off x="568129" y="1932302"/>
            <a:ext cx="11029615" cy="2613573"/>
          </a:xfrm>
        </p:spPr>
        <p:txBody>
          <a:bodyPr>
            <a:normAutofit/>
          </a:bodyPr>
          <a:lstStyle/>
          <a:p>
            <a:r>
              <a:rPr lang="en-GB" sz="2200" dirty="0"/>
              <a:t>Identifying the product’s expected user classes and other stakeholders.</a:t>
            </a:r>
          </a:p>
          <a:p>
            <a:r>
              <a:rPr lang="en-GB" sz="2200" dirty="0"/>
              <a:t>Understanding user tasks and goals and the business objectives with which those tasks align.</a:t>
            </a:r>
          </a:p>
          <a:p>
            <a:r>
              <a:rPr lang="en-GB" sz="2200" dirty="0"/>
              <a:t>Learning about the environment in which the new product will be used.</a:t>
            </a:r>
          </a:p>
          <a:p>
            <a:r>
              <a:rPr lang="en-GB" sz="2200" dirty="0"/>
              <a:t>Working with individuals who represent each user class to understand their functionality needs and their quality expectations.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- 18</a:t>
            </a:r>
          </a:p>
        </p:txBody>
      </p:sp>
    </p:spTree>
    <p:extLst>
      <p:ext uri="{BB962C8B-B14F-4D97-AF65-F5344CB8AC3E}">
        <p14:creationId xmlns:p14="http://schemas.microsoft.com/office/powerpoint/2010/main" val="656190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 </a:t>
            </a:r>
            <a:r>
              <a:rPr lang="en-US" b="1" dirty="0"/>
              <a:t>ANALYSIS</a:t>
            </a:r>
            <a:endParaRPr lang="en-GB" b="1" dirty="0"/>
          </a:p>
        </p:txBody>
      </p:sp>
      <p:sp>
        <p:nvSpPr>
          <p:cNvPr id="3" name="Content Placeholder 2"/>
          <p:cNvSpPr>
            <a:spLocks noGrp="1"/>
          </p:cNvSpPr>
          <p:nvPr>
            <p:ph idx="1"/>
          </p:nvPr>
        </p:nvSpPr>
        <p:spPr>
          <a:xfrm>
            <a:off x="437500" y="1880050"/>
            <a:ext cx="11029615" cy="3527973"/>
          </a:xfrm>
        </p:spPr>
        <p:txBody>
          <a:bodyPr>
            <a:noAutofit/>
          </a:bodyPr>
          <a:lstStyle/>
          <a:p>
            <a:r>
              <a:rPr lang="en-GB" sz="2200" dirty="0"/>
              <a:t>Model the application environment</a:t>
            </a:r>
          </a:p>
          <a:p>
            <a:r>
              <a:rPr lang="en-GB" sz="2200" dirty="0"/>
              <a:t>Analysing the information received from users to distinguish their task goals into functional requirements, quality expectations, business rules, suggested solutions, etc.</a:t>
            </a:r>
          </a:p>
          <a:p>
            <a:r>
              <a:rPr lang="en-GB" sz="2200" dirty="0"/>
              <a:t>Decomposing high-level requirements into an appropriate level of detail</a:t>
            </a:r>
          </a:p>
          <a:p>
            <a:r>
              <a:rPr lang="en-GB" sz="2200" dirty="0"/>
              <a:t>Allocating requirements to software components defined in the system architecture</a:t>
            </a:r>
          </a:p>
          <a:p>
            <a:r>
              <a:rPr lang="en-GB" sz="2200" dirty="0"/>
              <a:t>Negotiating requirements </a:t>
            </a:r>
            <a:r>
              <a:rPr lang="en-GB" sz="2200" b="1" dirty="0"/>
              <a:t>priority</a:t>
            </a:r>
            <a:r>
              <a:rPr lang="en-GB" sz="2200" dirty="0"/>
              <a:t> and their </a:t>
            </a:r>
            <a:r>
              <a:rPr lang="en-GB" sz="2200" b="1" dirty="0"/>
              <a:t>implementation</a:t>
            </a:r>
            <a:r>
              <a:rPr lang="en-GB" sz="2200" dirty="0"/>
              <a:t> priorities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- 19</a:t>
            </a:r>
          </a:p>
        </p:txBody>
      </p:sp>
    </p:spTree>
    <p:extLst>
      <p:ext uri="{BB962C8B-B14F-4D97-AF65-F5344CB8AC3E}">
        <p14:creationId xmlns:p14="http://schemas.microsoft.com/office/powerpoint/2010/main" val="424870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common problems</a:t>
            </a:r>
            <a:endParaRPr lang="en-GB" dirty="0"/>
          </a:p>
        </p:txBody>
      </p:sp>
      <p:sp>
        <p:nvSpPr>
          <p:cNvPr id="3" name="Content Placeholder 2"/>
          <p:cNvSpPr>
            <a:spLocks noGrp="1"/>
          </p:cNvSpPr>
          <p:nvPr>
            <p:ph idx="1"/>
          </p:nvPr>
        </p:nvSpPr>
        <p:spPr>
          <a:xfrm>
            <a:off x="502815" y="1959429"/>
            <a:ext cx="11029615" cy="3937788"/>
          </a:xfrm>
        </p:spPr>
        <p:txBody>
          <a:bodyPr>
            <a:noAutofit/>
          </a:bodyPr>
          <a:lstStyle/>
          <a:p>
            <a:r>
              <a:rPr lang="en-GB" sz="2200" dirty="0"/>
              <a:t>The project’s business objectives, vision, and scope were never clearly defined. </a:t>
            </a:r>
          </a:p>
          <a:p>
            <a:r>
              <a:rPr lang="en-GB" sz="2200" dirty="0"/>
              <a:t>Lack of communication - customers were too busy to spend time working with analysts or developers on the requirements (what users needed to accomplish with the software)</a:t>
            </a:r>
          </a:p>
          <a:p>
            <a:r>
              <a:rPr lang="en-GB" sz="2200" dirty="0"/>
              <a:t>Customers claimed that all requirements were critical, so they didn’t prioritize them. </a:t>
            </a:r>
          </a:p>
          <a:p>
            <a:r>
              <a:rPr lang="en-GB" sz="2200" dirty="0"/>
              <a:t>Developers encountered ambiguities and missing information when coding, so they had</a:t>
            </a:r>
            <a:br>
              <a:rPr lang="en-GB" sz="2200" dirty="0"/>
            </a:br>
            <a:r>
              <a:rPr lang="en-GB" sz="2200" dirty="0"/>
              <a:t> to guess.</a:t>
            </a:r>
          </a:p>
          <a:p>
            <a:r>
              <a:rPr lang="en-GB" sz="2200" dirty="0"/>
              <a:t>Your customers never approved the requirements</a:t>
            </a:r>
            <a:r>
              <a:rPr lang="en-GB" sz="2000" dirty="0"/>
              <a:t>. </a:t>
            </a:r>
          </a:p>
          <a:p>
            <a:endParaRPr lang="en-GB" sz="22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a:t>
            </a:r>
          </a:p>
        </p:txBody>
      </p:sp>
    </p:spTree>
    <p:extLst>
      <p:ext uri="{BB962C8B-B14F-4D97-AF65-F5344CB8AC3E}">
        <p14:creationId xmlns:p14="http://schemas.microsoft.com/office/powerpoint/2010/main" val="4005637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Development: </a:t>
            </a:r>
            <a:r>
              <a:rPr lang="en-GB" b="1" dirty="0"/>
              <a:t>Specification</a:t>
            </a:r>
          </a:p>
        </p:txBody>
      </p:sp>
      <p:sp>
        <p:nvSpPr>
          <p:cNvPr id="3" name="Content Placeholder 2"/>
          <p:cNvSpPr>
            <a:spLocks noGrp="1"/>
          </p:cNvSpPr>
          <p:nvPr>
            <p:ph idx="1"/>
          </p:nvPr>
        </p:nvSpPr>
        <p:spPr>
          <a:xfrm>
            <a:off x="581192" y="1984555"/>
            <a:ext cx="11029615" cy="4481560"/>
          </a:xfrm>
        </p:spPr>
        <p:txBody>
          <a:bodyPr>
            <a:normAutofit/>
          </a:bodyPr>
          <a:lstStyle/>
          <a:p>
            <a:pPr>
              <a:buFont typeface="Wingdings" pitchFamily="2" charset="2"/>
              <a:buChar char="q"/>
            </a:pPr>
            <a:r>
              <a:rPr lang="en-GB" sz="2200" dirty="0"/>
              <a:t>The business analyst documents requirements in a software requirements specification (SRS). </a:t>
            </a:r>
          </a:p>
          <a:p>
            <a:pPr lvl="1"/>
            <a:r>
              <a:rPr lang="en-GB" sz="2200" dirty="0"/>
              <a:t>Transcribing the collected user needs into </a:t>
            </a:r>
            <a:r>
              <a:rPr lang="en-GB" sz="2200" b="1" dirty="0"/>
              <a:t>written requirements </a:t>
            </a:r>
            <a:r>
              <a:rPr lang="en-GB" sz="2200" dirty="0"/>
              <a:t>and </a:t>
            </a:r>
            <a:r>
              <a:rPr lang="en-GB" sz="2200" b="1" dirty="0"/>
              <a:t>diagrams</a:t>
            </a:r>
            <a:r>
              <a:rPr lang="en-GB" sz="2200" dirty="0"/>
              <a:t> suitable for comprehension, review, and use by their intended audiences.</a:t>
            </a:r>
          </a:p>
          <a:p>
            <a:pPr lvl="1"/>
            <a:r>
              <a:rPr lang="en-GB" sz="2200" dirty="0"/>
              <a:t>The SRS describes as fully as necessary the expected behaviour of the software system. </a:t>
            </a:r>
          </a:p>
          <a:p>
            <a:pPr lvl="1"/>
            <a:r>
              <a:rPr lang="en-GB" sz="2200" dirty="0"/>
              <a:t>The SRS is used in development, testing, quality assurance, project management, and related project functions.</a:t>
            </a:r>
          </a:p>
          <a:p>
            <a:pPr lvl="1"/>
            <a:r>
              <a:rPr lang="en-GB" sz="2200" dirty="0"/>
              <a:t>Adopt requirement document templates (well defined standard of writing requirements)</a:t>
            </a:r>
          </a:p>
          <a:p>
            <a:pPr lvl="1"/>
            <a:r>
              <a:rPr lang="en-GB" sz="2200" dirty="0"/>
              <a:t>Identify requirement origins</a:t>
            </a:r>
          </a:p>
          <a:p>
            <a:pPr lvl="1"/>
            <a:r>
              <a:rPr lang="en-GB" sz="2200" dirty="0"/>
              <a:t>Uniquely label each requirement (cross-cutting requirements)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- 20</a:t>
            </a:r>
          </a:p>
        </p:txBody>
      </p:sp>
    </p:spTree>
    <p:extLst>
      <p:ext uri="{BB962C8B-B14F-4D97-AF65-F5344CB8AC3E}">
        <p14:creationId xmlns:p14="http://schemas.microsoft.com/office/powerpoint/2010/main" val="2013934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Development: </a:t>
            </a:r>
            <a:r>
              <a:rPr lang="en-GB" b="1" dirty="0"/>
              <a:t>Validation</a:t>
            </a:r>
          </a:p>
        </p:txBody>
      </p:sp>
      <p:sp>
        <p:nvSpPr>
          <p:cNvPr id="3" name="Content Placeholder 2"/>
          <p:cNvSpPr>
            <a:spLocks noGrp="1"/>
          </p:cNvSpPr>
          <p:nvPr>
            <p:ph idx="1"/>
          </p:nvPr>
        </p:nvSpPr>
        <p:spPr>
          <a:xfrm>
            <a:off x="581192" y="1971490"/>
            <a:ext cx="11029615" cy="4115801"/>
          </a:xfrm>
        </p:spPr>
        <p:txBody>
          <a:bodyPr>
            <a:normAutofit/>
          </a:bodyPr>
          <a:lstStyle/>
          <a:p>
            <a:r>
              <a:rPr lang="en-GB" sz="2200" dirty="0">
                <a:latin typeface="+mj-lt"/>
              </a:rPr>
              <a:t>Reviewing the documented requirements (SRS) to correct any problems before the development group accepts them (feasible, consistent, complete)</a:t>
            </a:r>
          </a:p>
          <a:p>
            <a:r>
              <a:rPr lang="en-US" sz="2200" dirty="0"/>
              <a:t>Consistency means that no requirements should be contradictory; Completeness means that no services or constraints which are needed have been missed out. Also, discard unnecessary requirements</a:t>
            </a:r>
            <a:endParaRPr lang="en-GB" sz="2200" dirty="0">
              <a:latin typeface="+mj-lt"/>
            </a:endParaRPr>
          </a:p>
          <a:p>
            <a:r>
              <a:rPr lang="en-GB" sz="2200" dirty="0"/>
              <a:t>Developing acceptance tests and criteria to confirm that a product based on the requirements would meet customer needs and achieve the business objectives.</a:t>
            </a:r>
          </a:p>
          <a:p>
            <a:r>
              <a:rPr lang="en-GB" sz="2200" dirty="0"/>
              <a:t>Simulate the requirements (e.g. </a:t>
            </a:r>
            <a:r>
              <a:rPr lang="en-GB" sz="2200" dirty="0" err="1"/>
              <a:t>wareframming</a:t>
            </a:r>
            <a:r>
              <a:rPr lang="en-GB" sz="2200" dirty="0"/>
              <a:t>) to find errors. </a:t>
            </a:r>
            <a:endParaRPr lang="en-GB" sz="2200" dirty="0">
              <a:latin typeface="+mj-lt"/>
            </a:endParaRPr>
          </a:p>
          <a:p>
            <a:endParaRPr lang="en-GB" sz="22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- 21</a:t>
            </a:r>
          </a:p>
        </p:txBody>
      </p:sp>
    </p:spTree>
    <p:extLst>
      <p:ext uri="{BB962C8B-B14F-4D97-AF65-F5344CB8AC3E}">
        <p14:creationId xmlns:p14="http://schemas.microsoft.com/office/powerpoint/2010/main" val="180975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development  process  framework</a:t>
            </a:r>
          </a:p>
        </p:txBody>
      </p:sp>
      <p:pic>
        <p:nvPicPr>
          <p:cNvPr id="5" name="Picture 4"/>
          <p:cNvPicPr>
            <a:picLocks noChangeAspect="1"/>
          </p:cNvPicPr>
          <p:nvPr/>
        </p:nvPicPr>
        <p:blipFill>
          <a:blip r:embed="rId2"/>
          <a:stretch>
            <a:fillRect/>
          </a:stretch>
        </p:blipFill>
        <p:spPr>
          <a:xfrm>
            <a:off x="581192" y="2180496"/>
            <a:ext cx="11029054" cy="3191604"/>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- 22</a:t>
            </a:r>
          </a:p>
        </p:txBody>
      </p:sp>
    </p:spTree>
    <p:extLst>
      <p:ext uri="{BB962C8B-B14F-4D97-AF65-F5344CB8AC3E}">
        <p14:creationId xmlns:p14="http://schemas.microsoft.com/office/powerpoint/2010/main" val="2939156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development  process  framework</a:t>
            </a:r>
          </a:p>
        </p:txBody>
      </p:sp>
      <p:pic>
        <p:nvPicPr>
          <p:cNvPr id="5" name="Picture 4"/>
          <p:cNvPicPr>
            <a:picLocks noChangeAspect="1"/>
          </p:cNvPicPr>
          <p:nvPr/>
        </p:nvPicPr>
        <p:blipFill>
          <a:blip r:embed="rId2"/>
          <a:stretch>
            <a:fillRect/>
          </a:stretch>
        </p:blipFill>
        <p:spPr>
          <a:xfrm>
            <a:off x="2233749" y="1892300"/>
            <a:ext cx="7393577" cy="4965700"/>
          </a:xfrm>
          <a:prstGeom prst="rect">
            <a:avLst/>
          </a:prstGeom>
        </p:spPr>
      </p:pic>
      <p:sp>
        <p:nvSpPr>
          <p:cNvPr id="6" name="Rectangle 5"/>
          <p:cNvSpPr/>
          <p:nvPr/>
        </p:nvSpPr>
        <p:spPr>
          <a:xfrm>
            <a:off x="8268788" y="2155372"/>
            <a:ext cx="822961" cy="248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expand</a:t>
            </a:r>
          </a:p>
        </p:txBody>
      </p:sp>
      <p:sp>
        <p:nvSpPr>
          <p:cNvPr id="7"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- 23</a:t>
            </a:r>
          </a:p>
        </p:txBody>
      </p:sp>
    </p:spTree>
    <p:extLst>
      <p:ext uri="{BB962C8B-B14F-4D97-AF65-F5344CB8AC3E}">
        <p14:creationId xmlns:p14="http://schemas.microsoft.com/office/powerpoint/2010/main" val="411353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endParaRPr lang="en-GB" dirty="0"/>
          </a:p>
        </p:txBody>
      </p:sp>
      <p:sp>
        <p:nvSpPr>
          <p:cNvPr id="3" name="Content Placeholder 2"/>
          <p:cNvSpPr>
            <a:spLocks noGrp="1"/>
          </p:cNvSpPr>
          <p:nvPr>
            <p:ph idx="1"/>
          </p:nvPr>
        </p:nvSpPr>
        <p:spPr>
          <a:xfrm>
            <a:off x="581192" y="2023741"/>
            <a:ext cx="11029615" cy="3645539"/>
          </a:xfrm>
        </p:spPr>
        <p:txBody>
          <a:bodyPr>
            <a:noAutofit/>
          </a:bodyPr>
          <a:lstStyle/>
          <a:p>
            <a:r>
              <a:rPr lang="en-GB" sz="2200" dirty="0"/>
              <a:t>Establish a requirements change control process</a:t>
            </a:r>
          </a:p>
          <a:p>
            <a:r>
              <a:rPr lang="en-GB" sz="2200" dirty="0"/>
              <a:t>Perform impact analysis on requirements changes</a:t>
            </a:r>
          </a:p>
          <a:p>
            <a:r>
              <a:rPr lang="en-GB" sz="2200" dirty="0"/>
              <a:t>Track the status of each requirement;  Track requirements issues</a:t>
            </a:r>
          </a:p>
          <a:p>
            <a:r>
              <a:rPr lang="en-GB" sz="2200" dirty="0"/>
              <a:t>Maintain a history of requirements changes</a:t>
            </a:r>
          </a:p>
          <a:p>
            <a:r>
              <a:rPr lang="en-GB" sz="2200" dirty="0"/>
              <a:t>Maintain a requirements traceability matrix</a:t>
            </a:r>
          </a:p>
          <a:p>
            <a:r>
              <a:rPr lang="en-GB" sz="2200" dirty="0"/>
              <a:t>Defining the relationships and dependencies that exist between requirements</a:t>
            </a:r>
          </a:p>
          <a:p>
            <a:r>
              <a:rPr lang="en-GB" sz="2200" dirty="0"/>
              <a:t>Tracing individual requirements to their corresponding designs, source code, and tests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- 24</a:t>
            </a:r>
          </a:p>
        </p:txBody>
      </p:sp>
    </p:spTree>
    <p:extLst>
      <p:ext uri="{BB962C8B-B14F-4D97-AF65-F5344CB8AC3E}">
        <p14:creationId xmlns:p14="http://schemas.microsoft.com/office/powerpoint/2010/main" val="169990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a:t>
            </a:r>
            <a:r>
              <a:rPr lang="en-US" dirty="0" err="1"/>
              <a:t>cntd</a:t>
            </a:r>
            <a:r>
              <a:rPr lang="en-US" dirty="0"/>
              <a:t>.)</a:t>
            </a:r>
            <a:endParaRPr lang="en-GB" dirty="0"/>
          </a:p>
        </p:txBody>
      </p:sp>
      <p:pic>
        <p:nvPicPr>
          <p:cNvPr id="5" name="Picture 4"/>
          <p:cNvPicPr>
            <a:picLocks noChangeAspect="1"/>
          </p:cNvPicPr>
          <p:nvPr/>
        </p:nvPicPr>
        <p:blipFill>
          <a:blip r:embed="rId2"/>
          <a:stretch>
            <a:fillRect/>
          </a:stretch>
        </p:blipFill>
        <p:spPr>
          <a:xfrm>
            <a:off x="1927799" y="1848387"/>
            <a:ext cx="7930001" cy="4837625"/>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- 25</a:t>
            </a:r>
          </a:p>
        </p:txBody>
      </p:sp>
    </p:spTree>
    <p:extLst>
      <p:ext uri="{BB962C8B-B14F-4D97-AF65-F5344CB8AC3E}">
        <p14:creationId xmlns:p14="http://schemas.microsoft.com/office/powerpoint/2010/main" val="38959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development  process  framework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1840948" y="2005354"/>
            <a:ext cx="7779567" cy="4227008"/>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- 26</a:t>
            </a:r>
          </a:p>
        </p:txBody>
      </p:sp>
      <p:sp>
        <p:nvSpPr>
          <p:cNvPr id="7" name="Rectangle 6"/>
          <p:cNvSpPr/>
          <p:nvPr/>
        </p:nvSpPr>
        <p:spPr>
          <a:xfrm>
            <a:off x="6254457" y="4118858"/>
            <a:ext cx="1802864" cy="391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Time box – 1month</a:t>
            </a:r>
          </a:p>
        </p:txBody>
      </p:sp>
    </p:spTree>
    <p:extLst>
      <p:ext uri="{BB962C8B-B14F-4D97-AF65-F5344CB8AC3E}">
        <p14:creationId xmlns:p14="http://schemas.microsoft.com/office/powerpoint/2010/main" val="3262661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Requirements</a:t>
            </a:r>
            <a:endParaRPr lang="en-GB" dirty="0"/>
          </a:p>
        </p:txBody>
      </p:sp>
      <p:sp>
        <p:nvSpPr>
          <p:cNvPr id="3" name="Content Placeholder 2"/>
          <p:cNvSpPr>
            <a:spLocks noGrp="1"/>
          </p:cNvSpPr>
          <p:nvPr>
            <p:ph idx="1"/>
          </p:nvPr>
        </p:nvSpPr>
        <p:spPr/>
        <p:txBody>
          <a:bodyPr>
            <a:normAutofit/>
          </a:bodyPr>
          <a:lstStyle/>
          <a:p>
            <a:pPr marL="0" indent="0" algn="ctr">
              <a:buNone/>
            </a:pPr>
            <a:r>
              <a:rPr lang="en-GB" sz="3200" i="1" dirty="0"/>
              <a:t>“The hardest single part of building a software system is deciding precisely what to build. No other part of the conceptual work is as difficult as establishing the detailed technical requirements, including all the interfaces to people, to machines, and to other software systems. No other part of the work so cripples the resulting system if done wrong. No other part is more difficult to rectify later.”</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- 27</a:t>
            </a:r>
          </a:p>
        </p:txBody>
      </p:sp>
    </p:spTree>
    <p:extLst>
      <p:ext uri="{BB962C8B-B14F-4D97-AF65-F5344CB8AC3E}">
        <p14:creationId xmlns:p14="http://schemas.microsoft.com/office/powerpoint/2010/main" val="3891018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Behind Bad Requirements</a:t>
            </a:r>
            <a:endParaRPr lang="en-GB" dirty="0"/>
          </a:p>
        </p:txBody>
      </p:sp>
      <p:sp>
        <p:nvSpPr>
          <p:cNvPr id="3" name="Content Placeholder 2"/>
          <p:cNvSpPr>
            <a:spLocks noGrp="1"/>
          </p:cNvSpPr>
          <p:nvPr>
            <p:ph idx="1"/>
          </p:nvPr>
        </p:nvSpPr>
        <p:spPr>
          <a:xfrm>
            <a:off x="763036" y="2116697"/>
            <a:ext cx="10665927" cy="2927080"/>
          </a:xfrm>
        </p:spPr>
        <p:txBody>
          <a:bodyPr>
            <a:normAutofit/>
          </a:bodyPr>
          <a:lstStyle/>
          <a:p>
            <a:r>
              <a:rPr lang="en-US" sz="2200" dirty="0"/>
              <a:t>Insufficient user involvement</a:t>
            </a:r>
          </a:p>
          <a:p>
            <a:r>
              <a:rPr lang="en-US" sz="2200" dirty="0"/>
              <a:t>Inaccurate planning</a:t>
            </a:r>
          </a:p>
          <a:p>
            <a:r>
              <a:rPr lang="en-US" sz="2200" dirty="0"/>
              <a:t>Creeping (gradually increase, changing) user requirements</a:t>
            </a:r>
          </a:p>
          <a:p>
            <a:r>
              <a:rPr lang="en-US" sz="2200" dirty="0"/>
              <a:t>Ambiguous requirements (e.g. response to a request as soon as possible)</a:t>
            </a:r>
          </a:p>
          <a:p>
            <a:r>
              <a:rPr lang="en-US" sz="2200" dirty="0"/>
              <a:t>Gold plating (extra functionality beyond the specification)</a:t>
            </a:r>
          </a:p>
          <a:p>
            <a:r>
              <a:rPr lang="en-US" sz="2200" dirty="0"/>
              <a:t>Overlooked stakeholders</a:t>
            </a:r>
            <a:endParaRPr lang="en-GB" sz="22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- 28</a:t>
            </a:r>
          </a:p>
        </p:txBody>
      </p:sp>
    </p:spTree>
    <p:extLst>
      <p:ext uri="{BB962C8B-B14F-4D97-AF65-F5344CB8AC3E}">
        <p14:creationId xmlns:p14="http://schemas.microsoft.com/office/powerpoint/2010/main" val="1743798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 high quality requirements process</a:t>
            </a:r>
            <a:endParaRPr lang="en-GB" dirty="0"/>
          </a:p>
        </p:txBody>
      </p:sp>
      <p:sp>
        <p:nvSpPr>
          <p:cNvPr id="3" name="Content Placeholder 2"/>
          <p:cNvSpPr>
            <a:spLocks noGrp="1"/>
          </p:cNvSpPr>
          <p:nvPr>
            <p:ph idx="1"/>
          </p:nvPr>
        </p:nvSpPr>
        <p:spPr>
          <a:xfrm>
            <a:off x="581192" y="1894114"/>
            <a:ext cx="11029615" cy="4585063"/>
          </a:xfrm>
        </p:spPr>
        <p:txBody>
          <a:bodyPr>
            <a:noAutofit/>
          </a:bodyPr>
          <a:lstStyle/>
          <a:p>
            <a:r>
              <a:rPr lang="en-GB" sz="2000" dirty="0"/>
              <a:t>Fewer defects in requirements and in the delivered product</a:t>
            </a:r>
          </a:p>
          <a:p>
            <a:r>
              <a:rPr lang="en-GB" sz="2000" dirty="0"/>
              <a:t>Reduced development rework</a:t>
            </a:r>
          </a:p>
          <a:p>
            <a:r>
              <a:rPr lang="en-GB" sz="2000" dirty="0"/>
              <a:t>Faster development and delivery</a:t>
            </a:r>
          </a:p>
          <a:p>
            <a:r>
              <a:rPr lang="en-GB" sz="2000" dirty="0"/>
              <a:t>Fewer unnecessary and unused features</a:t>
            </a:r>
          </a:p>
          <a:p>
            <a:r>
              <a:rPr lang="en-GB" sz="2000" dirty="0"/>
              <a:t>Lower enhancement costs</a:t>
            </a:r>
          </a:p>
          <a:p>
            <a:r>
              <a:rPr lang="en-GB" sz="2000" dirty="0"/>
              <a:t>Fewer miscommunications</a:t>
            </a:r>
          </a:p>
          <a:p>
            <a:r>
              <a:rPr lang="en-GB" sz="2000" dirty="0"/>
              <a:t>Reduced scope creep</a:t>
            </a:r>
          </a:p>
          <a:p>
            <a:r>
              <a:rPr lang="en-GB" sz="2000" dirty="0"/>
              <a:t>Reduced project chaos</a:t>
            </a:r>
          </a:p>
          <a:p>
            <a:r>
              <a:rPr lang="en-GB" sz="2000" dirty="0"/>
              <a:t>Higher customer and team member satisfaction</a:t>
            </a:r>
          </a:p>
          <a:p>
            <a:r>
              <a:rPr lang="en-GB" sz="2000" dirty="0"/>
              <a:t>Products that do what they’re supposed to do</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- 29</a:t>
            </a:r>
          </a:p>
        </p:txBody>
      </p:sp>
    </p:spTree>
    <p:extLst>
      <p:ext uri="{BB962C8B-B14F-4D97-AF65-F5344CB8AC3E}">
        <p14:creationId xmlns:p14="http://schemas.microsoft.com/office/powerpoint/2010/main" val="378377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common problems (CNTD.)</a:t>
            </a:r>
            <a:endParaRPr lang="en-GB" dirty="0"/>
          </a:p>
        </p:txBody>
      </p:sp>
      <p:sp>
        <p:nvSpPr>
          <p:cNvPr id="3" name="Content Placeholder 2"/>
          <p:cNvSpPr>
            <a:spLocks noGrp="1"/>
          </p:cNvSpPr>
          <p:nvPr>
            <p:ph idx="1"/>
          </p:nvPr>
        </p:nvSpPr>
        <p:spPr>
          <a:xfrm>
            <a:off x="581192" y="1984552"/>
            <a:ext cx="11029615" cy="4690567"/>
          </a:xfrm>
        </p:spPr>
        <p:txBody>
          <a:bodyPr>
            <a:normAutofit/>
          </a:bodyPr>
          <a:lstStyle/>
          <a:p>
            <a:r>
              <a:rPr lang="en-GB" sz="2200" dirty="0"/>
              <a:t>Your customers approved the requirements for a release or iteration and then changed them continually. </a:t>
            </a:r>
          </a:p>
          <a:p>
            <a:r>
              <a:rPr lang="en-GB" sz="2200" dirty="0"/>
              <a:t>The project scope increased as requirements changes were accepted, but the schedule slipped because no additional resources were provided and no functionality was removed. </a:t>
            </a:r>
          </a:p>
          <a:p>
            <a:r>
              <a:rPr lang="en-GB" sz="2200" dirty="0"/>
              <a:t>Requested requirements changes got lost; no one knew the status of a particular change request.</a:t>
            </a:r>
          </a:p>
          <a:p>
            <a:r>
              <a:rPr lang="en-GB" sz="2200" dirty="0"/>
              <a:t>Customers requested certain functionality and developers built it, but no one ever uses it.</a:t>
            </a:r>
          </a:p>
          <a:p>
            <a:r>
              <a:rPr lang="en-GB" sz="2200" dirty="0"/>
              <a:t>At the end of the project, the specification was satisfied but the customer or the business objectives were not.</a:t>
            </a:r>
          </a:p>
          <a:p>
            <a:endParaRPr lang="en-GB" dirty="0"/>
          </a:p>
        </p:txBody>
      </p:sp>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a:t>
            </a:r>
          </a:p>
        </p:txBody>
      </p:sp>
    </p:spTree>
    <p:extLst>
      <p:ext uri="{BB962C8B-B14F-4D97-AF65-F5344CB8AC3E}">
        <p14:creationId xmlns:p14="http://schemas.microsoft.com/office/powerpoint/2010/main" val="1820928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581192" y="1894114"/>
            <a:ext cx="11029615" cy="1711235"/>
          </a:xfrm>
        </p:spPr>
        <p:txBody>
          <a:bodyPr>
            <a:noAutofit/>
          </a:bodyPr>
          <a:lstStyle/>
          <a:p>
            <a:r>
              <a:rPr lang="en-US" sz="2000" dirty="0" err="1"/>
              <a:t>Wiegers</a:t>
            </a:r>
            <a:r>
              <a:rPr lang="en-US" sz="2000" dirty="0"/>
              <a:t>, K., &amp; Beatty, J. (2013). </a:t>
            </a:r>
            <a:r>
              <a:rPr lang="en-US" sz="2000" i="1" dirty="0"/>
              <a:t>Software requirements</a:t>
            </a:r>
            <a:r>
              <a:rPr lang="en-US" sz="2000" dirty="0"/>
              <a:t>. Pearson Education.</a:t>
            </a:r>
          </a:p>
          <a:p>
            <a:r>
              <a:rPr lang="en-GB" sz="2000" dirty="0"/>
              <a:t>http://www.cs.ccsu.edu/~stan/classes/CS530/notes14/04-Requirements.html</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- 30</a:t>
            </a:r>
          </a:p>
        </p:txBody>
      </p:sp>
    </p:spTree>
    <p:extLst>
      <p:ext uri="{BB962C8B-B14F-4D97-AF65-F5344CB8AC3E}">
        <p14:creationId xmlns:p14="http://schemas.microsoft.com/office/powerpoint/2010/main" val="37728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“REQUIREMENT”?</a:t>
            </a:r>
            <a:endParaRPr lang="en-GB" dirty="0"/>
          </a:p>
        </p:txBody>
      </p:sp>
      <p:sp>
        <p:nvSpPr>
          <p:cNvPr id="3" name="Content Placeholder 2"/>
          <p:cNvSpPr>
            <a:spLocks noGrp="1"/>
          </p:cNvSpPr>
          <p:nvPr>
            <p:ph idx="1"/>
          </p:nvPr>
        </p:nvSpPr>
        <p:spPr>
          <a:xfrm>
            <a:off x="581192" y="1920239"/>
            <a:ext cx="11029615" cy="4807131"/>
          </a:xfrm>
        </p:spPr>
        <p:txBody>
          <a:bodyPr>
            <a:noAutofit/>
          </a:bodyPr>
          <a:lstStyle/>
          <a:p>
            <a:pPr>
              <a:buFont typeface="Wingdings" pitchFamily="2" charset="2"/>
              <a:buChar char="q"/>
            </a:pPr>
            <a:r>
              <a:rPr lang="en-GB" sz="2000" dirty="0"/>
              <a:t>A requirement is a property that a product must have to provide value to a stakeholder</a:t>
            </a:r>
          </a:p>
          <a:p>
            <a:r>
              <a:rPr lang="en-GB" sz="2000" b="1" dirty="0"/>
              <a:t>Requirements are a specification of what should be implemented. They are descriptions of a system property or attribute or how the system should behave. They may be a constraint on the development process of the system.</a:t>
            </a:r>
          </a:p>
          <a:p>
            <a:r>
              <a:rPr lang="en-GB" sz="2000" dirty="0"/>
              <a:t>Requirements encompass </a:t>
            </a:r>
          </a:p>
          <a:p>
            <a:pPr lvl="1">
              <a:buFontTx/>
              <a:buChar char="-"/>
            </a:pPr>
            <a:r>
              <a:rPr lang="en-GB" sz="2000" dirty="0"/>
              <a:t>the user’s view of the external system behaviour </a:t>
            </a:r>
          </a:p>
          <a:p>
            <a:pPr lvl="1">
              <a:buFontTx/>
              <a:buChar char="-"/>
            </a:pPr>
            <a:r>
              <a:rPr lang="en-GB" sz="2000" dirty="0"/>
              <a:t>the developer’s view of some internal characteristics</a:t>
            </a:r>
          </a:p>
          <a:p>
            <a:r>
              <a:rPr lang="en-GB" sz="2000" dirty="0"/>
              <a:t>Software requirements include a time dimension</a:t>
            </a:r>
          </a:p>
          <a:p>
            <a:pPr lvl="1">
              <a:buFontTx/>
              <a:buChar char="-"/>
            </a:pPr>
            <a:r>
              <a:rPr lang="en-GB" sz="2000" dirty="0"/>
              <a:t>They could be present tense, describing the current system’s capabilities</a:t>
            </a:r>
          </a:p>
          <a:p>
            <a:pPr lvl="1">
              <a:buFontTx/>
              <a:buChar char="-"/>
            </a:pPr>
            <a:r>
              <a:rPr lang="en-GB" sz="2000" dirty="0"/>
              <a:t>near-term (high priority) or hypothetical (low priority) future</a:t>
            </a:r>
          </a:p>
          <a:p>
            <a:pPr lvl="1">
              <a:buFontTx/>
              <a:buChar char="-"/>
            </a:pPr>
            <a:r>
              <a:rPr lang="en-GB" sz="2000" dirty="0"/>
              <a:t>They could even be past tense, referring to needs that were once specified and then discarded</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- 4</a:t>
            </a:r>
          </a:p>
        </p:txBody>
      </p:sp>
    </p:spTree>
    <p:extLst>
      <p:ext uri="{BB962C8B-B14F-4D97-AF65-F5344CB8AC3E}">
        <p14:creationId xmlns:p14="http://schemas.microsoft.com/office/powerpoint/2010/main" val="206776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a:t>
            </a:r>
            <a:endParaRPr lang="en-GB" dirty="0"/>
          </a:p>
        </p:txBody>
      </p:sp>
      <p:sp>
        <p:nvSpPr>
          <p:cNvPr id="3" name="Content Placeholder 2"/>
          <p:cNvSpPr>
            <a:spLocks noGrp="1"/>
          </p:cNvSpPr>
          <p:nvPr>
            <p:ph idx="1"/>
          </p:nvPr>
        </p:nvSpPr>
        <p:spPr>
          <a:xfrm>
            <a:off x="470263" y="1985554"/>
            <a:ext cx="11241205" cy="4153989"/>
          </a:xfrm>
        </p:spPr>
        <p:txBody>
          <a:bodyPr>
            <a:normAutofit/>
          </a:bodyPr>
          <a:lstStyle/>
          <a:p>
            <a:r>
              <a:rPr lang="en-GB" sz="2200" dirty="0"/>
              <a:t>Business requirements describe why the organization is implementing the system — the business benefits the organization hopes to achieve</a:t>
            </a:r>
          </a:p>
          <a:p>
            <a:pPr lvl="0"/>
            <a:r>
              <a:rPr lang="en-GB" sz="2200" dirty="0"/>
              <a:t>The focus is on the business objectives of the organization or the customer who requests the system (</a:t>
            </a:r>
            <a:r>
              <a:rPr lang="en-US" sz="2200" dirty="0"/>
              <a:t>business requirements collected from multiple sources might conflict)</a:t>
            </a:r>
            <a:endParaRPr lang="en-GB" sz="2200" dirty="0"/>
          </a:p>
          <a:p>
            <a:r>
              <a:rPr lang="en-GB" sz="2200" i="1" dirty="0">
                <a:solidFill>
                  <a:srgbClr val="C00000"/>
                </a:solidFill>
              </a:rPr>
              <a:t>Suppose an airline wants to reduce airport counter staff costs by 25 percent. This goal might lead to the idea of building a kiosk that passengers can use to check in for their flights at the airport. </a:t>
            </a:r>
          </a:p>
          <a:p>
            <a:r>
              <a:rPr lang="en-US" sz="2200" dirty="0"/>
              <a:t>Self-service technologies (SSTs) have been applied to many areas of business</a:t>
            </a:r>
            <a:endParaRPr lang="en-GB" sz="2200" i="1" dirty="0">
              <a:solidFill>
                <a:srgbClr val="C00000"/>
              </a:solidFill>
            </a:endParaRPr>
          </a:p>
          <a:p>
            <a:r>
              <a:rPr lang="en-GB" sz="2200" dirty="0"/>
              <a:t>Business requirements typically come from the funding sponsor for a project, the acquiring customer, the manager of the actual users, the marketing department, or a product visionary</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- 5</a:t>
            </a:r>
          </a:p>
        </p:txBody>
      </p:sp>
    </p:spTree>
    <p:extLst>
      <p:ext uri="{BB962C8B-B14F-4D97-AF65-F5344CB8AC3E}">
        <p14:creationId xmlns:p14="http://schemas.microsoft.com/office/powerpoint/2010/main" val="345212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endParaRPr lang="en-GB" dirty="0"/>
          </a:p>
        </p:txBody>
      </p:sp>
      <p:sp>
        <p:nvSpPr>
          <p:cNvPr id="3" name="Content Placeholder 2"/>
          <p:cNvSpPr>
            <a:spLocks noGrp="1"/>
          </p:cNvSpPr>
          <p:nvPr>
            <p:ph idx="1"/>
          </p:nvPr>
        </p:nvSpPr>
        <p:spPr>
          <a:xfrm>
            <a:off x="581192" y="1972491"/>
            <a:ext cx="11029615" cy="4349931"/>
          </a:xfrm>
        </p:spPr>
        <p:txBody>
          <a:bodyPr>
            <a:noAutofit/>
          </a:bodyPr>
          <a:lstStyle/>
          <a:p>
            <a:pPr>
              <a:buFont typeface="Wingdings" pitchFamily="2" charset="2"/>
              <a:buChar char="q"/>
            </a:pPr>
            <a:r>
              <a:rPr lang="en-GB" sz="2200" dirty="0"/>
              <a:t>User requirements describe goals or tasks the users must be able to perform with the product that will provide value to someone</a:t>
            </a:r>
          </a:p>
          <a:p>
            <a:pPr lvl="1"/>
            <a:r>
              <a:rPr lang="en-GB" sz="2200" dirty="0"/>
              <a:t>Includes descriptions of product attributes or characteristics that are important to user satisfaction</a:t>
            </a:r>
          </a:p>
          <a:p>
            <a:pPr lvl="1"/>
            <a:r>
              <a:rPr lang="en-GB" sz="2200" dirty="0"/>
              <a:t>Represent user requirements include use cases and user stories</a:t>
            </a:r>
          </a:p>
          <a:p>
            <a:pPr lvl="1"/>
            <a:r>
              <a:rPr lang="en-GB" sz="2200" dirty="0"/>
              <a:t>User representatives will provide this information</a:t>
            </a:r>
          </a:p>
          <a:p>
            <a:pPr lvl="1"/>
            <a:r>
              <a:rPr lang="en-GB" sz="2200" dirty="0"/>
              <a:t>Describes what the user will be able to do with the system</a:t>
            </a:r>
          </a:p>
          <a:p>
            <a:pPr lvl="1"/>
            <a:r>
              <a:rPr lang="en-GB" sz="2200" i="1" dirty="0">
                <a:solidFill>
                  <a:srgbClr val="C00000"/>
                </a:solidFill>
              </a:rPr>
              <a:t>An example of a use case is “Check in for a flight” using an airline’s website or a kiosk at the airport. Written as a user story, the same user requirement might read: “</a:t>
            </a:r>
            <a:r>
              <a:rPr lang="en-GB" sz="2200" b="1" i="1" dirty="0">
                <a:solidFill>
                  <a:srgbClr val="C00000"/>
                </a:solidFill>
              </a:rPr>
              <a:t>As a passenger, </a:t>
            </a:r>
            <a:br>
              <a:rPr lang="en-GB" sz="2200" b="1" i="1" dirty="0">
                <a:solidFill>
                  <a:srgbClr val="C00000"/>
                </a:solidFill>
              </a:rPr>
            </a:br>
            <a:r>
              <a:rPr lang="en-GB" sz="2200" b="1" i="1" dirty="0">
                <a:solidFill>
                  <a:srgbClr val="C00000"/>
                </a:solidFill>
              </a:rPr>
              <a:t>I want to check in for a flight so I can board my airplane.”</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- 6</a:t>
            </a:r>
          </a:p>
        </p:txBody>
      </p:sp>
    </p:spTree>
    <p:extLst>
      <p:ext uri="{BB962C8B-B14F-4D97-AF65-F5344CB8AC3E}">
        <p14:creationId xmlns:p14="http://schemas.microsoft.com/office/powerpoint/2010/main" val="131526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endParaRPr lang="en-GB" dirty="0"/>
          </a:p>
        </p:txBody>
      </p:sp>
      <p:sp>
        <p:nvSpPr>
          <p:cNvPr id="3" name="Content Placeholder 2"/>
          <p:cNvSpPr>
            <a:spLocks noGrp="1"/>
          </p:cNvSpPr>
          <p:nvPr>
            <p:ph idx="1"/>
          </p:nvPr>
        </p:nvSpPr>
        <p:spPr>
          <a:xfrm>
            <a:off x="555066" y="1971491"/>
            <a:ext cx="11156402" cy="4535326"/>
          </a:xfrm>
        </p:spPr>
        <p:txBody>
          <a:bodyPr>
            <a:noAutofit/>
          </a:bodyPr>
          <a:lstStyle/>
          <a:p>
            <a:pPr>
              <a:buFont typeface="Wingdings" pitchFamily="2" charset="2"/>
              <a:buChar char="q"/>
            </a:pPr>
            <a:r>
              <a:rPr lang="en-GB" sz="2200" dirty="0"/>
              <a:t>Functional requirements specify the behaviours the product will exhibit under specific conditions</a:t>
            </a:r>
          </a:p>
          <a:p>
            <a:pPr lvl="1"/>
            <a:r>
              <a:rPr lang="en-GB" sz="2200" dirty="0"/>
              <a:t>They describe what the developers must implement to enable users to accomplish their tasks (user requirements), thereby satisfying the business requirements</a:t>
            </a:r>
          </a:p>
          <a:p>
            <a:pPr lvl="1"/>
            <a:r>
              <a:rPr lang="en-GB" sz="2200" dirty="0"/>
              <a:t>Functional requirements often are written in the form of the traditional “shall” statements: </a:t>
            </a:r>
          </a:p>
          <a:p>
            <a:pPr marL="324000" lvl="1" indent="0">
              <a:buNone/>
            </a:pPr>
            <a:r>
              <a:rPr lang="en-GB" sz="2200" i="1" dirty="0">
                <a:solidFill>
                  <a:srgbClr val="C00000"/>
                </a:solidFill>
              </a:rPr>
              <a:t>	“The Passenger shall be able to print boarding passes for all flight segments for which he has  </a:t>
            </a:r>
            <a:br>
              <a:rPr lang="en-GB" sz="2200" i="1" dirty="0">
                <a:solidFill>
                  <a:srgbClr val="C00000"/>
                </a:solidFill>
              </a:rPr>
            </a:br>
            <a:r>
              <a:rPr lang="en-GB" sz="2200" i="1" dirty="0">
                <a:solidFill>
                  <a:srgbClr val="C00000"/>
                </a:solidFill>
              </a:rPr>
              <a:t>    checked in” or “If the Passenger’s profile does not indicate a seating preference, the reservation </a:t>
            </a:r>
            <a:br>
              <a:rPr lang="en-GB" sz="2200" i="1" dirty="0">
                <a:solidFill>
                  <a:srgbClr val="C00000"/>
                </a:solidFill>
              </a:rPr>
            </a:br>
            <a:r>
              <a:rPr lang="en-GB" sz="2200" i="1" dirty="0">
                <a:solidFill>
                  <a:srgbClr val="C00000"/>
                </a:solidFill>
              </a:rPr>
              <a:t>    system shall assign a seat.”</a:t>
            </a:r>
          </a:p>
          <a:p>
            <a:pPr lvl="1"/>
            <a:r>
              <a:rPr lang="en-GB" sz="2000" dirty="0"/>
              <a:t>A restriction that is imposed on the choices available to the developer for the design and construction of a product, is a CONSTRAINT</a:t>
            </a:r>
            <a:endParaRPr lang="en-US" sz="2000" dirty="0"/>
          </a:p>
          <a:p>
            <a:pPr marL="0" indent="0">
              <a:buNone/>
            </a:pPr>
            <a:r>
              <a:rPr lang="en-US" sz="2200" dirty="0">
                <a:solidFill>
                  <a:srgbClr val="C00000"/>
                </a:solidFill>
              </a:rPr>
              <a:t>	“</a:t>
            </a:r>
            <a:r>
              <a:rPr lang="en-US" sz="2200" i="1" dirty="0">
                <a:solidFill>
                  <a:srgbClr val="C00000"/>
                </a:solidFill>
              </a:rPr>
              <a:t>The system shall be developed using open source tools and shall run on Linux OS</a:t>
            </a:r>
            <a:r>
              <a:rPr lang="en-US" sz="2200" dirty="0">
                <a:solidFill>
                  <a:srgbClr val="C00000"/>
                </a:solidFill>
              </a:rPr>
              <a:t>”</a:t>
            </a:r>
            <a:endParaRPr lang="en-GB" sz="2200" i="1" dirty="0">
              <a:solidFill>
                <a:srgbClr val="C00000"/>
              </a:solidFill>
            </a:endParaRP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- 7</a:t>
            </a:r>
          </a:p>
        </p:txBody>
      </p:sp>
    </p:spTree>
    <p:extLst>
      <p:ext uri="{BB962C8B-B14F-4D97-AF65-F5344CB8AC3E}">
        <p14:creationId xmlns:p14="http://schemas.microsoft.com/office/powerpoint/2010/main" val="418950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requirements</a:t>
            </a:r>
            <a:endParaRPr lang="en-GB" dirty="0"/>
          </a:p>
        </p:txBody>
      </p:sp>
      <p:sp>
        <p:nvSpPr>
          <p:cNvPr id="3" name="Content Placeholder 2"/>
          <p:cNvSpPr>
            <a:spLocks noGrp="1"/>
          </p:cNvSpPr>
          <p:nvPr>
            <p:ph idx="1"/>
          </p:nvPr>
        </p:nvSpPr>
        <p:spPr>
          <a:xfrm>
            <a:off x="581192" y="2025826"/>
            <a:ext cx="10483048" cy="3619600"/>
          </a:xfrm>
        </p:spPr>
        <p:txBody>
          <a:bodyPr>
            <a:normAutofit/>
          </a:bodyPr>
          <a:lstStyle/>
          <a:p>
            <a:pPr>
              <a:buFont typeface="Wingdings" pitchFamily="2" charset="2"/>
              <a:buChar char="q"/>
            </a:pPr>
            <a:r>
              <a:rPr lang="en-GB" sz="2200" dirty="0"/>
              <a:t>Software requirements include three distinct levels:</a:t>
            </a:r>
          </a:p>
          <a:p>
            <a:pPr lvl="1"/>
            <a:r>
              <a:rPr lang="en-GB" sz="2200" dirty="0"/>
              <a:t>Business requirements</a:t>
            </a:r>
          </a:p>
          <a:p>
            <a:pPr lvl="1"/>
            <a:r>
              <a:rPr lang="en-GB" sz="2200" dirty="0"/>
              <a:t>User requirements</a:t>
            </a:r>
          </a:p>
          <a:p>
            <a:pPr lvl="1"/>
            <a:r>
              <a:rPr lang="en-GB" sz="2200" dirty="0"/>
              <a:t>Functional requirements</a:t>
            </a:r>
          </a:p>
          <a:p>
            <a:pPr marL="324000" lvl="1" indent="0">
              <a:buNone/>
            </a:pPr>
            <a:endParaRPr lang="en-GB" sz="2200" dirty="0"/>
          </a:p>
          <a:p>
            <a:pPr>
              <a:buFont typeface="Wingdings" panose="05000000000000000000" pitchFamily="2" charset="2"/>
              <a:buChar char="q"/>
            </a:pPr>
            <a:r>
              <a:rPr lang="en-GB" sz="2200" dirty="0"/>
              <a:t>This alignment among the three levels of requirements is essential for project success </a:t>
            </a:r>
          </a:p>
          <a:p>
            <a:pPr marL="324000" lvl="1" indent="0">
              <a:buNone/>
            </a:pPr>
            <a:endParaRPr lang="en-GB" sz="24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- 8</a:t>
            </a:r>
          </a:p>
        </p:txBody>
      </p:sp>
    </p:spTree>
    <p:extLst>
      <p:ext uri="{BB962C8B-B14F-4D97-AF65-F5344CB8AC3E}">
        <p14:creationId xmlns:p14="http://schemas.microsoft.com/office/powerpoint/2010/main" val="231676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three levels</a:t>
            </a:r>
            <a:endParaRPr lang="en-GB" dirty="0"/>
          </a:p>
        </p:txBody>
      </p:sp>
      <p:pic>
        <p:nvPicPr>
          <p:cNvPr id="5" name="Picture 4"/>
          <p:cNvPicPr>
            <a:picLocks noChangeAspect="1"/>
          </p:cNvPicPr>
          <p:nvPr/>
        </p:nvPicPr>
        <p:blipFill>
          <a:blip r:embed="rId2"/>
          <a:stretch>
            <a:fillRect/>
          </a:stretch>
        </p:blipFill>
        <p:spPr>
          <a:xfrm>
            <a:off x="2416629" y="1773321"/>
            <a:ext cx="7746274" cy="4949080"/>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- 9</a:t>
            </a:r>
          </a:p>
        </p:txBody>
      </p:sp>
    </p:spTree>
    <p:extLst>
      <p:ext uri="{BB962C8B-B14F-4D97-AF65-F5344CB8AC3E}">
        <p14:creationId xmlns:p14="http://schemas.microsoft.com/office/powerpoint/2010/main" val="788576794"/>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1039</TotalTime>
  <Words>1988</Words>
  <Application>Microsoft Office PowerPoint</Application>
  <PresentationFormat>Widescreen</PresentationFormat>
  <Paragraphs>181</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Gill Sans MT</vt:lpstr>
      <vt:lpstr>Wingdings</vt:lpstr>
      <vt:lpstr>Wingdings 2</vt:lpstr>
      <vt:lpstr>Dividend</vt:lpstr>
      <vt:lpstr>1. SOFTWARE REQUIREMENTS: WHAT, WHY, &amp; WHO 1.1 The Essential software requirement</vt:lpstr>
      <vt:lpstr>The current common problems</vt:lpstr>
      <vt:lpstr>The current common problems (CNTD.)</vt:lpstr>
      <vt:lpstr>What is “REQUIREMENT”?</vt:lpstr>
      <vt:lpstr>Business requirements</vt:lpstr>
      <vt:lpstr>User Requirements</vt:lpstr>
      <vt:lpstr>Functional Requirements</vt:lpstr>
      <vt:lpstr>Levels of requirements</vt:lpstr>
      <vt:lpstr>Working with the three levels</vt:lpstr>
      <vt:lpstr>System Requirements</vt:lpstr>
      <vt:lpstr>Non-Functional Requirements</vt:lpstr>
      <vt:lpstr>Business Rules</vt:lpstr>
      <vt:lpstr>Feature</vt:lpstr>
      <vt:lpstr>Relationships</vt:lpstr>
      <vt:lpstr>Product vs. Project Requirements</vt:lpstr>
      <vt:lpstr>Project Requirements</vt:lpstr>
      <vt:lpstr>Requirements Development and management</vt:lpstr>
      <vt:lpstr>Requirements Development: ELICITATION</vt:lpstr>
      <vt:lpstr>Requirements Development: ANALYSIS</vt:lpstr>
      <vt:lpstr>Requirements Development: Specification</vt:lpstr>
      <vt:lpstr>Requirements Development: Validation</vt:lpstr>
      <vt:lpstr>A  requirements  development  process  framework</vt:lpstr>
      <vt:lpstr>A  requirements  development  process  framework</vt:lpstr>
      <vt:lpstr>Requirements Management</vt:lpstr>
      <vt:lpstr>Requirements Management (cntd.)</vt:lpstr>
      <vt:lpstr>A  requirements  development  process  framework</vt:lpstr>
      <vt:lpstr>Role of Requirements</vt:lpstr>
      <vt:lpstr>Reasons Behind Bad Requirements</vt:lpstr>
      <vt:lpstr>Benefits of a high quality requirements process</vt:lpstr>
      <vt:lpstr>References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student</cp:lastModifiedBy>
  <cp:revision>189</cp:revision>
  <dcterms:created xsi:type="dcterms:W3CDTF">2015-08-31T11:09:01Z</dcterms:created>
  <dcterms:modified xsi:type="dcterms:W3CDTF">2017-01-24T07:56:39Z</dcterms:modified>
</cp:coreProperties>
</file>