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90" autoAdjust="0"/>
  </p:normalViewPr>
  <p:slideViewPr>
    <p:cSldViewPr>
      <p:cViewPr>
        <p:scale>
          <a:sx n="200" d="100"/>
          <a:sy n="200" d="100"/>
        </p:scale>
        <p:origin x="1483" y="72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02/01/2015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3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02/01/2015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94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02/01/2015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030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02/01/2015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10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02/01/2015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87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02/01/2015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11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02/01/2015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219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02/01/2015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37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02/01/2015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679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02/01/2015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77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02/01/2015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594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F0B6B-0F34-4B60-AA46-B717113E1AE3}" type="datetimeFigureOut">
              <a:rPr lang="en-GB" smtClean="0"/>
              <a:t>02/01/2015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317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image" Target="../media/image13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12" Type="http://schemas.openxmlformats.org/officeDocument/2006/relationships/image" Target="../media/image13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11" Type="http://schemas.openxmlformats.org/officeDocument/2006/relationships/image" Target="../media/image12.png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Relationship Id="rId14" Type="http://schemas.openxmlformats.org/officeDocument/2006/relationships/image" Target="../media/image14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image" Target="../media/image25.emf"/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12" Type="http://schemas.openxmlformats.org/officeDocument/2006/relationships/image" Target="../media/image24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11" Type="http://schemas.openxmlformats.org/officeDocument/2006/relationships/image" Target="../media/image23.emf"/><Relationship Id="rId5" Type="http://schemas.openxmlformats.org/officeDocument/2006/relationships/image" Target="../media/image18.emf"/><Relationship Id="rId10" Type="http://schemas.openxmlformats.org/officeDocument/2006/relationships/image" Target="../media/image22.emf"/><Relationship Id="rId4" Type="http://schemas.openxmlformats.org/officeDocument/2006/relationships/image" Target="../media/image17.emf"/><Relationship Id="rId9" Type="http://schemas.openxmlformats.org/officeDocument/2006/relationships/image" Target="../media/image23.png"/><Relationship Id="rId14" Type="http://schemas.openxmlformats.org/officeDocument/2006/relationships/image" Target="../media/image26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13" Type="http://schemas.openxmlformats.org/officeDocument/2006/relationships/image" Target="../media/image38.emf"/><Relationship Id="rId18" Type="http://schemas.openxmlformats.org/officeDocument/2006/relationships/image" Target="../media/image43.emf"/><Relationship Id="rId3" Type="http://schemas.openxmlformats.org/officeDocument/2006/relationships/image" Target="../media/image28.emf"/><Relationship Id="rId7" Type="http://schemas.openxmlformats.org/officeDocument/2006/relationships/image" Target="../media/image32.emf"/><Relationship Id="rId12" Type="http://schemas.openxmlformats.org/officeDocument/2006/relationships/image" Target="../media/image37.emf"/><Relationship Id="rId17" Type="http://schemas.openxmlformats.org/officeDocument/2006/relationships/image" Target="../media/image42.emf"/><Relationship Id="rId2" Type="http://schemas.openxmlformats.org/officeDocument/2006/relationships/image" Target="../media/image27.emf"/><Relationship Id="rId16" Type="http://schemas.openxmlformats.org/officeDocument/2006/relationships/image" Target="../media/image4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emf"/><Relationship Id="rId11" Type="http://schemas.openxmlformats.org/officeDocument/2006/relationships/image" Target="../media/image36.emf"/><Relationship Id="rId5" Type="http://schemas.openxmlformats.org/officeDocument/2006/relationships/image" Target="../media/image30.emf"/><Relationship Id="rId15" Type="http://schemas.openxmlformats.org/officeDocument/2006/relationships/image" Target="../media/image40.emf"/><Relationship Id="rId10" Type="http://schemas.openxmlformats.org/officeDocument/2006/relationships/image" Target="../media/image35.emf"/><Relationship Id="rId4" Type="http://schemas.openxmlformats.org/officeDocument/2006/relationships/image" Target="../media/image29.emf"/><Relationship Id="rId9" Type="http://schemas.openxmlformats.org/officeDocument/2006/relationships/image" Target="../media/image34.emf"/><Relationship Id="rId14" Type="http://schemas.openxmlformats.org/officeDocument/2006/relationships/image" Target="../media/image3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09" y="251520"/>
            <a:ext cx="5238214" cy="85840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96" y="5150693"/>
            <a:ext cx="5286375" cy="27336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H="1">
            <a:off x="1124744" y="6948264"/>
            <a:ext cx="5472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124744" y="6732240"/>
            <a:ext cx="48245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75015" y="624881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270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907063" y="643491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255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548680" y="7884368"/>
            <a:ext cx="5894107" cy="9512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916832" y="7236296"/>
            <a:ext cx="3888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595912" y="6915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75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08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8" y="652410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856" y="724418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104" y="724418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69775" y="467544"/>
            <a:ext cx="4766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Bragg 110, Directions [100] (</a:t>
            </a:r>
            <a:r>
              <a:rPr lang="en-GB" dirty="0" smtClean="0">
                <a:latin typeface="Symbol" panose="05050102010706020507" pitchFamily="18" charset="2"/>
              </a:rPr>
              <a:t>G</a:t>
            </a:r>
            <a:r>
              <a:rPr lang="en-GB" dirty="0" smtClean="0"/>
              <a:t>H), </a:t>
            </a:r>
            <a:r>
              <a:rPr lang="en-GB" dirty="0" err="1" smtClean="0"/>
              <a:t>dE</a:t>
            </a:r>
            <a:r>
              <a:rPr lang="en-GB" dirty="0" smtClean="0"/>
              <a:t>=2.5, </a:t>
            </a:r>
            <a:r>
              <a:rPr lang="en-GB" dirty="0" err="1" smtClean="0"/>
              <a:t>dK</a:t>
            </a:r>
            <a:r>
              <a:rPr lang="en-GB" dirty="0" smtClean="0"/>
              <a:t>=0.1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653136" y="755576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|D|=</a:t>
            </a:r>
            <a:r>
              <a:rPr lang="en-GB" dirty="0" smtClean="0"/>
              <a:t>198 [</a:t>
            </a:r>
            <a:r>
              <a:rPr lang="en-GB" sz="1400" dirty="0" err="1" smtClean="0"/>
              <a:t>meV</a:t>
            </a:r>
            <a:r>
              <a:rPr lang="en-GB" sz="1400" dirty="0" smtClean="0"/>
              <a:t>*</a:t>
            </a:r>
            <a:r>
              <a:rPr lang="en-GB" sz="1400" dirty="0" smtClean="0">
                <a:latin typeface="Symbol" panose="05050102010706020507" pitchFamily="18" charset="2"/>
              </a:rPr>
              <a:t>A</a:t>
            </a:r>
            <a:r>
              <a:rPr lang="en-GB" sz="1400" baseline="30000" dirty="0" smtClean="0">
                <a:latin typeface="Symbol" panose="05050102010706020507" pitchFamily="18" charset="2"/>
              </a:rPr>
              <a:t>-2</a:t>
            </a:r>
            <a:r>
              <a:rPr lang="en-GB" dirty="0" smtClean="0"/>
              <a:t>]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260648" y="2515126"/>
            <a:ext cx="4925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Bragg 1(-1)0, Directions [100] (</a:t>
            </a:r>
            <a:r>
              <a:rPr lang="en-GB" dirty="0" smtClean="0">
                <a:latin typeface="Symbol" panose="05050102010706020507" pitchFamily="18" charset="2"/>
              </a:rPr>
              <a:t>G</a:t>
            </a:r>
            <a:r>
              <a:rPr lang="en-GB" dirty="0" smtClean="0"/>
              <a:t>H), </a:t>
            </a:r>
            <a:r>
              <a:rPr lang="en-GB" dirty="0" err="1" smtClean="0"/>
              <a:t>dE</a:t>
            </a:r>
            <a:r>
              <a:rPr lang="en-GB" dirty="0" smtClean="0"/>
              <a:t>=2.5, </a:t>
            </a:r>
            <a:r>
              <a:rPr lang="en-GB" dirty="0" err="1" smtClean="0"/>
              <a:t>dK</a:t>
            </a:r>
            <a:r>
              <a:rPr lang="en-GB" dirty="0" smtClean="0"/>
              <a:t>=0.1</a:t>
            </a:r>
            <a:endParaRPr lang="en-GB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856" y="2812650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104" y="2884658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8" y="2884658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725144" y="2915816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|D|=</a:t>
            </a:r>
            <a:r>
              <a:rPr lang="en-GB" dirty="0" smtClean="0"/>
              <a:t>207 [</a:t>
            </a:r>
            <a:r>
              <a:rPr lang="en-GB" sz="1400" dirty="0" err="1" smtClean="0"/>
              <a:t>meV</a:t>
            </a:r>
            <a:r>
              <a:rPr lang="en-GB" sz="1400" dirty="0" smtClean="0"/>
              <a:t>*</a:t>
            </a:r>
            <a:r>
              <a:rPr lang="en-GB" sz="1400" dirty="0" smtClean="0">
                <a:latin typeface="Symbol" panose="05050102010706020507" pitchFamily="18" charset="2"/>
              </a:rPr>
              <a:t>A</a:t>
            </a:r>
            <a:r>
              <a:rPr lang="en-GB" sz="1400" baseline="30000" dirty="0" smtClean="0">
                <a:latin typeface="Symbol" panose="05050102010706020507" pitchFamily="18" charset="2"/>
              </a:rPr>
              <a:t>-2</a:t>
            </a:r>
            <a:r>
              <a:rPr lang="en-GB" dirty="0" smtClean="0"/>
              <a:t>]</a:t>
            </a:r>
            <a:endParaRPr lang="en-GB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8" y="5044898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104" y="5044898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64" y="7020472"/>
            <a:ext cx="2152048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60648" y="6722948"/>
            <a:ext cx="266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dE</a:t>
            </a:r>
            <a:r>
              <a:rPr lang="en-GB" dirty="0" smtClean="0"/>
              <a:t>=70-75, &lt;±1,x,y&gt; </a:t>
            </a:r>
            <a:r>
              <a:rPr lang="en-GB" dirty="0" err="1" smtClean="0"/>
              <a:t>dK</a:t>
            </a:r>
            <a:r>
              <a:rPr lang="en-GB" dirty="0" smtClean="0"/>
              <a:t>=0.2</a:t>
            </a:r>
            <a:endParaRPr lang="en-GB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181" y="6804248"/>
            <a:ext cx="1939195" cy="18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082445" y="98210"/>
                <a:ext cx="2616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Ei = 200;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/>
                      </a:rPr>
                      <m:t>  </m:t>
                    </m:r>
                    <m:r>
                      <a:rPr lang="en-GB" b="0" i="1" smtClean="0">
                        <a:latin typeface="Cambria Math"/>
                      </a:rPr>
                      <m:t>𝐸</m:t>
                    </m:r>
                    <m:r>
                      <a:rPr lang="en-GB" b="0" i="1" smtClean="0">
                        <a:latin typeface="Cambria Math"/>
                      </a:rPr>
                      <m:t>=</m:t>
                    </m:r>
                    <m:r>
                      <a:rPr lang="en-GB" b="0" i="1" smtClean="0">
                        <a:latin typeface="Cambria Math"/>
                      </a:rPr>
                      <m:t>𝐷</m:t>
                    </m:r>
                    <m:sSup>
                      <m:sSupPr>
                        <m:ctrlPr>
                          <a:rPr lang="en-GB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GB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445" y="98210"/>
                <a:ext cx="2616757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2098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184" y="6804488"/>
            <a:ext cx="2064000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3092870" y="6722948"/>
            <a:ext cx="3135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dE</a:t>
            </a:r>
            <a:r>
              <a:rPr lang="en-GB" dirty="0" smtClean="0"/>
              <a:t>=100-105, cut &lt;0,x,y&gt; </a:t>
            </a:r>
            <a:r>
              <a:rPr lang="en-GB" dirty="0" err="1" smtClean="0"/>
              <a:t>dK</a:t>
            </a:r>
            <a:r>
              <a:rPr lang="en-GB" dirty="0" smtClean="0"/>
              <a:t>=0.2</a:t>
            </a:r>
            <a:endParaRPr lang="en-GB" dirty="0"/>
          </a:p>
        </p:txBody>
      </p:sp>
      <p:sp>
        <p:nvSpPr>
          <p:cNvPr id="10" name="Right Brace 9"/>
          <p:cNvSpPr/>
          <p:nvPr/>
        </p:nvSpPr>
        <p:spPr>
          <a:xfrm rot="16200000">
            <a:off x="3225768" y="-2721126"/>
            <a:ext cx="235485" cy="6377337"/>
          </a:xfrm>
          <a:prstGeom prst="rightBrace">
            <a:avLst>
              <a:gd name="adj1" fmla="val 8333"/>
              <a:gd name="adj2" fmla="val 501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4815949" y="5148064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|D|=</a:t>
            </a:r>
            <a:r>
              <a:rPr lang="en-GB" dirty="0" smtClean="0"/>
              <a:t>230 [</a:t>
            </a:r>
            <a:r>
              <a:rPr lang="en-GB" sz="1400" dirty="0" err="1" smtClean="0"/>
              <a:t>meV</a:t>
            </a:r>
            <a:r>
              <a:rPr lang="en-GB" sz="1400" dirty="0" smtClean="0"/>
              <a:t>*</a:t>
            </a:r>
            <a:r>
              <a:rPr lang="en-GB" sz="1400" dirty="0" smtClean="0">
                <a:latin typeface="Symbol" panose="05050102010706020507" pitchFamily="18" charset="2"/>
              </a:rPr>
              <a:t>A</a:t>
            </a:r>
            <a:r>
              <a:rPr lang="en-GB" sz="1400" baseline="30000" dirty="0" smtClean="0">
                <a:latin typeface="Symbol" panose="05050102010706020507" pitchFamily="18" charset="2"/>
              </a:rPr>
              <a:t>-2</a:t>
            </a:r>
            <a:r>
              <a:rPr lang="en-GB" dirty="0" smtClean="0"/>
              <a:t>]</a:t>
            </a:r>
            <a:endParaRPr lang="en-GB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856" y="5044898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75028" y="4675366"/>
            <a:ext cx="453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Bragg 200, Directions [100] (</a:t>
            </a:r>
            <a:r>
              <a:rPr lang="en-GB" dirty="0" smtClean="0">
                <a:latin typeface="Symbol" panose="05050102010706020507" pitchFamily="18" charset="2"/>
              </a:rPr>
              <a:t>G</a:t>
            </a:r>
            <a:r>
              <a:rPr lang="en-GB" dirty="0" smtClean="0"/>
              <a:t>H), </a:t>
            </a:r>
            <a:r>
              <a:rPr lang="en-GB" dirty="0" err="1" smtClean="0"/>
              <a:t>dE</a:t>
            </a:r>
            <a:r>
              <a:rPr lang="en-GB" dirty="0" smtClean="0"/>
              <a:t>=5, </a:t>
            </a:r>
            <a:r>
              <a:rPr lang="en-GB" dirty="0" err="1" smtClean="0"/>
              <a:t>dK</a:t>
            </a:r>
            <a:r>
              <a:rPr lang="en-GB" dirty="0" smtClean="0"/>
              <a:t>=0.1</a:t>
            </a:r>
            <a:endParaRPr lang="en-GB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723406" y="7380312"/>
            <a:ext cx="1281658" cy="5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723406" y="7884488"/>
            <a:ext cx="1497682" cy="359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420888" y="753314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Gap</a:t>
            </a:r>
            <a:endParaRPr lang="en-GB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1772816" y="7884488"/>
            <a:ext cx="928959" cy="359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1412776" y="7920472"/>
            <a:ext cx="1289600" cy="323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52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136" y="4499992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112" y="4499992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144" y="2627984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112" y="2571750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16529" y="107504"/>
            <a:ext cx="5223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Ei</a:t>
            </a:r>
            <a:r>
              <a:rPr lang="en-GB" dirty="0" smtClean="0"/>
              <a:t>=186 Bragg 200, Directions [100] (</a:t>
            </a:r>
            <a:r>
              <a:rPr lang="en-GB" dirty="0" smtClean="0">
                <a:latin typeface="Symbol" panose="05050102010706020507" pitchFamily="18" charset="2"/>
              </a:rPr>
              <a:t>G</a:t>
            </a:r>
            <a:r>
              <a:rPr lang="en-GB" dirty="0" smtClean="0"/>
              <a:t>H), </a:t>
            </a:r>
            <a:r>
              <a:rPr lang="en-GB" dirty="0" err="1" smtClean="0"/>
              <a:t>dE</a:t>
            </a:r>
            <a:r>
              <a:rPr lang="en-GB" dirty="0" smtClean="0"/>
              <a:t>=5, </a:t>
            </a:r>
            <a:r>
              <a:rPr lang="en-GB" dirty="0" err="1" smtClean="0"/>
              <a:t>dK</a:t>
            </a:r>
            <a:r>
              <a:rPr lang="en-GB" dirty="0" smtClean="0"/>
              <a:t>=0.1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4" y="467544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368" y="467544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856" y="467544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4630009" y="683568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|D|=</a:t>
            </a:r>
            <a:r>
              <a:rPr lang="en-GB" dirty="0" smtClean="0"/>
              <a:t>237 [</a:t>
            </a:r>
            <a:r>
              <a:rPr lang="en-GB" sz="1400" dirty="0" err="1" smtClean="0"/>
              <a:t>meV</a:t>
            </a:r>
            <a:r>
              <a:rPr lang="en-GB" sz="1400" dirty="0" smtClean="0"/>
              <a:t>*</a:t>
            </a:r>
            <a:r>
              <a:rPr lang="en-GB" sz="1400" dirty="0" smtClean="0">
                <a:latin typeface="Symbol" panose="05050102010706020507" pitchFamily="18" charset="2"/>
              </a:rPr>
              <a:t>A</a:t>
            </a:r>
            <a:r>
              <a:rPr lang="en-GB" sz="1400" baseline="30000" dirty="0" smtClean="0">
                <a:latin typeface="Symbol" panose="05050102010706020507" pitchFamily="18" charset="2"/>
              </a:rPr>
              <a:t>-2</a:t>
            </a:r>
            <a:r>
              <a:rPr lang="en-GB" dirty="0" smtClean="0"/>
              <a:t>]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988840" y="2123728"/>
                <a:ext cx="2616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Ei = 400;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/>
                      </a:rPr>
                      <m:t>  </m:t>
                    </m:r>
                    <m:r>
                      <a:rPr lang="en-GB" b="0" i="1" smtClean="0">
                        <a:latin typeface="Cambria Math"/>
                      </a:rPr>
                      <m:t>𝐸</m:t>
                    </m:r>
                    <m:r>
                      <a:rPr lang="en-GB" b="0" i="1" smtClean="0">
                        <a:latin typeface="Cambria Math"/>
                      </a:rPr>
                      <m:t>=</m:t>
                    </m:r>
                    <m:r>
                      <a:rPr lang="en-GB" b="0" i="1" smtClean="0">
                        <a:latin typeface="Cambria Math"/>
                      </a:rPr>
                      <m:t>𝐷</m:t>
                    </m:r>
                    <m:sSup>
                      <m:sSupPr>
                        <m:ctrlPr>
                          <a:rPr lang="en-GB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GB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8840" y="2123728"/>
                <a:ext cx="2616757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860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40" y="2555776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Right Brace 32"/>
          <p:cNvSpPr/>
          <p:nvPr/>
        </p:nvSpPr>
        <p:spPr>
          <a:xfrm rot="16200000">
            <a:off x="3290941" y="-731173"/>
            <a:ext cx="235485" cy="6377337"/>
          </a:xfrm>
          <a:prstGeom prst="rightBrace">
            <a:avLst>
              <a:gd name="adj1" fmla="val 8333"/>
              <a:gd name="adj2" fmla="val 501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/>
          <p:cNvSpPr txBox="1"/>
          <p:nvPr/>
        </p:nvSpPr>
        <p:spPr>
          <a:xfrm>
            <a:off x="822422" y="2411760"/>
            <a:ext cx="453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Bragg 110, Directions [100] (</a:t>
            </a:r>
            <a:r>
              <a:rPr lang="en-GB" dirty="0" smtClean="0">
                <a:latin typeface="Symbol" panose="05050102010706020507" pitchFamily="18" charset="2"/>
              </a:rPr>
              <a:t>G</a:t>
            </a:r>
            <a:r>
              <a:rPr lang="en-GB" dirty="0" smtClean="0"/>
              <a:t>H), </a:t>
            </a:r>
            <a:r>
              <a:rPr lang="en-GB" dirty="0" err="1" smtClean="0"/>
              <a:t>dE</a:t>
            </a:r>
            <a:r>
              <a:rPr lang="en-GB" dirty="0" smtClean="0"/>
              <a:t>=5, </a:t>
            </a:r>
            <a:r>
              <a:rPr lang="en-GB" dirty="0" err="1" smtClean="0"/>
              <a:t>dK</a:t>
            </a:r>
            <a:r>
              <a:rPr lang="en-GB" dirty="0" smtClean="0"/>
              <a:t>=0.1</a:t>
            </a: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4797152" y="2699792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|D|=</a:t>
            </a:r>
            <a:r>
              <a:rPr lang="en-GB" dirty="0" smtClean="0"/>
              <a:t>237 [</a:t>
            </a:r>
            <a:r>
              <a:rPr lang="en-GB" sz="1400" dirty="0" err="1" smtClean="0"/>
              <a:t>meV</a:t>
            </a:r>
            <a:r>
              <a:rPr lang="en-GB" sz="1400" dirty="0" smtClean="0"/>
              <a:t>*</a:t>
            </a:r>
            <a:r>
              <a:rPr lang="en-GB" sz="1400" dirty="0" smtClean="0">
                <a:latin typeface="Symbol" panose="05050102010706020507" pitchFamily="18" charset="2"/>
              </a:rPr>
              <a:t>A</a:t>
            </a:r>
            <a:r>
              <a:rPr lang="en-GB" sz="1400" baseline="30000" dirty="0" smtClean="0">
                <a:latin typeface="Symbol" panose="05050102010706020507" pitchFamily="18" charset="2"/>
              </a:rPr>
              <a:t>-2</a:t>
            </a:r>
            <a:r>
              <a:rPr lang="en-GB" dirty="0" smtClean="0"/>
              <a:t>]</a:t>
            </a:r>
            <a:endParaRPr lang="en-GB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4" y="4499992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974822" y="4202668"/>
            <a:ext cx="453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Bragg 200, Directions [100] (</a:t>
            </a:r>
            <a:r>
              <a:rPr lang="en-GB" dirty="0" smtClean="0">
                <a:latin typeface="Symbol" panose="05050102010706020507" pitchFamily="18" charset="2"/>
              </a:rPr>
              <a:t>G</a:t>
            </a:r>
            <a:r>
              <a:rPr lang="en-GB" dirty="0" smtClean="0"/>
              <a:t>H), </a:t>
            </a:r>
            <a:r>
              <a:rPr lang="en-GB" dirty="0" err="1" smtClean="0"/>
              <a:t>dE</a:t>
            </a:r>
            <a:r>
              <a:rPr lang="en-GB" dirty="0" smtClean="0"/>
              <a:t>=5, </a:t>
            </a:r>
            <a:r>
              <a:rPr lang="en-GB" dirty="0" err="1" smtClean="0"/>
              <a:t>dK</a:t>
            </a:r>
            <a:r>
              <a:rPr lang="en-GB" dirty="0" smtClean="0"/>
              <a:t>=0.1</a:t>
            </a:r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4797152" y="4572000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|D|=</a:t>
            </a:r>
            <a:r>
              <a:rPr lang="en-GB" dirty="0" smtClean="0"/>
              <a:t>230 [</a:t>
            </a:r>
            <a:r>
              <a:rPr lang="en-GB" sz="1400" dirty="0" err="1" smtClean="0"/>
              <a:t>meV</a:t>
            </a:r>
            <a:r>
              <a:rPr lang="en-GB" sz="1400" dirty="0" smtClean="0"/>
              <a:t>*</a:t>
            </a:r>
            <a:r>
              <a:rPr lang="en-GB" sz="1400" dirty="0" smtClean="0">
                <a:latin typeface="Symbol" panose="05050102010706020507" pitchFamily="18" charset="2"/>
              </a:rPr>
              <a:t>A</a:t>
            </a:r>
            <a:r>
              <a:rPr lang="en-GB" sz="1400" baseline="30000" dirty="0" smtClean="0">
                <a:latin typeface="Symbol" panose="05050102010706020507" pitchFamily="18" charset="2"/>
              </a:rPr>
              <a:t>-2</a:t>
            </a:r>
            <a:r>
              <a:rPr lang="en-GB" dirty="0" smtClean="0"/>
              <a:t>]</a:t>
            </a:r>
            <a:endParaRPr lang="en-GB" dirty="0"/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200" y="6948464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136" y="6948464"/>
            <a:ext cx="2158806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5373216" y="7358784"/>
            <a:ext cx="648072" cy="44591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2022" y="6516216"/>
            <a:ext cx="6377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SW intersection observed at dE~250 in direction 200-&gt;3(-1)0?</a:t>
            </a:r>
            <a:endParaRPr lang="en-GB" dirty="0"/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4" y="7020472"/>
            <a:ext cx="2692562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3" name="Straight Arrow Connector 52"/>
          <p:cNvCxnSpPr/>
          <p:nvPr/>
        </p:nvCxnSpPr>
        <p:spPr>
          <a:xfrm>
            <a:off x="5301208" y="7385572"/>
            <a:ext cx="360040" cy="7148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325144" y="694954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Gap?</a:t>
            </a:r>
            <a:endParaRPr lang="en-GB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412776" y="7200906"/>
            <a:ext cx="989222" cy="3157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4" idx="1"/>
          </p:cNvCxnSpPr>
          <p:nvPr/>
        </p:nvCxnSpPr>
        <p:spPr>
          <a:xfrm flipH="1">
            <a:off x="1479938" y="7134207"/>
            <a:ext cx="845206" cy="4758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Straight Connector 2048"/>
          <p:cNvCxnSpPr/>
          <p:nvPr/>
        </p:nvCxnSpPr>
        <p:spPr>
          <a:xfrm>
            <a:off x="5161955" y="8264023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4" name="Straight Connector 2063"/>
          <p:cNvCxnSpPr/>
          <p:nvPr/>
        </p:nvCxnSpPr>
        <p:spPr>
          <a:xfrm>
            <a:off x="5831932" y="7092280"/>
            <a:ext cx="0" cy="1449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511906" y="7092280"/>
            <a:ext cx="0" cy="1449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181007" y="7971228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185770" y="7682633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195296" y="7394038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8" name="Oval 2067"/>
          <p:cNvSpPr/>
          <p:nvPr/>
        </p:nvSpPr>
        <p:spPr>
          <a:xfrm>
            <a:off x="5490565" y="737554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val 77"/>
          <p:cNvSpPr/>
          <p:nvPr/>
        </p:nvSpPr>
        <p:spPr>
          <a:xfrm>
            <a:off x="5814790" y="765881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78"/>
          <p:cNvSpPr/>
          <p:nvPr/>
        </p:nvSpPr>
        <p:spPr>
          <a:xfrm>
            <a:off x="6148541" y="794208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Oval 79"/>
          <p:cNvSpPr/>
          <p:nvPr/>
        </p:nvSpPr>
        <p:spPr>
          <a:xfrm>
            <a:off x="5815472" y="823011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/>
          <p:cNvSpPr/>
          <p:nvPr/>
        </p:nvSpPr>
        <p:spPr>
          <a:xfrm>
            <a:off x="5482403" y="79465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val 76"/>
          <p:cNvSpPr/>
          <p:nvPr/>
        </p:nvSpPr>
        <p:spPr>
          <a:xfrm>
            <a:off x="5811938" y="7370223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/>
          <p:cNvSpPr/>
          <p:nvPr/>
        </p:nvSpPr>
        <p:spPr>
          <a:xfrm>
            <a:off x="5814227" y="7949324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44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4" y="467544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" y="1907864"/>
            <a:ext cx="1924374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" y="4788184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" y="3348024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800" y="467544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800" y="1907864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800" y="3325788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800" y="4788184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800" y="6228344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640" y="-108520"/>
            <a:ext cx="6172200" cy="667068"/>
          </a:xfrm>
        </p:spPr>
        <p:txBody>
          <a:bodyPr>
            <a:normAutofit/>
          </a:bodyPr>
          <a:lstStyle/>
          <a:p>
            <a:r>
              <a:rPr lang="en-GB" sz="2800" dirty="0" smtClean="0"/>
              <a:t>Catching N point (½, </a:t>
            </a:r>
            <a:r>
              <a:rPr lang="en-GB" sz="2800" dirty="0"/>
              <a:t>½</a:t>
            </a:r>
            <a:r>
              <a:rPr lang="en-GB" sz="2800" dirty="0" smtClean="0"/>
              <a:t>,0)</a:t>
            </a:r>
            <a:endParaRPr lang="en-GB" sz="2800" dirty="0"/>
          </a:p>
        </p:txBody>
      </p:sp>
      <p:sp>
        <p:nvSpPr>
          <p:cNvPr id="4" name="Rectangle 3"/>
          <p:cNvSpPr/>
          <p:nvPr/>
        </p:nvSpPr>
        <p:spPr>
          <a:xfrm>
            <a:off x="404664" y="467544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Ei</a:t>
            </a:r>
            <a:r>
              <a:rPr lang="en-GB" sz="1400" dirty="0" smtClean="0">
                <a:solidFill>
                  <a:schemeClr val="tx1"/>
                </a:solidFill>
              </a:rPr>
              <a:t>=200+20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88840" y="467544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Ei</a:t>
            </a:r>
            <a:r>
              <a:rPr lang="en-GB" sz="1400" dirty="0" smtClean="0">
                <a:solidFill>
                  <a:schemeClr val="tx1"/>
                </a:solidFill>
              </a:rPr>
              <a:t>=200+20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4664" y="1907704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Ei</a:t>
            </a:r>
            <a:r>
              <a:rPr lang="en-GB" sz="1400" dirty="0" smtClean="0">
                <a:solidFill>
                  <a:schemeClr val="tx1"/>
                </a:solidFill>
              </a:rPr>
              <a:t>=220+20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60848" y="1907704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Ei</a:t>
            </a:r>
            <a:r>
              <a:rPr lang="en-GB" sz="1400" dirty="0" smtClean="0">
                <a:solidFill>
                  <a:schemeClr val="tx1"/>
                </a:solidFill>
              </a:rPr>
              <a:t>=220+20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04664" y="3347864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Ei</a:t>
            </a:r>
            <a:r>
              <a:rPr lang="en-GB" sz="1400" dirty="0" smtClean="0">
                <a:solidFill>
                  <a:schemeClr val="tx1"/>
                </a:solidFill>
              </a:rPr>
              <a:t>=240+20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88840" y="3347864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Ei</a:t>
            </a:r>
            <a:r>
              <a:rPr lang="en-GB" sz="1400" dirty="0" smtClean="0">
                <a:solidFill>
                  <a:schemeClr val="tx1"/>
                </a:solidFill>
              </a:rPr>
              <a:t>=240+20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4664" y="4788024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Ei</a:t>
            </a:r>
            <a:r>
              <a:rPr lang="en-GB" sz="1400" dirty="0" smtClean="0">
                <a:solidFill>
                  <a:schemeClr val="tx1"/>
                </a:solidFill>
              </a:rPr>
              <a:t>=260+20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88840" y="4788024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Ei</a:t>
            </a:r>
            <a:r>
              <a:rPr lang="en-GB" sz="1400" dirty="0" smtClean="0">
                <a:solidFill>
                  <a:schemeClr val="tx1"/>
                </a:solidFill>
              </a:rPr>
              <a:t>=260+20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988840" y="6228344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Ei</a:t>
            </a:r>
            <a:r>
              <a:rPr lang="en-GB" sz="1400" dirty="0" smtClean="0">
                <a:solidFill>
                  <a:schemeClr val="tx1"/>
                </a:solidFill>
              </a:rPr>
              <a:t>=280+20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716540" y="672138"/>
            <a:ext cx="0" cy="108012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505472" y="672138"/>
            <a:ext cx="0" cy="108012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292112" y="672138"/>
            <a:ext cx="0" cy="108012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067322" y="672138"/>
            <a:ext cx="0" cy="108012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988840" y="994682"/>
            <a:ext cx="104240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973600" y="1202864"/>
            <a:ext cx="104240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977410" y="1422476"/>
            <a:ext cx="104240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965980" y="1634912"/>
            <a:ext cx="104240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1977410" y="770434"/>
            <a:ext cx="104240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1965980" y="2222406"/>
            <a:ext cx="104240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1969790" y="3635896"/>
            <a:ext cx="104240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1965980" y="2108870"/>
            <a:ext cx="1065262" cy="1080120"/>
            <a:chOff x="1965980" y="672138"/>
            <a:chExt cx="1065262" cy="1080120"/>
          </a:xfrm>
        </p:grpSpPr>
        <p:cxnSp>
          <p:nvCxnSpPr>
            <p:cNvPr id="47" name="Straight Connector 46"/>
            <p:cNvCxnSpPr/>
            <p:nvPr/>
          </p:nvCxnSpPr>
          <p:spPr>
            <a:xfrm flipV="1">
              <a:off x="2716540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250547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229211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206732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988840" y="994682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973600" y="1202864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977410" y="1422476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965980" y="1634912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1962170" y="3522742"/>
            <a:ext cx="1065262" cy="1080120"/>
            <a:chOff x="1965980" y="672138"/>
            <a:chExt cx="1065262" cy="1080120"/>
          </a:xfrm>
        </p:grpSpPr>
        <p:cxnSp>
          <p:nvCxnSpPr>
            <p:cNvPr id="56" name="Straight Connector 55"/>
            <p:cNvCxnSpPr/>
            <p:nvPr/>
          </p:nvCxnSpPr>
          <p:spPr>
            <a:xfrm flipV="1">
              <a:off x="2716540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250547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229211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206732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988840" y="994682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973600" y="1202864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977410" y="1422476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965980" y="1634912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962170" y="4992618"/>
            <a:ext cx="1065262" cy="1080120"/>
            <a:chOff x="1965980" y="672138"/>
            <a:chExt cx="1065262" cy="1080120"/>
          </a:xfrm>
        </p:grpSpPr>
        <p:cxnSp>
          <p:nvCxnSpPr>
            <p:cNvPr id="66" name="Straight Connector 65"/>
            <p:cNvCxnSpPr/>
            <p:nvPr/>
          </p:nvCxnSpPr>
          <p:spPr>
            <a:xfrm flipV="1">
              <a:off x="2716540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250547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229211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206732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1988840" y="994682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1973600" y="1202864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1977410" y="1422476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1965980" y="1634912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1965980" y="6428968"/>
            <a:ext cx="1065262" cy="1080120"/>
            <a:chOff x="1965980" y="672138"/>
            <a:chExt cx="1065262" cy="1080120"/>
          </a:xfrm>
        </p:grpSpPr>
        <p:cxnSp>
          <p:nvCxnSpPr>
            <p:cNvPr id="75" name="Straight Connector 74"/>
            <p:cNvCxnSpPr/>
            <p:nvPr/>
          </p:nvCxnSpPr>
          <p:spPr>
            <a:xfrm flipV="1">
              <a:off x="2716540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250547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229211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206732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1988840" y="994682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1973600" y="1202864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1977410" y="1422476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1965980" y="1634912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4" name="Straight Connector 113"/>
          <p:cNvCxnSpPr/>
          <p:nvPr/>
        </p:nvCxnSpPr>
        <p:spPr>
          <a:xfrm>
            <a:off x="1973600" y="5102344"/>
            <a:ext cx="104240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1977410" y="6545932"/>
            <a:ext cx="104240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116632" y="7524328"/>
            <a:ext cx="1920397" cy="1512168"/>
            <a:chOff x="3740851" y="7596336"/>
            <a:chExt cx="1920397" cy="1512168"/>
          </a:xfrm>
        </p:grpSpPr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0851" y="7668504"/>
              <a:ext cx="1920397" cy="144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" name="Rectangle 22"/>
            <p:cNvSpPr/>
            <p:nvPr/>
          </p:nvSpPr>
          <p:spPr>
            <a:xfrm>
              <a:off x="4149080" y="7596336"/>
              <a:ext cx="1008112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 smtClean="0">
                  <a:solidFill>
                    <a:schemeClr val="tx1"/>
                  </a:solidFill>
                </a:rPr>
                <a:t>Ei</a:t>
              </a:r>
              <a:r>
                <a:rPr lang="en-GB" sz="1400" dirty="0" smtClean="0">
                  <a:solidFill>
                    <a:schemeClr val="tx1"/>
                  </a:solidFill>
                </a:rPr>
                <a:t>=300+20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4077072" y="7869128"/>
              <a:ext cx="1065262" cy="1080120"/>
              <a:chOff x="1965980" y="672138"/>
              <a:chExt cx="1065262" cy="1080120"/>
            </a:xfrm>
          </p:grpSpPr>
          <p:cxnSp>
            <p:nvCxnSpPr>
              <p:cNvPr id="84" name="Straight Connector 83"/>
              <p:cNvCxnSpPr/>
              <p:nvPr/>
            </p:nvCxnSpPr>
            <p:spPr>
              <a:xfrm flipV="1">
                <a:off x="2716540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flipV="1">
                <a:off x="250547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V="1">
                <a:off x="229211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V="1">
                <a:off x="206732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1988840" y="99468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1973600" y="1202864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1977410" y="1422476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1965980" y="163491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6" name="Straight Connector 115"/>
            <p:cNvCxnSpPr/>
            <p:nvPr/>
          </p:nvCxnSpPr>
          <p:spPr>
            <a:xfrm>
              <a:off x="4080882" y="7981900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1652619" y="7524488"/>
            <a:ext cx="1920397" cy="1584016"/>
            <a:chOff x="2084667" y="7524328"/>
            <a:chExt cx="1920397" cy="1584016"/>
          </a:xfrm>
        </p:grpSpPr>
        <p:pic>
          <p:nvPicPr>
            <p:cNvPr id="1036" name="Picture 12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667" y="7668344"/>
              <a:ext cx="1920397" cy="144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Rectangle 24"/>
            <p:cNvSpPr/>
            <p:nvPr/>
          </p:nvSpPr>
          <p:spPr>
            <a:xfrm>
              <a:off x="2420888" y="7524328"/>
              <a:ext cx="1008112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 smtClean="0">
                  <a:solidFill>
                    <a:schemeClr val="tx1"/>
                  </a:solidFill>
                </a:rPr>
                <a:t>Ei</a:t>
              </a:r>
              <a:r>
                <a:rPr lang="en-GB" sz="1400" dirty="0" smtClean="0">
                  <a:solidFill>
                    <a:schemeClr val="tx1"/>
                  </a:solidFill>
                </a:rPr>
                <a:t>=320+20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2417078" y="7869128"/>
              <a:ext cx="1065262" cy="1080120"/>
              <a:chOff x="328846" y="7869128"/>
              <a:chExt cx="1065262" cy="1080120"/>
            </a:xfrm>
          </p:grpSpPr>
          <p:grpSp>
            <p:nvGrpSpPr>
              <p:cNvPr id="92" name="Group 91"/>
              <p:cNvGrpSpPr/>
              <p:nvPr/>
            </p:nvGrpSpPr>
            <p:grpSpPr>
              <a:xfrm>
                <a:off x="328846" y="7869128"/>
                <a:ext cx="1065262" cy="1080120"/>
                <a:chOff x="1965980" y="672138"/>
                <a:chExt cx="1065262" cy="1080120"/>
              </a:xfrm>
            </p:grpSpPr>
            <p:cxnSp>
              <p:nvCxnSpPr>
                <p:cNvPr id="93" name="Straight Connector 92"/>
                <p:cNvCxnSpPr/>
                <p:nvPr/>
              </p:nvCxnSpPr>
              <p:spPr>
                <a:xfrm flipV="1">
                  <a:off x="2716540" y="672138"/>
                  <a:ext cx="0" cy="108012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 flipV="1">
                  <a:off x="2505472" y="672138"/>
                  <a:ext cx="0" cy="108012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 flipV="1">
                  <a:off x="2292112" y="672138"/>
                  <a:ext cx="0" cy="108012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 flipV="1">
                  <a:off x="2067322" y="672138"/>
                  <a:ext cx="0" cy="108012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1988840" y="994682"/>
                  <a:ext cx="1042402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1973600" y="1202864"/>
                  <a:ext cx="1042402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1977410" y="1422476"/>
                  <a:ext cx="1042402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1965980" y="1634912"/>
                  <a:ext cx="1042402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7" name="Straight Connector 116"/>
              <p:cNvCxnSpPr/>
              <p:nvPr/>
            </p:nvCxnSpPr>
            <p:spPr>
              <a:xfrm>
                <a:off x="340276" y="7982664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3212976" y="7524488"/>
            <a:ext cx="1920397" cy="1584016"/>
            <a:chOff x="44624" y="7524328"/>
            <a:chExt cx="1920397" cy="1584016"/>
          </a:xfrm>
        </p:grpSpPr>
        <p:pic>
          <p:nvPicPr>
            <p:cNvPr id="1037" name="Picture 13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24" y="7668344"/>
              <a:ext cx="1920397" cy="144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Rectangle 26"/>
            <p:cNvSpPr/>
            <p:nvPr/>
          </p:nvSpPr>
          <p:spPr>
            <a:xfrm>
              <a:off x="332656" y="7524328"/>
              <a:ext cx="1008112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 smtClean="0">
                  <a:solidFill>
                    <a:schemeClr val="tx1"/>
                  </a:solidFill>
                </a:rPr>
                <a:t>Ei</a:t>
              </a:r>
              <a:r>
                <a:rPr lang="en-GB" sz="1400" dirty="0" smtClean="0">
                  <a:solidFill>
                    <a:schemeClr val="tx1"/>
                  </a:solidFill>
                </a:rPr>
                <a:t>=340+20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377994" y="7872938"/>
              <a:ext cx="1065262" cy="1080120"/>
              <a:chOff x="1965980" y="672138"/>
              <a:chExt cx="1065262" cy="1080120"/>
            </a:xfrm>
          </p:grpSpPr>
          <p:cxnSp>
            <p:nvCxnSpPr>
              <p:cNvPr id="102" name="Straight Connector 101"/>
              <p:cNvCxnSpPr/>
              <p:nvPr/>
            </p:nvCxnSpPr>
            <p:spPr>
              <a:xfrm flipV="1">
                <a:off x="2716540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V="1">
                <a:off x="250547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flipV="1">
                <a:off x="229211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 flipV="1">
                <a:off x="206732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1988840" y="99468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1973600" y="1202864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1977410" y="1422476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1965980" y="163491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8" name="Straight Connector 117"/>
            <p:cNvCxnSpPr/>
            <p:nvPr/>
          </p:nvCxnSpPr>
          <p:spPr>
            <a:xfrm>
              <a:off x="404664" y="7983428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336466" y="4988808"/>
            <a:ext cx="1065262" cy="1080120"/>
            <a:chOff x="328846" y="7869128"/>
            <a:chExt cx="1065262" cy="1080120"/>
          </a:xfrm>
        </p:grpSpPr>
        <p:grpSp>
          <p:nvGrpSpPr>
            <p:cNvPr id="121" name="Group 120"/>
            <p:cNvGrpSpPr/>
            <p:nvPr/>
          </p:nvGrpSpPr>
          <p:grpSpPr>
            <a:xfrm>
              <a:off x="328846" y="7869128"/>
              <a:ext cx="1065262" cy="1080120"/>
              <a:chOff x="1965980" y="672138"/>
              <a:chExt cx="1065262" cy="1080120"/>
            </a:xfrm>
          </p:grpSpPr>
          <p:cxnSp>
            <p:nvCxnSpPr>
              <p:cNvPr id="123" name="Straight Connector 122"/>
              <p:cNvCxnSpPr/>
              <p:nvPr/>
            </p:nvCxnSpPr>
            <p:spPr>
              <a:xfrm flipV="1">
                <a:off x="2716540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 flipV="1">
                <a:off x="250547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flipV="1">
                <a:off x="229211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 flipV="1">
                <a:off x="206732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1988840" y="99468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1973600" y="1202864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1977410" y="1422476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1965980" y="163491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Straight Connector 121"/>
            <p:cNvCxnSpPr/>
            <p:nvPr/>
          </p:nvCxnSpPr>
          <p:spPr>
            <a:xfrm>
              <a:off x="340276" y="7982664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>
            <a:off x="344086" y="2108488"/>
            <a:ext cx="1065262" cy="1080120"/>
            <a:chOff x="328846" y="7869128"/>
            <a:chExt cx="1065262" cy="1080120"/>
          </a:xfrm>
        </p:grpSpPr>
        <p:grpSp>
          <p:nvGrpSpPr>
            <p:cNvPr id="132" name="Group 131"/>
            <p:cNvGrpSpPr/>
            <p:nvPr/>
          </p:nvGrpSpPr>
          <p:grpSpPr>
            <a:xfrm>
              <a:off x="328846" y="7869128"/>
              <a:ext cx="1065262" cy="1080120"/>
              <a:chOff x="1965980" y="672138"/>
              <a:chExt cx="1065262" cy="1080120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 flipV="1">
                <a:off x="2716540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V="1">
                <a:off x="250547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 flipV="1">
                <a:off x="229211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V="1">
                <a:off x="206732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1988840" y="99468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1973600" y="1202864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1977410" y="1422476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1965980" y="163491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3" name="Straight Connector 132"/>
            <p:cNvCxnSpPr/>
            <p:nvPr/>
          </p:nvCxnSpPr>
          <p:spPr>
            <a:xfrm>
              <a:off x="340276" y="7982664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 143"/>
          <p:cNvGrpSpPr/>
          <p:nvPr/>
        </p:nvGrpSpPr>
        <p:grpSpPr>
          <a:xfrm>
            <a:off x="344086" y="3548648"/>
            <a:ext cx="1065262" cy="1080120"/>
            <a:chOff x="328846" y="7869128"/>
            <a:chExt cx="1065262" cy="1080120"/>
          </a:xfrm>
        </p:grpSpPr>
        <p:grpSp>
          <p:nvGrpSpPr>
            <p:cNvPr id="145" name="Group 144"/>
            <p:cNvGrpSpPr/>
            <p:nvPr/>
          </p:nvGrpSpPr>
          <p:grpSpPr>
            <a:xfrm>
              <a:off x="328846" y="7869128"/>
              <a:ext cx="1065262" cy="1080120"/>
              <a:chOff x="1965980" y="672138"/>
              <a:chExt cx="1065262" cy="1080120"/>
            </a:xfrm>
          </p:grpSpPr>
          <p:cxnSp>
            <p:nvCxnSpPr>
              <p:cNvPr id="147" name="Straight Connector 146"/>
              <p:cNvCxnSpPr/>
              <p:nvPr/>
            </p:nvCxnSpPr>
            <p:spPr>
              <a:xfrm flipV="1">
                <a:off x="2716540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flipV="1">
                <a:off x="250547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 flipV="1">
                <a:off x="229211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V="1">
                <a:off x="206732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1988840" y="99468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1973600" y="1202864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1977410" y="1422476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1965980" y="163491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/>
            <p:cNvCxnSpPr/>
            <p:nvPr/>
          </p:nvCxnSpPr>
          <p:spPr>
            <a:xfrm>
              <a:off x="340276" y="7982664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Group 165"/>
          <p:cNvGrpSpPr/>
          <p:nvPr/>
        </p:nvGrpSpPr>
        <p:grpSpPr>
          <a:xfrm>
            <a:off x="332656" y="672138"/>
            <a:ext cx="1065262" cy="1080120"/>
            <a:chOff x="328846" y="7869128"/>
            <a:chExt cx="1065262" cy="1080120"/>
          </a:xfrm>
        </p:grpSpPr>
        <p:grpSp>
          <p:nvGrpSpPr>
            <p:cNvPr id="167" name="Group 166"/>
            <p:cNvGrpSpPr/>
            <p:nvPr/>
          </p:nvGrpSpPr>
          <p:grpSpPr>
            <a:xfrm>
              <a:off x="328846" y="7869128"/>
              <a:ext cx="1065262" cy="1080120"/>
              <a:chOff x="1965980" y="672138"/>
              <a:chExt cx="1065262" cy="1080120"/>
            </a:xfrm>
          </p:grpSpPr>
          <p:cxnSp>
            <p:nvCxnSpPr>
              <p:cNvPr id="169" name="Straight Connector 168"/>
              <p:cNvCxnSpPr/>
              <p:nvPr/>
            </p:nvCxnSpPr>
            <p:spPr>
              <a:xfrm flipV="1">
                <a:off x="2716540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 flipV="1">
                <a:off x="250547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flipV="1">
                <a:off x="229211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flipV="1">
                <a:off x="206732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1988840" y="99468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1973600" y="1202864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1977410" y="1422476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1965980" y="163491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8" name="Straight Connector 167"/>
            <p:cNvCxnSpPr/>
            <p:nvPr/>
          </p:nvCxnSpPr>
          <p:spPr>
            <a:xfrm>
              <a:off x="340276" y="7982664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894" y="1928930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2" name="Rectangle 181"/>
          <p:cNvSpPr/>
          <p:nvPr/>
        </p:nvSpPr>
        <p:spPr>
          <a:xfrm>
            <a:off x="3717032" y="1745164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Ei</a:t>
            </a:r>
            <a:r>
              <a:rPr lang="en-GB" sz="1400" dirty="0" smtClean="0">
                <a:solidFill>
                  <a:schemeClr val="tx1"/>
                </a:solidFill>
              </a:rPr>
              <a:t>=220+20</a:t>
            </a:r>
            <a:endParaRPr lang="en-GB" sz="1400" dirty="0">
              <a:solidFill>
                <a:schemeClr val="tx1"/>
              </a:solidFill>
            </a:endParaRPr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894" y="3347864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" name="Rectangle 183"/>
          <p:cNvSpPr/>
          <p:nvPr/>
        </p:nvSpPr>
        <p:spPr>
          <a:xfrm>
            <a:off x="3645024" y="3347864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Ei</a:t>
            </a:r>
            <a:r>
              <a:rPr lang="en-GB" sz="1400" dirty="0" smtClean="0">
                <a:solidFill>
                  <a:schemeClr val="tx1"/>
                </a:solidFill>
              </a:rPr>
              <a:t>=240+20</a:t>
            </a:r>
            <a:endParaRPr lang="en-GB" sz="1400" dirty="0">
              <a:solidFill>
                <a:schemeClr val="tx1"/>
              </a:solidFill>
            </a:endParaRPr>
          </a:p>
        </p:txBody>
      </p:sp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894" y="4788024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6" name="Rectangle 185"/>
          <p:cNvSpPr/>
          <p:nvPr/>
        </p:nvSpPr>
        <p:spPr>
          <a:xfrm>
            <a:off x="3717032" y="4716016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Ei</a:t>
            </a:r>
            <a:r>
              <a:rPr lang="en-GB" sz="1400" dirty="0" smtClean="0">
                <a:solidFill>
                  <a:schemeClr val="tx1"/>
                </a:solidFill>
              </a:rPr>
              <a:t>=260+20</a:t>
            </a:r>
            <a:endParaRPr lang="en-GB" sz="1400" dirty="0">
              <a:solidFill>
                <a:schemeClr val="tx1"/>
              </a:solidFill>
            </a:endParaRPr>
          </a:p>
        </p:txBody>
      </p:sp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894" y="6192260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8" name="Rectangle 187"/>
          <p:cNvSpPr/>
          <p:nvPr/>
        </p:nvSpPr>
        <p:spPr>
          <a:xfrm>
            <a:off x="3717032" y="6156176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Ei</a:t>
            </a:r>
            <a:r>
              <a:rPr lang="en-GB" sz="1400" dirty="0" smtClean="0">
                <a:solidFill>
                  <a:schemeClr val="tx1"/>
                </a:solidFill>
              </a:rPr>
              <a:t>=280+20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4354781" y="1547664"/>
            <a:ext cx="0" cy="59614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168" y="6192260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3" name="Rectangle 192"/>
          <p:cNvSpPr/>
          <p:nvPr/>
        </p:nvSpPr>
        <p:spPr>
          <a:xfrm>
            <a:off x="5301208" y="5940152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Ei</a:t>
            </a:r>
            <a:r>
              <a:rPr lang="en-GB" sz="1400" dirty="0" smtClean="0">
                <a:solidFill>
                  <a:schemeClr val="tx1"/>
                </a:solidFill>
              </a:rPr>
              <a:t>=360+20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194" name="Straight Connector 193"/>
          <p:cNvCxnSpPr/>
          <p:nvPr/>
        </p:nvCxnSpPr>
        <p:spPr>
          <a:xfrm>
            <a:off x="6021288" y="6372200"/>
            <a:ext cx="0" cy="109536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3789040" y="6751512"/>
            <a:ext cx="2384648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3765416" y="7232486"/>
            <a:ext cx="2384648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544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1878</TotalTime>
  <Words>203</Words>
  <Application>Microsoft Office PowerPoint</Application>
  <PresentationFormat>On-screen Show (4:3)</PresentationFormat>
  <Paragraphs>40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Catching N point (½, ½,0)</vt:lpstr>
    </vt:vector>
  </TitlesOfParts>
  <Company>STFC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Buts, Alex (STFC,RAL,ISIS)</dc:creator>
  <cp:lastModifiedBy>Buts, Alex (STFC,RAL,ISIS)</cp:lastModifiedBy>
  <cp:revision>53</cp:revision>
  <dcterms:created xsi:type="dcterms:W3CDTF">2014-12-23T10:30:38Z</dcterms:created>
  <dcterms:modified xsi:type="dcterms:W3CDTF">2015-01-02T14:23:00Z</dcterms:modified>
</cp:coreProperties>
</file>