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1" r:id="rId5"/>
    <p:sldMasterId id="2147483653" r:id="rId6"/>
    <p:sldMasterId id="2147483655" r:id="rId7"/>
  </p:sldMasterIdLst>
  <p:notesMasterIdLst>
    <p:notesMasterId r:id="rId31"/>
  </p:notesMasterIdLst>
  <p:sldIdLst>
    <p:sldId id="695" r:id="rId8"/>
    <p:sldId id="670" r:id="rId9"/>
    <p:sldId id="671" r:id="rId10"/>
    <p:sldId id="660" r:id="rId11"/>
    <p:sldId id="662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91" r:id="rId21"/>
    <p:sldId id="686" r:id="rId22"/>
    <p:sldId id="688" r:id="rId23"/>
    <p:sldId id="689" r:id="rId24"/>
    <p:sldId id="692" r:id="rId25"/>
    <p:sldId id="694" r:id="rId26"/>
    <p:sldId id="675" r:id="rId27"/>
    <p:sldId id="677" r:id="rId28"/>
    <p:sldId id="690" r:id="rId29"/>
    <p:sldId id="69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FFFFFF"/>
    <a:srgbClr val="333399"/>
    <a:srgbClr val="142CDC"/>
    <a:srgbClr val="99FFCC"/>
    <a:srgbClr val="99FF99"/>
    <a:srgbClr val="666699"/>
    <a:srgbClr val="BDBDE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6" autoAdjust="0"/>
    <p:restoredTop sz="94038" autoAdjust="0"/>
  </p:normalViewPr>
  <p:slideViewPr>
    <p:cSldViewPr>
      <p:cViewPr>
        <p:scale>
          <a:sx n="80" d="100"/>
          <a:sy n="80" d="100"/>
        </p:scale>
        <p:origin x="-2316" y="-1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3A07BB6-5879-4823-A54F-A2C10EA61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17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07BB6-5879-4823-A54F-A2C10EA616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0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07BB6-5879-4823-A54F-A2C10EA6165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3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The induced charge and magnetization densities described by the Kohn-Sham susceptibility modify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Hartree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and exchange-correlation potential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07BB6-5879-4823-A54F-A2C10EA616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07BB6-5879-4823-A54F-A2C10EA616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07BB6-5879-4823-A54F-A2C10EA6165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2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botto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530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530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756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C20D9-D760-4D5A-8520-024C9EBA21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0609F-5FD2-4CB7-BE35-FA24889C3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B1DD6-550E-4577-8F84-E19BDCB1B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9500"/>
            <a:ext cx="4038600" cy="3776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B6E7-6E35-4F56-81BF-8AE4E351D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1EBFD-F381-4707-99D0-CA64120C8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76D12-AC70-43C1-9AEF-DE830401A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B8DBE-04C3-48F3-BBC3-83292628D0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479FC-DB0C-45EB-9D21-D64A67F22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8053F-1369-48BD-8CFC-6DD941C330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3FB2-3F17-4FE5-8B63-8E5587DE2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2038"/>
            <a:ext cx="2057400" cy="5064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2038"/>
            <a:ext cx="6019800" cy="506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2356A-7287-44C4-9BCA-86C699DA7A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small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26A0-C50A-47C7-A311-702480670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31258-2120-4EE2-9923-515B2EF6D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A8886-6269-42FA-B7A3-896213A5E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76475"/>
            <a:ext cx="4038600" cy="384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B5314-8C61-421F-AA9F-6E761BFDD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62F6D-71B8-435F-B3B1-1B20A41CD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E6F35-FADC-475D-9455-C61A13952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30A9A-C3A1-4FAC-B67F-3CF32F935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D2A9-E198-4313-876D-7DC70DD48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EA086-5B13-498F-B52D-59472C650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4AFEC-D87E-4839-A12A-D0651866E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8050"/>
            <a:ext cx="2057400" cy="5218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19800" cy="5218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6928E-5362-4165-AFCF-DB8769084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sislargebotto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131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05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9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99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issmallbotto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0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sislargeto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1062038"/>
            <a:ext cx="62753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49500"/>
            <a:ext cx="8229600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D27E042-D053-4C30-BF66-78F48472B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2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  <p:sldLayoutId id="2147484439" r:id="rId10"/>
    <p:sldLayoutId id="21474844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sissmalltop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908050"/>
            <a:ext cx="6275387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76475"/>
            <a:ext cx="8229600" cy="384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6521284E-2FD8-4A99-805A-F5E09932C1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sislargebotto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4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0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3863975"/>
            <a:ext cx="3117850" cy="23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319213"/>
            <a:ext cx="348615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762500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2667357">
            <a:off x="6572250" y="2038350"/>
            <a:ext cx="1804988" cy="77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H="1">
            <a:off x="7596188" y="2708275"/>
            <a:ext cx="522287" cy="15144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data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data overview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8208912" cy="3807242"/>
          </a:xfrm>
          <a:prstGeom prst="rect">
            <a:avLst/>
          </a:prstGeom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63888" y="980728"/>
            <a:ext cx="6985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[100]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436096" y="980728"/>
            <a:ext cx="68050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[</a:t>
            </a:r>
            <a:r>
              <a:rPr lang="en-GB" altLang="en-US" sz="1800" dirty="0" smtClean="0">
                <a:latin typeface="Arial" panose="020B0604020202020204" pitchFamily="34" charset="0"/>
              </a:rPr>
              <a:t>110</a:t>
            </a:r>
            <a:r>
              <a:rPr lang="en-GB" altLang="en-US" sz="1800" dirty="0">
                <a:latin typeface="Arial" panose="020B0604020202020204" pitchFamily="34" charset="0"/>
              </a:rPr>
              <a:t>]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43417" y="980728"/>
            <a:ext cx="66338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[</a:t>
            </a:r>
            <a:r>
              <a:rPr lang="en-GB" altLang="en-US" sz="1800" dirty="0" smtClean="0">
                <a:latin typeface="Arial" panose="020B0604020202020204" pitchFamily="34" charset="0"/>
              </a:rPr>
              <a:t>111]</a:t>
            </a:r>
            <a:endParaRPr lang="en-GB" altLang="en-US" sz="1800" dirty="0">
              <a:latin typeface="Arial" panose="020B0604020202020204" pitchFamily="34" charset="0"/>
            </a:endParaRPr>
          </a:p>
        </p:txBody>
      </p:sp>
      <p:pic>
        <p:nvPicPr>
          <p:cNvPr id="7" name="Picture 8" descr="T:\experiments\fe\Pix\bcc_bz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35575"/>
            <a:ext cx="2160240" cy="216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59832" y="4535575"/>
            <a:ext cx="5760640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No obvious fall-off in intensity as go through 100 </a:t>
            </a:r>
            <a:r>
              <a:rPr lang="en-GB" sz="1600" dirty="0" err="1" smtClean="0">
                <a:solidFill>
                  <a:srgbClr val="000099"/>
                </a:solidFill>
              </a:rPr>
              <a:t>meV</a:t>
            </a:r>
            <a:endParaRPr lang="en-GB" sz="1600" dirty="0">
              <a:solidFill>
                <a:srgbClr val="000099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No dramatic broadening along [100] above c. 100 </a:t>
            </a:r>
            <a:r>
              <a:rPr lang="en-GB" sz="1600" dirty="0" err="1" smtClean="0">
                <a:solidFill>
                  <a:srgbClr val="000099"/>
                </a:solidFill>
              </a:rPr>
              <a:t>meV</a:t>
            </a:r>
            <a:endParaRPr lang="en-GB" sz="1600" dirty="0" smtClean="0">
              <a:solidFill>
                <a:srgbClr val="000099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No gap at c. 200 </a:t>
            </a:r>
            <a:r>
              <a:rPr lang="en-GB" sz="1600" dirty="0" err="1" smtClean="0">
                <a:solidFill>
                  <a:srgbClr val="000099"/>
                </a:solidFill>
              </a:rPr>
              <a:t>meV</a:t>
            </a:r>
            <a:r>
              <a:rPr lang="en-GB" sz="1600" dirty="0" smtClean="0">
                <a:solidFill>
                  <a:srgbClr val="000099"/>
                </a:solidFill>
              </a:rPr>
              <a:t> along [100]</a:t>
            </a:r>
            <a:endParaRPr lang="en-GB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>
                <a:solidFill>
                  <a:srgbClr val="666699"/>
                </a:solidFill>
                <a:latin typeface="Arial" pitchFamily="34" charset="0"/>
                <a:cs typeface="Arial" pitchFamily="34" charset="0"/>
              </a:rPr>
              <a:t>Experiment: </a:t>
            </a: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cs typeface="Arial" pitchFamily="34" charset="0"/>
              </a:rPr>
              <a:t>data at l</a:t>
            </a: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ow energies- resolution effect ?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98425" y="1268413"/>
            <a:ext cx="8972550" cy="2447925"/>
            <a:chOff x="97852" y="1268760"/>
            <a:chExt cx="8973123" cy="244827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7852" y="1268760"/>
              <a:ext cx="8973123" cy="2448272"/>
              <a:chOff x="97852" y="2564904"/>
              <a:chExt cx="8973123" cy="2448272"/>
            </a:xfrm>
          </p:grpSpPr>
          <p:pic>
            <p:nvPicPr>
              <p:cNvPr id="7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52" y="2739042"/>
                <a:ext cx="3033988" cy="2274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1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2163" y="2564904"/>
                <a:ext cx="3198812" cy="2397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1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5110" y="2714476"/>
                <a:ext cx="3067050" cy="2298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Right Arrow 10"/>
              <p:cNvSpPr/>
              <p:nvPr/>
            </p:nvSpPr>
            <p:spPr bwMode="auto">
              <a:xfrm>
                <a:off x="907529" y="3511188"/>
                <a:ext cx="1944812" cy="7144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" name="TextBox 3"/>
              <p:cNvSpPr txBox="1">
                <a:spLocks noChangeArrowheads="1"/>
              </p:cNvSpPr>
              <p:nvPr/>
            </p:nvSpPr>
            <p:spPr bwMode="auto">
              <a:xfrm>
                <a:off x="7029450" y="4014788"/>
                <a:ext cx="12700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Lucida Sans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--</a:t>
                </a:r>
                <a:r>
                  <a:rPr lang="en-GB" altLang="en-US" sz="1400" dirty="0">
                    <a:latin typeface="Arial" panose="020B0604020202020204" pitchFamily="34" charset="0"/>
                  </a:rPr>
                  <a:t> </a:t>
                </a:r>
                <a:r>
                  <a:rPr lang="en-GB" altLang="en-US" sz="1400" dirty="0" err="1">
                    <a:latin typeface="Arial" panose="020B0604020202020204" pitchFamily="34" charset="0"/>
                  </a:rPr>
                  <a:t>Ei</a:t>
                </a:r>
                <a:r>
                  <a:rPr lang="en-GB" altLang="en-US" sz="1400" dirty="0">
                    <a:latin typeface="Arial" panose="020B0604020202020204" pitchFamily="34" charset="0"/>
                  </a:rPr>
                  <a:t> 400 </a:t>
                </a:r>
                <a:r>
                  <a:rPr lang="en-GB" altLang="en-US" sz="1400" dirty="0" err="1" smtClean="0">
                    <a:latin typeface="Arial" panose="020B0604020202020204" pitchFamily="34" charset="0"/>
                  </a:rPr>
                  <a:t>meV</a:t>
                </a:r>
                <a:endParaRPr lang="en-GB" altLang="en-US" sz="1400" dirty="0">
                  <a:latin typeface="Arial" panose="020B0604020202020204" pitchFamily="34" charset="0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4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-- </a:t>
                </a:r>
                <a:r>
                  <a:rPr lang="en-GB" altLang="en-US" sz="1400" dirty="0" err="1">
                    <a:latin typeface="Arial" panose="020B0604020202020204" pitchFamily="34" charset="0"/>
                  </a:rPr>
                  <a:t>Ei</a:t>
                </a:r>
                <a:r>
                  <a:rPr lang="en-GB" altLang="en-US" sz="1400" dirty="0">
                    <a:latin typeface="Arial" panose="020B0604020202020204" pitchFamily="34" charset="0"/>
                  </a:rPr>
                  <a:t> 200 </a:t>
                </a:r>
                <a:r>
                  <a:rPr lang="en-GB" altLang="en-US" sz="1400" dirty="0" err="1" smtClean="0">
                    <a:latin typeface="Arial" panose="020B0604020202020204" pitchFamily="34" charset="0"/>
                  </a:rPr>
                  <a:t>meV</a:t>
                </a:r>
                <a:endParaRPr lang="en-GB" altLang="en-US" sz="1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5795754" y="3557232"/>
                <a:ext cx="288943" cy="2730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861129" y="3129092"/>
              <a:ext cx="27924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GB" altLang="en-US">
                  <a:latin typeface="Symbol" panose="05050102010706020507" pitchFamily="18" charset="2"/>
                </a:rPr>
                <a:t>g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785" y="4164786"/>
            <a:ext cx="8119714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Heisenberg </a:t>
            </a:r>
            <a:r>
              <a:rPr lang="en-GB" sz="1600" dirty="0" err="1" smtClean="0">
                <a:solidFill>
                  <a:srgbClr val="000099"/>
                </a:solidFill>
              </a:rPr>
              <a:t>ferromagnet</a:t>
            </a:r>
            <a:r>
              <a:rPr lang="en-GB" sz="1600" dirty="0" smtClean="0">
                <a:solidFill>
                  <a:srgbClr val="000099"/>
                </a:solidFill>
              </a:rPr>
              <a:t> dispersion relation</a:t>
            </a:r>
            <a:endParaRPr lang="en-GB" sz="1600" dirty="0">
              <a:solidFill>
                <a:srgbClr val="000099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Allow for damped simple harmonic oscillator inverse lifetime </a:t>
            </a:r>
            <a:r>
              <a:rPr lang="en-GB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</a:t>
            </a:r>
            <a:r>
              <a:rPr lang="en-GB" sz="1600" dirty="0" smtClean="0">
                <a:solidFill>
                  <a:srgbClr val="000099"/>
                </a:solidFill>
              </a:rPr>
              <a:t> 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Least-squares fit with resolution function convolution</a:t>
            </a:r>
            <a:endParaRPr lang="en-GB" sz="1600" dirty="0">
              <a:solidFill>
                <a:srgbClr val="000099"/>
              </a:solidFill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435199"/>
              </p:ext>
            </p:extLst>
          </p:nvPr>
        </p:nvGraphicFramePr>
        <p:xfrm>
          <a:off x="4478928" y="4201446"/>
          <a:ext cx="36115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6" imgW="2489040" imgH="203040" progId="Equation.DSMT4">
                  <p:embed/>
                </p:oleObj>
              </mc:Choice>
              <mc:Fallback>
                <p:oleObj name="Equation" r:id="rId6" imgW="2489040" imgH="203040" progId="Equation.DSMT4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928" y="4201446"/>
                        <a:ext cx="3611563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9339" y="8990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Effective 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6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</a:t>
            </a:r>
            <a:r>
              <a:rPr lang="en-GB" sz="2800" b="1" kern="0" dirty="0">
                <a:solidFill>
                  <a:srgbClr val="666699"/>
                </a:solidFill>
                <a:latin typeface="Arial" pitchFamily="34" charset="0"/>
                <a:cs typeface="Arial" pitchFamily="34" charset="0"/>
              </a:rPr>
              <a:t>data at low energies</a:t>
            </a:r>
            <a:endParaRPr lang="en-GB" sz="28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t="60145" b="5543"/>
          <a:stretch/>
        </p:blipFill>
        <p:spPr bwMode="auto">
          <a:xfrm>
            <a:off x="467544" y="1196752"/>
            <a:ext cx="4680719" cy="23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8" t="35072" r="9735" b="52186"/>
          <a:stretch/>
        </p:blipFill>
        <p:spPr bwMode="auto">
          <a:xfrm>
            <a:off x="755576" y="1340768"/>
            <a:ext cx="792088" cy="5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609300" y="1830760"/>
            <a:ext cx="171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Effective spin </a:t>
            </a:r>
            <a:r>
              <a:rPr lang="en-GB" sz="1400" dirty="0" err="1" smtClean="0"/>
              <a:t>S</a:t>
            </a:r>
            <a:r>
              <a:rPr lang="en-GB" sz="1400" baseline="-25000" dirty="0" err="1" smtClean="0"/>
              <a:t>eff</a:t>
            </a:r>
            <a:endParaRPr lang="en-GB" sz="1400" baseline="-25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909" y="745802"/>
            <a:ext cx="394493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0" y="2363371"/>
            <a:ext cx="6281066" cy="4403339"/>
            <a:chOff x="0" y="2363371"/>
            <a:chExt cx="6281066" cy="4403339"/>
          </a:xfrm>
        </p:grpSpPr>
        <p:sp>
          <p:nvSpPr>
            <p:cNvPr id="4" name="TextBox 3"/>
            <p:cNvSpPr txBox="1"/>
            <p:nvPr/>
          </p:nvSpPr>
          <p:spPr>
            <a:xfrm>
              <a:off x="1547664" y="3539702"/>
              <a:ext cx="3024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Energy transfer (</a:t>
              </a:r>
              <a:r>
                <a:rPr lang="en-GB" sz="1400" dirty="0" err="1" smtClean="0"/>
                <a:t>meV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990652"/>
              <a:ext cx="6281066" cy="2776058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960449" y="2844554"/>
              <a:ext cx="11151" cy="108934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774839" y="2758139"/>
              <a:ext cx="1645033" cy="12325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2278895" y="2758139"/>
              <a:ext cx="3096345" cy="123251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774839" y="2368227"/>
              <a:ext cx="0" cy="39476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304971" y="2363371"/>
              <a:ext cx="0" cy="39476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971600" y="2560755"/>
              <a:ext cx="0" cy="39476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436096" y="4298429"/>
            <a:ext cx="3855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H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. A. </a:t>
            </a:r>
            <a:r>
              <a:rPr lang="en-GB" altLang="en-US" sz="1400" dirty="0" err="1">
                <a:solidFill>
                  <a:srgbClr val="006600"/>
                </a:solidFill>
                <a:latin typeface="Arial" panose="020B0604020202020204" pitchFamily="34" charset="0"/>
              </a:rPr>
              <a:t>Mook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 &amp; R.M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. </a:t>
            </a:r>
            <a:r>
              <a:rPr lang="en-GB" altLang="en-US" sz="1400" dirty="0" err="1">
                <a:solidFill>
                  <a:srgbClr val="006600"/>
                </a:solidFill>
                <a:latin typeface="Arial" panose="020B0604020202020204" pitchFamily="34" charset="0"/>
              </a:rPr>
              <a:t>Nicklow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; PRB </a:t>
            </a:r>
            <a:r>
              <a:rPr lang="en-GB" altLang="en-US" sz="1400" b="1" dirty="0" smtClean="0">
                <a:solidFill>
                  <a:srgbClr val="006600"/>
                </a:solidFill>
                <a:latin typeface="Arial" panose="020B0604020202020204" pitchFamily="34" charset="0"/>
              </a:rPr>
              <a:t>7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 336 1973</a:t>
            </a:r>
            <a:endParaRPr lang="en-GB" altLang="en-US" sz="1400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1131" y="7617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Intensity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2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t="60145" b="5543"/>
          <a:stretch/>
        </p:blipFill>
        <p:spPr bwMode="auto">
          <a:xfrm>
            <a:off x="467544" y="1196752"/>
            <a:ext cx="4680719" cy="23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8" t="35072" r="9735" b="52186"/>
          <a:stretch/>
        </p:blipFill>
        <p:spPr bwMode="auto">
          <a:xfrm>
            <a:off x="755576" y="1340768"/>
            <a:ext cx="792088" cy="5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 rot="16200000">
            <a:off x="-609300" y="1830760"/>
            <a:ext cx="1719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Effective spin </a:t>
            </a:r>
            <a:r>
              <a:rPr lang="en-GB" sz="1400" dirty="0" err="1" smtClean="0"/>
              <a:t>S</a:t>
            </a:r>
            <a:r>
              <a:rPr lang="en-GB" sz="1400" baseline="-25000" dirty="0" err="1" smtClean="0"/>
              <a:t>eff</a:t>
            </a:r>
            <a:endParaRPr lang="en-GB" sz="1400" baseline="-25000" dirty="0"/>
          </a:p>
        </p:txBody>
      </p:sp>
      <p:pic>
        <p:nvPicPr>
          <p:cNvPr id="17" name="Picture 2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t="-5891" r="5531" b="5891"/>
          <a:stretch/>
        </p:blipFill>
        <p:spPr bwMode="auto">
          <a:xfrm>
            <a:off x="323528" y="3683718"/>
            <a:ext cx="4508949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23277" y="4353757"/>
            <a:ext cx="1080120" cy="540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8" t="35072" r="9735" b="52186"/>
          <a:stretch/>
        </p:blipFill>
        <p:spPr bwMode="auto">
          <a:xfrm>
            <a:off x="757291" y="4203748"/>
            <a:ext cx="792088" cy="5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547664" y="353970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Energy transfer (</a:t>
            </a:r>
            <a:r>
              <a:rPr lang="en-GB" sz="1400" dirty="0" err="1" smtClean="0"/>
              <a:t>meV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547664" y="624879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Energy transfer (</a:t>
            </a:r>
            <a:r>
              <a:rPr lang="en-GB" sz="1400" dirty="0" err="1" smtClean="0"/>
              <a:t>meV</a:t>
            </a:r>
            <a:r>
              <a:rPr lang="en-GB" sz="1400" dirty="0" smtClean="0"/>
              <a:t>)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-764528" y="4541737"/>
            <a:ext cx="2023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Inverse lifetime (</a:t>
            </a:r>
            <a:r>
              <a:rPr lang="en-GB" sz="1400" dirty="0" err="1" smtClean="0"/>
              <a:t>meV</a:t>
            </a:r>
            <a:r>
              <a:rPr lang="en-GB" sz="1400" dirty="0" smtClean="0"/>
              <a:t>)</a:t>
            </a:r>
            <a:endParaRPr lang="en-GB" sz="1400" baseline="-25000" dirty="0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</a:t>
            </a:r>
            <a:r>
              <a:rPr lang="en-GB" sz="2800" b="1" kern="0" dirty="0">
                <a:solidFill>
                  <a:srgbClr val="666699"/>
                </a:solidFill>
                <a:latin typeface="Arial" pitchFamily="34" charset="0"/>
                <a:cs typeface="Arial" pitchFamily="34" charset="0"/>
              </a:rPr>
              <a:t>data at low energies</a:t>
            </a:r>
            <a:endParaRPr lang="en-GB" sz="28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1131" y="761759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Intensity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934878" y="42037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Damping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0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8208912" cy="3807242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data at high energies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4692481" y="1907236"/>
            <a:ext cx="1611945" cy="229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68397" y="4543738"/>
            <a:ext cx="38157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D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. McKenzie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Paul et al., PRB </a:t>
            </a:r>
            <a:r>
              <a:rPr lang="en-GB" altLang="en-US" sz="1400" b="1" dirty="0">
                <a:solidFill>
                  <a:srgbClr val="006600"/>
                </a:solidFill>
                <a:latin typeface="Arial" panose="020B0604020202020204" pitchFamily="34" charset="0"/>
              </a:rPr>
              <a:t>38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580 (1988)</a:t>
            </a:r>
            <a:endParaRPr lang="en-GB" altLang="en-US" sz="1400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6423765" y="760112"/>
            <a:ext cx="2808312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32040" y="2018453"/>
            <a:ext cx="1191053" cy="2072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361646" y="1995531"/>
            <a:ext cx="1191053" cy="2072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123093" y="820738"/>
            <a:ext cx="825171" cy="11977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131400" y="4091093"/>
            <a:ext cx="74485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9712" y="434821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[½, ½,</a:t>
            </a:r>
            <a:r>
              <a:rPr lang="en-GB" sz="1200" dirty="0"/>
              <a:t> </a:t>
            </a:r>
            <a:r>
              <a:rPr lang="en-GB" sz="1200" dirty="0" smtClean="0"/>
              <a:t>½]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224724" y="4348213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[1 ,0,0]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5555" y="436143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[½, ½,</a:t>
            </a:r>
            <a:r>
              <a:rPr lang="en-GB" sz="1200" dirty="0"/>
              <a:t> </a:t>
            </a:r>
            <a:r>
              <a:rPr lang="en-GB" sz="1200" dirty="0" smtClean="0"/>
              <a:t>0]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4376137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[1 ,0,0]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473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Calculations: Time-dependent DFT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16" y="1736759"/>
            <a:ext cx="66262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714" y="1321656"/>
            <a:ext cx="3675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600" b="1" dirty="0" smtClean="0">
                <a:solidFill>
                  <a:srgbClr val="000099"/>
                </a:solidFill>
              </a:rPr>
              <a:t>Non-interacting susceptibility: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561" y="3477694"/>
            <a:ext cx="8859927" cy="1340166"/>
            <a:chOff x="104561" y="3477694"/>
            <a:chExt cx="8859927" cy="1340166"/>
          </a:xfrm>
        </p:grpSpPr>
        <p:pic>
          <p:nvPicPr>
            <p:cNvPr id="6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305" y="4081260"/>
              <a:ext cx="69977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4561" y="3477694"/>
              <a:ext cx="8859927" cy="713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000"/>
                </a:spcAft>
              </a:pPr>
              <a:r>
                <a:rPr lang="en-GB" sz="1600" b="1" dirty="0" smtClean="0">
                  <a:solidFill>
                    <a:srgbClr val="000099"/>
                  </a:solidFill>
                </a:rPr>
                <a:t>Self-consistency requirement: </a:t>
              </a:r>
            </a:p>
            <a:p>
              <a:pPr>
                <a:spcAft>
                  <a:spcPts val="1000"/>
                </a:spcAft>
              </a:pPr>
              <a:r>
                <a:rPr lang="en-GB" sz="1600" dirty="0" smtClean="0">
                  <a:solidFill>
                    <a:srgbClr val="000099"/>
                  </a:solidFill>
                </a:rPr>
                <a:t>induced charge and magnetisation density modifies exchange-correlation potential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21012" y="776558"/>
            <a:ext cx="8267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Time dependent density functional theory: in principle exact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66943" y="1736759"/>
            <a:ext cx="3963382" cy="7397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94075" y="4665579"/>
            <a:ext cx="7056784" cy="19543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Exact linear response with functional derivative of exchange-correlation potential  w.r.t. density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99"/>
                </a:solidFill>
              </a:rPr>
              <a:t>Looks like </a:t>
            </a:r>
            <a:r>
              <a:rPr lang="en-GB" sz="1600" dirty="0" smtClean="0">
                <a:solidFill>
                  <a:srgbClr val="000099"/>
                </a:solidFill>
              </a:rPr>
              <a:t>RPA, </a:t>
            </a:r>
            <a:r>
              <a:rPr lang="en-GB" sz="1600" dirty="0">
                <a:solidFill>
                  <a:srgbClr val="000099"/>
                </a:solidFill>
              </a:rPr>
              <a:t>but there the approximations are ad </a:t>
            </a:r>
            <a:r>
              <a:rPr lang="en-GB" sz="1600" dirty="0" smtClean="0">
                <a:solidFill>
                  <a:srgbClr val="000099"/>
                </a:solidFill>
              </a:rPr>
              <a:t>hoc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Approximations to make tractable (‘KKR all electron’, ‘Atomic Sphere Approximation’, imaginary time with analytic continuation,,,)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BUT time-consuming, &amp; expected to fail for e.g. </a:t>
            </a:r>
            <a:r>
              <a:rPr lang="en-GB" sz="1600" dirty="0" err="1" smtClean="0">
                <a:solidFill>
                  <a:srgbClr val="000099"/>
                </a:solidFill>
              </a:rPr>
              <a:t>cuprates</a:t>
            </a:r>
            <a:endParaRPr lang="en-GB" sz="1600" dirty="0" smtClean="0">
              <a:solidFill>
                <a:srgbClr val="000099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082737"/>
              </p:ext>
            </p:extLst>
          </p:nvPr>
        </p:nvGraphicFramePr>
        <p:xfrm>
          <a:off x="6529263" y="4976689"/>
          <a:ext cx="24352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1434960" imgH="431640" progId="Equation.DSMT4">
                  <p:embed/>
                </p:oleObj>
              </mc:Choice>
              <mc:Fallback>
                <p:oleObj name="Equation" r:id="rId6" imgW="1434960" imgH="43164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263" y="4976689"/>
                        <a:ext cx="2435225" cy="731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12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Calculations: QSGW (</a:t>
            </a:r>
            <a:r>
              <a:rPr lang="en-GB" sz="2800" b="1" kern="0" dirty="0" err="1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Questaal</a:t>
            </a: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)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012" y="776558"/>
            <a:ext cx="826741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Many body technique (Quasiparticle self-consistent GW approximation: QSGW)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Effective single particle Hamiltonian based on self-consistent perturbation theory (</a:t>
            </a:r>
            <a:r>
              <a:rPr lang="en-GB" sz="1600" dirty="0" err="1" smtClean="0">
                <a:solidFill>
                  <a:srgbClr val="000099"/>
                </a:solidFill>
              </a:rPr>
              <a:t>cf</a:t>
            </a:r>
            <a:r>
              <a:rPr lang="en-GB" sz="1600" dirty="0" smtClean="0">
                <a:solidFill>
                  <a:srgbClr val="000099"/>
                </a:solidFill>
              </a:rPr>
              <a:t> DFT)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LDA – band gaps usually wrong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LDA+U – ad hoc parameter, need not be sufficient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000099"/>
                </a:solidFill>
              </a:rPr>
              <a:t>Approach:</a:t>
            </a:r>
            <a:r>
              <a:rPr lang="en-GB" sz="1600" dirty="0" smtClean="0">
                <a:solidFill>
                  <a:srgbClr val="000099"/>
                </a:solidFill>
              </a:rPr>
              <a:t> Non-interacting susceptibility 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</a:t>
            </a:r>
            <a:r>
              <a:rPr lang="en-GB" sz="1600" baseline="-25000" dirty="0" smtClean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en-GB" sz="1600" baseline="30000" dirty="0" smtClean="0">
                <a:solidFill>
                  <a:srgbClr val="000099"/>
                </a:solidFill>
                <a:sym typeface="Symbol" panose="05050102010706020507" pitchFamily="18" charset="2"/>
              </a:rPr>
              <a:t>+-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GB" sz="16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 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</a:t>
            </a:r>
            <a:r>
              <a:rPr lang="en-GB" sz="1600" baseline="30000" dirty="0" smtClean="0">
                <a:solidFill>
                  <a:srgbClr val="000099"/>
                </a:solidFill>
                <a:sym typeface="Symbol" panose="05050102010706020507" pitchFamily="18" charset="2"/>
              </a:rPr>
              <a:t>+-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rgbClr val="000099"/>
                </a:solidFill>
                <a:sym typeface="Symbol" panose="05050102010706020507" pitchFamily="18" charset="2"/>
              </a:rPr>
              <a:t>Questaal</a:t>
            </a:r>
            <a:r>
              <a:rPr lang="en-GB" sz="16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implementation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010" y="3361880"/>
            <a:ext cx="8267411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Fast: x 100 faster for Fe </a:t>
            </a:r>
            <a:r>
              <a:rPr lang="en-GB" sz="1600" dirty="0" smtClean="0">
                <a:solidFill>
                  <a:srgbClr val="000099"/>
                </a:solidFill>
                <a:sym typeface="Wingdings" panose="05000000000000000000" pitchFamily="2" charset="2"/>
              </a:rPr>
              <a:t> full 4D </a:t>
            </a:r>
            <a:r>
              <a:rPr lang="en-GB" sz="1600" dirty="0" smtClean="0">
                <a:solidFill>
                  <a:srgbClr val="000099"/>
                </a:solidFill>
              </a:rPr>
              <a:t>susceptibility </a:t>
            </a:r>
            <a:r>
              <a:rPr lang="en-GB" sz="2000" dirty="0" smtClean="0">
                <a:solidFill>
                  <a:srgbClr val="000099"/>
                </a:solidFill>
                <a:sym typeface="Symbol" panose="05050102010706020507" pitchFamily="18" charset="2"/>
              </a:rPr>
              <a:t></a:t>
            </a:r>
            <a:r>
              <a:rPr lang="en-GB" sz="1600" baseline="30000" dirty="0" smtClean="0">
                <a:solidFill>
                  <a:srgbClr val="000099"/>
                </a:solidFill>
                <a:sym typeface="Symbol" panose="05050102010706020507" pitchFamily="18" charset="2"/>
              </a:rPr>
              <a:t>+-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 (</a:t>
            </a:r>
            <a:r>
              <a:rPr lang="en-GB" sz="1600" b="1" dirty="0" smtClean="0">
                <a:solidFill>
                  <a:srgbClr val="000099"/>
                </a:solidFill>
                <a:sym typeface="Symbol" panose="05050102010706020507" pitchFamily="18" charset="2"/>
              </a:rPr>
              <a:t>q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,)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964164"/>
            <a:ext cx="2304256" cy="2795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4843" y="4427743"/>
            <a:ext cx="5661294" cy="18671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b="1" dirty="0" smtClean="0">
                <a:solidFill>
                  <a:srgbClr val="000099"/>
                </a:solidFill>
              </a:rPr>
              <a:t>Goal: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benchmark calculation approaches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Provide ‘user service’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Interface with PACE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768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data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624" y="3518066"/>
            <a:ext cx="6464120" cy="2998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4259" y="524855"/>
            <a:ext cx="6453755" cy="2993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753179"/>
            <a:ext cx="2880320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600" dirty="0" smtClean="0">
                <a:solidFill>
                  <a:srgbClr val="000099"/>
                </a:solidFill>
              </a:rPr>
              <a:t>Broad areas of agreement: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Well-defined spin waves from Gamma point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‘Dispersion’ fine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Loss of intensity approaching H point (i.e. [1,0,0])</a:t>
            </a:r>
          </a:p>
          <a:p>
            <a:pPr>
              <a:spcAft>
                <a:spcPts val="1000"/>
              </a:spcAft>
            </a:pPr>
            <a:endParaRPr lang="en-GB" sz="1600" dirty="0" smtClean="0">
              <a:solidFill>
                <a:srgbClr val="000099"/>
              </a:solidFill>
            </a:endParaRPr>
          </a:p>
          <a:p>
            <a:pPr>
              <a:spcAft>
                <a:spcPts val="1000"/>
              </a:spcAft>
            </a:pPr>
            <a:r>
              <a:rPr lang="en-GB" sz="1600" dirty="0" smtClean="0">
                <a:solidFill>
                  <a:srgbClr val="000099"/>
                </a:solidFill>
              </a:rPr>
              <a:t>Areas of disagreement: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Energy scale generally stretched by 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 1.4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GH (i.e. [100]) damping not observed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P point (i.e. [0.5,0.5,0.5]) loss of intensity </a:t>
            </a:r>
            <a:endParaRPr lang="en-GB" sz="16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335699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[½, ½,</a:t>
            </a:r>
            <a:r>
              <a:rPr lang="en-GB" sz="1200" dirty="0"/>
              <a:t> </a:t>
            </a:r>
            <a:r>
              <a:rPr lang="en-GB" sz="1200" dirty="0" smtClean="0"/>
              <a:t>½]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3356993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[1 ,0,0]</a:t>
            </a:r>
            <a:endParaRPr lang="en-GB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95496" y="3388894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[½, ½,</a:t>
            </a:r>
            <a:r>
              <a:rPr lang="en-GB" sz="1200" dirty="0"/>
              <a:t> </a:t>
            </a:r>
            <a:r>
              <a:rPr lang="en-GB" sz="1200" dirty="0" smtClean="0"/>
              <a:t>0]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3384917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[1 ,0,0]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545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data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2538" r="4865"/>
          <a:stretch/>
        </p:blipFill>
        <p:spPr>
          <a:xfrm>
            <a:off x="-24315" y="1988839"/>
            <a:ext cx="4236275" cy="2911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1990"/>
          <a:stretch/>
        </p:blipFill>
        <p:spPr>
          <a:xfrm>
            <a:off x="4393488" y="1900989"/>
            <a:ext cx="4643008" cy="30548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0696" y="1643320"/>
            <a:ext cx="2736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[100] direction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688215" y="1595444"/>
            <a:ext cx="2736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[110] direction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6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GB" sz="3200" b="1" dirty="0" smtClean="0">
                <a:solidFill>
                  <a:srgbClr val="C00000"/>
                </a:solidFill>
              </a:rPr>
              <a:t>High energy magnetic excitations in iron measured throughout the Brillouin zone</a:t>
            </a:r>
            <a:endParaRPr lang="en-GB" sz="3200" b="1" baseline="-25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3717032"/>
            <a:ext cx="561662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sz="3200" dirty="0" smtClean="0"/>
              <a:t>Toby Perring	Alex Buts</a:t>
            </a:r>
          </a:p>
          <a:p>
            <a:pPr algn="ctr">
              <a:spcAft>
                <a:spcPts val="1500"/>
              </a:spcAft>
            </a:pPr>
            <a:r>
              <a:rPr lang="en-GB" sz="3200" dirty="0" smtClean="0"/>
              <a:t>Martin Lueders</a:t>
            </a:r>
          </a:p>
          <a:p>
            <a:pPr algn="ctr">
              <a:spcAft>
                <a:spcPts val="1500"/>
              </a:spcAft>
            </a:pPr>
            <a:r>
              <a:rPr lang="en-GB" sz="3200" dirty="0" smtClean="0"/>
              <a:t>Herb </a:t>
            </a:r>
            <a:r>
              <a:rPr lang="en-GB" sz="3200" dirty="0" err="1" smtClean="0"/>
              <a:t>Mook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72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8138" y="106363"/>
            <a:ext cx="8143875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Next steps:</a:t>
            </a:r>
            <a:endParaRPr lang="en-GB" sz="2400" b="1" kern="0" baseline="-2500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69127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b="1" dirty="0" smtClean="0">
                <a:solidFill>
                  <a:srgbClr val="000099"/>
                </a:solidFill>
              </a:rPr>
              <a:t>Iron analysis: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Resolution convolution on the symmetrised cuts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To what extent is there quantitative agreement</a:t>
            </a:r>
          </a:p>
          <a:p>
            <a:endParaRPr lang="en-GB" sz="1600" dirty="0">
              <a:solidFill>
                <a:srgbClr val="000099"/>
              </a:solidFill>
            </a:endParaRPr>
          </a:p>
          <a:p>
            <a:endParaRPr lang="en-GB" sz="1600" dirty="0" smtClean="0">
              <a:solidFill>
                <a:srgbClr val="000099"/>
              </a:solidFill>
            </a:endParaRPr>
          </a:p>
          <a:p>
            <a:r>
              <a:rPr lang="en-GB" b="1" dirty="0" smtClean="0">
                <a:solidFill>
                  <a:srgbClr val="000099"/>
                </a:solidFill>
              </a:rPr>
              <a:t>Move to other materials: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Ni (apparently hard: rigid spin approximation may fail)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rgbClr val="000099"/>
                </a:solidFill>
              </a:rPr>
              <a:t>MnSi</a:t>
            </a:r>
            <a:endParaRPr lang="en-GB" sz="1600" dirty="0" smtClean="0">
              <a:solidFill>
                <a:srgbClr val="000099"/>
              </a:solidFill>
            </a:endParaRP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rgbClr val="000099"/>
                </a:solidFill>
              </a:rPr>
              <a:t>FeSe</a:t>
            </a:r>
            <a:r>
              <a:rPr lang="en-GB" sz="1600" dirty="0" smtClean="0">
                <a:solidFill>
                  <a:srgbClr val="000099"/>
                </a:solidFill>
              </a:rPr>
              <a:t>, </a:t>
            </a:r>
            <a:r>
              <a:rPr lang="en-GB" sz="1600" dirty="0" err="1" smtClean="0">
                <a:solidFill>
                  <a:srgbClr val="000099"/>
                </a:solidFill>
              </a:rPr>
              <a:t>cuprates</a:t>
            </a:r>
            <a:r>
              <a:rPr lang="en-GB" sz="1600" dirty="0" smtClean="0">
                <a:solidFill>
                  <a:srgbClr val="000099"/>
                </a:solidFill>
              </a:rPr>
              <a:t>, </a:t>
            </a:r>
            <a:r>
              <a:rPr lang="en-GB" sz="1600" dirty="0" err="1" smtClean="0">
                <a:solidFill>
                  <a:srgbClr val="000099"/>
                </a:solidFill>
              </a:rPr>
              <a:t>pnictides</a:t>
            </a:r>
            <a:r>
              <a:rPr lang="en-GB" sz="1600" dirty="0" smtClean="0">
                <a:solidFill>
                  <a:srgbClr val="000099"/>
                </a:solidFill>
              </a:rPr>
              <a:t>…</a:t>
            </a:r>
          </a:p>
          <a:p>
            <a:endParaRPr lang="en-GB" sz="1600" dirty="0" smtClean="0">
              <a:solidFill>
                <a:srgbClr val="000099"/>
              </a:solidFill>
            </a:endParaRPr>
          </a:p>
          <a:p>
            <a:endParaRPr lang="en-GB" sz="1600" dirty="0" smtClean="0">
              <a:solidFill>
                <a:srgbClr val="000099"/>
              </a:solidFill>
            </a:endParaRPr>
          </a:p>
          <a:p>
            <a:endParaRPr lang="en-GB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38138" y="106363"/>
            <a:ext cx="8143875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Summary</a:t>
            </a:r>
            <a:endParaRPr lang="en-GB" sz="2400" b="1" kern="0" baseline="-2500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7488832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9"/>
                </a:solidFill>
              </a:rPr>
              <a:t>Measured the spin dynamics to 0.4 eV in iron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9"/>
                </a:solidFill>
              </a:rPr>
              <a:t>Discrepancies with earlier data from triple axis spectrometer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No observation of intensity above </a:t>
            </a:r>
            <a:r>
              <a:rPr lang="en-GB" dirty="0" smtClean="0">
                <a:solidFill>
                  <a:srgbClr val="006600"/>
                </a:solidFill>
                <a:sym typeface="Symbol" panose="05050102010706020507" pitchFamily="18" charset="2"/>
              </a:rPr>
              <a:t></a:t>
            </a:r>
            <a:r>
              <a:rPr lang="en-GB" dirty="0" smtClean="0">
                <a:solidFill>
                  <a:srgbClr val="006600"/>
                </a:solidFill>
              </a:rPr>
              <a:t>100 </a:t>
            </a:r>
            <a:r>
              <a:rPr lang="en-GB" dirty="0" err="1" smtClean="0">
                <a:solidFill>
                  <a:srgbClr val="006600"/>
                </a:solidFill>
              </a:rPr>
              <a:t>meV</a:t>
            </a:r>
            <a:endParaRPr lang="en-GB" dirty="0" smtClean="0">
              <a:solidFill>
                <a:srgbClr val="006600"/>
              </a:solidFill>
            </a:endParaRP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Well defined spin waves along [100] to &gt; 300 </a:t>
            </a:r>
            <a:r>
              <a:rPr lang="en-GB" dirty="0" err="1" smtClean="0">
                <a:solidFill>
                  <a:srgbClr val="006600"/>
                </a:solidFill>
              </a:rPr>
              <a:t>meV</a:t>
            </a:r>
            <a:endParaRPr lang="en-GB" dirty="0" smtClean="0">
              <a:solidFill>
                <a:srgbClr val="00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9"/>
                </a:solidFill>
              </a:rPr>
              <a:t>Moderate agreement with latest calculations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TD-DFT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Quasiparticle self-consistent GW calculations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BUT energy scale and [100] major differences</a:t>
            </a:r>
            <a:endParaRPr lang="en-GB" dirty="0">
              <a:solidFill>
                <a:srgbClr val="00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9"/>
                </a:solidFill>
              </a:rPr>
              <a:t>Work still to be done to complete the analysis</a:t>
            </a:r>
          </a:p>
          <a:p>
            <a:endParaRPr lang="en-GB" dirty="0" smtClean="0">
              <a:solidFill>
                <a:srgbClr val="000099"/>
              </a:solidFill>
            </a:endParaRPr>
          </a:p>
          <a:p>
            <a:endParaRPr lang="en-GB" sz="1600" dirty="0" smtClean="0">
              <a:solidFill>
                <a:srgbClr val="000099"/>
              </a:solidFill>
            </a:endParaRPr>
          </a:p>
          <a:p>
            <a:endParaRPr lang="en-GB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2276872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 smtClean="0"/>
              <a:t>The End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8903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Comparison with calculations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3542661"/>
            <a:ext cx="6410400" cy="2973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548680"/>
            <a:ext cx="6411912" cy="2973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753179"/>
            <a:ext cx="2880320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Broad areas of agreement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0099"/>
                </a:solidFill>
              </a:rPr>
              <a:t>Energy scale generally stretched</a:t>
            </a:r>
            <a:endParaRPr lang="en-GB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38138" y="106363"/>
            <a:ext cx="8143875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Motivation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876" y="260648"/>
            <a:ext cx="8208912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GB" dirty="0" smtClean="0">
              <a:solidFill>
                <a:srgbClr val="000099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9"/>
                </a:solidFill>
              </a:rPr>
              <a:t>Classic itinerant electron </a:t>
            </a:r>
            <a:r>
              <a:rPr lang="en-GB" dirty="0" err="1" smtClean="0">
                <a:solidFill>
                  <a:srgbClr val="000099"/>
                </a:solidFill>
              </a:rPr>
              <a:t>ferromagnet</a:t>
            </a:r>
            <a:endParaRPr lang="en-GB" dirty="0" smtClean="0">
              <a:solidFill>
                <a:srgbClr val="0000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GB" dirty="0" smtClean="0">
                <a:solidFill>
                  <a:srgbClr val="006600"/>
                </a:solidFill>
              </a:rPr>
              <a:t>	Fe 	Co 	Ni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9"/>
                </a:solidFill>
              </a:rPr>
              <a:t>Correlated electron system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9"/>
                </a:solidFill>
              </a:rPr>
              <a:t>Benchmark for calculations of spin dynamics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Magnetism and its dynamics plays a central role in metallic systems with strong e</a:t>
            </a:r>
            <a:r>
              <a:rPr lang="en-GB" baseline="30000" dirty="0" smtClean="0">
                <a:solidFill>
                  <a:srgbClr val="006600"/>
                </a:solidFill>
              </a:rPr>
              <a:t>-</a:t>
            </a:r>
            <a:r>
              <a:rPr lang="en-GB" dirty="0" smtClean="0">
                <a:solidFill>
                  <a:srgbClr val="006600"/>
                </a:solidFill>
              </a:rPr>
              <a:t> - e</a:t>
            </a:r>
            <a:r>
              <a:rPr lang="en-GB" baseline="30000" dirty="0" smtClean="0">
                <a:solidFill>
                  <a:srgbClr val="006600"/>
                </a:solidFill>
              </a:rPr>
              <a:t>-</a:t>
            </a:r>
            <a:r>
              <a:rPr lang="en-GB" dirty="0" smtClean="0">
                <a:solidFill>
                  <a:srgbClr val="006600"/>
                </a:solidFill>
              </a:rPr>
              <a:t> correlations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smtClean="0"/>
              <a:t>Fluctuations mediate superconductivity in </a:t>
            </a:r>
            <a:r>
              <a:rPr lang="en-GB" sz="1600" dirty="0" err="1" smtClean="0"/>
              <a:t>cuprates</a:t>
            </a:r>
            <a:r>
              <a:rPr lang="en-GB" sz="1600" dirty="0" smtClean="0"/>
              <a:t> and iron </a:t>
            </a:r>
            <a:r>
              <a:rPr lang="en-GB" sz="1600" dirty="0" err="1" smtClean="0"/>
              <a:t>pnictides</a:t>
            </a:r>
            <a:endParaRPr lang="en-GB" sz="16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smtClean="0"/>
              <a:t>Role in QCP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smtClean="0"/>
              <a:t>Role in transport properties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smtClean="0"/>
              <a:t>Interplay with orbital, electronic and charge </a:t>
            </a:r>
            <a:r>
              <a:rPr lang="en-GB" sz="1600" dirty="0" err="1" smtClean="0"/>
              <a:t>d.o.f</a:t>
            </a:r>
            <a:r>
              <a:rPr lang="en-GB" sz="1600" dirty="0" smtClean="0"/>
              <a:t>. in </a:t>
            </a:r>
            <a:r>
              <a:rPr lang="en-GB" sz="1600" dirty="0" err="1" smtClean="0"/>
              <a:t>manganites</a:t>
            </a:r>
            <a:endParaRPr lang="en-GB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Dynamical susceptibility at the heart of time-dependent response to external perturbations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6600"/>
                </a:solidFill>
              </a:rPr>
              <a:t>Reliable prediction of dynamical susceptibility </a:t>
            </a:r>
            <a:r>
              <a:rPr lang="en-GB" dirty="0" smtClean="0">
                <a:solidFill>
                  <a:srgbClr val="006600"/>
                </a:solidFill>
                <a:sym typeface="Wingdings" panose="05000000000000000000" pitchFamily="2" charset="2"/>
              </a:rPr>
              <a:t> understanding in complex systems</a:t>
            </a:r>
            <a:endParaRPr lang="en-GB" dirty="0" smtClean="0">
              <a:solidFill>
                <a:srgbClr val="0066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99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99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0" y="1048549"/>
            <a:ext cx="2664296" cy="27243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3568" y="4149080"/>
            <a:ext cx="2232248" cy="108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600" i="1" dirty="0" smtClean="0"/>
              <a:t>a = b = c = 2.845 Å</a:t>
            </a:r>
          </a:p>
          <a:p>
            <a:pPr>
              <a:spcAft>
                <a:spcPts val="1000"/>
              </a:spcAft>
            </a:pPr>
            <a:r>
              <a:rPr lang="en-GB" sz="1600" i="1" dirty="0" smtClean="0"/>
              <a:t>T</a:t>
            </a:r>
            <a:r>
              <a:rPr lang="en-GB" sz="1600" i="1" baseline="-25000" dirty="0" smtClean="0"/>
              <a:t>C</a:t>
            </a:r>
            <a:r>
              <a:rPr lang="en-GB" sz="1600" i="1" dirty="0" smtClean="0"/>
              <a:t> = 1043 K</a:t>
            </a:r>
          </a:p>
          <a:p>
            <a:pPr>
              <a:spcAft>
                <a:spcPts val="1000"/>
              </a:spcAft>
            </a:pPr>
            <a:r>
              <a:rPr lang="en-GB" sz="1600" i="1" dirty="0" smtClean="0"/>
              <a:t>M = 2.2 </a:t>
            </a:r>
            <a:r>
              <a:rPr lang="en-GB" sz="1600" i="1" dirty="0" smtClean="0">
                <a:sym typeface="Symbol" panose="05050102010706020507" pitchFamily="18" charset="2"/>
              </a:rPr>
              <a:t></a:t>
            </a:r>
            <a:r>
              <a:rPr lang="en-GB" sz="1600" i="1" baseline="-25000" dirty="0" smtClean="0">
                <a:sym typeface="Symbol" panose="05050102010706020507" pitchFamily="18" charset="2"/>
              </a:rPr>
              <a:t>B</a:t>
            </a:r>
            <a:endParaRPr lang="en-GB" sz="1600" i="1" baseline="-25000" dirty="0"/>
          </a:p>
        </p:txBody>
      </p:sp>
      <p:pic>
        <p:nvPicPr>
          <p:cNvPr id="13" name="Picture 8" descr="T:\experiments\fe\Pix\bcc_bz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3550"/>
            <a:ext cx="31548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3970" y="1018915"/>
            <a:ext cx="3140968" cy="2355726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338138" y="106363"/>
            <a:ext cx="8143875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Iron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20272" y="4077072"/>
            <a:ext cx="2232248" cy="713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GB" sz="1600" i="1" baseline="30000" dirty="0" smtClean="0"/>
              <a:t>54</a:t>
            </a:r>
            <a:r>
              <a:rPr lang="en-GB" sz="1600" i="1" dirty="0" smtClean="0"/>
              <a:t>Fe – 10at% Si</a:t>
            </a:r>
          </a:p>
          <a:p>
            <a:pPr>
              <a:spcAft>
                <a:spcPts val="1000"/>
              </a:spcAft>
            </a:pPr>
            <a:r>
              <a:rPr lang="en-GB" sz="1600" i="1" dirty="0"/>
              <a:t>1</a:t>
            </a:r>
            <a:r>
              <a:rPr lang="en-GB" sz="1600" i="1" dirty="0" smtClean="0"/>
              <a:t>66 g single crystal</a:t>
            </a:r>
            <a:endParaRPr lang="en-GB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7174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38138" y="106363"/>
            <a:ext cx="8143875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What do we expect?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15026" y="331771"/>
            <a:ext cx="2987675" cy="3240088"/>
            <a:chOff x="1619250" y="942975"/>
            <a:chExt cx="2987675" cy="3240088"/>
          </a:xfrm>
        </p:grpSpPr>
        <p:sp>
          <p:nvSpPr>
            <p:cNvPr id="28" name="Arc 20"/>
            <p:cNvSpPr>
              <a:spLocks/>
            </p:cNvSpPr>
            <p:nvPr/>
          </p:nvSpPr>
          <p:spPr bwMode="auto">
            <a:xfrm flipV="1">
              <a:off x="2800350" y="942975"/>
              <a:ext cx="1074738" cy="2568575"/>
            </a:xfrm>
            <a:custGeom>
              <a:avLst/>
              <a:gdLst>
                <a:gd name="T0" fmla="*/ 0 w 19348"/>
                <a:gd name="T1" fmla="*/ 0 h 21600"/>
                <a:gd name="T2" fmla="*/ 2147483647 w 19348"/>
                <a:gd name="T3" fmla="*/ 2147483647 h 21600"/>
                <a:gd name="T4" fmla="*/ 0 w 19348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19348"/>
                <a:gd name="T10" fmla="*/ 0 h 21600"/>
                <a:gd name="T11" fmla="*/ 19348 w 1934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48" h="21600" fill="none" extrusionOk="0">
                  <a:moveTo>
                    <a:pt x="-1" y="0"/>
                  </a:moveTo>
                  <a:cubicBezTo>
                    <a:pt x="8204" y="0"/>
                    <a:pt x="15700" y="4648"/>
                    <a:pt x="19347" y="11997"/>
                  </a:cubicBezTo>
                </a:path>
                <a:path w="19348" h="21600" stroke="0" extrusionOk="0">
                  <a:moveTo>
                    <a:pt x="-1" y="0"/>
                  </a:moveTo>
                  <a:cubicBezTo>
                    <a:pt x="8204" y="0"/>
                    <a:pt x="15700" y="4648"/>
                    <a:pt x="19347" y="119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Line 21"/>
            <p:cNvSpPr>
              <a:spLocks noChangeShapeType="1"/>
            </p:cNvSpPr>
            <p:nvPr/>
          </p:nvSpPr>
          <p:spPr bwMode="auto">
            <a:xfrm>
              <a:off x="1643063" y="3871913"/>
              <a:ext cx="22447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2781300" y="1924050"/>
              <a:ext cx="0" cy="195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Arc 23"/>
            <p:cNvSpPr>
              <a:spLocks/>
            </p:cNvSpPr>
            <p:nvPr/>
          </p:nvSpPr>
          <p:spPr bwMode="auto">
            <a:xfrm flipH="1" flipV="1">
              <a:off x="1619250" y="1258888"/>
              <a:ext cx="1147763" cy="2570162"/>
            </a:xfrm>
            <a:custGeom>
              <a:avLst/>
              <a:gdLst>
                <a:gd name="T0" fmla="*/ 0 w 20637"/>
                <a:gd name="T1" fmla="*/ 0 h 21600"/>
                <a:gd name="T2" fmla="*/ 2147483647 w 20637"/>
                <a:gd name="T3" fmla="*/ 2147483647 h 21600"/>
                <a:gd name="T4" fmla="*/ 0 w 20637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0637"/>
                <a:gd name="T10" fmla="*/ 0 h 21600"/>
                <a:gd name="T11" fmla="*/ 20637 w 2063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37" h="21600" fill="none" extrusionOk="0">
                  <a:moveTo>
                    <a:pt x="-1" y="0"/>
                  </a:moveTo>
                  <a:cubicBezTo>
                    <a:pt x="9473" y="0"/>
                    <a:pt x="17841" y="6172"/>
                    <a:pt x="20637" y="15223"/>
                  </a:cubicBezTo>
                </a:path>
                <a:path w="20637" h="21600" stroke="0" extrusionOk="0">
                  <a:moveTo>
                    <a:pt x="-1" y="0"/>
                  </a:moveTo>
                  <a:cubicBezTo>
                    <a:pt x="9473" y="0"/>
                    <a:pt x="17841" y="6172"/>
                    <a:pt x="20637" y="1522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1695450" y="2416175"/>
              <a:ext cx="2065338" cy="7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Text Box 25"/>
            <p:cNvSpPr txBox="1">
              <a:spLocks noChangeArrowheads="1"/>
            </p:cNvSpPr>
            <p:nvPr/>
          </p:nvSpPr>
          <p:spPr bwMode="auto">
            <a:xfrm>
              <a:off x="2959100" y="3898900"/>
              <a:ext cx="164782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wavevector</a:t>
              </a:r>
              <a:endParaRPr lang="en-US" altLang="en-US" sz="1200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2217738" y="1485900"/>
              <a:ext cx="1647825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200"/>
                <a:t>energy</a:t>
              </a:r>
              <a:endParaRPr lang="en-US" altLang="en-US" sz="120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 rot="5400000" flipH="1" flipV="1">
              <a:off x="2109788" y="2847975"/>
              <a:ext cx="463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 bwMode="auto">
            <a:xfrm rot="16200000" flipH="1">
              <a:off x="2935288" y="2846387"/>
              <a:ext cx="463550" cy="317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1827213" y="2335213"/>
              <a:ext cx="1957387" cy="18732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849018" y="-269314"/>
            <a:ext cx="3986213" cy="3997325"/>
            <a:chOff x="5410200" y="260350"/>
            <a:chExt cx="3986213" cy="3997325"/>
          </a:xfrm>
        </p:grpSpPr>
        <p:grpSp>
          <p:nvGrpSpPr>
            <p:cNvPr id="38" name="Group 41"/>
            <p:cNvGrpSpPr>
              <a:grpSpLocks/>
            </p:cNvGrpSpPr>
            <p:nvPr/>
          </p:nvGrpSpPr>
          <p:grpSpPr bwMode="auto">
            <a:xfrm>
              <a:off x="5410200" y="260350"/>
              <a:ext cx="3986213" cy="3997325"/>
              <a:chOff x="5410474" y="260648"/>
              <a:chExt cx="3986062" cy="3996837"/>
            </a:xfrm>
          </p:grpSpPr>
          <p:grpSp>
            <p:nvGrpSpPr>
              <p:cNvPr id="39" name="Group 34"/>
              <p:cNvGrpSpPr>
                <a:grpSpLocks/>
              </p:cNvGrpSpPr>
              <p:nvPr/>
            </p:nvGrpSpPr>
            <p:grpSpPr bwMode="auto">
              <a:xfrm>
                <a:off x="5410474" y="1796860"/>
                <a:ext cx="2851150" cy="2460625"/>
                <a:chOff x="5183187" y="1052290"/>
                <a:chExt cx="2851150" cy="2460625"/>
              </a:xfrm>
            </p:grpSpPr>
            <p:sp>
              <p:nvSpPr>
                <p:cNvPr id="43" name="Line 50"/>
                <p:cNvSpPr>
                  <a:spLocks noChangeShapeType="1"/>
                </p:cNvSpPr>
                <p:nvPr/>
              </p:nvSpPr>
              <p:spPr bwMode="auto">
                <a:xfrm>
                  <a:off x="5657850" y="3143027"/>
                  <a:ext cx="2376487" cy="15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667375" y="1052290"/>
                  <a:ext cx="0" cy="211137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466012" y="3176365"/>
                  <a:ext cx="423863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1pPr>
                  <a:lvl2pPr marL="57150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3pPr>
                  <a:lvl4pPr marL="17145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4pPr>
                  <a:lvl5pPr marL="22860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5pPr>
                  <a:lvl6pPr marL="2743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6pPr>
                  <a:lvl7pPr marL="32004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7pPr>
                  <a:lvl8pPr marL="3657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8pPr>
                  <a:lvl9pPr marL="4114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600">
                      <a:latin typeface="Arial" panose="020B0604020202020204" pitchFamily="34" charset="0"/>
                    </a:rPr>
                    <a:t>q</a:t>
                  </a:r>
                  <a:endParaRPr lang="en-US" altLang="en-US" sz="16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183187" y="1111027"/>
                  <a:ext cx="423863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1pPr>
                  <a:lvl2pPr marL="57150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3pPr>
                  <a:lvl4pPr marL="17145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4pPr>
                  <a:lvl5pPr marL="22860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5pPr>
                  <a:lvl6pPr marL="2743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6pPr>
                  <a:lvl7pPr marL="32004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7pPr>
                  <a:lvl8pPr marL="3657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8pPr>
                  <a:lvl9pPr marL="4114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Lucida Sans" panose="020B0602030504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GB" altLang="en-US" sz="1600">
                      <a:latin typeface="Arial" panose="020B0604020202020204" pitchFamily="34" charset="0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</p:grpSp>
          <p:sp>
            <p:nvSpPr>
              <p:cNvPr id="40" name="Freeform 39"/>
              <p:cNvSpPr/>
              <p:nvPr/>
            </p:nvSpPr>
            <p:spPr>
              <a:xfrm>
                <a:off x="5899405" y="647951"/>
                <a:ext cx="3228853" cy="3236518"/>
              </a:xfrm>
              <a:custGeom>
                <a:avLst/>
                <a:gdLst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52559 w 3228722"/>
                  <a:gd name="connsiteY28" fmla="*/ 445062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307497 w 3228722"/>
                  <a:gd name="connsiteY33" fmla="*/ 1181437 h 3236814"/>
                  <a:gd name="connsiteX34" fmla="*/ 210393 w 3228722"/>
                  <a:gd name="connsiteY34" fmla="*/ 1278541 h 3236814"/>
                  <a:gd name="connsiteX35" fmla="*/ 80920 w 3228722"/>
                  <a:gd name="connsiteY35" fmla="*/ 1359462 h 3236814"/>
                  <a:gd name="connsiteX36" fmla="*/ 16184 w 3228722"/>
                  <a:gd name="connsiteY36" fmla="*/ 1424198 h 3236814"/>
                  <a:gd name="connsiteX37" fmla="*/ 0 w 3228722"/>
                  <a:gd name="connsiteY37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52559 w 3228722"/>
                  <a:gd name="connsiteY28" fmla="*/ 445062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307497 w 3228722"/>
                  <a:gd name="connsiteY33" fmla="*/ 1181437 h 3236814"/>
                  <a:gd name="connsiteX34" fmla="*/ 210393 w 3228722"/>
                  <a:gd name="connsiteY34" fmla="*/ 1278541 h 3236814"/>
                  <a:gd name="connsiteX35" fmla="*/ 80920 w 3228722"/>
                  <a:gd name="connsiteY35" fmla="*/ 1359462 h 3236814"/>
                  <a:gd name="connsiteX36" fmla="*/ 178025 w 3228722"/>
                  <a:gd name="connsiteY36" fmla="*/ 1440382 h 3236814"/>
                  <a:gd name="connsiteX37" fmla="*/ 0 w 3228722"/>
                  <a:gd name="connsiteY37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52559 w 3228722"/>
                  <a:gd name="connsiteY28" fmla="*/ 445062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307497 w 3228722"/>
                  <a:gd name="connsiteY33" fmla="*/ 1181437 h 3236814"/>
                  <a:gd name="connsiteX34" fmla="*/ 210393 w 3228722"/>
                  <a:gd name="connsiteY34" fmla="*/ 1278541 h 3236814"/>
                  <a:gd name="connsiteX35" fmla="*/ 291313 w 3228722"/>
                  <a:gd name="connsiteY35" fmla="*/ 1302817 h 3236814"/>
                  <a:gd name="connsiteX36" fmla="*/ 178025 w 3228722"/>
                  <a:gd name="connsiteY36" fmla="*/ 1440382 h 3236814"/>
                  <a:gd name="connsiteX37" fmla="*/ 0 w 3228722"/>
                  <a:gd name="connsiteY37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52559 w 3228722"/>
                  <a:gd name="connsiteY28" fmla="*/ 445062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307497 w 3228722"/>
                  <a:gd name="connsiteY33" fmla="*/ 1181437 h 3236814"/>
                  <a:gd name="connsiteX34" fmla="*/ 347957 w 3228722"/>
                  <a:gd name="connsiteY34" fmla="*/ 1197621 h 3236814"/>
                  <a:gd name="connsiteX35" fmla="*/ 210393 w 3228722"/>
                  <a:gd name="connsiteY35" fmla="*/ 1278541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52559 w 3228722"/>
                  <a:gd name="connsiteY28" fmla="*/ 445062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436970 w 3228722"/>
                  <a:gd name="connsiteY33" fmla="*/ 1124793 h 3236814"/>
                  <a:gd name="connsiteX34" fmla="*/ 347957 w 3228722"/>
                  <a:gd name="connsiteY34" fmla="*/ 1197621 h 3236814"/>
                  <a:gd name="connsiteX35" fmla="*/ 210393 w 3228722"/>
                  <a:gd name="connsiteY35" fmla="*/ 1278541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52559 w 3228722"/>
                  <a:gd name="connsiteY28" fmla="*/ 445062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436970 w 3228722"/>
                  <a:gd name="connsiteY33" fmla="*/ 1124793 h 3236814"/>
                  <a:gd name="connsiteX34" fmla="*/ 347957 w 3228722"/>
                  <a:gd name="connsiteY34" fmla="*/ 1197621 h 3236814"/>
                  <a:gd name="connsiteX35" fmla="*/ 493614 w 3228722"/>
                  <a:gd name="connsiteY35" fmla="*/ 971044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52559 w 3228722"/>
                  <a:gd name="connsiteY28" fmla="*/ 445062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501706 w 3228722"/>
                  <a:gd name="connsiteY33" fmla="*/ 954860 h 3236814"/>
                  <a:gd name="connsiteX34" fmla="*/ 347957 w 3228722"/>
                  <a:gd name="connsiteY34" fmla="*/ 1197621 h 3236814"/>
                  <a:gd name="connsiteX35" fmla="*/ 493614 w 3228722"/>
                  <a:gd name="connsiteY35" fmla="*/ 971044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508531 w 3228722"/>
                  <a:gd name="connsiteY13" fmla="*/ 3155894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36375 w 3228722"/>
                  <a:gd name="connsiteY28" fmla="*/ 388418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501706 w 3228722"/>
                  <a:gd name="connsiteY33" fmla="*/ 954860 h 3236814"/>
                  <a:gd name="connsiteX34" fmla="*/ 347957 w 3228722"/>
                  <a:gd name="connsiteY34" fmla="*/ 1197621 h 3236814"/>
                  <a:gd name="connsiteX35" fmla="*/ 493614 w 3228722"/>
                  <a:gd name="connsiteY35" fmla="*/ 971044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605635 w 3228722"/>
                  <a:gd name="connsiteY14" fmla="*/ 3042605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36375 w 3228722"/>
                  <a:gd name="connsiteY28" fmla="*/ 388418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501706 w 3228722"/>
                  <a:gd name="connsiteY33" fmla="*/ 954860 h 3236814"/>
                  <a:gd name="connsiteX34" fmla="*/ 347957 w 3228722"/>
                  <a:gd name="connsiteY34" fmla="*/ 1197621 h 3236814"/>
                  <a:gd name="connsiteX35" fmla="*/ 493614 w 3228722"/>
                  <a:gd name="connsiteY35" fmla="*/ 971044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581359 w 3228722"/>
                  <a:gd name="connsiteY14" fmla="*/ 3010237 h 3236814"/>
                  <a:gd name="connsiteX15" fmla="*/ 2702740 w 3228722"/>
                  <a:gd name="connsiteY15" fmla="*/ 289694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36375 w 3228722"/>
                  <a:gd name="connsiteY28" fmla="*/ 388418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501706 w 3228722"/>
                  <a:gd name="connsiteY33" fmla="*/ 954860 h 3236814"/>
                  <a:gd name="connsiteX34" fmla="*/ 347957 w 3228722"/>
                  <a:gd name="connsiteY34" fmla="*/ 1197621 h 3236814"/>
                  <a:gd name="connsiteX35" fmla="*/ 493614 w 3228722"/>
                  <a:gd name="connsiteY35" fmla="*/ 971044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581359 w 3228722"/>
                  <a:gd name="connsiteY14" fmla="*/ 3010237 h 3236814"/>
                  <a:gd name="connsiteX15" fmla="*/ 2702740 w 3228722"/>
                  <a:gd name="connsiteY15" fmla="*/ 2856489 h 3236814"/>
                  <a:gd name="connsiteX16" fmla="*/ 2824120 w 3228722"/>
                  <a:gd name="connsiteY16" fmla="*/ 2727016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36375 w 3228722"/>
                  <a:gd name="connsiteY28" fmla="*/ 388418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501706 w 3228722"/>
                  <a:gd name="connsiteY33" fmla="*/ 954860 h 3236814"/>
                  <a:gd name="connsiteX34" fmla="*/ 347957 w 3228722"/>
                  <a:gd name="connsiteY34" fmla="*/ 1197621 h 3236814"/>
                  <a:gd name="connsiteX35" fmla="*/ 493614 w 3228722"/>
                  <a:gd name="connsiteY35" fmla="*/ 971044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581359 w 3228722"/>
                  <a:gd name="connsiteY14" fmla="*/ 3010237 h 3236814"/>
                  <a:gd name="connsiteX15" fmla="*/ 2702740 w 3228722"/>
                  <a:gd name="connsiteY15" fmla="*/ 2856489 h 3236814"/>
                  <a:gd name="connsiteX16" fmla="*/ 2832212 w 3228722"/>
                  <a:gd name="connsiteY16" fmla="*/ 2646095 h 3236814"/>
                  <a:gd name="connsiteX17" fmla="*/ 2905041 w 3228722"/>
                  <a:gd name="connsiteY17" fmla="*/ 2573267 h 3236814"/>
                  <a:gd name="connsiteX18" fmla="*/ 2985961 w 3228722"/>
                  <a:gd name="connsiteY18" fmla="*/ 2379058 h 3236814"/>
                  <a:gd name="connsiteX19" fmla="*/ 3058789 w 3228722"/>
                  <a:gd name="connsiteY19" fmla="*/ 2152481 h 3236814"/>
                  <a:gd name="connsiteX20" fmla="*/ 3131618 w 3228722"/>
                  <a:gd name="connsiteY20" fmla="*/ 1974456 h 3236814"/>
                  <a:gd name="connsiteX21" fmla="*/ 3172078 w 3228722"/>
                  <a:gd name="connsiteY21" fmla="*/ 1812616 h 3236814"/>
                  <a:gd name="connsiteX22" fmla="*/ 3204446 w 3228722"/>
                  <a:gd name="connsiteY22" fmla="*/ 1626499 h 3236814"/>
                  <a:gd name="connsiteX23" fmla="*/ 3228722 w 3228722"/>
                  <a:gd name="connsiteY23" fmla="*/ 1521302 h 3236814"/>
                  <a:gd name="connsiteX24" fmla="*/ 3228722 w 3228722"/>
                  <a:gd name="connsiteY24" fmla="*/ 1472750 h 3236814"/>
                  <a:gd name="connsiteX25" fmla="*/ 3228722 w 3228722"/>
                  <a:gd name="connsiteY25" fmla="*/ 0 h 3236814"/>
                  <a:gd name="connsiteX26" fmla="*/ 865848 w 3228722"/>
                  <a:gd name="connsiteY26" fmla="*/ 8092 h 3236814"/>
                  <a:gd name="connsiteX27" fmla="*/ 793019 w 3228722"/>
                  <a:gd name="connsiteY27" fmla="*/ 250853 h 3236814"/>
                  <a:gd name="connsiteX28" fmla="*/ 736375 w 3228722"/>
                  <a:gd name="connsiteY28" fmla="*/ 388418 h 3236814"/>
                  <a:gd name="connsiteX29" fmla="*/ 647363 w 3228722"/>
                  <a:gd name="connsiteY29" fmla="*/ 606902 h 3236814"/>
                  <a:gd name="connsiteX30" fmla="*/ 566442 w 3228722"/>
                  <a:gd name="connsiteY30" fmla="*/ 793019 h 3236814"/>
                  <a:gd name="connsiteX31" fmla="*/ 493614 w 3228722"/>
                  <a:gd name="connsiteY31" fmla="*/ 962952 h 3236814"/>
                  <a:gd name="connsiteX32" fmla="*/ 412694 w 3228722"/>
                  <a:gd name="connsiteY32" fmla="*/ 1084333 h 3236814"/>
                  <a:gd name="connsiteX33" fmla="*/ 501706 w 3228722"/>
                  <a:gd name="connsiteY33" fmla="*/ 954860 h 3236814"/>
                  <a:gd name="connsiteX34" fmla="*/ 347957 w 3228722"/>
                  <a:gd name="connsiteY34" fmla="*/ 1197621 h 3236814"/>
                  <a:gd name="connsiteX35" fmla="*/ 493614 w 3228722"/>
                  <a:gd name="connsiteY35" fmla="*/ 971044 h 3236814"/>
                  <a:gd name="connsiteX36" fmla="*/ 291313 w 3228722"/>
                  <a:gd name="connsiteY36" fmla="*/ 1302817 h 3236814"/>
                  <a:gd name="connsiteX37" fmla="*/ 178025 w 3228722"/>
                  <a:gd name="connsiteY37" fmla="*/ 1440382 h 3236814"/>
                  <a:gd name="connsiteX38" fmla="*/ 0 w 3228722"/>
                  <a:gd name="connsiteY38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581359 w 3228722"/>
                  <a:gd name="connsiteY14" fmla="*/ 3010237 h 3236814"/>
                  <a:gd name="connsiteX15" fmla="*/ 2702740 w 3228722"/>
                  <a:gd name="connsiteY15" fmla="*/ 2856489 h 3236814"/>
                  <a:gd name="connsiteX16" fmla="*/ 2832212 w 3228722"/>
                  <a:gd name="connsiteY16" fmla="*/ 2646095 h 3236814"/>
                  <a:gd name="connsiteX17" fmla="*/ 2905041 w 3228722"/>
                  <a:gd name="connsiteY17" fmla="*/ 2573267 h 3236814"/>
                  <a:gd name="connsiteX18" fmla="*/ 2880764 w 3228722"/>
                  <a:gd name="connsiteY18" fmla="*/ 2476163 h 3236814"/>
                  <a:gd name="connsiteX19" fmla="*/ 2985961 w 3228722"/>
                  <a:gd name="connsiteY19" fmla="*/ 2379058 h 3236814"/>
                  <a:gd name="connsiteX20" fmla="*/ 3058789 w 3228722"/>
                  <a:gd name="connsiteY20" fmla="*/ 2152481 h 3236814"/>
                  <a:gd name="connsiteX21" fmla="*/ 3131618 w 3228722"/>
                  <a:gd name="connsiteY21" fmla="*/ 1974456 h 3236814"/>
                  <a:gd name="connsiteX22" fmla="*/ 3172078 w 3228722"/>
                  <a:gd name="connsiteY22" fmla="*/ 1812616 h 3236814"/>
                  <a:gd name="connsiteX23" fmla="*/ 3204446 w 3228722"/>
                  <a:gd name="connsiteY23" fmla="*/ 1626499 h 3236814"/>
                  <a:gd name="connsiteX24" fmla="*/ 3228722 w 3228722"/>
                  <a:gd name="connsiteY24" fmla="*/ 1521302 h 3236814"/>
                  <a:gd name="connsiteX25" fmla="*/ 3228722 w 3228722"/>
                  <a:gd name="connsiteY25" fmla="*/ 1472750 h 3236814"/>
                  <a:gd name="connsiteX26" fmla="*/ 3228722 w 3228722"/>
                  <a:gd name="connsiteY26" fmla="*/ 0 h 3236814"/>
                  <a:gd name="connsiteX27" fmla="*/ 865848 w 3228722"/>
                  <a:gd name="connsiteY27" fmla="*/ 8092 h 3236814"/>
                  <a:gd name="connsiteX28" fmla="*/ 793019 w 3228722"/>
                  <a:gd name="connsiteY28" fmla="*/ 250853 h 3236814"/>
                  <a:gd name="connsiteX29" fmla="*/ 736375 w 3228722"/>
                  <a:gd name="connsiteY29" fmla="*/ 388418 h 3236814"/>
                  <a:gd name="connsiteX30" fmla="*/ 647363 w 3228722"/>
                  <a:gd name="connsiteY30" fmla="*/ 606902 h 3236814"/>
                  <a:gd name="connsiteX31" fmla="*/ 566442 w 3228722"/>
                  <a:gd name="connsiteY31" fmla="*/ 793019 h 3236814"/>
                  <a:gd name="connsiteX32" fmla="*/ 493614 w 3228722"/>
                  <a:gd name="connsiteY32" fmla="*/ 962952 h 3236814"/>
                  <a:gd name="connsiteX33" fmla="*/ 412694 w 3228722"/>
                  <a:gd name="connsiteY33" fmla="*/ 1084333 h 3236814"/>
                  <a:gd name="connsiteX34" fmla="*/ 501706 w 3228722"/>
                  <a:gd name="connsiteY34" fmla="*/ 954860 h 3236814"/>
                  <a:gd name="connsiteX35" fmla="*/ 347957 w 3228722"/>
                  <a:gd name="connsiteY35" fmla="*/ 1197621 h 3236814"/>
                  <a:gd name="connsiteX36" fmla="*/ 493614 w 3228722"/>
                  <a:gd name="connsiteY36" fmla="*/ 971044 h 3236814"/>
                  <a:gd name="connsiteX37" fmla="*/ 291313 w 3228722"/>
                  <a:gd name="connsiteY37" fmla="*/ 1302817 h 3236814"/>
                  <a:gd name="connsiteX38" fmla="*/ 178025 w 3228722"/>
                  <a:gd name="connsiteY38" fmla="*/ 1440382 h 3236814"/>
                  <a:gd name="connsiteX39" fmla="*/ 0 w 3228722"/>
                  <a:gd name="connsiteY39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581359 w 3228722"/>
                  <a:gd name="connsiteY14" fmla="*/ 3010237 h 3236814"/>
                  <a:gd name="connsiteX15" fmla="*/ 2702740 w 3228722"/>
                  <a:gd name="connsiteY15" fmla="*/ 2856489 h 3236814"/>
                  <a:gd name="connsiteX16" fmla="*/ 2832212 w 3228722"/>
                  <a:gd name="connsiteY16" fmla="*/ 2646095 h 3236814"/>
                  <a:gd name="connsiteX17" fmla="*/ 2905041 w 3228722"/>
                  <a:gd name="connsiteY17" fmla="*/ 2573267 h 3236814"/>
                  <a:gd name="connsiteX18" fmla="*/ 2880764 w 3228722"/>
                  <a:gd name="connsiteY18" fmla="*/ 2476163 h 3236814"/>
                  <a:gd name="connsiteX19" fmla="*/ 2985961 w 3228722"/>
                  <a:gd name="connsiteY19" fmla="*/ 2379058 h 3236814"/>
                  <a:gd name="connsiteX20" fmla="*/ 3058789 w 3228722"/>
                  <a:gd name="connsiteY20" fmla="*/ 2152481 h 3236814"/>
                  <a:gd name="connsiteX21" fmla="*/ 3131618 w 3228722"/>
                  <a:gd name="connsiteY21" fmla="*/ 1974456 h 3236814"/>
                  <a:gd name="connsiteX22" fmla="*/ 3172078 w 3228722"/>
                  <a:gd name="connsiteY22" fmla="*/ 1812616 h 3236814"/>
                  <a:gd name="connsiteX23" fmla="*/ 3204446 w 3228722"/>
                  <a:gd name="connsiteY23" fmla="*/ 1626499 h 3236814"/>
                  <a:gd name="connsiteX24" fmla="*/ 3228722 w 3228722"/>
                  <a:gd name="connsiteY24" fmla="*/ 1521302 h 3236814"/>
                  <a:gd name="connsiteX25" fmla="*/ 3228722 w 3228722"/>
                  <a:gd name="connsiteY25" fmla="*/ 1472750 h 3236814"/>
                  <a:gd name="connsiteX26" fmla="*/ 3228722 w 3228722"/>
                  <a:gd name="connsiteY26" fmla="*/ 0 h 3236814"/>
                  <a:gd name="connsiteX27" fmla="*/ 865848 w 3228722"/>
                  <a:gd name="connsiteY27" fmla="*/ 8092 h 3236814"/>
                  <a:gd name="connsiteX28" fmla="*/ 793019 w 3228722"/>
                  <a:gd name="connsiteY28" fmla="*/ 250853 h 3236814"/>
                  <a:gd name="connsiteX29" fmla="*/ 736375 w 3228722"/>
                  <a:gd name="connsiteY29" fmla="*/ 388418 h 3236814"/>
                  <a:gd name="connsiteX30" fmla="*/ 647363 w 3228722"/>
                  <a:gd name="connsiteY30" fmla="*/ 606902 h 3236814"/>
                  <a:gd name="connsiteX31" fmla="*/ 566442 w 3228722"/>
                  <a:gd name="connsiteY31" fmla="*/ 793019 h 3236814"/>
                  <a:gd name="connsiteX32" fmla="*/ 493614 w 3228722"/>
                  <a:gd name="connsiteY32" fmla="*/ 962952 h 3236814"/>
                  <a:gd name="connsiteX33" fmla="*/ 412694 w 3228722"/>
                  <a:gd name="connsiteY33" fmla="*/ 1084333 h 3236814"/>
                  <a:gd name="connsiteX34" fmla="*/ 501706 w 3228722"/>
                  <a:gd name="connsiteY34" fmla="*/ 954860 h 3236814"/>
                  <a:gd name="connsiteX35" fmla="*/ 347957 w 3228722"/>
                  <a:gd name="connsiteY35" fmla="*/ 1197621 h 3236814"/>
                  <a:gd name="connsiteX36" fmla="*/ 493614 w 3228722"/>
                  <a:gd name="connsiteY36" fmla="*/ 971044 h 3236814"/>
                  <a:gd name="connsiteX37" fmla="*/ 291313 w 3228722"/>
                  <a:gd name="connsiteY37" fmla="*/ 1302817 h 3236814"/>
                  <a:gd name="connsiteX38" fmla="*/ 178025 w 3228722"/>
                  <a:gd name="connsiteY38" fmla="*/ 1440382 h 3236814"/>
                  <a:gd name="connsiteX39" fmla="*/ 0 w 3228722"/>
                  <a:gd name="connsiteY39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581359 w 3228722"/>
                  <a:gd name="connsiteY14" fmla="*/ 3010237 h 3236814"/>
                  <a:gd name="connsiteX15" fmla="*/ 2702740 w 3228722"/>
                  <a:gd name="connsiteY15" fmla="*/ 2856489 h 3236814"/>
                  <a:gd name="connsiteX16" fmla="*/ 2832212 w 3228722"/>
                  <a:gd name="connsiteY16" fmla="*/ 2646095 h 3236814"/>
                  <a:gd name="connsiteX17" fmla="*/ 2856489 w 3228722"/>
                  <a:gd name="connsiteY17" fmla="*/ 2573267 h 3236814"/>
                  <a:gd name="connsiteX18" fmla="*/ 2880764 w 3228722"/>
                  <a:gd name="connsiteY18" fmla="*/ 2476163 h 3236814"/>
                  <a:gd name="connsiteX19" fmla="*/ 2985961 w 3228722"/>
                  <a:gd name="connsiteY19" fmla="*/ 2379058 h 3236814"/>
                  <a:gd name="connsiteX20" fmla="*/ 3058789 w 3228722"/>
                  <a:gd name="connsiteY20" fmla="*/ 2152481 h 3236814"/>
                  <a:gd name="connsiteX21" fmla="*/ 3131618 w 3228722"/>
                  <a:gd name="connsiteY21" fmla="*/ 1974456 h 3236814"/>
                  <a:gd name="connsiteX22" fmla="*/ 3172078 w 3228722"/>
                  <a:gd name="connsiteY22" fmla="*/ 1812616 h 3236814"/>
                  <a:gd name="connsiteX23" fmla="*/ 3204446 w 3228722"/>
                  <a:gd name="connsiteY23" fmla="*/ 1626499 h 3236814"/>
                  <a:gd name="connsiteX24" fmla="*/ 3228722 w 3228722"/>
                  <a:gd name="connsiteY24" fmla="*/ 1521302 h 3236814"/>
                  <a:gd name="connsiteX25" fmla="*/ 3228722 w 3228722"/>
                  <a:gd name="connsiteY25" fmla="*/ 1472750 h 3236814"/>
                  <a:gd name="connsiteX26" fmla="*/ 3228722 w 3228722"/>
                  <a:gd name="connsiteY26" fmla="*/ 0 h 3236814"/>
                  <a:gd name="connsiteX27" fmla="*/ 865848 w 3228722"/>
                  <a:gd name="connsiteY27" fmla="*/ 8092 h 3236814"/>
                  <a:gd name="connsiteX28" fmla="*/ 793019 w 3228722"/>
                  <a:gd name="connsiteY28" fmla="*/ 250853 h 3236814"/>
                  <a:gd name="connsiteX29" fmla="*/ 736375 w 3228722"/>
                  <a:gd name="connsiteY29" fmla="*/ 388418 h 3236814"/>
                  <a:gd name="connsiteX30" fmla="*/ 647363 w 3228722"/>
                  <a:gd name="connsiteY30" fmla="*/ 606902 h 3236814"/>
                  <a:gd name="connsiteX31" fmla="*/ 566442 w 3228722"/>
                  <a:gd name="connsiteY31" fmla="*/ 793019 h 3236814"/>
                  <a:gd name="connsiteX32" fmla="*/ 493614 w 3228722"/>
                  <a:gd name="connsiteY32" fmla="*/ 962952 h 3236814"/>
                  <a:gd name="connsiteX33" fmla="*/ 412694 w 3228722"/>
                  <a:gd name="connsiteY33" fmla="*/ 1084333 h 3236814"/>
                  <a:gd name="connsiteX34" fmla="*/ 501706 w 3228722"/>
                  <a:gd name="connsiteY34" fmla="*/ 954860 h 3236814"/>
                  <a:gd name="connsiteX35" fmla="*/ 347957 w 3228722"/>
                  <a:gd name="connsiteY35" fmla="*/ 1197621 h 3236814"/>
                  <a:gd name="connsiteX36" fmla="*/ 493614 w 3228722"/>
                  <a:gd name="connsiteY36" fmla="*/ 971044 h 3236814"/>
                  <a:gd name="connsiteX37" fmla="*/ 291313 w 3228722"/>
                  <a:gd name="connsiteY37" fmla="*/ 1302817 h 3236814"/>
                  <a:gd name="connsiteX38" fmla="*/ 178025 w 3228722"/>
                  <a:gd name="connsiteY38" fmla="*/ 1440382 h 3236814"/>
                  <a:gd name="connsiteX39" fmla="*/ 0 w 3228722"/>
                  <a:gd name="connsiteY39" fmla="*/ 1594131 h 3236814"/>
                  <a:gd name="connsiteX0" fmla="*/ 0 w 3228722"/>
                  <a:gd name="connsiteY0" fmla="*/ 1594131 h 3236814"/>
                  <a:gd name="connsiteX1" fmla="*/ 105196 w 3228722"/>
                  <a:gd name="connsiteY1" fmla="*/ 1942088 h 3236814"/>
                  <a:gd name="connsiteX2" fmla="*/ 218485 w 3228722"/>
                  <a:gd name="connsiteY2" fmla="*/ 2160573 h 3236814"/>
                  <a:gd name="connsiteX3" fmla="*/ 331773 w 3228722"/>
                  <a:gd name="connsiteY3" fmla="*/ 2354782 h 3236814"/>
                  <a:gd name="connsiteX4" fmla="*/ 436970 w 3228722"/>
                  <a:gd name="connsiteY4" fmla="*/ 2476163 h 3236814"/>
                  <a:gd name="connsiteX5" fmla="*/ 590718 w 3228722"/>
                  <a:gd name="connsiteY5" fmla="*/ 2638003 h 3236814"/>
                  <a:gd name="connsiteX6" fmla="*/ 736375 w 3228722"/>
                  <a:gd name="connsiteY6" fmla="*/ 2767476 h 3236814"/>
                  <a:gd name="connsiteX7" fmla="*/ 882032 w 3228722"/>
                  <a:gd name="connsiteY7" fmla="*/ 2872672 h 3236814"/>
                  <a:gd name="connsiteX8" fmla="*/ 1011504 w 3228722"/>
                  <a:gd name="connsiteY8" fmla="*/ 2977869 h 3236814"/>
                  <a:gd name="connsiteX9" fmla="*/ 1149069 w 3228722"/>
                  <a:gd name="connsiteY9" fmla="*/ 3074973 h 3236814"/>
                  <a:gd name="connsiteX10" fmla="*/ 1302818 w 3228722"/>
                  <a:gd name="connsiteY10" fmla="*/ 3188262 h 3236814"/>
                  <a:gd name="connsiteX11" fmla="*/ 1383738 w 3228722"/>
                  <a:gd name="connsiteY11" fmla="*/ 3236814 h 3236814"/>
                  <a:gd name="connsiteX12" fmla="*/ 2354782 w 3228722"/>
                  <a:gd name="connsiteY12" fmla="*/ 3236814 h 3236814"/>
                  <a:gd name="connsiteX13" fmla="*/ 2492347 w 3228722"/>
                  <a:gd name="connsiteY13" fmla="*/ 3107341 h 3236814"/>
                  <a:gd name="connsiteX14" fmla="*/ 2581359 w 3228722"/>
                  <a:gd name="connsiteY14" fmla="*/ 3010237 h 3236814"/>
                  <a:gd name="connsiteX15" fmla="*/ 2702740 w 3228722"/>
                  <a:gd name="connsiteY15" fmla="*/ 2856489 h 3236814"/>
                  <a:gd name="connsiteX16" fmla="*/ 2832212 w 3228722"/>
                  <a:gd name="connsiteY16" fmla="*/ 2646095 h 3236814"/>
                  <a:gd name="connsiteX17" fmla="*/ 2856489 w 3228722"/>
                  <a:gd name="connsiteY17" fmla="*/ 2573267 h 3236814"/>
                  <a:gd name="connsiteX18" fmla="*/ 2937409 w 3228722"/>
                  <a:gd name="connsiteY18" fmla="*/ 2443795 h 3236814"/>
                  <a:gd name="connsiteX19" fmla="*/ 2985961 w 3228722"/>
                  <a:gd name="connsiteY19" fmla="*/ 2379058 h 3236814"/>
                  <a:gd name="connsiteX20" fmla="*/ 3058789 w 3228722"/>
                  <a:gd name="connsiteY20" fmla="*/ 2152481 h 3236814"/>
                  <a:gd name="connsiteX21" fmla="*/ 3131618 w 3228722"/>
                  <a:gd name="connsiteY21" fmla="*/ 1974456 h 3236814"/>
                  <a:gd name="connsiteX22" fmla="*/ 3172078 w 3228722"/>
                  <a:gd name="connsiteY22" fmla="*/ 1812616 h 3236814"/>
                  <a:gd name="connsiteX23" fmla="*/ 3204446 w 3228722"/>
                  <a:gd name="connsiteY23" fmla="*/ 1626499 h 3236814"/>
                  <a:gd name="connsiteX24" fmla="*/ 3228722 w 3228722"/>
                  <a:gd name="connsiteY24" fmla="*/ 1521302 h 3236814"/>
                  <a:gd name="connsiteX25" fmla="*/ 3228722 w 3228722"/>
                  <a:gd name="connsiteY25" fmla="*/ 1472750 h 3236814"/>
                  <a:gd name="connsiteX26" fmla="*/ 3228722 w 3228722"/>
                  <a:gd name="connsiteY26" fmla="*/ 0 h 3236814"/>
                  <a:gd name="connsiteX27" fmla="*/ 865848 w 3228722"/>
                  <a:gd name="connsiteY27" fmla="*/ 8092 h 3236814"/>
                  <a:gd name="connsiteX28" fmla="*/ 793019 w 3228722"/>
                  <a:gd name="connsiteY28" fmla="*/ 250853 h 3236814"/>
                  <a:gd name="connsiteX29" fmla="*/ 736375 w 3228722"/>
                  <a:gd name="connsiteY29" fmla="*/ 388418 h 3236814"/>
                  <a:gd name="connsiteX30" fmla="*/ 647363 w 3228722"/>
                  <a:gd name="connsiteY30" fmla="*/ 606902 h 3236814"/>
                  <a:gd name="connsiteX31" fmla="*/ 566442 w 3228722"/>
                  <a:gd name="connsiteY31" fmla="*/ 793019 h 3236814"/>
                  <a:gd name="connsiteX32" fmla="*/ 493614 w 3228722"/>
                  <a:gd name="connsiteY32" fmla="*/ 962952 h 3236814"/>
                  <a:gd name="connsiteX33" fmla="*/ 412694 w 3228722"/>
                  <a:gd name="connsiteY33" fmla="*/ 1084333 h 3236814"/>
                  <a:gd name="connsiteX34" fmla="*/ 501706 w 3228722"/>
                  <a:gd name="connsiteY34" fmla="*/ 954860 h 3236814"/>
                  <a:gd name="connsiteX35" fmla="*/ 347957 w 3228722"/>
                  <a:gd name="connsiteY35" fmla="*/ 1197621 h 3236814"/>
                  <a:gd name="connsiteX36" fmla="*/ 493614 w 3228722"/>
                  <a:gd name="connsiteY36" fmla="*/ 971044 h 3236814"/>
                  <a:gd name="connsiteX37" fmla="*/ 291313 w 3228722"/>
                  <a:gd name="connsiteY37" fmla="*/ 1302817 h 3236814"/>
                  <a:gd name="connsiteX38" fmla="*/ 178025 w 3228722"/>
                  <a:gd name="connsiteY38" fmla="*/ 1440382 h 3236814"/>
                  <a:gd name="connsiteX39" fmla="*/ 0 w 3228722"/>
                  <a:gd name="connsiteY39" fmla="*/ 1594131 h 3236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228722" h="3236814">
                    <a:moveTo>
                      <a:pt x="0" y="1594131"/>
                    </a:moveTo>
                    <a:lnTo>
                      <a:pt x="105196" y="1942088"/>
                    </a:lnTo>
                    <a:lnTo>
                      <a:pt x="218485" y="2160573"/>
                    </a:lnTo>
                    <a:lnTo>
                      <a:pt x="331773" y="2354782"/>
                    </a:lnTo>
                    <a:lnTo>
                      <a:pt x="436970" y="2476163"/>
                    </a:lnTo>
                    <a:lnTo>
                      <a:pt x="590718" y="2638003"/>
                    </a:lnTo>
                    <a:lnTo>
                      <a:pt x="736375" y="2767476"/>
                    </a:lnTo>
                    <a:lnTo>
                      <a:pt x="882032" y="2872672"/>
                    </a:lnTo>
                    <a:lnTo>
                      <a:pt x="1011504" y="2977869"/>
                    </a:lnTo>
                    <a:lnTo>
                      <a:pt x="1149069" y="3074973"/>
                    </a:lnTo>
                    <a:lnTo>
                      <a:pt x="1302818" y="3188262"/>
                    </a:lnTo>
                    <a:lnTo>
                      <a:pt x="1383738" y="3236814"/>
                    </a:lnTo>
                    <a:lnTo>
                      <a:pt x="2354782" y="3236814"/>
                    </a:lnTo>
                    <a:lnTo>
                      <a:pt x="2492347" y="3107341"/>
                    </a:lnTo>
                    <a:lnTo>
                      <a:pt x="2581359" y="3010237"/>
                    </a:lnTo>
                    <a:lnTo>
                      <a:pt x="2702740" y="2856489"/>
                    </a:lnTo>
                    <a:lnTo>
                      <a:pt x="2832212" y="2646095"/>
                    </a:lnTo>
                    <a:lnTo>
                      <a:pt x="2856489" y="2573267"/>
                    </a:lnTo>
                    <a:cubicBezTo>
                      <a:pt x="2859186" y="2559780"/>
                      <a:pt x="2975172" y="2449190"/>
                      <a:pt x="2937409" y="2443795"/>
                    </a:cubicBezTo>
                    <a:lnTo>
                      <a:pt x="2985961" y="2379058"/>
                    </a:lnTo>
                    <a:lnTo>
                      <a:pt x="3058789" y="2152481"/>
                    </a:lnTo>
                    <a:lnTo>
                      <a:pt x="3131618" y="1974456"/>
                    </a:lnTo>
                    <a:lnTo>
                      <a:pt x="3172078" y="1812616"/>
                    </a:lnTo>
                    <a:lnTo>
                      <a:pt x="3204446" y="1626499"/>
                    </a:lnTo>
                    <a:lnTo>
                      <a:pt x="3228722" y="1521302"/>
                    </a:lnTo>
                    <a:lnTo>
                      <a:pt x="3228722" y="1472750"/>
                    </a:lnTo>
                    <a:lnTo>
                      <a:pt x="3228722" y="0"/>
                    </a:lnTo>
                    <a:lnTo>
                      <a:pt x="865848" y="8092"/>
                    </a:lnTo>
                    <a:lnTo>
                      <a:pt x="793019" y="250853"/>
                    </a:lnTo>
                    <a:lnTo>
                      <a:pt x="736375" y="388418"/>
                    </a:lnTo>
                    <a:lnTo>
                      <a:pt x="647363" y="606902"/>
                    </a:lnTo>
                    <a:lnTo>
                      <a:pt x="566442" y="793019"/>
                    </a:lnTo>
                    <a:lnTo>
                      <a:pt x="493614" y="962952"/>
                    </a:lnTo>
                    <a:lnTo>
                      <a:pt x="412694" y="1084333"/>
                    </a:lnTo>
                    <a:lnTo>
                      <a:pt x="501706" y="954860"/>
                    </a:lnTo>
                    <a:cubicBezTo>
                      <a:pt x="477430" y="979136"/>
                      <a:pt x="372233" y="1173345"/>
                      <a:pt x="347957" y="1197621"/>
                    </a:cubicBezTo>
                    <a:lnTo>
                      <a:pt x="493614" y="971044"/>
                    </a:lnTo>
                    <a:lnTo>
                      <a:pt x="291313" y="1302817"/>
                    </a:lnTo>
                    <a:lnTo>
                      <a:pt x="178025" y="1440382"/>
                    </a:lnTo>
                    <a:lnTo>
                      <a:pt x="0" y="159413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228006" y="446363"/>
                <a:ext cx="2952638" cy="10396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820295" y="260648"/>
                <a:ext cx="576241" cy="29523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47" name="Arc 52"/>
            <p:cNvSpPr>
              <a:spLocks/>
            </p:cNvSpPr>
            <p:nvPr/>
          </p:nvSpPr>
          <p:spPr bwMode="auto">
            <a:xfrm flipV="1">
              <a:off x="5899150" y="1670050"/>
              <a:ext cx="1643063" cy="2205038"/>
            </a:xfrm>
            <a:custGeom>
              <a:avLst/>
              <a:gdLst>
                <a:gd name="T0" fmla="*/ 0 w 19428"/>
                <a:gd name="T1" fmla="*/ 0 h 21600"/>
                <a:gd name="T2" fmla="*/ 1643062 w 19428"/>
                <a:gd name="T3" fmla="*/ 1241457 h 21600"/>
                <a:gd name="T4" fmla="*/ 0 w 19428"/>
                <a:gd name="T5" fmla="*/ 220503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428" h="21600" fill="none" extrusionOk="0">
                  <a:moveTo>
                    <a:pt x="-1" y="0"/>
                  </a:moveTo>
                  <a:cubicBezTo>
                    <a:pt x="8270" y="0"/>
                    <a:pt x="15814" y="4722"/>
                    <a:pt x="19428" y="12160"/>
                  </a:cubicBezTo>
                </a:path>
                <a:path w="19428" h="21600" stroke="0" extrusionOk="0">
                  <a:moveTo>
                    <a:pt x="-1" y="0"/>
                  </a:moveTo>
                  <a:cubicBezTo>
                    <a:pt x="8270" y="0"/>
                    <a:pt x="15814" y="4722"/>
                    <a:pt x="19428" y="1216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7040563" y="2187575"/>
              <a:ext cx="455612" cy="1360488"/>
              <a:chOff x="7040116" y="2188292"/>
              <a:chExt cx="455539" cy="1359647"/>
            </a:xfrm>
          </p:grpSpPr>
          <p:sp>
            <p:nvSpPr>
              <p:cNvPr id="49" name="Line 55"/>
              <p:cNvSpPr>
                <a:spLocks noChangeShapeType="1"/>
              </p:cNvSpPr>
              <p:nvPr/>
            </p:nvSpPr>
            <p:spPr bwMode="auto">
              <a:xfrm>
                <a:off x="7040116" y="3212976"/>
                <a:ext cx="0" cy="3349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" name="Line 56"/>
              <p:cNvSpPr>
                <a:spLocks noChangeShapeType="1"/>
              </p:cNvSpPr>
              <p:nvPr/>
            </p:nvSpPr>
            <p:spPr bwMode="auto">
              <a:xfrm flipH="1">
                <a:off x="7164288" y="2914527"/>
                <a:ext cx="4763" cy="6334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Line 57"/>
              <p:cNvSpPr>
                <a:spLocks noChangeShapeType="1"/>
              </p:cNvSpPr>
              <p:nvPr/>
            </p:nvSpPr>
            <p:spPr bwMode="auto">
              <a:xfrm flipH="1">
                <a:off x="7278983" y="2680262"/>
                <a:ext cx="4762" cy="7397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" name="Line 58"/>
              <p:cNvSpPr>
                <a:spLocks noChangeShapeType="1"/>
              </p:cNvSpPr>
              <p:nvPr/>
            </p:nvSpPr>
            <p:spPr bwMode="auto">
              <a:xfrm flipH="1">
                <a:off x="7385808" y="2450692"/>
                <a:ext cx="4762" cy="933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 flipH="1">
                <a:off x="7490893" y="2188292"/>
                <a:ext cx="4762" cy="1092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873030"/>
              </p:ext>
            </p:extLst>
          </p:nvPr>
        </p:nvGraphicFramePr>
        <p:xfrm>
          <a:off x="617087" y="3721099"/>
          <a:ext cx="24352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3" imgW="1434960" imgH="431640" progId="Equation.DSMT4">
                  <p:embed/>
                </p:oleObj>
              </mc:Choice>
              <mc:Fallback>
                <p:oleObj name="Equation" r:id="rId3" imgW="1434960" imgH="431640" progId="Equation.DSMT4">
                  <p:embed/>
                  <p:pic>
                    <p:nvPicPr>
                      <p:cNvPr id="32768" name="Object 32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87" y="3721099"/>
                        <a:ext cx="2435225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943088"/>
              </p:ext>
            </p:extLst>
          </p:nvPr>
        </p:nvGraphicFramePr>
        <p:xfrm>
          <a:off x="567538" y="5168900"/>
          <a:ext cx="4352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5" imgW="2565360" imgH="469800" progId="Equation.DSMT4">
                  <p:embed/>
                </p:oleObj>
              </mc:Choice>
              <mc:Fallback>
                <p:oleObj name="Equation" r:id="rId5" imgW="2565360" imgH="469800" progId="Equation.DSMT4">
                  <p:embed/>
                  <p:pic>
                    <p:nvPicPr>
                      <p:cNvPr id="55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8" y="5168900"/>
                        <a:ext cx="435292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94278" y="4384421"/>
            <a:ext cx="4331809" cy="2344154"/>
            <a:chOff x="1194278" y="4384421"/>
            <a:chExt cx="4331809" cy="2344154"/>
          </a:xfrm>
        </p:grpSpPr>
        <p:sp>
          <p:nvSpPr>
            <p:cNvPr id="58" name="Right Brace 3"/>
            <p:cNvSpPr>
              <a:spLocks/>
            </p:cNvSpPr>
            <p:nvPr/>
          </p:nvSpPr>
          <p:spPr bwMode="auto">
            <a:xfrm rot="5400000">
              <a:off x="2404849" y="5486357"/>
              <a:ext cx="163512" cy="1152525"/>
            </a:xfrm>
            <a:prstGeom prst="rightBrace">
              <a:avLst>
                <a:gd name="adj1" fmla="val 8321"/>
                <a:gd name="adj2" fmla="val 51069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9" name="Right Brace 7"/>
            <p:cNvSpPr>
              <a:spLocks/>
            </p:cNvSpPr>
            <p:nvPr/>
          </p:nvSpPr>
          <p:spPr bwMode="auto">
            <a:xfrm rot="5400000">
              <a:off x="4079874" y="5662569"/>
              <a:ext cx="171450" cy="792162"/>
            </a:xfrm>
            <a:prstGeom prst="rightBrace">
              <a:avLst>
                <a:gd name="adj1" fmla="val 8278"/>
                <a:gd name="adj2" fmla="val 51069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60" name="Curved Connector 5"/>
            <p:cNvCxnSpPr>
              <a:cxnSpLocks noChangeShapeType="1"/>
            </p:cNvCxnSpPr>
            <p:nvPr/>
          </p:nvCxnSpPr>
          <p:spPr bwMode="auto">
            <a:xfrm rot="5400000">
              <a:off x="2877028" y="4724938"/>
              <a:ext cx="585787" cy="36036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61" name="TextBox 6"/>
            <p:cNvSpPr txBox="1">
              <a:spLocks noChangeArrowheads="1"/>
            </p:cNvSpPr>
            <p:nvPr/>
          </p:nvSpPr>
          <p:spPr bwMode="auto">
            <a:xfrm>
              <a:off x="3274698" y="4384421"/>
              <a:ext cx="16557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</a:rPr>
                <a:t>Single particle </a:t>
              </a:r>
              <a:br>
                <a:rPr lang="en-US" altLang="en-US" sz="1600" dirty="0">
                  <a:solidFill>
                    <a:srgbClr val="FF0000"/>
                  </a:solidFill>
                </a:rPr>
              </a:br>
              <a:r>
                <a:rPr lang="en-US" altLang="en-US" sz="1600" dirty="0">
                  <a:solidFill>
                    <a:srgbClr val="FF0000"/>
                  </a:solidFill>
                </a:rPr>
                <a:t>excitations</a:t>
              </a:r>
            </a:p>
          </p:txBody>
        </p:sp>
        <p:sp>
          <p:nvSpPr>
            <p:cNvPr id="63" name="TextBox 14"/>
            <p:cNvSpPr txBox="1">
              <a:spLocks noChangeArrowheads="1"/>
            </p:cNvSpPr>
            <p:nvPr/>
          </p:nvSpPr>
          <p:spPr bwMode="auto">
            <a:xfrm>
              <a:off x="1194278" y="6144375"/>
              <a:ext cx="23034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9pPr>
            </a:lstStyle>
            <a:p>
              <a:r>
                <a:rPr lang="en-US" altLang="en-US" sz="1600" dirty="0">
                  <a:solidFill>
                    <a:srgbClr val="FF0000"/>
                  </a:solidFill>
                </a:rPr>
                <a:t>Collective excitations</a:t>
              </a:r>
              <a:br>
                <a:rPr lang="en-US" altLang="en-US" sz="1600" dirty="0">
                  <a:solidFill>
                    <a:srgbClr val="FF0000"/>
                  </a:solidFill>
                </a:rPr>
              </a:br>
              <a:r>
                <a:rPr lang="en-US" altLang="en-US" sz="1600" dirty="0" err="1">
                  <a:solidFill>
                    <a:srgbClr val="FF0000"/>
                  </a:solidFill>
                </a:rPr>
                <a:t>Magnons</a:t>
              </a:r>
              <a:endParaRPr lang="en-US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20"/>
            <p:cNvSpPr txBox="1">
              <a:spLocks noChangeArrowheads="1"/>
            </p:cNvSpPr>
            <p:nvPr/>
          </p:nvSpPr>
          <p:spPr bwMode="auto">
            <a:xfrm>
              <a:off x="3597274" y="6130883"/>
              <a:ext cx="19288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9pPr>
            </a:lstStyle>
            <a:p>
              <a:r>
                <a:rPr lang="en-US" altLang="en-US" sz="1600" dirty="0" err="1">
                  <a:solidFill>
                    <a:srgbClr val="FF0000"/>
                  </a:solidFill>
                </a:rPr>
                <a:t>Magnon</a:t>
              </a:r>
              <a:r>
                <a:rPr lang="en-US" altLang="en-US" sz="1600" dirty="0">
                  <a:solidFill>
                    <a:srgbClr val="FF0000"/>
                  </a:solidFill>
                </a:rPr>
                <a:t> damping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4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5445224"/>
            <a:ext cx="6407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H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. A. </a:t>
            </a:r>
            <a:r>
              <a:rPr lang="en-GB" altLang="en-US" sz="1400" dirty="0" err="1">
                <a:solidFill>
                  <a:srgbClr val="006600"/>
                </a:solidFill>
                <a:latin typeface="Arial" panose="020B0604020202020204" pitchFamily="34" charset="0"/>
              </a:rPr>
              <a:t>Mook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 &amp; R.M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. </a:t>
            </a:r>
            <a:r>
              <a:rPr lang="en-GB" altLang="en-US" sz="1400" dirty="0" err="1">
                <a:solidFill>
                  <a:srgbClr val="006600"/>
                </a:solidFill>
                <a:latin typeface="Arial" panose="020B0604020202020204" pitchFamily="34" charset="0"/>
              </a:rPr>
              <a:t>Nicklow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; PRB </a:t>
            </a:r>
            <a:r>
              <a:rPr lang="en-GB" altLang="en-US" sz="1400" b="1" dirty="0" smtClean="0">
                <a:solidFill>
                  <a:srgbClr val="006600"/>
                </a:solidFill>
                <a:latin typeface="Arial" panose="020B0604020202020204" pitchFamily="34" charset="0"/>
              </a:rPr>
              <a:t>7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 336 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1973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(</a:t>
            </a:r>
            <a:r>
              <a:rPr lang="en-GB" altLang="en-US" sz="1400" baseline="30000" dirty="0" smtClean="0">
                <a:solidFill>
                  <a:srgbClr val="006600"/>
                </a:solidFill>
                <a:latin typeface="Arial" panose="020B0604020202020204" pitchFamily="34" charset="0"/>
              </a:rPr>
              <a:t>54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Fe+4at%Si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5" y="1268760"/>
            <a:ext cx="33623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6" y="1268760"/>
            <a:ext cx="3944937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38138" y="106363"/>
            <a:ext cx="8143875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Earlier results </a:t>
            </a:r>
            <a:r>
              <a:rPr lang="en-GB" sz="2800" b="1" kern="0" dirty="0" err="1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pt.I</a:t>
            </a: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: damping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0998" y="82386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Dispersion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866957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Spin wave intensity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4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82"/>
          <a:stretch/>
        </p:blipFill>
        <p:spPr bwMode="auto">
          <a:xfrm>
            <a:off x="2544986" y="879421"/>
            <a:ext cx="2674714" cy="376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Earlier results </a:t>
            </a:r>
            <a:r>
              <a:rPr lang="en-GB" sz="2800" b="1" kern="0" dirty="0" err="1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pt.II</a:t>
            </a: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: high energy damping &amp; structure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96714" y="901963"/>
            <a:ext cx="2808312" cy="3672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955685" y="1142685"/>
            <a:ext cx="6985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[100]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8" y="1009926"/>
            <a:ext cx="3084513" cy="363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2094" y="4718575"/>
            <a:ext cx="4024563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GB" altLang="en-US" sz="1400" b="1" dirty="0">
                <a:latin typeface="Arial" panose="020B0604020202020204" pitchFamily="34" charset="0"/>
              </a:rPr>
              <a:t>TOF instrument: </a:t>
            </a: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T. G.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Perring et al., J. Appl. </a:t>
            </a:r>
            <a:r>
              <a:rPr lang="en-GB" altLang="en-US" sz="1400" dirty="0" err="1" smtClean="0">
                <a:solidFill>
                  <a:srgbClr val="006600"/>
                </a:solidFill>
                <a:latin typeface="Arial" panose="020B0604020202020204" pitchFamily="34" charset="0"/>
              </a:rPr>
              <a:t>Phys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400" b="1" dirty="0">
                <a:solidFill>
                  <a:srgbClr val="006600"/>
                </a:solidFill>
                <a:latin typeface="Arial" panose="020B0604020202020204" pitchFamily="34" charset="0"/>
              </a:rPr>
              <a:t>69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3219 (1991)</a:t>
            </a:r>
            <a:endParaRPr lang="en-GB" altLang="en-US" sz="1400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4235" y="4703141"/>
            <a:ext cx="5127625" cy="6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GB" altLang="en-US" sz="1400" b="1" dirty="0">
                <a:latin typeface="Arial" panose="020B0604020202020204" pitchFamily="34" charset="0"/>
              </a:rPr>
              <a:t>Triple </a:t>
            </a:r>
            <a:r>
              <a:rPr lang="en-GB" altLang="en-US" sz="1400" b="1" dirty="0" smtClean="0">
                <a:latin typeface="Arial" panose="020B0604020202020204" pitchFamily="34" charset="0"/>
              </a:rPr>
              <a:t>axis spectrometer: </a:t>
            </a:r>
            <a:endParaRPr lang="en-GB" altLang="en-US" sz="1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D. McKenzie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Paul et al., PRB </a:t>
            </a:r>
            <a:r>
              <a:rPr lang="en-GB" altLang="en-US" sz="1400" b="1" dirty="0">
                <a:solidFill>
                  <a:srgbClr val="006600"/>
                </a:solidFill>
                <a:latin typeface="Arial" panose="020B0604020202020204" pitchFamily="34" charset="0"/>
              </a:rPr>
              <a:t>38</a:t>
            </a:r>
            <a:r>
              <a:rPr lang="en-GB" altLang="en-US" sz="1400" dirty="0">
                <a:solidFill>
                  <a:srgbClr val="0066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400" dirty="0" smtClean="0">
                <a:solidFill>
                  <a:srgbClr val="006600"/>
                </a:solidFill>
                <a:latin typeface="Arial" panose="020B0604020202020204" pitchFamily="34" charset="0"/>
              </a:rPr>
              <a:t>580 (1988)</a:t>
            </a:r>
            <a:endParaRPr lang="en-GB" altLang="en-US" sz="1400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5782319"/>
            <a:ext cx="7200800" cy="830997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000099"/>
                </a:solidFill>
              </a:rPr>
              <a:t>Developments in calculation approaches</a:t>
            </a:r>
          </a:p>
          <a:p>
            <a:endParaRPr lang="en-GB" sz="1600" dirty="0">
              <a:solidFill>
                <a:srgbClr val="000099"/>
              </a:solidFill>
            </a:endParaRPr>
          </a:p>
          <a:p>
            <a:r>
              <a:rPr lang="en-GB" sz="1600" dirty="0" smtClean="0">
                <a:solidFill>
                  <a:srgbClr val="000099"/>
                </a:solidFill>
              </a:rPr>
              <a:t>Development in instrumentation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56" y="736621"/>
            <a:ext cx="245427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495874" y="1173617"/>
            <a:ext cx="6985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[100]</a:t>
            </a: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374267" y="1149654"/>
            <a:ext cx="663387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Lucida Sans" panose="020B0602030504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Lucida Sans" panose="020B0602030504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Lucida Sans" panose="020B0602030504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Sans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latin typeface="Arial" panose="020B0604020202020204" pitchFamily="34" charset="0"/>
              </a:rPr>
              <a:t>[</a:t>
            </a:r>
            <a:r>
              <a:rPr lang="en-GB" altLang="en-US" sz="1800" dirty="0" smtClean="0">
                <a:latin typeface="Arial" panose="020B0604020202020204" pitchFamily="34" charset="0"/>
              </a:rPr>
              <a:t>111]</a:t>
            </a:r>
            <a:endParaRPr lang="en-GB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9513" y="764704"/>
            <a:ext cx="2592288" cy="2808312"/>
            <a:chOff x="4669565" y="1980384"/>
            <a:chExt cx="4347573" cy="4599704"/>
          </a:xfrm>
        </p:grpSpPr>
        <p:pic>
          <p:nvPicPr>
            <p:cNvPr id="3" name="Picture 2" descr="T:\TGP\MAPS\papers\appeared_in_print\High-Tc PR\maps_constructio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163" y="2435448"/>
              <a:ext cx="4254975" cy="414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669565" y="1980384"/>
              <a:ext cx="4190991" cy="4324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Grande" charset="0"/>
                  <a:ea typeface="ヒラギノ角ゴ Pro W3" charset="-128"/>
                </a:defRPr>
              </a:lvl9pPr>
            </a:lstStyle>
            <a:p>
              <a:pPr algn="ctr"/>
              <a:r>
                <a:rPr lang="en-US" altLang="en-US" sz="2000" dirty="0" smtClean="0">
                  <a:latin typeface="Trebuchet MS" panose="020B0603020202020204" pitchFamily="34" charset="0"/>
                </a:rPr>
                <a:t>MAPS</a:t>
              </a:r>
              <a:endParaRPr lang="en-US" altLang="en-US" sz="2000" dirty="0">
                <a:latin typeface="Trebuchet MS" panose="020B0603020202020204" pitchFamily="34" charset="0"/>
              </a:endParaRPr>
            </a:p>
          </p:txBody>
        </p:sp>
      </p:grpSp>
      <p:pic>
        <p:nvPicPr>
          <p:cNvPr id="5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96752"/>
            <a:ext cx="1115018" cy="220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71935" y="778525"/>
            <a:ext cx="2498924" cy="2640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charset="0"/>
                <a:ea typeface="ヒラギノ角ゴ Pro W3" charset="-128"/>
              </a:defRPr>
            </a:lvl9pPr>
          </a:lstStyle>
          <a:p>
            <a:pPr algn="ctr"/>
            <a:r>
              <a:rPr lang="en-US" altLang="en-US" sz="2000" dirty="0" smtClean="0">
                <a:latin typeface="Trebuchet MS" panose="020B0603020202020204" pitchFamily="34" charset="0"/>
              </a:rPr>
              <a:t>Horace</a:t>
            </a:r>
            <a:endParaRPr lang="en-US" altLang="en-US" sz="2000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1935" y="1628800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000099"/>
                </a:solidFill>
              </a:rPr>
              <a:t>+</a:t>
            </a:r>
            <a:endParaRPr lang="en-GB" sz="4800" b="1" dirty="0">
              <a:solidFill>
                <a:srgbClr val="00009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47905" y="1329871"/>
            <a:ext cx="2298650" cy="17239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55043" y="1660659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>
                <a:solidFill>
                  <a:srgbClr val="000099"/>
                </a:solidFill>
              </a:rPr>
              <a:t>+</a:t>
            </a:r>
            <a:endParaRPr lang="en-GB" sz="4800" b="1" dirty="0">
              <a:solidFill>
                <a:srgbClr val="00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7678" y="4130156"/>
            <a:ext cx="3644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 smtClean="0">
                <a:solidFill>
                  <a:srgbClr val="000099"/>
                </a:solidFill>
              </a:rPr>
              <a:t>        </a:t>
            </a:r>
            <a:r>
              <a:rPr lang="en-GB" sz="1600" b="1" u="sng" dirty="0" err="1" smtClean="0">
                <a:solidFill>
                  <a:srgbClr val="000099"/>
                </a:solidFill>
              </a:rPr>
              <a:t>Ei</a:t>
            </a:r>
            <a:r>
              <a:rPr lang="en-GB" sz="1600" b="1" u="sng" dirty="0" smtClean="0">
                <a:solidFill>
                  <a:srgbClr val="000099"/>
                </a:solidFill>
              </a:rPr>
              <a:t>:    _</a:t>
            </a:r>
          </a:p>
          <a:p>
            <a:r>
              <a:rPr lang="en-GB" sz="1600" dirty="0" smtClean="0">
                <a:solidFill>
                  <a:srgbClr val="000099"/>
                </a:solidFill>
              </a:rPr>
              <a:t>  100 </a:t>
            </a:r>
            <a:r>
              <a:rPr lang="en-GB" sz="1600" dirty="0" err="1" smtClean="0">
                <a:solidFill>
                  <a:srgbClr val="000099"/>
                </a:solidFill>
              </a:rPr>
              <a:t>meV</a:t>
            </a:r>
            <a:endParaRPr lang="en-GB" sz="1600" dirty="0" smtClean="0">
              <a:solidFill>
                <a:srgbClr val="000099"/>
              </a:solidFill>
            </a:endParaRPr>
          </a:p>
          <a:p>
            <a:r>
              <a:rPr lang="en-GB" sz="1600" b="1" dirty="0" smtClean="0">
                <a:solidFill>
                  <a:srgbClr val="000099"/>
                </a:solidFill>
              </a:rPr>
              <a:t>  200 </a:t>
            </a:r>
            <a:r>
              <a:rPr lang="en-GB" sz="1600" b="1" dirty="0" err="1" smtClean="0">
                <a:solidFill>
                  <a:srgbClr val="000099"/>
                </a:solidFill>
              </a:rPr>
              <a:t>meV</a:t>
            </a:r>
            <a:endParaRPr lang="en-GB" sz="1600" b="1" dirty="0" smtClean="0">
              <a:solidFill>
                <a:srgbClr val="000099"/>
              </a:solidFill>
            </a:endParaRPr>
          </a:p>
          <a:p>
            <a:r>
              <a:rPr lang="en-GB" sz="1600" b="1" dirty="0" smtClean="0">
                <a:solidFill>
                  <a:srgbClr val="000099"/>
                </a:solidFill>
              </a:rPr>
              <a:t>  400 </a:t>
            </a:r>
            <a:r>
              <a:rPr lang="en-GB" sz="1600" b="1" dirty="0" err="1" smtClean="0">
                <a:solidFill>
                  <a:srgbClr val="000099"/>
                </a:solidFill>
              </a:rPr>
              <a:t>meV</a:t>
            </a:r>
            <a:endParaRPr lang="en-GB" sz="1600" b="1" dirty="0" smtClean="0">
              <a:solidFill>
                <a:srgbClr val="000099"/>
              </a:solidFill>
            </a:endParaRPr>
          </a:p>
          <a:p>
            <a:r>
              <a:rPr lang="en-GB" sz="1600" b="1" dirty="0" smtClean="0">
                <a:solidFill>
                  <a:srgbClr val="000099"/>
                </a:solidFill>
              </a:rPr>
              <a:t>  800 </a:t>
            </a:r>
            <a:r>
              <a:rPr lang="en-GB" sz="1600" b="1" dirty="0" err="1" smtClean="0">
                <a:solidFill>
                  <a:srgbClr val="000099"/>
                </a:solidFill>
              </a:rPr>
              <a:t>meV</a:t>
            </a:r>
            <a:endParaRPr lang="en-GB" sz="1600" b="1" dirty="0" smtClean="0">
              <a:solidFill>
                <a:srgbClr val="000099"/>
              </a:solidFill>
            </a:endParaRPr>
          </a:p>
          <a:p>
            <a:r>
              <a:rPr lang="en-GB" sz="1600" dirty="0" smtClean="0">
                <a:solidFill>
                  <a:srgbClr val="000099"/>
                </a:solidFill>
              </a:rPr>
              <a:t>1400 </a:t>
            </a:r>
            <a:r>
              <a:rPr lang="en-GB" sz="1600" dirty="0" err="1" smtClean="0">
                <a:solidFill>
                  <a:srgbClr val="000099"/>
                </a:solidFill>
              </a:rPr>
              <a:t>meV</a:t>
            </a:r>
            <a:endParaRPr lang="en-GB" sz="1600" dirty="0" smtClean="0">
              <a:solidFill>
                <a:srgbClr val="000099"/>
              </a:solidFill>
            </a:endParaRPr>
          </a:p>
          <a:p>
            <a:endParaRPr lang="en-GB" sz="1600" dirty="0">
              <a:solidFill>
                <a:srgbClr val="000099"/>
              </a:solidFill>
            </a:endParaRPr>
          </a:p>
          <a:p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 </a:t>
            </a:r>
            <a:r>
              <a:rPr lang="en-GB" sz="1600" dirty="0" smtClean="0">
                <a:solidFill>
                  <a:srgbClr val="000099"/>
                </a:solidFill>
              </a:rPr>
              <a:t>4% </a:t>
            </a:r>
            <a:r>
              <a:rPr lang="en-GB" sz="1600" dirty="0" smtClean="0">
                <a:solidFill>
                  <a:srgbClr val="000099"/>
                </a:solidFill>
                <a:sym typeface="Symbol" panose="05050102010706020507" pitchFamily="18" charset="2"/>
              </a:rPr>
              <a:t>E</a:t>
            </a:r>
            <a:r>
              <a:rPr lang="en-GB" sz="1600" dirty="0" smtClean="0">
                <a:solidFill>
                  <a:srgbClr val="000099"/>
                </a:solidFill>
              </a:rPr>
              <a:t>/E energy resolution</a:t>
            </a:r>
          </a:p>
          <a:p>
            <a:endParaRPr lang="en-GB" sz="1600" dirty="0">
              <a:solidFill>
                <a:srgbClr val="000099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2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6714" y="106363"/>
            <a:ext cx="9155806" cy="714375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en-GB" sz="2800" b="1" kern="0" dirty="0" smtClean="0">
                <a:solidFill>
                  <a:srgbClr val="666699"/>
                </a:solidFill>
                <a:latin typeface="Arial" pitchFamily="34" charset="0"/>
                <a:ea typeface="+mj-ea"/>
                <a:cs typeface="Arial" pitchFamily="34" charset="0"/>
              </a:rPr>
              <a:t>Experiment: data</a:t>
            </a:r>
            <a:endParaRPr lang="en-GB" sz="2000" i="1" dirty="0">
              <a:solidFill>
                <a:srgbClr val="666699"/>
              </a:solidFill>
            </a:endParaRPr>
          </a:p>
          <a:p>
            <a:pPr eaLnBrk="0" hangingPunct="0">
              <a:defRPr/>
            </a:pPr>
            <a:endParaRPr lang="en-GB" sz="2400" b="1" kern="0" dirty="0">
              <a:solidFill>
                <a:srgbClr val="666699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827463"/>
            <a:ext cx="3119437" cy="23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1319213"/>
            <a:ext cx="3486150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4762500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 rot="2667357">
            <a:off x="6572250" y="2038350"/>
            <a:ext cx="1804988" cy="77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H="1">
            <a:off x="7596188" y="2708275"/>
            <a:ext cx="522287" cy="15144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IS Small Bottom Banner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SIS Large Top Banner">
  <a:themeElements>
    <a:clrScheme name="ISIS Large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SIS Small Top Banner">
  <a:themeElements>
    <a:clrScheme name="ISIS Small Top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Top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Small Top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Top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Top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ISIS Large Bottom Banner">
  <a:themeElements>
    <a:clrScheme name="ISIS Large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Large Bottom Bann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SIS Large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Large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Large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977B7DF9B8D141BB834A4AB925FBD2" ma:contentTypeVersion="0" ma:contentTypeDescription="Create a new document." ma:contentTypeScope="" ma:versionID="418d92ee1b00b61d595179653d26b0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6433D5-483B-4A3D-A026-5DCB1A960D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2D2532-4CDF-4FBB-B96B-FB422D641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59A239-D38C-4069-A886-24997BE309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26350</TotalTime>
  <Words>764</Words>
  <Application>Microsoft Office PowerPoint</Application>
  <PresentationFormat>On-screen Show (4:3)</PresentationFormat>
  <Paragraphs>168</Paragraphs>
  <Slides>23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ISIS Small Bottom Banner</vt:lpstr>
      <vt:lpstr>ISIS Large Top Banner</vt:lpstr>
      <vt:lpstr>ISIS Small Top Banner</vt:lpstr>
      <vt:lpstr>ISIS Large Bottom Banner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CCLRC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Perring, Toby (STFC,RAL,ISIS)</dc:creator>
  <cp:lastModifiedBy>Buts, Alex (STFC,RAL,ISIS)</cp:lastModifiedBy>
  <cp:revision>704</cp:revision>
  <dcterms:created xsi:type="dcterms:W3CDTF">2007-08-10T08:53:48Z</dcterms:created>
  <dcterms:modified xsi:type="dcterms:W3CDTF">2018-03-23T12:24:36Z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0x01010058977B7DF9B8D141BB834A4AB925FBD2</vt:lpwstr>
  </property>
</Properties>
</file>